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66" r:id="rId2"/>
    <p:sldId id="256" r:id="rId3"/>
    <p:sldId id="267" r:id="rId4"/>
    <p:sldId id="268" r:id="rId5"/>
    <p:sldId id="271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06" autoAdjust="0"/>
  </p:normalViewPr>
  <p:slideViewPr>
    <p:cSldViewPr snapToGrid="0">
      <p:cViewPr varScale="1">
        <p:scale>
          <a:sx n="90" d="100"/>
          <a:sy n="90" d="100"/>
        </p:scale>
        <p:origin x="62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F9F51F5-E3BB-4D0A-9FB7-637C681F590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06C0687-7C0B-4D26-B493-ECC2114C1F9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2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51F5-E3BB-4D0A-9FB7-637C681F590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687-7C0B-4D26-B493-ECC2114C1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15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51F5-E3BB-4D0A-9FB7-637C681F590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687-7C0B-4D26-B493-ECC2114C1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33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51F5-E3BB-4D0A-9FB7-637C681F590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687-7C0B-4D26-B493-ECC2114C1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9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51F5-E3BB-4D0A-9FB7-637C681F590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687-7C0B-4D26-B493-ECC2114C1F9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3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51F5-E3BB-4D0A-9FB7-637C681F590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687-7C0B-4D26-B493-ECC2114C1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13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51F5-E3BB-4D0A-9FB7-637C681F590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687-7C0B-4D26-B493-ECC2114C1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54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51F5-E3BB-4D0A-9FB7-637C681F590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687-7C0B-4D26-B493-ECC2114C1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0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51F5-E3BB-4D0A-9FB7-637C681F590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687-7C0B-4D26-B493-ECC2114C1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94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51F5-E3BB-4D0A-9FB7-637C681F590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687-7C0B-4D26-B493-ECC2114C1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33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51F5-E3BB-4D0A-9FB7-637C681F590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C0687-7C0B-4D26-B493-ECC2114C1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12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F9F51F5-E3BB-4D0A-9FB7-637C681F5904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06C0687-7C0B-4D26-B493-ECC2114C1F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86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2B48AB9-2724-46C6-C1EC-96938EC10808}"/>
              </a:ext>
            </a:extLst>
          </p:cNvPr>
          <p:cNvSpPr/>
          <p:nvPr/>
        </p:nvSpPr>
        <p:spPr>
          <a:xfrm>
            <a:off x="3075429" y="3070353"/>
            <a:ext cx="60411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Анализ публикационной активности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3931A-9730-D44D-62C6-2DE9BBDACDF8}"/>
              </a:ext>
            </a:extLst>
          </p:cNvPr>
          <p:cNvSpPr txBox="1"/>
          <p:nvPr/>
        </p:nvSpPr>
        <p:spPr>
          <a:xfrm>
            <a:off x="8701231" y="5606534"/>
            <a:ext cx="3195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</a:rPr>
              <a:t>Кадырова Резеда </a:t>
            </a:r>
            <a:r>
              <a:rPr lang="ru-RU" dirty="0" err="1">
                <a:effectLst/>
              </a:rPr>
              <a:t>Адгамовна</a:t>
            </a:r>
            <a:endParaRPr lang="ru-RU" dirty="0">
              <a:effectLst/>
            </a:endParaRPr>
          </a:p>
          <a:p>
            <a:r>
              <a:rPr lang="ru-RU" dirty="0">
                <a:effectLst/>
              </a:rPr>
              <a:t>Дата: 16 мая 2025 г.</a:t>
            </a:r>
          </a:p>
        </p:txBody>
      </p:sp>
    </p:spTree>
    <p:extLst>
      <p:ext uri="{BB962C8B-B14F-4D97-AF65-F5344CB8AC3E}">
        <p14:creationId xmlns:p14="http://schemas.microsoft.com/office/powerpoint/2010/main" val="1212012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3BC1F-EC1D-9CBE-4921-41367160F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8ACB56-DDD7-7598-B641-2C81A8A7A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5" y="1101847"/>
            <a:ext cx="4876810" cy="46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AC9D9-8F01-B24A-3F22-9B114BDF2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791573-82B8-345A-9D7B-B3C9D66DF1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5" y="1101847"/>
            <a:ext cx="4876810" cy="46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9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A75A1-D9D2-A8EB-45FE-BAE97C16C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1D1887-3EC8-9813-4A48-382C7BBF9D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5" y="1101847"/>
            <a:ext cx="4876810" cy="46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D9FCD-9B7D-1B8F-829E-D7F375FD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C1737C-BE24-DBF7-4557-DFAFEA4D8B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5" y="1101847"/>
            <a:ext cx="4876810" cy="46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69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B206B-CD3F-A5E9-42EB-7007095EF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9A9274A-75E3-EB29-A4BA-3368ABA19443}"/>
              </a:ext>
            </a:extLst>
          </p:cNvPr>
          <p:cNvSpPr/>
          <p:nvPr/>
        </p:nvSpPr>
        <p:spPr>
          <a:xfrm>
            <a:off x="3415554" y="365831"/>
            <a:ext cx="5360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Оценка успешности публикаций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3FB90E-A084-E398-F482-10EA593E583A}"/>
              </a:ext>
            </a:extLst>
          </p:cNvPr>
          <p:cNvSpPr/>
          <p:nvPr/>
        </p:nvSpPr>
        <p:spPr>
          <a:xfrm>
            <a:off x="616807" y="1166842"/>
            <a:ext cx="5479193" cy="313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/>
              <a:t>Как считали:</a:t>
            </a:r>
          </a:p>
          <a:p>
            <a:r>
              <a:rPr lang="ru-RU" b="1" dirty="0"/>
              <a:t>Успешная публикация = цитируемость выше медианы за год</a:t>
            </a:r>
          </a:p>
          <a:p>
            <a:r>
              <a:rPr lang="ru-RU" b="1" dirty="0"/>
              <a:t>Доля успешных около 45 процентов</a:t>
            </a:r>
          </a:p>
          <a:p>
            <a:r>
              <a:rPr lang="ru-RU" b="1" dirty="0"/>
              <a:t>Зависимости по грантам: Open Access, квартилю</a:t>
            </a:r>
          </a:p>
          <a:p>
            <a:r>
              <a:rPr lang="ru-RU" b="1" dirty="0"/>
              <a:t>Результаты:</a:t>
            </a:r>
          </a:p>
          <a:p>
            <a:r>
              <a:rPr lang="ru-RU" b="1" dirty="0"/>
              <a:t>Гранты: 60 процентов успешных против 30 процентов без грантов</a:t>
            </a:r>
          </a:p>
          <a:p>
            <a:r>
              <a:rPr lang="ru-RU" b="1" dirty="0"/>
              <a:t>Open Access: плюс 10-15 процентов к успешности</a:t>
            </a:r>
          </a:p>
          <a:p>
            <a:r>
              <a:rPr lang="ru-RU" b="1" dirty="0"/>
              <a:t>Q1: 70 процентов успешных, Q4: 20 процентов</a:t>
            </a:r>
          </a:p>
          <a:p>
            <a:r>
              <a:rPr lang="ru-RU" b="1" dirty="0"/>
              <a:t>Большие команды-</a:t>
            </a:r>
            <a:r>
              <a:rPr lang="ru-RU" b="1" dirty="0" err="1"/>
              <a:t>Large</a:t>
            </a:r>
            <a:r>
              <a:rPr lang="ru-RU" b="1" dirty="0"/>
              <a:t> Team-успешнее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64537A-E201-37C5-1D5B-956AC761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166843"/>
            <a:ext cx="5360891" cy="103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4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029A-ADDB-0C63-DEC3-1E53587D3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33FA41C-3230-4AF7-241E-070E16FC3F08}"/>
              </a:ext>
            </a:extLst>
          </p:cNvPr>
          <p:cNvSpPr/>
          <p:nvPr/>
        </p:nvSpPr>
        <p:spPr>
          <a:xfrm>
            <a:off x="4603699" y="382012"/>
            <a:ext cx="2984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Модель расходов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3BF6AC5-85E2-32FD-3E76-AA93FF2B97C3}"/>
              </a:ext>
            </a:extLst>
          </p:cNvPr>
          <p:cNvSpPr/>
          <p:nvPr/>
        </p:nvSpPr>
        <p:spPr>
          <a:xfrm>
            <a:off x="616807" y="1166842"/>
            <a:ext cx="5479193" cy="36933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/>
              <a:t>Базовая стоимость:</a:t>
            </a:r>
          </a:p>
          <a:p>
            <a:r>
              <a:rPr lang="ru-RU" b="1" dirty="0"/>
              <a:t>Q1 100000 рублей</a:t>
            </a:r>
          </a:p>
          <a:p>
            <a:r>
              <a:rPr lang="ru-RU" b="1" dirty="0"/>
              <a:t>Q2 80000 рублей</a:t>
            </a:r>
          </a:p>
          <a:p>
            <a:r>
              <a:rPr lang="ru-RU" b="1" dirty="0"/>
              <a:t>Q3 50000 рублей</a:t>
            </a:r>
          </a:p>
          <a:p>
            <a:r>
              <a:rPr lang="ru-RU" b="1" dirty="0"/>
              <a:t>Q4 30000 рублей</a:t>
            </a:r>
          </a:p>
          <a:p>
            <a:r>
              <a:rPr lang="ru-RU" b="1" dirty="0"/>
              <a:t>Модификаторы</a:t>
            </a:r>
          </a:p>
          <a:p>
            <a:r>
              <a:rPr lang="ru-RU" b="1" dirty="0"/>
              <a:t>Open Access: плюс 30 процентов</a:t>
            </a:r>
          </a:p>
          <a:p>
            <a:r>
              <a:rPr lang="ru-RU" b="1" dirty="0"/>
              <a:t>Грант: минус 80 процентов</a:t>
            </a:r>
          </a:p>
          <a:p>
            <a:r>
              <a:rPr lang="ru-RU" b="1" dirty="0"/>
              <a:t>Результаты:</a:t>
            </a:r>
          </a:p>
          <a:p>
            <a:r>
              <a:rPr lang="ru-RU" b="1" dirty="0"/>
              <a:t>Общие расходы около 9750000 рублей</a:t>
            </a:r>
          </a:p>
          <a:p>
            <a:r>
              <a:rPr lang="ru-RU" b="1" dirty="0"/>
              <a:t>Средняя стоимость успешной публикации около 48000 рублей</a:t>
            </a:r>
          </a:p>
          <a:p>
            <a:r>
              <a:rPr lang="ru-RU" b="1" dirty="0"/>
              <a:t>Эффективность 0,94 успешных на 100000 рублей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4999EA-6339-DAAB-C9C0-98C106A0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166842"/>
            <a:ext cx="5479737" cy="26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7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B6DD4-66B4-65B8-0508-5A8EA9F29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565C86-2ABB-0489-0BC5-32313A371CB8}"/>
              </a:ext>
            </a:extLst>
          </p:cNvPr>
          <p:cNvSpPr/>
          <p:nvPr/>
        </p:nvSpPr>
        <p:spPr>
          <a:xfrm>
            <a:off x="1098220" y="362962"/>
            <a:ext cx="9995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Дополнительное задание. Модель предсказания успешности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78DCF9E-CA97-BADA-F66F-4C565A92655E}"/>
              </a:ext>
            </a:extLst>
          </p:cNvPr>
          <p:cNvSpPr/>
          <p:nvPr/>
        </p:nvSpPr>
        <p:spPr>
          <a:xfrm>
            <a:off x="616807" y="1166842"/>
            <a:ext cx="5479193" cy="3416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/>
              <a:t>Модель </a:t>
            </a:r>
            <a:r>
              <a:rPr lang="en-US" b="1" dirty="0"/>
              <a:t>Random Forest</a:t>
            </a:r>
            <a:endParaRPr lang="ru-RU" b="1" dirty="0"/>
          </a:p>
          <a:p>
            <a:r>
              <a:rPr lang="ru-RU" b="1" dirty="0"/>
              <a:t>Признаки: число авторов, </a:t>
            </a:r>
            <a:r>
              <a:rPr lang="en-US" b="1" dirty="0"/>
              <a:t>Open Access</a:t>
            </a:r>
            <a:r>
              <a:rPr lang="ru-RU" b="1" dirty="0"/>
              <a:t>,</a:t>
            </a:r>
            <a:r>
              <a:rPr lang="en-US" b="1" dirty="0"/>
              <a:t> </a:t>
            </a:r>
            <a:r>
              <a:rPr lang="ru-RU" b="1" dirty="0"/>
              <a:t>гранты, квартиль, год.</a:t>
            </a:r>
          </a:p>
          <a:p>
            <a:r>
              <a:rPr lang="ru-RU" b="1" dirty="0"/>
              <a:t>Метрики:</a:t>
            </a:r>
          </a:p>
          <a:p>
            <a:r>
              <a:rPr lang="ru-RU" b="1" dirty="0"/>
              <a:t>Точность 85 процентов</a:t>
            </a:r>
          </a:p>
          <a:p>
            <a:r>
              <a:rPr lang="en-US" b="1" dirty="0"/>
              <a:t>Precision 80 </a:t>
            </a:r>
            <a:r>
              <a:rPr lang="ru-RU" b="1" dirty="0"/>
              <a:t>процентов</a:t>
            </a:r>
          </a:p>
          <a:p>
            <a:r>
              <a:rPr lang="en-US" b="1" dirty="0"/>
              <a:t>Recall 75 </a:t>
            </a:r>
            <a:r>
              <a:rPr lang="ru-RU" b="1" dirty="0"/>
              <a:t>процентов</a:t>
            </a:r>
          </a:p>
          <a:p>
            <a:r>
              <a:rPr lang="ru-RU" b="1" dirty="0"/>
              <a:t>Важные факторы:</a:t>
            </a:r>
          </a:p>
          <a:p>
            <a:r>
              <a:rPr lang="ru-RU" b="1" dirty="0"/>
              <a:t>Гранты: вклад 35 процентов</a:t>
            </a:r>
          </a:p>
          <a:p>
            <a:r>
              <a:rPr lang="en-US" b="1" dirty="0"/>
              <a:t>Open Access</a:t>
            </a:r>
            <a:r>
              <a:rPr lang="ru-RU" b="1" dirty="0"/>
              <a:t>:</a:t>
            </a:r>
            <a:r>
              <a:rPr lang="en-US" b="1" dirty="0"/>
              <a:t> </a:t>
            </a:r>
            <a:r>
              <a:rPr lang="ru-RU" b="1" dirty="0"/>
              <a:t>вклад 25 процентов</a:t>
            </a:r>
          </a:p>
          <a:p>
            <a:r>
              <a:rPr lang="ru-RU" b="1" dirty="0"/>
              <a:t>Квартиль журнала: вклад 20 процентов</a:t>
            </a:r>
          </a:p>
          <a:p>
            <a:r>
              <a:rPr lang="ru-RU" b="1" dirty="0"/>
              <a:t>График важности </a:t>
            </a:r>
            <a:r>
              <a:rPr lang="en-US" b="1" dirty="0"/>
              <a:t>variable importance </a:t>
            </a:r>
            <a:r>
              <a:rPr lang="en-US" b="1" dirty="0" err="1"/>
              <a:t>png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CCBA27-B9D4-BB6E-FCBD-05DD0EC9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886182"/>
            <a:ext cx="4997779" cy="56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3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4A9D8-4DEB-15F0-FB35-366D1CAC1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2B3A81-F4E2-BEC7-BFF2-0E713D75F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20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219F1-C47E-75FD-C20C-16395B0A7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3E8A865-38FA-CD76-A2DA-DFF99B89B3F3}"/>
              </a:ext>
            </a:extLst>
          </p:cNvPr>
          <p:cNvSpPr/>
          <p:nvPr/>
        </p:nvSpPr>
        <p:spPr>
          <a:xfrm>
            <a:off x="5359067" y="458911"/>
            <a:ext cx="1473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Выводы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4BEBC4-AD82-BD3F-EB1B-1728AE3E509E}"/>
              </a:ext>
            </a:extLst>
          </p:cNvPr>
          <p:cNvSpPr/>
          <p:nvPr/>
        </p:nvSpPr>
        <p:spPr>
          <a:xfrm>
            <a:off x="825640" y="1305387"/>
            <a:ext cx="10540720" cy="48320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b="1" dirty="0"/>
              <a:t>Успешных публикаций: 45 процентов</a:t>
            </a:r>
          </a:p>
          <a:p>
            <a:r>
              <a:rPr lang="ru-RU" sz="2800" b="1" dirty="0"/>
              <a:t>Q1 и Q2 журналы самые цитируемые, средняя цитируемость 45 и 35</a:t>
            </a:r>
          </a:p>
          <a:p>
            <a:r>
              <a:rPr lang="ru-RU" sz="2800" b="1" dirty="0"/>
              <a:t>Гранты и Open Access повышают успех на 20 и 12 процентов</a:t>
            </a:r>
          </a:p>
          <a:p>
            <a:r>
              <a:rPr lang="ru-RU" sz="2800" b="1" dirty="0"/>
              <a:t>Большие команды 5 и более авторов успешнее на 15 процентов</a:t>
            </a:r>
          </a:p>
          <a:p>
            <a:r>
              <a:rPr lang="ru-RU" sz="2800" b="1" dirty="0"/>
              <a:t>Затраты 9750000 рублей, эффективность 0,94 на 100000 рублей</a:t>
            </a:r>
          </a:p>
          <a:p>
            <a:r>
              <a:rPr lang="ru-RU" sz="2800" b="1" dirty="0"/>
              <a:t>Модель </a:t>
            </a:r>
            <a:r>
              <a:rPr lang="ru-RU" sz="2800" b="1" dirty="0" err="1"/>
              <a:t>Random</a:t>
            </a:r>
            <a:r>
              <a:rPr lang="ru-RU" sz="2800" b="1" dirty="0"/>
              <a:t> </a:t>
            </a:r>
            <a:r>
              <a:rPr lang="ru-RU" sz="2800" b="1" dirty="0" err="1"/>
              <a:t>Forest</a:t>
            </a:r>
            <a:r>
              <a:rPr lang="ru-RU" sz="2800" b="1" dirty="0"/>
              <a:t> точность: 51 процентов</a:t>
            </a:r>
          </a:p>
          <a:p>
            <a:r>
              <a:rPr lang="ru-RU" sz="2800" b="1" dirty="0"/>
              <a:t>Рекомендации:</a:t>
            </a:r>
          </a:p>
          <a:p>
            <a:r>
              <a:rPr lang="ru-RU" sz="2800" b="1" dirty="0"/>
              <a:t>Поддерживать гранты</a:t>
            </a:r>
          </a:p>
          <a:p>
            <a:r>
              <a:rPr lang="ru-RU" sz="2800" b="1" dirty="0"/>
              <a:t>Публиковать в Q1 Q2 с Open Access</a:t>
            </a:r>
          </a:p>
          <a:p>
            <a:r>
              <a:rPr lang="ru-RU" sz="2800" b="1" dirty="0"/>
              <a:t>Поощрять коллаборации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738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25698" y="328597"/>
            <a:ext cx="31406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Описание проекта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47686" y="1659285"/>
            <a:ext cx="11096625" cy="3539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b="1" dirty="0"/>
              <a:t>Проект посвящён анализу научных публикаций</a:t>
            </a:r>
          </a:p>
          <a:p>
            <a:r>
              <a:rPr lang="ru-RU" sz="2800" b="1" dirty="0"/>
              <a:t>Изучено что делает публикации успешными, с высокой цитируемостью</a:t>
            </a:r>
          </a:p>
          <a:p>
            <a:r>
              <a:rPr lang="ru-RU" sz="2800" b="1" dirty="0"/>
              <a:t>Оценены затраты института на публикации</a:t>
            </a:r>
          </a:p>
          <a:p>
            <a:r>
              <a:rPr lang="ru-RU" sz="2800" b="1" dirty="0"/>
              <a:t>Построена модель </a:t>
            </a:r>
            <a:r>
              <a:rPr lang="ru-RU" sz="2800" b="1" dirty="0" err="1"/>
              <a:t>Random</a:t>
            </a:r>
            <a:r>
              <a:rPr lang="ru-RU" sz="2800" b="1" dirty="0"/>
              <a:t> </a:t>
            </a:r>
            <a:r>
              <a:rPr lang="ru-RU" sz="2800" b="1" dirty="0" err="1"/>
              <a:t>Forest</a:t>
            </a:r>
            <a:r>
              <a:rPr lang="ru-RU" sz="2800" b="1" dirty="0"/>
              <a:t> для предсказания успешности</a:t>
            </a:r>
          </a:p>
          <a:p>
            <a:r>
              <a:rPr lang="ru-RU" sz="2800" b="1" dirty="0"/>
              <a:t>Использованы данные </a:t>
            </a:r>
            <a:r>
              <a:rPr lang="ru-RU" sz="2800" b="1" dirty="0" err="1"/>
              <a:t>OpenAlex</a:t>
            </a:r>
            <a:r>
              <a:rPr lang="ru-RU" sz="2800" b="1" dirty="0"/>
              <a:t> и </a:t>
            </a:r>
            <a:r>
              <a:rPr lang="ru-RU" sz="2800" b="1" dirty="0" err="1"/>
              <a:t>Scimago</a:t>
            </a:r>
            <a:r>
              <a:rPr lang="ru-RU" sz="2800" b="1" dirty="0"/>
              <a:t> для анализа</a:t>
            </a:r>
          </a:p>
          <a:p>
            <a:r>
              <a:rPr lang="ru-RU" sz="2800" b="1" dirty="0"/>
              <a:t>Результаты помогут институтам оптимизировать бюджет и повысить цитируемость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2838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E9203-2E2A-7A06-F722-AE776F1A4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AD207C1-910B-1BCB-0A9F-902BA36357B4}"/>
              </a:ext>
            </a:extLst>
          </p:cNvPr>
          <p:cNvSpPr/>
          <p:nvPr/>
        </p:nvSpPr>
        <p:spPr>
          <a:xfrm>
            <a:off x="4868676" y="338122"/>
            <a:ext cx="2454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Цель и задачи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89AAFDB-C8AA-666C-D3FC-448EBCF419B6}"/>
              </a:ext>
            </a:extLst>
          </p:cNvPr>
          <p:cNvSpPr/>
          <p:nvPr/>
        </p:nvSpPr>
        <p:spPr>
          <a:xfrm>
            <a:off x="547687" y="1443841"/>
            <a:ext cx="11096625" cy="3970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b="1" dirty="0"/>
              <a:t>Цель:</a:t>
            </a:r>
          </a:p>
          <a:p>
            <a:r>
              <a:rPr lang="ru-RU" sz="2800" b="1" dirty="0"/>
              <a:t> выявить факторы успешности публикаций и оценить затраты</a:t>
            </a:r>
          </a:p>
          <a:p>
            <a:r>
              <a:rPr lang="ru-RU" sz="2800" b="1" dirty="0"/>
              <a:t>Задачи:</a:t>
            </a:r>
          </a:p>
          <a:p>
            <a:r>
              <a:rPr lang="ru-RU" sz="2800" b="1" dirty="0"/>
              <a:t> собрать и подготовить данные о публикациях</a:t>
            </a:r>
          </a:p>
          <a:p>
            <a:r>
              <a:rPr lang="ru-RU" sz="2800" b="1" dirty="0"/>
              <a:t> построить визуализации для анализа</a:t>
            </a:r>
          </a:p>
          <a:p>
            <a:r>
              <a:rPr lang="ru-RU" sz="2800" b="1" dirty="0"/>
              <a:t> оценить успешность и зависимости от факторов</a:t>
            </a:r>
          </a:p>
          <a:p>
            <a:r>
              <a:rPr lang="ru-RU" sz="2800" b="1" dirty="0"/>
              <a:t> рассчитать затраты и эффективность</a:t>
            </a:r>
          </a:p>
          <a:p>
            <a:r>
              <a:rPr lang="ru-RU" sz="2800" b="1" dirty="0"/>
              <a:t> построить модель предсказания успешности</a:t>
            </a:r>
          </a:p>
          <a:p>
            <a:r>
              <a:rPr lang="ru-RU" sz="2800" b="1" dirty="0"/>
              <a:t> дать рекомендации для института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7856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3533-CD56-8EB7-B27B-BC4B60DB0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2DEB005-4829-E92B-6630-AB1B4C7FBBC5}"/>
              </a:ext>
            </a:extLst>
          </p:cNvPr>
          <p:cNvSpPr/>
          <p:nvPr/>
        </p:nvSpPr>
        <p:spPr>
          <a:xfrm>
            <a:off x="4490655" y="338122"/>
            <a:ext cx="32106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Источники данных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E1E1194-D1F6-E503-2F2E-6E9970922066}"/>
              </a:ext>
            </a:extLst>
          </p:cNvPr>
          <p:cNvSpPr/>
          <p:nvPr/>
        </p:nvSpPr>
        <p:spPr>
          <a:xfrm>
            <a:off x="547687" y="861342"/>
            <a:ext cx="11096625" cy="5632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dirty="0"/>
              <a:t>Использованы два датасета</a:t>
            </a:r>
          </a:p>
          <a:p>
            <a:r>
              <a:rPr lang="ru-RU" sz="2400" b="1" dirty="0"/>
              <a:t>Первый источник: </a:t>
            </a:r>
            <a:r>
              <a:rPr lang="ru-RU" sz="2400" b="1" dirty="0" err="1"/>
              <a:t>OpenAlex</a:t>
            </a:r>
            <a:r>
              <a:rPr lang="ru-RU" sz="2400" b="1" dirty="0"/>
              <a:t> API</a:t>
            </a:r>
          </a:p>
          <a:p>
            <a:r>
              <a:rPr lang="ru-RU" sz="2400" b="1" dirty="0"/>
              <a:t>Данные о публикациях за 2014-2024 годы</a:t>
            </a:r>
          </a:p>
          <a:p>
            <a:r>
              <a:rPr lang="ru-RU" sz="2400" b="1" dirty="0"/>
              <a:t>Собрано 3000 статей с DOI</a:t>
            </a:r>
          </a:p>
          <a:p>
            <a:r>
              <a:rPr lang="ru-RU" sz="2400" b="1" dirty="0"/>
              <a:t>Информация: авторы, год, цитируемость, гранты ,Open Access, ISSN</a:t>
            </a:r>
          </a:p>
          <a:p>
            <a:r>
              <a:rPr lang="ru-RU" sz="2400" b="1" dirty="0"/>
              <a:t>Второй источник: </a:t>
            </a:r>
            <a:r>
              <a:rPr lang="ru-RU" sz="2400" b="1" dirty="0" err="1"/>
              <a:t>Scimago</a:t>
            </a:r>
            <a:r>
              <a:rPr lang="ru-RU" sz="2400" b="1" dirty="0"/>
              <a:t> Journal </a:t>
            </a:r>
            <a:r>
              <a:rPr lang="ru-RU" sz="2400" b="1" dirty="0" err="1"/>
              <a:t>Rank</a:t>
            </a:r>
            <a:r>
              <a:rPr lang="ru-RU" sz="2400" b="1" dirty="0"/>
              <a:t> SJR</a:t>
            </a:r>
          </a:p>
          <a:p>
            <a:r>
              <a:rPr lang="ru-RU" sz="2400" b="1" dirty="0"/>
              <a:t>Файл scimagojr.csv</a:t>
            </a:r>
          </a:p>
          <a:p>
            <a:r>
              <a:rPr lang="ru-RU" sz="2400" b="1" dirty="0"/>
              <a:t>Данные о квартилях журналов Q1-Q4, источник </a:t>
            </a:r>
            <a:r>
              <a:rPr lang="ru-RU" sz="2400" b="1" dirty="0" err="1"/>
              <a:t>Scimago</a:t>
            </a:r>
            <a:r>
              <a:rPr lang="ru-RU" sz="2400" b="1" dirty="0"/>
              <a:t> </a:t>
            </a:r>
          </a:p>
          <a:p>
            <a:r>
              <a:rPr lang="ru-RU" sz="2400" b="1" dirty="0"/>
              <a:t>Проблемы:</a:t>
            </a:r>
          </a:p>
          <a:p>
            <a:r>
              <a:rPr lang="ru-RU" sz="2400" b="1" dirty="0"/>
              <a:t>В первом источнике не было данных о квартилях журналов, нужно было найти другой источник, найти по ISSN эти журналы и их квартили и </a:t>
            </a:r>
            <a:r>
              <a:rPr lang="ru-RU" sz="2400" b="1" dirty="0" err="1"/>
              <a:t>объеденить</a:t>
            </a:r>
            <a:r>
              <a:rPr lang="ru-RU" sz="2400" b="1" dirty="0"/>
              <a:t> это в один датасет</a:t>
            </a:r>
          </a:p>
          <a:p>
            <a:r>
              <a:rPr lang="ru-RU" sz="2400" b="1" dirty="0"/>
              <a:t>Сложно объединить датасеты из за разных форматов ISSN</a:t>
            </a:r>
          </a:p>
          <a:p>
            <a:r>
              <a:rPr lang="ru-RU" sz="2400" b="1" dirty="0"/>
              <a:t>Решение: нормализованы ISSN, удалены дефисы, приведены к верхнему регистру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33870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3933-0FF1-0F77-4E73-362CCB275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AEBFEAA-FF79-C97F-035E-12CB9BB243AC}"/>
              </a:ext>
            </a:extLst>
          </p:cNvPr>
          <p:cNvSpPr/>
          <p:nvPr/>
        </p:nvSpPr>
        <p:spPr>
          <a:xfrm>
            <a:off x="4421535" y="356595"/>
            <a:ext cx="3348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Подготовка данных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C6F95A8-36C8-1DBE-1C3F-322258265610}"/>
              </a:ext>
            </a:extLst>
          </p:cNvPr>
          <p:cNvSpPr/>
          <p:nvPr/>
        </p:nvSpPr>
        <p:spPr>
          <a:xfrm>
            <a:off x="616807" y="1166842"/>
            <a:ext cx="11096625" cy="4524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dirty="0"/>
              <a:t>Сбор данных</a:t>
            </a:r>
            <a:r>
              <a:rPr lang="en-US" sz="2400" b="1" dirty="0"/>
              <a:t> </a:t>
            </a:r>
            <a:r>
              <a:rPr lang="en-US" sz="2400" b="1" dirty="0" err="1"/>
              <a:t>OpenAlex</a:t>
            </a:r>
            <a:r>
              <a:rPr lang="ru-RU" sz="2400" b="1" dirty="0"/>
              <a:t>,</a:t>
            </a:r>
            <a:r>
              <a:rPr lang="en-US" sz="2400" b="1" dirty="0"/>
              <a:t> </a:t>
            </a:r>
            <a:r>
              <a:rPr lang="ru-RU" sz="2400" b="1" dirty="0"/>
              <a:t>запросы к </a:t>
            </a:r>
            <a:r>
              <a:rPr lang="en-US" sz="2400" b="1" dirty="0"/>
              <a:t>API </a:t>
            </a:r>
            <a:r>
              <a:rPr lang="ru-RU" sz="2400" b="1" dirty="0"/>
              <a:t>с паузами </a:t>
            </a:r>
            <a:r>
              <a:rPr lang="en-US" sz="2400" b="1" dirty="0"/>
              <a:t>time sleep</a:t>
            </a:r>
            <a:r>
              <a:rPr lang="ru-RU" sz="2400" b="1" dirty="0"/>
              <a:t>,</a:t>
            </a:r>
            <a:r>
              <a:rPr lang="en-US" sz="2400" b="1" dirty="0"/>
              <a:t> </a:t>
            </a:r>
            <a:r>
              <a:rPr lang="ru-RU" sz="2400" b="1" dirty="0"/>
              <a:t>обработка ошибок </a:t>
            </a:r>
            <a:r>
              <a:rPr lang="en-US" sz="2400" b="1" dirty="0"/>
              <a:t>try except</a:t>
            </a:r>
            <a:endParaRPr lang="ru-RU" sz="2400" b="1" dirty="0"/>
          </a:p>
          <a:p>
            <a:r>
              <a:rPr lang="en-US" sz="2400" b="1" dirty="0" err="1"/>
              <a:t>Scimago</a:t>
            </a:r>
            <a:r>
              <a:rPr lang="ru-RU" sz="2400" b="1" dirty="0"/>
              <a:t>:</a:t>
            </a:r>
            <a:r>
              <a:rPr lang="en-US" sz="2400" b="1" dirty="0"/>
              <a:t> </a:t>
            </a:r>
            <a:r>
              <a:rPr lang="ru-RU" sz="2400" b="1" dirty="0"/>
              <a:t>загружен </a:t>
            </a:r>
            <a:r>
              <a:rPr lang="en-US" sz="2400" b="1" dirty="0"/>
              <a:t>CSV</a:t>
            </a:r>
            <a:r>
              <a:rPr lang="ru-RU" sz="2400" b="1" dirty="0"/>
              <a:t>,</a:t>
            </a:r>
            <a:r>
              <a:rPr lang="en-US" sz="2400" b="1" dirty="0"/>
              <a:t> </a:t>
            </a:r>
            <a:r>
              <a:rPr lang="ru-RU" sz="2400" b="1" dirty="0"/>
              <a:t>создан словарь </a:t>
            </a:r>
            <a:r>
              <a:rPr lang="en-US" sz="2400" b="1" dirty="0"/>
              <a:t>ISSN</a:t>
            </a:r>
            <a:r>
              <a:rPr lang="ru-RU" sz="2400" b="1" dirty="0"/>
              <a:t>, </a:t>
            </a:r>
            <a:r>
              <a:rPr lang="en-US" sz="2400" b="1" dirty="0"/>
              <a:t>Quartile</a:t>
            </a:r>
            <a:endParaRPr lang="ru-RU" sz="2400" b="1" dirty="0"/>
          </a:p>
          <a:p>
            <a:r>
              <a:rPr lang="ru-RU" sz="2400" b="1" dirty="0"/>
              <a:t>Обработка:</a:t>
            </a:r>
          </a:p>
          <a:p>
            <a:r>
              <a:rPr lang="ru-RU" sz="2400" b="1" dirty="0"/>
              <a:t>Нормализованы </a:t>
            </a:r>
            <a:r>
              <a:rPr lang="en-US" sz="2400" b="1" dirty="0"/>
              <a:t>ISSN </a:t>
            </a:r>
            <a:r>
              <a:rPr lang="ru-RU" sz="2400" b="1" dirty="0"/>
              <a:t>для объединения датасетов</a:t>
            </a:r>
          </a:p>
          <a:p>
            <a:r>
              <a:rPr lang="ru-RU" sz="2400" b="1" dirty="0"/>
              <a:t>Отфильтрованы статьи без квартиля или авторов</a:t>
            </a:r>
          </a:p>
          <a:p>
            <a:r>
              <a:rPr lang="ru-RU" sz="2400" b="1" dirty="0"/>
              <a:t>Созданы два файла: </a:t>
            </a:r>
            <a:r>
              <a:rPr lang="en-US" sz="2400" b="1" dirty="0"/>
              <a:t>publications with authors csv</a:t>
            </a:r>
            <a:r>
              <a:rPr lang="ru-RU" sz="2400" b="1" dirty="0"/>
              <a:t>,</a:t>
            </a:r>
            <a:r>
              <a:rPr lang="en-US" sz="2400" b="1" dirty="0"/>
              <a:t> </a:t>
            </a:r>
            <a:r>
              <a:rPr lang="ru-RU" sz="2400" b="1" dirty="0"/>
              <a:t>основные данные </a:t>
            </a:r>
            <a:r>
              <a:rPr lang="en-US" sz="2400" b="1" dirty="0"/>
              <a:t>author publication mapping csv </a:t>
            </a:r>
            <a:endParaRPr lang="ru-RU" sz="2400" b="1" dirty="0"/>
          </a:p>
          <a:p>
            <a:r>
              <a:rPr lang="ru-RU" sz="2400" b="1" dirty="0"/>
              <a:t>Проблемы:</a:t>
            </a:r>
          </a:p>
          <a:p>
            <a:r>
              <a:rPr lang="ru-RU" sz="2400" b="1" dirty="0"/>
              <a:t>Ошибки </a:t>
            </a:r>
            <a:r>
              <a:rPr lang="en-US" sz="2400" b="1" dirty="0"/>
              <a:t>API</a:t>
            </a:r>
            <a:r>
              <a:rPr lang="ru-RU" sz="2400" b="1" dirty="0"/>
              <a:t>,</a:t>
            </a:r>
            <a:r>
              <a:rPr lang="en-US" sz="2400" b="1" dirty="0"/>
              <a:t> </a:t>
            </a:r>
            <a:r>
              <a:rPr lang="ru-RU" sz="2400" b="1" dirty="0"/>
              <a:t>таймауты, отсутствие данных</a:t>
            </a:r>
          </a:p>
          <a:p>
            <a:r>
              <a:rPr lang="ru-RU" sz="2400" b="1" dirty="0"/>
              <a:t>Решение:</a:t>
            </a:r>
          </a:p>
          <a:p>
            <a:r>
              <a:rPr lang="ru-RU" sz="2400" b="1" dirty="0"/>
              <a:t> добавлены попытки </a:t>
            </a:r>
            <a:r>
              <a:rPr lang="en-US" sz="2400" b="1" dirty="0"/>
              <a:t>attempts</a:t>
            </a:r>
            <a:r>
              <a:rPr lang="ru-RU" sz="2400" b="1" dirty="0"/>
              <a:t>,</a:t>
            </a:r>
            <a:r>
              <a:rPr lang="en-US" sz="2400" b="1" dirty="0"/>
              <a:t> </a:t>
            </a:r>
            <a:r>
              <a:rPr lang="ru-RU" sz="2400" b="1" dirty="0"/>
              <a:t>паузы и валидация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2732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B9AB4-9BFE-5FA1-3511-8124E0CCF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30DD3C-7FC9-39C0-FE4E-EFAC5009965E}"/>
              </a:ext>
            </a:extLst>
          </p:cNvPr>
          <p:cNvSpPr/>
          <p:nvPr/>
        </p:nvSpPr>
        <p:spPr>
          <a:xfrm>
            <a:off x="245561" y="242871"/>
            <a:ext cx="4033549" cy="65517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b="1" dirty="0"/>
              <a:t>Код </a:t>
            </a:r>
            <a:r>
              <a:rPr lang="en-US" sz="2400" b="1" dirty="0"/>
              <a:t>Python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requests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time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normalize_issn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"""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Нормализация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ISSN: 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удаление дефисов и приведение к верхнему регистру"""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issn.replace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).upper()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Конфигурация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SCIMAGO_FILE =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"/content/scimagojr_2022.csv"</a:t>
            </a:r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MAX_ARTICLES = 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3000</a:t>
            </a:r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PER_PAGE = 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API_EMAIL =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"SabirovaRA3@ieml.ru"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1.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Загрузка и подготовка данных </a:t>
            </a:r>
            <a:r>
              <a:rPr lang="en-US" sz="8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Scimago</a:t>
            </a:r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Загрузка данных 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Scimago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..."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scimago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SCIMAGO_FILE,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sep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';'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encoding=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'latin1'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usecols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Issn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'SJR Best Quartile'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).rename(columns={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'SJR Best Quartile'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'quartile'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Создаем словарь </a:t>
            </a: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ISSN -&gt; Quartile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с нормализацией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issn_quartile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{}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row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scimago.dropna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(subset=[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Issn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]).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iterrows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(row[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Issn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]).split(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 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normalized_issn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normalize_issn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issn.strip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normalized_issn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normalized_issn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== 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issn_quartile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normalized_issn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row[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'quartile'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Загружено 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800" b="0" dirty="0" err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issn_quartile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уникальных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ISSN 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из 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Scimago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D388019-D76C-BBFB-70F6-C43CE4C9400E}"/>
              </a:ext>
            </a:extLst>
          </p:cNvPr>
          <p:cNvSpPr/>
          <p:nvPr/>
        </p:nvSpPr>
        <p:spPr>
          <a:xfrm>
            <a:off x="4233501" y="242871"/>
            <a:ext cx="3879273" cy="65415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Ошибка загрузки файла 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Scimago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(e)}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raise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Сбор данных из 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OpenAlex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..."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headers =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"User-Agent"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"Research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Project (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{API_EMAIL}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"From"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API_EMAIL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params =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"filter"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"publication_year:2014-2024,has_doi:true"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"select"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"id,authorships,publication_year,cited_by_count,grants,open_access,primary_location"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"per-page"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PER_PAGE,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"cursor"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"*"</a:t>
            </a:r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 = []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attempts = 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progress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tqdm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(total=MAX_ARTICLES, desc=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Сбор статей"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 &lt; MAX_ARTICLES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attempts &lt; 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response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requests.get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"https://api.openalex.org/works"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headers=headers, params=params, timeout=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response.raise_for_status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results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response.json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().get(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'results'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[])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results: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Нет данных в ответе"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break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results: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Извлечение основных данных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work_id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work[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authorships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work.get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'authorships'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[])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1249D7-D206-802B-64E1-ABF6E71F48AC}"/>
              </a:ext>
            </a:extLst>
          </p:cNvPr>
          <p:cNvSpPr/>
          <p:nvPr/>
        </p:nvSpPr>
        <p:spPr>
          <a:xfrm>
            <a:off x="8067165" y="242871"/>
            <a:ext cx="3879273" cy="64992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Извлечение </a:t>
            </a: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ID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авторов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author_ids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authorship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authorships: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author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authorship.get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'author'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{})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author_id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author[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author_ids.append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author_id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author_ids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 </a:t>
            </a: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Пропускаем публикации без авторов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continue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Обработка журнала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primary_location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work.get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primary_location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{})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source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primary_location.get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'source'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{})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issn_list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source.get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issn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[])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Поиск квартиля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quartile =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None</a:t>
            </a:r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issn_list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normalized_issn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normalize_issn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quartile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issn_quartile.get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normalized_issn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quartile: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break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quartile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quartile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'Q1'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'Q2'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'Q3'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'Q4'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continue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Пропускаем публикации без квартиля</a:t>
            </a:r>
            <a:b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Формирование записи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entry =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work_id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work_id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"year"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work.get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publication_year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num_authors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 err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author_ids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author_ids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.join(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author_ids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116744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1113-140C-42A4-CAF8-550755EC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BADF546-E123-5377-2AFD-77575AA63B95}"/>
              </a:ext>
            </a:extLst>
          </p:cNvPr>
          <p:cNvSpPr/>
          <p:nvPr/>
        </p:nvSpPr>
        <p:spPr>
          <a:xfrm>
            <a:off x="245561" y="242871"/>
            <a:ext cx="4033549" cy="61824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"citations"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work.get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cited_by_count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is_oa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work.get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open_access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{}).get(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is_oa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has_grant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bool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work.get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'grants'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issn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normalized_issn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"quartile"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quartile,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journal_name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source.get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display_name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'Unknown'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}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data.append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(entry)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progress.update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 &gt;= MAX_ARTICLES: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break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Ошибка обработки статьи: 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(e)}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continue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next_cursor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response.json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().get(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'meta'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{}):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params[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'cursor'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response.json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'meta'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next_cursor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time.sleep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break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except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Ошибка запроса: 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(e)}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attempts += 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time.sleep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progress.close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3.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Сохранение результатов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data: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(data)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Сохранено 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800" b="0" dirty="0" err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записей. Пример данных:"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work_id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author_ids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'quartile'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'citations'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]].head())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Распределение квартилей:"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1EE8437-32F1-DF78-B184-B8C417C42904}"/>
              </a:ext>
            </a:extLst>
          </p:cNvPr>
          <p:cNvSpPr/>
          <p:nvPr/>
        </p:nvSpPr>
        <p:spPr>
          <a:xfrm>
            <a:off x="4233501" y="242871"/>
            <a:ext cx="3879273" cy="56438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'quartile'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(normalize=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round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+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Сохранение основной таблицы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df.to_csv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'publications_with_authors.csv'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index=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Создание таблицы связей автор-публикация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author_relations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_, row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df.iterrows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author_id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row[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author_ids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].split(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','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author_relations.append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work_id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row[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work_id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author_id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author_id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"quartile"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row[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'quartile'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})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author_relations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to_csv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'author_publication_mapping.csv'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index=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Создана таблица связей автор-публикация 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author_publication_mapping.csv)"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Не удалось собрать данные"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ru-RU" sz="8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4. Валидация данных</a:t>
            </a:r>
            <a:endParaRPr lang="ru-RU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df.empty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"\n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Проверка данных:"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Всего статей: 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800" b="0" dirty="0" err="1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)}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Уникальных авторов: 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author_relations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author_id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nunique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()}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800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Средняя цитируемость: </a:t>
            </a:r>
            <a:r>
              <a:rPr lang="ru-RU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'citations'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].mean()</a:t>
            </a:r>
            <a:r>
              <a:rPr lang="en-US" sz="8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:.1f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5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FA409-66E1-8A5A-63E0-A89B702B4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3561A1-0242-2494-ADE2-0CC529C299FF}"/>
              </a:ext>
            </a:extLst>
          </p:cNvPr>
          <p:cNvSpPr/>
          <p:nvPr/>
        </p:nvSpPr>
        <p:spPr>
          <a:xfrm>
            <a:off x="3193827" y="458025"/>
            <a:ext cx="5804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2060"/>
                </a:solidFill>
              </a:rPr>
              <a:t>Первичный анализ и визуализация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857310E-5F23-3FBD-ECF2-AE36526F63B1}"/>
              </a:ext>
            </a:extLst>
          </p:cNvPr>
          <p:cNvSpPr/>
          <p:nvPr/>
        </p:nvSpPr>
        <p:spPr>
          <a:xfrm>
            <a:off x="616807" y="1166842"/>
            <a:ext cx="5479193" cy="3539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b="1" dirty="0"/>
              <a:t>Построены графики:</a:t>
            </a:r>
          </a:p>
          <a:p>
            <a:r>
              <a:rPr lang="ru-RU" sz="1600" b="1" dirty="0"/>
              <a:t>Гистограмма публикаций по годам </a:t>
            </a:r>
            <a:r>
              <a:rPr lang="en-US" sz="1600" b="1" dirty="0"/>
              <a:t>publications by year </a:t>
            </a:r>
            <a:r>
              <a:rPr lang="en-US" sz="1600" b="1" dirty="0" err="1"/>
              <a:t>png</a:t>
            </a:r>
            <a:endParaRPr lang="ru-RU" sz="1600" b="1" dirty="0"/>
          </a:p>
          <a:p>
            <a:r>
              <a:rPr lang="en-US" sz="1600" b="1" dirty="0"/>
              <a:t>Boxplot </a:t>
            </a:r>
            <a:r>
              <a:rPr lang="ru-RU" sz="1600" b="1" dirty="0"/>
              <a:t>цитируемости по квартилям </a:t>
            </a:r>
            <a:r>
              <a:rPr lang="en-US" sz="1600" b="1" dirty="0"/>
              <a:t>citations by quartile </a:t>
            </a:r>
            <a:r>
              <a:rPr lang="en-US" sz="1600" b="1" dirty="0" err="1"/>
              <a:t>png</a:t>
            </a:r>
            <a:endParaRPr lang="ru-RU" sz="1600" b="1" dirty="0"/>
          </a:p>
          <a:p>
            <a:r>
              <a:rPr lang="ru-RU" sz="1600" b="1" dirty="0"/>
              <a:t>Скрипичная диаграмма цитируемости по кооперации </a:t>
            </a:r>
            <a:r>
              <a:rPr lang="en-US" sz="1600" b="1" dirty="0"/>
              <a:t>citations by collaboration </a:t>
            </a:r>
            <a:r>
              <a:rPr lang="en-US" sz="1600" b="1" dirty="0" err="1"/>
              <a:t>png</a:t>
            </a:r>
            <a:endParaRPr lang="ru-RU" sz="1600" b="1" dirty="0"/>
          </a:p>
          <a:p>
            <a:r>
              <a:rPr lang="ru-RU" sz="1600" b="1" dirty="0"/>
              <a:t>Доля публикаций с грантами </a:t>
            </a:r>
            <a:r>
              <a:rPr lang="en-US" sz="1600" b="1" dirty="0"/>
              <a:t>grant funded </a:t>
            </a:r>
            <a:r>
              <a:rPr lang="en-US" sz="1600" b="1" dirty="0" err="1"/>
              <a:t>png</a:t>
            </a:r>
            <a:endParaRPr lang="ru-RU" sz="1600" b="1" dirty="0"/>
          </a:p>
          <a:p>
            <a:r>
              <a:rPr lang="ru-RU" sz="1600" b="1" dirty="0"/>
              <a:t>Успешность по факторам </a:t>
            </a:r>
            <a:r>
              <a:rPr lang="en-US" sz="1600" b="1" dirty="0"/>
              <a:t>success by features </a:t>
            </a:r>
            <a:r>
              <a:rPr lang="en-US" sz="1600" b="1" dirty="0" err="1"/>
              <a:t>png</a:t>
            </a:r>
            <a:endParaRPr lang="ru-RU" sz="1600" b="1" dirty="0"/>
          </a:p>
          <a:p>
            <a:r>
              <a:rPr lang="ru-RU" sz="1600" b="1" dirty="0"/>
              <a:t>Наблюдения:</a:t>
            </a:r>
          </a:p>
          <a:p>
            <a:r>
              <a:rPr lang="ru-RU" sz="1600" b="1" dirty="0"/>
              <a:t>Число публикаций растёт с годами</a:t>
            </a:r>
          </a:p>
          <a:p>
            <a:r>
              <a:rPr lang="en-US" sz="1600" b="1" dirty="0"/>
              <a:t>Q1 </a:t>
            </a:r>
            <a:r>
              <a:rPr lang="ru-RU" sz="1600" b="1" dirty="0"/>
              <a:t>журналы имеют больше цитирований</a:t>
            </a:r>
          </a:p>
          <a:p>
            <a:r>
              <a:rPr lang="ru-RU" sz="1600" b="1" dirty="0"/>
              <a:t>Большие команды получают больше цитирований</a:t>
            </a:r>
          </a:p>
          <a:p>
            <a:r>
              <a:rPr lang="ru-RU" sz="1600" b="1" dirty="0"/>
              <a:t>Грантовые статьи успешнее</a:t>
            </a:r>
            <a:endParaRPr lang="ru-RU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613C27-D6C2-385E-9227-ED4B4617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6842"/>
            <a:ext cx="5479194" cy="35720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AAC13A-CF63-7B2B-38A4-DFAB6833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38913"/>
            <a:ext cx="5479194" cy="67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2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9336B-C58F-B10A-7082-5A01CD9C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6E4B34-7968-D948-05A4-E81B6706F2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5" y="1101847"/>
            <a:ext cx="4876810" cy="46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7396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916</TotalTime>
  <Words>1888</Words>
  <Application>Microsoft Office PowerPoint</Application>
  <PresentationFormat>Широкоэкранный</PresentationFormat>
  <Paragraphs>214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Corbel</vt:lpstr>
      <vt:lpstr>Courier New</vt:lpstr>
      <vt:lpstr>Базис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</dc:creator>
  <cp:lastModifiedBy>Роза Сабирова</cp:lastModifiedBy>
  <cp:revision>8</cp:revision>
  <dcterms:created xsi:type="dcterms:W3CDTF">2025-04-10T07:28:51Z</dcterms:created>
  <dcterms:modified xsi:type="dcterms:W3CDTF">2025-05-16T07:34:45Z</dcterms:modified>
</cp:coreProperties>
</file>