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2" r:id="rId5"/>
    <p:sldId id="263" r:id="rId6"/>
    <p:sldId id="265" r:id="rId7"/>
    <p:sldId id="261"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73B803-5E8B-4E57-BACE-8D245977A06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217713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3B803-5E8B-4E57-BACE-8D245977A06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22285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3B803-5E8B-4E57-BACE-8D245977A06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97988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3B803-5E8B-4E57-BACE-8D245977A06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4722-585E-492D-A865-3AA279B965C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745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3B803-5E8B-4E57-BACE-8D245977A06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522676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73B803-5E8B-4E57-BACE-8D245977A06D}"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3047399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73B803-5E8B-4E57-BACE-8D245977A06D}"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1645872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3B803-5E8B-4E57-BACE-8D245977A06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2687023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3B803-5E8B-4E57-BACE-8D245977A06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386905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3B803-5E8B-4E57-BACE-8D245977A06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113609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3B803-5E8B-4E57-BACE-8D245977A06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193787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73B803-5E8B-4E57-BACE-8D245977A06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131307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3B803-5E8B-4E57-BACE-8D245977A06D}"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11522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73B803-5E8B-4E57-BACE-8D245977A06D}"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65394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3B803-5E8B-4E57-BACE-8D245977A06D}"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284477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3B803-5E8B-4E57-BACE-8D245977A06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170165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3B803-5E8B-4E57-BACE-8D245977A06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44722-585E-492D-A865-3AA279B965C1}" type="slidenum">
              <a:rPr lang="en-US" smtClean="0"/>
              <a:t>‹#›</a:t>
            </a:fld>
            <a:endParaRPr lang="en-US"/>
          </a:p>
        </p:txBody>
      </p:sp>
    </p:spTree>
    <p:extLst>
      <p:ext uri="{BB962C8B-B14F-4D97-AF65-F5344CB8AC3E}">
        <p14:creationId xmlns:p14="http://schemas.microsoft.com/office/powerpoint/2010/main" val="209138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973B803-5E8B-4E57-BACE-8D245977A06D}" type="datetimeFigureOut">
              <a:rPr lang="en-US" smtClean="0"/>
              <a:t>4/20/2020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444722-585E-492D-A865-3AA279B965C1}" type="slidenum">
              <a:rPr lang="en-US" smtClean="0"/>
              <a:t>‹#›</a:t>
            </a:fld>
            <a:endParaRPr lang="en-US"/>
          </a:p>
        </p:txBody>
      </p:sp>
    </p:spTree>
    <p:extLst>
      <p:ext uri="{BB962C8B-B14F-4D97-AF65-F5344CB8AC3E}">
        <p14:creationId xmlns:p14="http://schemas.microsoft.com/office/powerpoint/2010/main" val="13391146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en.wikipedia.org/wiki/PHP" TargetMode="External"/><Relationship Id="rId3" Type="http://schemas.openxmlformats.org/officeDocument/2006/relationships/hyperlink" Target="https://en.wikipedia.org/wiki/JavaScript" TargetMode="External"/><Relationship Id="rId7" Type="http://schemas.openxmlformats.org/officeDocument/2006/relationships/hyperlink" Target="https://commons.wikimedia.org/wiki/File:Google-flutter-logo.png"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hyperlink" Target="http://www.indizoom.com/2012/12/60-places-you-can-learn-to-code-online-for-free.html" TargetMode="External"/><Relationship Id="rId5" Type="http://schemas.openxmlformats.org/officeDocument/2006/relationships/hyperlink" Target="https://en.wikipedia.org/wiki/File:MongoDB-Logo.svg"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s://en.wikipedia.org/wiki/Adobe_X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2766-7ABF-437F-A92C-BF91D8A61B3A}"/>
              </a:ext>
            </a:extLst>
          </p:cNvPr>
          <p:cNvSpPr>
            <a:spLocks noGrp="1"/>
          </p:cNvSpPr>
          <p:nvPr>
            <p:ph type="ctrTitle"/>
          </p:nvPr>
        </p:nvSpPr>
        <p:spPr/>
        <p:txBody>
          <a:bodyPr/>
          <a:lstStyle/>
          <a:p>
            <a:r>
              <a:rPr lang="en-US" dirty="0"/>
              <a:t>Hawk Pro </a:t>
            </a:r>
            <a:br>
              <a:rPr lang="en-US" dirty="0"/>
            </a:br>
            <a:r>
              <a:rPr lang="en-US" dirty="0"/>
              <a:t>Your College AI Assistant</a:t>
            </a:r>
          </a:p>
        </p:txBody>
      </p:sp>
      <p:sp>
        <p:nvSpPr>
          <p:cNvPr id="3" name="Subtitle 2">
            <a:extLst>
              <a:ext uri="{FF2B5EF4-FFF2-40B4-BE49-F238E27FC236}">
                <a16:creationId xmlns:a16="http://schemas.microsoft.com/office/drawing/2014/main" id="{579B76A8-7D7B-43AD-97CD-DA85ED06BA00}"/>
              </a:ext>
            </a:extLst>
          </p:cNvPr>
          <p:cNvSpPr>
            <a:spLocks noGrp="1"/>
          </p:cNvSpPr>
          <p:nvPr>
            <p:ph type="subTitle" idx="1"/>
          </p:nvPr>
        </p:nvSpPr>
        <p:spPr/>
        <p:txBody>
          <a:bodyPr/>
          <a:lstStyle/>
          <a:p>
            <a:r>
              <a:rPr lang="en-US" dirty="0"/>
              <a:t>Raymond Ezekiel</a:t>
            </a:r>
          </a:p>
        </p:txBody>
      </p:sp>
    </p:spTree>
    <p:extLst>
      <p:ext uri="{BB962C8B-B14F-4D97-AF65-F5344CB8AC3E}">
        <p14:creationId xmlns:p14="http://schemas.microsoft.com/office/powerpoint/2010/main" val="427126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1786B-2A2E-466F-96F1-6742475A0009}"/>
              </a:ext>
            </a:extLst>
          </p:cNvPr>
          <p:cNvSpPr>
            <a:spLocks noGrp="1"/>
          </p:cNvSpPr>
          <p:nvPr>
            <p:ph type="title"/>
          </p:nvPr>
        </p:nvSpPr>
        <p:spPr>
          <a:xfrm>
            <a:off x="695916" y="1078264"/>
            <a:ext cx="3422930" cy="4701473"/>
          </a:xfrm>
        </p:spPr>
        <p:txBody>
          <a:bodyPr vert="horz" lIns="91440" tIns="45720" rIns="91440" bIns="45720" rtlCol="0">
            <a:normAutofit/>
          </a:bodyPr>
          <a:lstStyle/>
          <a:p>
            <a:pPr algn="r"/>
            <a:r>
              <a:rPr lang="en-US" sz="4400">
                <a:solidFill>
                  <a:srgbClr val="FFFFFF"/>
                </a:solidFill>
              </a:rPr>
              <a:t>Mission Statement and Scope</a:t>
            </a:r>
          </a:p>
        </p:txBody>
      </p:sp>
      <p:sp>
        <p:nvSpPr>
          <p:cNvPr id="7" name="Content Placeholder 2">
            <a:extLst>
              <a:ext uri="{FF2B5EF4-FFF2-40B4-BE49-F238E27FC236}">
                <a16:creationId xmlns:a16="http://schemas.microsoft.com/office/drawing/2014/main" id="{5A1268AA-FFFF-4C8E-AB3B-14DD3CBAB2FC}"/>
              </a:ext>
            </a:extLst>
          </p:cNvPr>
          <p:cNvSpPr>
            <a:spLocks noGrp="1"/>
          </p:cNvSpPr>
          <p:nvPr>
            <p:ph idx="1"/>
          </p:nvPr>
        </p:nvSpPr>
        <p:spPr>
          <a:xfrm>
            <a:off x="5114167" y="1078263"/>
            <a:ext cx="6117578" cy="4701474"/>
          </a:xfrm>
          <a:effectLst/>
        </p:spPr>
        <p:txBody>
          <a:bodyPr vert="horz" lIns="91440" tIns="45720" rIns="91440" bIns="45720" rtlCol="0" anchor="ctr">
            <a:normAutofit/>
          </a:bodyPr>
          <a:lstStyle/>
          <a:p>
            <a:pPr>
              <a:lnSpc>
                <a:spcPct val="90000"/>
              </a:lnSpc>
            </a:pPr>
            <a:r>
              <a:rPr lang="en-US" sz="1600" dirty="0"/>
              <a:t>This team will focus on a college AI assistant for students and professors. </a:t>
            </a:r>
          </a:p>
          <a:p>
            <a:pPr>
              <a:lnSpc>
                <a:spcPct val="90000"/>
              </a:lnSpc>
            </a:pPr>
            <a:r>
              <a:rPr lang="en-US" sz="1600" dirty="0"/>
              <a:t>College is known to be a struggle and a lot to handle for people who do not have the necessary management skills. Students are mostly frustrated with the platforms provided by schools, Blackboard for example. So, our mission is to provide a service that will give everyone an ease of mind. We are confident that college life will run smoother for students and professors once we deliver our app to them.</a:t>
            </a:r>
          </a:p>
          <a:p>
            <a:pPr>
              <a:lnSpc>
                <a:spcPct val="90000"/>
              </a:lnSpc>
            </a:pPr>
            <a:r>
              <a:rPr lang="en-US" sz="1600" dirty="0">
                <a:effectLst/>
              </a:rPr>
              <a:t>Google Home, Amazon Echo, and or Opensource Mycroft based assistant.</a:t>
            </a:r>
          </a:p>
          <a:p>
            <a:pPr>
              <a:lnSpc>
                <a:spcPct val="90000"/>
              </a:lnSpc>
            </a:pPr>
            <a:r>
              <a:rPr lang="en-US" sz="1600" dirty="0">
                <a:effectLst/>
              </a:rPr>
              <a:t>Coordinate department syllabi to be injected into application.</a:t>
            </a:r>
          </a:p>
          <a:p>
            <a:pPr>
              <a:lnSpc>
                <a:spcPct val="90000"/>
              </a:lnSpc>
            </a:pPr>
            <a:r>
              <a:rPr lang="en-US" sz="1600" dirty="0">
                <a:effectLst/>
              </a:rPr>
              <a:t>Create voice syntax for querying via voice and receiving spoken responses.</a:t>
            </a:r>
          </a:p>
          <a:p>
            <a:pPr>
              <a:lnSpc>
                <a:spcPct val="90000"/>
              </a:lnSpc>
            </a:pPr>
            <a:r>
              <a:rPr lang="en-US" sz="1600" dirty="0">
                <a:effectLst/>
              </a:rPr>
              <a:t>Focus on VI/VX (voice interface, voice experience) to make the service as friendly as possible.</a:t>
            </a:r>
          </a:p>
          <a:p>
            <a:pPr>
              <a:lnSpc>
                <a:spcPct val="90000"/>
              </a:lnSpc>
            </a:pPr>
            <a:endParaRPr lang="en-US" sz="1600" dirty="0"/>
          </a:p>
        </p:txBody>
      </p:sp>
    </p:spTree>
    <p:extLst>
      <p:ext uri="{BB962C8B-B14F-4D97-AF65-F5344CB8AC3E}">
        <p14:creationId xmlns:p14="http://schemas.microsoft.com/office/powerpoint/2010/main" val="362382979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D7A4-CAE5-4E86-B209-832FF0668B82}"/>
              </a:ext>
            </a:extLst>
          </p:cNvPr>
          <p:cNvSpPr>
            <a:spLocks noGrp="1"/>
          </p:cNvSpPr>
          <p:nvPr>
            <p:ph type="title"/>
          </p:nvPr>
        </p:nvSpPr>
        <p:spPr/>
        <p:txBody>
          <a:bodyPr/>
          <a:lstStyle/>
          <a:p>
            <a:r>
              <a:rPr lang="en-US" dirty="0"/>
              <a:t>Development </a:t>
            </a:r>
            <a:r>
              <a:rPr lang="en-US" dirty="0" err="1"/>
              <a:t>Methodolgy</a:t>
            </a:r>
            <a:endParaRPr lang="en-US" dirty="0"/>
          </a:p>
        </p:txBody>
      </p:sp>
      <p:sp>
        <p:nvSpPr>
          <p:cNvPr id="3" name="Content Placeholder 2">
            <a:extLst>
              <a:ext uri="{FF2B5EF4-FFF2-40B4-BE49-F238E27FC236}">
                <a16:creationId xmlns:a16="http://schemas.microsoft.com/office/drawing/2014/main" id="{9FBCF902-3A0E-493B-8945-4AA9EA54CC2E}"/>
              </a:ext>
            </a:extLst>
          </p:cNvPr>
          <p:cNvSpPr>
            <a:spLocks noGrp="1"/>
          </p:cNvSpPr>
          <p:nvPr>
            <p:ph sz="half" idx="1"/>
          </p:nvPr>
        </p:nvSpPr>
        <p:spPr>
          <a:xfrm>
            <a:off x="913795" y="1732449"/>
            <a:ext cx="5060497" cy="4058750"/>
          </a:xfrm>
        </p:spPr>
        <p:txBody>
          <a:bodyPr>
            <a:normAutofit/>
          </a:bodyPr>
          <a:lstStyle/>
          <a:p>
            <a:r>
              <a:rPr lang="en-US" dirty="0"/>
              <a:t>This project will utilize the </a:t>
            </a:r>
            <a:r>
              <a:rPr lang="en-US" dirty="0" err="1"/>
              <a:t>Agitle</a:t>
            </a:r>
            <a:r>
              <a:rPr lang="en-US" dirty="0"/>
              <a:t> testing model.</a:t>
            </a:r>
          </a:p>
          <a:p>
            <a:r>
              <a:rPr lang="en-US" dirty="0"/>
              <a:t>Scrum and Kanban-Trello/Slack</a:t>
            </a:r>
          </a:p>
          <a:p>
            <a:r>
              <a:rPr lang="en-US" dirty="0"/>
              <a:t>This method of testing has been chosen for its allowance of coding and testing to be done incrementally throughout the development phase to </a:t>
            </a:r>
            <a:r>
              <a:rPr lang="en-US" dirty="0" err="1"/>
              <a:t>ensurea</a:t>
            </a:r>
            <a:r>
              <a:rPr lang="en-US" dirty="0"/>
              <a:t> quality product that </a:t>
            </a:r>
            <a:r>
              <a:rPr lang="en-US" dirty="0" err="1"/>
              <a:t>atisfies</a:t>
            </a:r>
            <a:r>
              <a:rPr lang="en-US" dirty="0"/>
              <a:t> all customer </a:t>
            </a:r>
            <a:r>
              <a:rPr lang="en-US" dirty="0" err="1"/>
              <a:t>requierments</a:t>
            </a:r>
            <a:r>
              <a:rPr lang="en-US" dirty="0"/>
              <a:t>, </a:t>
            </a:r>
          </a:p>
        </p:txBody>
      </p:sp>
      <p:sp>
        <p:nvSpPr>
          <p:cNvPr id="4" name="Content Placeholder 3">
            <a:extLst>
              <a:ext uri="{FF2B5EF4-FFF2-40B4-BE49-F238E27FC236}">
                <a16:creationId xmlns:a16="http://schemas.microsoft.com/office/drawing/2014/main" id="{EA6C2AA7-315E-433C-A51B-C7591768B474}"/>
              </a:ext>
            </a:extLst>
          </p:cNvPr>
          <p:cNvSpPr>
            <a:spLocks noGrp="1"/>
          </p:cNvSpPr>
          <p:nvPr>
            <p:ph sz="half" idx="2"/>
          </p:nvPr>
        </p:nvSpPr>
        <p:spPr/>
        <p:txBody>
          <a:bodyPr>
            <a:normAutofit/>
          </a:bodyPr>
          <a:lstStyle/>
          <a:p>
            <a:r>
              <a:rPr lang="en-US" dirty="0"/>
              <a:t>Methods of testing</a:t>
            </a:r>
          </a:p>
          <a:p>
            <a:pPr lvl="1"/>
            <a:r>
              <a:rPr lang="en-US" dirty="0"/>
              <a:t>User Acceptance Testing</a:t>
            </a:r>
          </a:p>
          <a:p>
            <a:pPr lvl="1"/>
            <a:r>
              <a:rPr lang="en-US" dirty="0">
                <a:effectLst/>
              </a:rPr>
              <a:t>Behavior-Driven Development (BDD)</a:t>
            </a:r>
            <a:endParaRPr lang="en-US" dirty="0"/>
          </a:p>
        </p:txBody>
      </p:sp>
    </p:spTree>
    <p:extLst>
      <p:ext uri="{BB962C8B-B14F-4D97-AF65-F5344CB8AC3E}">
        <p14:creationId xmlns:p14="http://schemas.microsoft.com/office/powerpoint/2010/main" val="317460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673B-C989-4256-A426-4D73C6538757}"/>
              </a:ext>
            </a:extLst>
          </p:cNvPr>
          <p:cNvSpPr>
            <a:spLocks noGrp="1"/>
          </p:cNvSpPr>
          <p:nvPr>
            <p:ph type="title"/>
          </p:nvPr>
        </p:nvSpPr>
        <p:spPr/>
        <p:txBody>
          <a:bodyPr/>
          <a:lstStyle/>
          <a:p>
            <a:r>
              <a:rPr lang="en-US" dirty="0"/>
              <a:t>Testing</a:t>
            </a:r>
          </a:p>
        </p:txBody>
      </p:sp>
      <p:sp>
        <p:nvSpPr>
          <p:cNvPr id="3" name="Text Placeholder 2">
            <a:extLst>
              <a:ext uri="{FF2B5EF4-FFF2-40B4-BE49-F238E27FC236}">
                <a16:creationId xmlns:a16="http://schemas.microsoft.com/office/drawing/2014/main" id="{740055ED-2BEF-4180-95AF-7DE7EA3F86DC}"/>
              </a:ext>
            </a:extLst>
          </p:cNvPr>
          <p:cNvSpPr>
            <a:spLocks noGrp="1"/>
          </p:cNvSpPr>
          <p:nvPr>
            <p:ph type="body" idx="1"/>
          </p:nvPr>
        </p:nvSpPr>
        <p:spPr/>
        <p:txBody>
          <a:bodyPr/>
          <a:lstStyle/>
          <a:p>
            <a:r>
              <a:rPr lang="en-US" dirty="0"/>
              <a:t>User Acceptant Testing(UAT)</a:t>
            </a:r>
          </a:p>
        </p:txBody>
      </p:sp>
      <p:sp>
        <p:nvSpPr>
          <p:cNvPr id="5" name="Text Placeholder 4">
            <a:extLst>
              <a:ext uri="{FF2B5EF4-FFF2-40B4-BE49-F238E27FC236}">
                <a16:creationId xmlns:a16="http://schemas.microsoft.com/office/drawing/2014/main" id="{010C70D9-BFFF-4543-B760-A6E1559B950E}"/>
              </a:ext>
            </a:extLst>
          </p:cNvPr>
          <p:cNvSpPr>
            <a:spLocks noGrp="1"/>
          </p:cNvSpPr>
          <p:nvPr>
            <p:ph type="body" sz="quarter" idx="3"/>
          </p:nvPr>
        </p:nvSpPr>
        <p:spPr>
          <a:xfrm>
            <a:off x="6201929" y="1835254"/>
            <a:ext cx="5309727" cy="544883"/>
          </a:xfrm>
        </p:spPr>
        <p:txBody>
          <a:bodyPr/>
          <a:lstStyle/>
          <a:p>
            <a:r>
              <a:rPr lang="en-US" dirty="0">
                <a:effectLst/>
              </a:rPr>
              <a:t>Behavior-Driven Development (BDD)</a:t>
            </a:r>
            <a:endParaRPr lang="en-US" dirty="0"/>
          </a:p>
        </p:txBody>
      </p:sp>
      <p:pic>
        <p:nvPicPr>
          <p:cNvPr id="1026" name="Picture 2" descr="What is BDD?">
            <a:extLst>
              <a:ext uri="{FF2B5EF4-FFF2-40B4-BE49-F238E27FC236}">
                <a16:creationId xmlns:a16="http://schemas.microsoft.com/office/drawing/2014/main" id="{7B202F26-E0CF-4BCD-8A9B-04E7842E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84" t="394" r="15338" b="4337"/>
          <a:stretch/>
        </p:blipFill>
        <p:spPr bwMode="auto">
          <a:xfrm>
            <a:off x="6836899" y="2380137"/>
            <a:ext cx="4039788" cy="34110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ftware development process and testing types - User Acceptance Testing">
            <a:extLst>
              <a:ext uri="{FF2B5EF4-FFF2-40B4-BE49-F238E27FC236}">
                <a16:creationId xmlns:a16="http://schemas.microsoft.com/office/drawing/2014/main" id="{99562888-27E5-427F-A7FC-3AB24DC0B87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180624" y="2380137"/>
            <a:ext cx="4716410" cy="341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1885-FA11-4695-B310-5BFF887FBAF8}"/>
              </a:ext>
            </a:extLst>
          </p:cNvPr>
          <p:cNvSpPr>
            <a:spLocks noGrp="1"/>
          </p:cNvSpPr>
          <p:nvPr>
            <p:ph type="title"/>
          </p:nvPr>
        </p:nvSpPr>
        <p:spPr>
          <a:xfrm>
            <a:off x="913795" y="609600"/>
            <a:ext cx="10353762" cy="970450"/>
          </a:xfrm>
        </p:spPr>
        <p:txBody>
          <a:bodyPr/>
          <a:lstStyle/>
          <a:p>
            <a:r>
              <a:rPr lang="en-US" dirty="0"/>
              <a:t>Build</a:t>
            </a:r>
          </a:p>
        </p:txBody>
      </p:sp>
      <p:sp>
        <p:nvSpPr>
          <p:cNvPr id="3" name="Content Placeholder 2">
            <a:extLst>
              <a:ext uri="{FF2B5EF4-FFF2-40B4-BE49-F238E27FC236}">
                <a16:creationId xmlns:a16="http://schemas.microsoft.com/office/drawing/2014/main" id="{E2878A83-AE98-43E3-8354-7F5CD22BB1CF}"/>
              </a:ext>
            </a:extLst>
          </p:cNvPr>
          <p:cNvSpPr>
            <a:spLocks noGrp="1"/>
          </p:cNvSpPr>
          <p:nvPr>
            <p:ph idx="1"/>
          </p:nvPr>
        </p:nvSpPr>
        <p:spPr>
          <a:xfrm>
            <a:off x="244839" y="3988570"/>
            <a:ext cx="11487616" cy="627703"/>
          </a:xfrm>
        </p:spPr>
        <p:txBody>
          <a:bodyPr>
            <a:normAutofit/>
          </a:bodyPr>
          <a:lstStyle/>
          <a:p>
            <a:pPr marL="36900" indent="0">
              <a:buNone/>
            </a:pPr>
            <a:r>
              <a:rPr lang="en-US" dirty="0">
                <a:effectLst/>
              </a:rPr>
              <a:t>   PHP   	JavaScript – NodeJS		</a:t>
            </a:r>
            <a:r>
              <a:rPr lang="en-US" dirty="0"/>
              <a:t>MongoDB   		Adobe XD  			Flutter  				Dart</a:t>
            </a:r>
          </a:p>
        </p:txBody>
      </p:sp>
      <p:pic>
        <p:nvPicPr>
          <p:cNvPr id="8" name="Picture 7" descr="A picture containing drawing&#10;&#10;Description automatically generated">
            <a:extLst>
              <a:ext uri="{FF2B5EF4-FFF2-40B4-BE49-F238E27FC236}">
                <a16:creationId xmlns:a16="http://schemas.microsoft.com/office/drawing/2014/main" id="{BD8DD200-5E2E-4F84-BCF0-19FF049F41B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06460" y="2415814"/>
            <a:ext cx="1112030" cy="1112030"/>
          </a:xfrm>
          <a:prstGeom prst="rect">
            <a:avLst/>
          </a:prstGeom>
        </p:spPr>
      </p:pic>
      <p:pic>
        <p:nvPicPr>
          <p:cNvPr id="11" name="Picture 10" descr="A picture containing drawing, food&#10;&#10;Description automatically generated">
            <a:extLst>
              <a:ext uri="{FF2B5EF4-FFF2-40B4-BE49-F238E27FC236}">
                <a16:creationId xmlns:a16="http://schemas.microsoft.com/office/drawing/2014/main" id="{315B56CA-A87A-4586-9D36-C8569DED0A5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560850" y="2692315"/>
            <a:ext cx="2308791" cy="627703"/>
          </a:xfrm>
          <a:prstGeom prst="rect">
            <a:avLst/>
          </a:prstGeom>
        </p:spPr>
      </p:pic>
      <p:pic>
        <p:nvPicPr>
          <p:cNvPr id="18" name="Picture 17" descr="A picture containing laptop, computer&#10;&#10;Description automatically generated">
            <a:extLst>
              <a:ext uri="{FF2B5EF4-FFF2-40B4-BE49-F238E27FC236}">
                <a16:creationId xmlns:a16="http://schemas.microsoft.com/office/drawing/2014/main" id="{F20285AB-993C-4BE8-BD18-FBA9E456A5F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504352" y="2631061"/>
            <a:ext cx="2413880" cy="688957"/>
          </a:xfrm>
          <a:prstGeom prst="rect">
            <a:avLst/>
          </a:prstGeom>
        </p:spPr>
      </p:pic>
      <p:pic>
        <p:nvPicPr>
          <p:cNvPr id="21" name="Picture 20" descr="A close up of a sign&#10;&#10;Description automatically generated">
            <a:extLst>
              <a:ext uri="{FF2B5EF4-FFF2-40B4-BE49-F238E27FC236}">
                <a16:creationId xmlns:a16="http://schemas.microsoft.com/office/drawing/2014/main" id="{AA9DC21F-77EB-4809-86D6-D4EF02B5FA6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160141" y="2415814"/>
            <a:ext cx="1133231" cy="1104900"/>
          </a:xfrm>
          <a:prstGeom prst="rect">
            <a:avLst/>
          </a:prstGeom>
        </p:spPr>
      </p:pic>
      <p:pic>
        <p:nvPicPr>
          <p:cNvPr id="24" name="Picture 23" descr="A close up of a sign&#10;&#10;Description automatically generated">
            <a:extLst>
              <a:ext uri="{FF2B5EF4-FFF2-40B4-BE49-F238E27FC236}">
                <a16:creationId xmlns:a16="http://schemas.microsoft.com/office/drawing/2014/main" id="{FFAB2A66-BEF1-4A90-B82A-C059D0DC04C7}"/>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752979" y="2343597"/>
            <a:ext cx="2242074" cy="970450"/>
          </a:xfrm>
          <a:prstGeom prst="rect">
            <a:avLst/>
          </a:prstGeom>
        </p:spPr>
      </p:pic>
      <p:pic>
        <p:nvPicPr>
          <p:cNvPr id="27" name="Picture 26" descr="A picture containing drawing, plate&#10;&#10;Description automatically generated">
            <a:extLst>
              <a:ext uri="{FF2B5EF4-FFF2-40B4-BE49-F238E27FC236}">
                <a16:creationId xmlns:a16="http://schemas.microsoft.com/office/drawing/2014/main" id="{E928836A-E4EB-4FB2-83E9-A224AC58F91C}"/>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44838" y="2596914"/>
            <a:ext cx="1811134" cy="978012"/>
          </a:xfrm>
          <a:prstGeom prst="rect">
            <a:avLst/>
          </a:prstGeom>
        </p:spPr>
      </p:pic>
    </p:spTree>
    <p:extLst>
      <p:ext uri="{BB962C8B-B14F-4D97-AF65-F5344CB8AC3E}">
        <p14:creationId xmlns:p14="http://schemas.microsoft.com/office/powerpoint/2010/main" val="178163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AA40-3956-4609-94BB-1DF290C6F82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7929B7D-EBD1-4A1E-B228-B019641A0E75}"/>
              </a:ext>
            </a:extLst>
          </p:cNvPr>
          <p:cNvSpPr>
            <a:spLocks noGrp="1"/>
          </p:cNvSpPr>
          <p:nvPr>
            <p:ph type="body" idx="1"/>
          </p:nvPr>
        </p:nvSpPr>
        <p:spPr/>
        <p:txBody>
          <a:bodyPr/>
          <a:lstStyle/>
          <a:p>
            <a:r>
              <a:rPr lang="en-US" dirty="0"/>
              <a:t>Value</a:t>
            </a:r>
          </a:p>
        </p:txBody>
      </p:sp>
      <p:sp>
        <p:nvSpPr>
          <p:cNvPr id="4" name="Content Placeholder 3">
            <a:extLst>
              <a:ext uri="{FF2B5EF4-FFF2-40B4-BE49-F238E27FC236}">
                <a16:creationId xmlns:a16="http://schemas.microsoft.com/office/drawing/2014/main" id="{0D7F4BAA-089B-4067-9C12-B3F02B707644}"/>
              </a:ext>
            </a:extLst>
          </p:cNvPr>
          <p:cNvSpPr>
            <a:spLocks noGrp="1"/>
          </p:cNvSpPr>
          <p:nvPr>
            <p:ph sz="half" idx="2"/>
          </p:nvPr>
        </p:nvSpPr>
        <p:spPr/>
        <p:txBody>
          <a:bodyPr/>
          <a:lstStyle/>
          <a:p>
            <a:r>
              <a:rPr lang="en-US" dirty="0"/>
              <a:t>The value of this project is primarily for  self –enjoyment, practice with technologies, implementation into student life and  possible generation of income.</a:t>
            </a:r>
          </a:p>
        </p:txBody>
      </p:sp>
      <p:sp>
        <p:nvSpPr>
          <p:cNvPr id="5" name="Text Placeholder 4">
            <a:extLst>
              <a:ext uri="{FF2B5EF4-FFF2-40B4-BE49-F238E27FC236}">
                <a16:creationId xmlns:a16="http://schemas.microsoft.com/office/drawing/2014/main" id="{DF27743E-DAD4-4FE1-86D5-CE8E2BF2CD33}"/>
              </a:ext>
            </a:extLst>
          </p:cNvPr>
          <p:cNvSpPr>
            <a:spLocks noGrp="1"/>
          </p:cNvSpPr>
          <p:nvPr>
            <p:ph type="body" sz="quarter" idx="3"/>
          </p:nvPr>
        </p:nvSpPr>
        <p:spPr/>
        <p:txBody>
          <a:bodyPr/>
          <a:lstStyle/>
          <a:p>
            <a:r>
              <a:rPr lang="en-US" dirty="0"/>
              <a:t>Cost</a:t>
            </a:r>
          </a:p>
        </p:txBody>
      </p:sp>
      <p:sp>
        <p:nvSpPr>
          <p:cNvPr id="6" name="Content Placeholder 5">
            <a:extLst>
              <a:ext uri="{FF2B5EF4-FFF2-40B4-BE49-F238E27FC236}">
                <a16:creationId xmlns:a16="http://schemas.microsoft.com/office/drawing/2014/main" id="{E459B7B3-F188-4138-BBEE-1FC82F225056}"/>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2710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B10E-E6EC-4B42-A8C9-CD577C61E6D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09E45F3-EC51-4E2C-8FCD-66F52B0FA6DC}"/>
              </a:ext>
            </a:extLst>
          </p:cNvPr>
          <p:cNvSpPr>
            <a:spLocks noGrp="1"/>
          </p:cNvSpPr>
          <p:nvPr>
            <p:ph type="body" idx="1"/>
          </p:nvPr>
        </p:nvSpPr>
        <p:spPr/>
        <p:txBody>
          <a:bodyPr/>
          <a:lstStyle/>
          <a:p>
            <a:r>
              <a:rPr lang="en-US" dirty="0"/>
              <a:t>Monitor/Control	</a:t>
            </a:r>
          </a:p>
        </p:txBody>
      </p:sp>
      <p:sp>
        <p:nvSpPr>
          <p:cNvPr id="4" name="Content Placeholder 3">
            <a:extLst>
              <a:ext uri="{FF2B5EF4-FFF2-40B4-BE49-F238E27FC236}">
                <a16:creationId xmlns:a16="http://schemas.microsoft.com/office/drawing/2014/main" id="{C2658DCF-D76B-4322-8831-CB42E59B92D0}"/>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9F2D1ADA-8EAC-4DFE-A959-1DC9BC9FC1EA}"/>
              </a:ext>
            </a:extLst>
          </p:cNvPr>
          <p:cNvSpPr>
            <a:spLocks noGrp="1"/>
          </p:cNvSpPr>
          <p:nvPr>
            <p:ph type="body" sz="quarter" idx="3"/>
          </p:nvPr>
        </p:nvSpPr>
        <p:spPr/>
        <p:txBody>
          <a:bodyPr/>
          <a:lstStyle/>
          <a:p>
            <a:r>
              <a:rPr lang="en-US" dirty="0"/>
              <a:t>Quality Metrics</a:t>
            </a:r>
          </a:p>
        </p:txBody>
      </p:sp>
      <p:sp>
        <p:nvSpPr>
          <p:cNvPr id="6" name="Content Placeholder 5">
            <a:extLst>
              <a:ext uri="{FF2B5EF4-FFF2-40B4-BE49-F238E27FC236}">
                <a16:creationId xmlns:a16="http://schemas.microsoft.com/office/drawing/2014/main" id="{AFB2D651-8C24-438F-A521-D70F633B67A1}"/>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395724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C7D4-9510-4A8C-A9D5-60127EABF1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B97AA4-CC76-466D-9119-66EE0F179B5C}"/>
              </a:ext>
            </a:extLst>
          </p:cNvPr>
          <p:cNvSpPr>
            <a:spLocks noGrp="1"/>
          </p:cNvSpPr>
          <p:nvPr>
            <p:ph sz="half" idx="1"/>
          </p:nvPr>
        </p:nvSpPr>
        <p:spPr/>
        <p:txBody>
          <a:bodyPr/>
          <a:lstStyle/>
          <a:p>
            <a:r>
              <a:rPr lang="en-US" dirty="0"/>
              <a:t>Cos</a:t>
            </a:r>
          </a:p>
        </p:txBody>
      </p:sp>
      <p:sp>
        <p:nvSpPr>
          <p:cNvPr id="4" name="Content Placeholder 3">
            <a:extLst>
              <a:ext uri="{FF2B5EF4-FFF2-40B4-BE49-F238E27FC236}">
                <a16:creationId xmlns:a16="http://schemas.microsoft.com/office/drawing/2014/main" id="{423EDBDE-854A-4556-9EDD-8386A2AFDDB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0022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B50C-CF5A-4694-9A5A-A3E580C6A05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86087BF-7C4B-4E4E-B257-D3637C9A4BCC}"/>
              </a:ext>
            </a:extLst>
          </p:cNvPr>
          <p:cNvSpPr>
            <a:spLocks noGrp="1"/>
          </p:cNvSpPr>
          <p:nvPr>
            <p:ph idx="1"/>
          </p:nvPr>
        </p:nvSpPr>
        <p:spPr/>
        <p:txBody>
          <a:bodyPr/>
          <a:lstStyle/>
          <a:p>
            <a:pPr lvl="1"/>
            <a:r>
              <a:rPr lang="en-US" dirty="0">
                <a:effectLst/>
              </a:rPr>
              <a:t>Status</a:t>
            </a:r>
          </a:p>
          <a:p>
            <a:pPr lvl="2"/>
            <a:r>
              <a:rPr lang="en-US" dirty="0">
                <a:effectLst/>
              </a:rPr>
              <a:t>This project is currently in it’s final stage of development. Finishing features need to be added and tested to  meet objectives.</a:t>
            </a:r>
          </a:p>
          <a:p>
            <a:pPr lvl="2"/>
            <a:r>
              <a:rPr lang="en-US" dirty="0">
                <a:effectLst/>
              </a:rPr>
              <a:t>Retrospective (also called lessons learned or post mortem): If this project were done again, what would you recommend the team do differently</a:t>
            </a:r>
            <a:r>
              <a:rPr lang="en-US" b="1" dirty="0">
                <a:effectLst/>
              </a:rPr>
              <a:t>? </a:t>
            </a:r>
          </a:p>
          <a:p>
            <a:pPr lvl="3"/>
            <a:r>
              <a:rPr lang="en-US" b="1" dirty="0">
                <a:effectLst/>
              </a:rPr>
              <a:t>In another instance of working on tis project the following would be done differently</a:t>
            </a:r>
          </a:p>
          <a:p>
            <a:pPr lvl="4"/>
            <a:r>
              <a:rPr lang="en-US" b="1" dirty="0">
                <a:effectLst/>
              </a:rPr>
              <a:t>Better foundational UX/UI design</a:t>
            </a:r>
          </a:p>
          <a:p>
            <a:pPr lvl="4"/>
            <a:r>
              <a:rPr lang="en-US" b="1" dirty="0">
                <a:effectLst/>
              </a:rPr>
              <a:t>Utilize  Firebase for easy and better data implementation and management.</a:t>
            </a:r>
          </a:p>
          <a:p>
            <a:pPr lvl="4"/>
            <a:r>
              <a:rPr lang="en-US" b="1" dirty="0">
                <a:effectLst/>
              </a:rPr>
              <a:t>Utilize a different software to  work on back-end code- Android Studio vs Visual </a:t>
            </a:r>
            <a:r>
              <a:rPr lang="en-US" b="1" dirty="0" err="1">
                <a:effectLst/>
              </a:rPr>
              <a:t>Sudio</a:t>
            </a:r>
            <a:endParaRPr lang="en-US" b="1" dirty="0">
              <a:effectLst/>
            </a:endParaRPr>
          </a:p>
          <a:p>
            <a:pPr lvl="4"/>
            <a:r>
              <a:rPr lang="en-US" b="1" dirty="0">
                <a:effectLst/>
              </a:rPr>
              <a:t>Possible deployment on  a different platform such as web or</a:t>
            </a:r>
          </a:p>
          <a:p>
            <a:pPr lvl="4"/>
            <a:r>
              <a:rPr lang="en-US" b="1" dirty="0">
                <a:effectLst/>
              </a:rPr>
              <a:t>Allocate more time on backend code</a:t>
            </a:r>
            <a:endParaRPr lang="en-US" dirty="0">
              <a:effectLst/>
            </a:endParaRPr>
          </a:p>
          <a:p>
            <a:endParaRPr lang="en-US" dirty="0"/>
          </a:p>
        </p:txBody>
      </p:sp>
    </p:spTree>
    <p:extLst>
      <p:ext uri="{BB962C8B-B14F-4D97-AF65-F5344CB8AC3E}">
        <p14:creationId xmlns:p14="http://schemas.microsoft.com/office/powerpoint/2010/main" val="1027700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128</TotalTime>
  <Words>374</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Calisto MT</vt:lpstr>
      <vt:lpstr>Wingdings 2</vt:lpstr>
      <vt:lpstr>Slate</vt:lpstr>
      <vt:lpstr>Hawk Pro  Your College AI Assistant</vt:lpstr>
      <vt:lpstr>Mission Statement and Scope</vt:lpstr>
      <vt:lpstr>Development Methodolgy</vt:lpstr>
      <vt:lpstr>Testing</vt:lpstr>
      <vt:lpstr>Build</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Hawk Pro  Your College AI Assistant</dc:title>
  <dc:creator>Raymond Ezekiel</dc:creator>
  <cp:lastModifiedBy>Raymond Ezekiel</cp:lastModifiedBy>
  <cp:revision>13</cp:revision>
  <dcterms:created xsi:type="dcterms:W3CDTF">2020-04-20T22:13:14Z</dcterms:created>
  <dcterms:modified xsi:type="dcterms:W3CDTF">2020-04-21T00:32:10Z</dcterms:modified>
</cp:coreProperties>
</file>