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p:regular r:id="rId17"/>
      <p:bold r:id="rId18"/>
      <p:italic r:id="rId19"/>
      <p:boldItalic r:id="rId20"/>
    </p:embeddedFon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James Dumitru"/>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5.xml"/><Relationship Id="rId22" Type="http://schemas.openxmlformats.org/officeDocument/2006/relationships/font" Target="fonts/Merriweather-bold.fntdata"/><Relationship Id="rId10" Type="http://schemas.openxmlformats.org/officeDocument/2006/relationships/slide" Target="slides/slide4.xml"/><Relationship Id="rId21" Type="http://schemas.openxmlformats.org/officeDocument/2006/relationships/font" Target="fonts/Merriweather-regular.fntdata"/><Relationship Id="rId13" Type="http://schemas.openxmlformats.org/officeDocument/2006/relationships/slide" Target="slides/slide7.xml"/><Relationship Id="rId24" Type="http://schemas.openxmlformats.org/officeDocument/2006/relationships/font" Target="fonts/Merriweather-boldItalic.fntdata"/><Relationship Id="rId12" Type="http://schemas.openxmlformats.org/officeDocument/2006/relationships/slide" Target="slides/slide6.xml"/><Relationship Id="rId23" Type="http://schemas.openxmlformats.org/officeDocument/2006/relationships/font" Target="fonts/Merriweather-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italic.fntdata"/><Relationship Id="rId6" Type="http://schemas.openxmlformats.org/officeDocument/2006/relationships/notesMaster" Target="notesMasters/notesMaster1.xml"/><Relationship Id="rId18"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20-04-01T01:21:54.269">
    <p:pos x="6000" y="0"/>
    <p:text>make sure to emphasize on campus
Register not registar.  I've made that mistake myself a few times.
8:12 PM
Pictures are worth a thousand words or so are maps.  Good call.
8:12 PM
You want to have a 1:1 image to screen mapping.
8:15 PM
You are going to follow up on the data scrapping right?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2b8283bb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2b8283bb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2b8283bb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2b8283bb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2b8283bbe_3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2b8283bbe_3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2b8283bb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2b8283bb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2b8283bb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2b8283bb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2b8283bbe_3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2b8283bbe_3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2b8283bbe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2b8283bbe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2b8283bbe_3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2b8283bbe_3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2b8283bb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2b8283bb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Pitch 2</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Virtual Hawk - Team 3</a:t>
            </a:r>
            <a:endParaRPr/>
          </a:p>
        </p:txBody>
      </p:sp>
      <p:pic>
        <p:nvPicPr>
          <p:cNvPr id="66" name="Google Shape;66;p13"/>
          <p:cNvPicPr preferRelativeResize="0"/>
          <p:nvPr/>
        </p:nvPicPr>
        <p:blipFill>
          <a:blip r:embed="rId4">
            <a:alphaModFix/>
          </a:blip>
          <a:stretch>
            <a:fillRect/>
          </a:stretch>
        </p:blipFill>
        <p:spPr>
          <a:xfrm>
            <a:off x="5635750" y="2699329"/>
            <a:ext cx="3196550" cy="1905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25" y="500925"/>
            <a:ext cx="3706500" cy="95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t>
            </a:r>
            <a:endParaRPr/>
          </a:p>
        </p:txBody>
      </p:sp>
      <p:sp>
        <p:nvSpPr>
          <p:cNvPr id="129" name="Google Shape;129;p22"/>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sz="1800">
                <a:latin typeface="Merriweather"/>
                <a:ea typeface="Merriweather"/>
                <a:cs typeface="Merriweather"/>
                <a:sym typeface="Merriweather"/>
              </a:rPr>
              <a:t>The goal is to increase connectivity within the Illinois Tech community, enhance on-campus student experience, and increase involvement and participation in clubs, events, and campus activities.</a:t>
            </a:r>
            <a:endParaRPr sz="1800">
              <a:latin typeface="Merriweather"/>
              <a:ea typeface="Merriweather"/>
              <a:cs typeface="Merriweather"/>
              <a:sym typeface="Merriweather"/>
            </a:endParaRPr>
          </a:p>
          <a:p>
            <a:pPr indent="0" lvl="0" marL="0" rtl="0" algn="l">
              <a:spcBef>
                <a:spcPts val="1600"/>
              </a:spcBef>
              <a:spcAft>
                <a:spcPts val="1600"/>
              </a:spcAft>
              <a:buNone/>
            </a:pPr>
            <a:r>
              <a:t/>
            </a:r>
            <a:endParaRPr sz="1800">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Problem Statement</a:t>
            </a:r>
            <a:endParaRPr sz="1800">
              <a:solidFill>
                <a:schemeClr val="dk2"/>
              </a:solidFill>
            </a:endParaRPr>
          </a:p>
        </p:txBody>
      </p:sp>
      <p:sp>
        <p:nvSpPr>
          <p:cNvPr id="72" name="Google Shape;72;p14"/>
          <p:cNvSpPr txBox="1"/>
          <p:nvPr>
            <p:ph idx="1" type="subTitle"/>
          </p:nvPr>
        </p:nvSpPr>
        <p:spPr>
          <a:xfrm>
            <a:off x="311700" y="1559211"/>
            <a:ext cx="7032600" cy="17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Merriweather"/>
                <a:ea typeface="Merriweather"/>
                <a:cs typeface="Merriweather"/>
                <a:sym typeface="Merriweather"/>
              </a:rPr>
              <a:t>You are new to the campus or want to know what events are happening around campus. </a:t>
            </a:r>
            <a:endParaRPr sz="1800">
              <a:solidFill>
                <a:schemeClr val="dk2"/>
              </a:solidFill>
              <a:latin typeface="Merriweather"/>
              <a:ea typeface="Merriweather"/>
              <a:cs typeface="Merriweather"/>
              <a:sym typeface="Merriweather"/>
            </a:endParaRPr>
          </a:p>
          <a:p>
            <a:pPr indent="0" lvl="0" marL="0" rtl="0" algn="l">
              <a:spcBef>
                <a:spcPts val="0"/>
              </a:spcBef>
              <a:spcAft>
                <a:spcPts val="0"/>
              </a:spcAft>
              <a:buNone/>
            </a:pPr>
            <a:r>
              <a:t/>
            </a:r>
            <a:endParaRPr sz="1800">
              <a:solidFill>
                <a:schemeClr val="dk2"/>
              </a:solidFill>
              <a:latin typeface="Merriweather"/>
              <a:ea typeface="Merriweather"/>
              <a:cs typeface="Merriweather"/>
              <a:sym typeface="Merriweather"/>
            </a:endParaRPr>
          </a:p>
          <a:p>
            <a:pPr indent="0" lvl="0" marL="0" rtl="0" algn="l">
              <a:spcBef>
                <a:spcPts val="0"/>
              </a:spcBef>
              <a:spcAft>
                <a:spcPts val="0"/>
              </a:spcAft>
              <a:buNone/>
            </a:pPr>
            <a:r>
              <a:rPr lang="en" sz="1800">
                <a:solidFill>
                  <a:schemeClr val="dk2"/>
                </a:solidFill>
                <a:latin typeface="Merriweather"/>
                <a:ea typeface="Merriweather"/>
                <a:cs typeface="Merriweather"/>
                <a:sym typeface="Merriweather"/>
              </a:rPr>
              <a:t>Our solution is Virtual Hawk!</a:t>
            </a:r>
            <a:endParaRPr sz="1800">
              <a:solidFill>
                <a:schemeClr val="dk2"/>
              </a:solidFill>
              <a:latin typeface="Merriweather"/>
              <a:ea typeface="Merriweather"/>
              <a:cs typeface="Merriweather"/>
              <a:sym typeface="Merriweather"/>
            </a:endParaRPr>
          </a:p>
        </p:txBody>
      </p:sp>
      <p:pic>
        <p:nvPicPr>
          <p:cNvPr id="73" name="Google Shape;73;p14"/>
          <p:cNvPicPr preferRelativeResize="0"/>
          <p:nvPr/>
        </p:nvPicPr>
        <p:blipFill>
          <a:blip r:embed="rId3">
            <a:alphaModFix/>
          </a:blip>
          <a:stretch>
            <a:fillRect/>
          </a:stretch>
        </p:blipFill>
        <p:spPr>
          <a:xfrm>
            <a:off x="7744550" y="4219325"/>
            <a:ext cx="1087750" cy="648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2206700" y="177338"/>
            <a:ext cx="2211575" cy="4788825"/>
          </a:xfrm>
          <a:prstGeom prst="rect">
            <a:avLst/>
          </a:prstGeom>
          <a:noFill/>
          <a:ln>
            <a:noFill/>
          </a:ln>
        </p:spPr>
      </p:pic>
      <p:pic>
        <p:nvPicPr>
          <p:cNvPr id="79" name="Google Shape;79;p15"/>
          <p:cNvPicPr preferRelativeResize="0"/>
          <p:nvPr/>
        </p:nvPicPr>
        <p:blipFill>
          <a:blip r:embed="rId4">
            <a:alphaModFix/>
          </a:blip>
          <a:stretch>
            <a:fillRect/>
          </a:stretch>
        </p:blipFill>
        <p:spPr>
          <a:xfrm>
            <a:off x="4572000" y="152400"/>
            <a:ext cx="2234621" cy="483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2173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Problem One: Privacy and Security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400"/>
              <a:t>How do we keep things secure?</a:t>
            </a:r>
            <a:endParaRPr sz="2400"/>
          </a:p>
        </p:txBody>
      </p:sp>
      <p:sp>
        <p:nvSpPr>
          <p:cNvPr id="85" name="Google Shape;85;p16"/>
          <p:cNvSpPr txBox="1"/>
          <p:nvPr>
            <p:ph idx="1" type="body"/>
          </p:nvPr>
        </p:nvSpPr>
        <p:spPr>
          <a:xfrm>
            <a:off x="4412425" y="522450"/>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sz="1800">
                <a:latin typeface="Merriweather"/>
                <a:ea typeface="Merriweather"/>
                <a:cs typeface="Merriweather"/>
                <a:sym typeface="Merriweather"/>
              </a:rPr>
              <a:t>Our solution would be to make a user </a:t>
            </a:r>
            <a:r>
              <a:rPr lang="en" sz="1800">
                <a:latin typeface="Merriweather"/>
                <a:ea typeface="Merriweather"/>
                <a:cs typeface="Merriweather"/>
                <a:sym typeface="Merriweather"/>
              </a:rPr>
              <a:t>registry</a:t>
            </a:r>
            <a:r>
              <a:rPr lang="en" sz="1800">
                <a:latin typeface="Merriweather"/>
                <a:ea typeface="Merriweather"/>
                <a:cs typeface="Merriweather"/>
                <a:sym typeface="Merriweather"/>
              </a:rPr>
              <a:t>. Doing this will allow us to keep data on who is using the website. Along with that we can gather data on what people are doing on the campus and why they are there.</a:t>
            </a:r>
            <a:endParaRPr/>
          </a:p>
          <a:p>
            <a:pPr indent="0" lvl="0" marL="0" rtl="0" algn="l">
              <a:spcBef>
                <a:spcPts val="1600"/>
              </a:spcBef>
              <a:spcAft>
                <a:spcPts val="1600"/>
              </a:spcAft>
              <a:buNone/>
            </a:pPr>
            <a:r>
              <a:t/>
            </a:r>
            <a:endParaRPr/>
          </a:p>
        </p:txBody>
      </p:sp>
      <p:pic>
        <p:nvPicPr>
          <p:cNvPr id="86" name="Google Shape;86;p16"/>
          <p:cNvPicPr preferRelativeResize="0"/>
          <p:nvPr/>
        </p:nvPicPr>
        <p:blipFill>
          <a:blip r:embed="rId3">
            <a:alphaModFix/>
          </a:blip>
          <a:stretch>
            <a:fillRect/>
          </a:stretch>
        </p:blipFill>
        <p:spPr>
          <a:xfrm>
            <a:off x="2930475" y="4205900"/>
            <a:ext cx="1087750" cy="648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Problem two: Custom Maps</a:t>
            </a:r>
            <a:endParaRPr/>
          </a:p>
        </p:txBody>
      </p:sp>
      <p:sp>
        <p:nvSpPr>
          <p:cNvPr id="92" name="Google Shape;92;p1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Merriweather"/>
              <a:ea typeface="Merriweather"/>
              <a:cs typeface="Merriweather"/>
              <a:sym typeface="Merriweather"/>
            </a:endParaRPr>
          </a:p>
          <a:p>
            <a:pPr indent="0" lvl="0" marL="0" rtl="0" algn="l">
              <a:spcBef>
                <a:spcPts val="1600"/>
              </a:spcBef>
              <a:spcAft>
                <a:spcPts val="0"/>
              </a:spcAft>
              <a:buNone/>
            </a:pPr>
            <a:r>
              <a:t/>
            </a:r>
            <a:endParaRPr sz="1800">
              <a:latin typeface="Merriweather"/>
              <a:ea typeface="Merriweather"/>
              <a:cs typeface="Merriweather"/>
              <a:sym typeface="Merriweather"/>
            </a:endParaRPr>
          </a:p>
          <a:p>
            <a:pPr indent="0" lvl="0" marL="0" rtl="0" algn="l">
              <a:spcBef>
                <a:spcPts val="1600"/>
              </a:spcBef>
              <a:spcAft>
                <a:spcPts val="1600"/>
              </a:spcAft>
              <a:buNone/>
            </a:pPr>
            <a:r>
              <a:rPr lang="en" sz="1800">
                <a:latin typeface="Merriweather"/>
                <a:ea typeface="Merriweather"/>
                <a:cs typeface="Merriweather"/>
                <a:sym typeface="Merriweather"/>
              </a:rPr>
              <a:t>The way we can implement this is using free source map APIs. Some examples of this is Modest Maps and Leaflet. Google Maps is  great resource and model on how we can make our map. </a:t>
            </a:r>
            <a:endParaRPr sz="1800">
              <a:latin typeface="Merriweather"/>
              <a:ea typeface="Merriweather"/>
              <a:cs typeface="Merriweather"/>
              <a:sym typeface="Merriweather"/>
            </a:endParaRPr>
          </a:p>
        </p:txBody>
      </p:sp>
      <p:pic>
        <p:nvPicPr>
          <p:cNvPr id="93" name="Google Shape;93;p17"/>
          <p:cNvPicPr preferRelativeResize="0"/>
          <p:nvPr/>
        </p:nvPicPr>
        <p:blipFill>
          <a:blip r:embed="rId3">
            <a:alphaModFix/>
          </a:blip>
          <a:stretch>
            <a:fillRect/>
          </a:stretch>
        </p:blipFill>
        <p:spPr>
          <a:xfrm>
            <a:off x="2930475" y="4205900"/>
            <a:ext cx="1087750" cy="648300"/>
          </a:xfrm>
          <a:prstGeom prst="rect">
            <a:avLst/>
          </a:prstGeom>
          <a:noFill/>
          <a:ln>
            <a:noFill/>
          </a:ln>
        </p:spPr>
      </p:pic>
      <p:sp>
        <p:nvSpPr>
          <p:cNvPr id="94" name="Google Shape;94;p17"/>
          <p:cNvSpPr txBox="1"/>
          <p:nvPr/>
        </p:nvSpPr>
        <p:spPr>
          <a:xfrm>
            <a:off x="206250" y="2629750"/>
            <a:ext cx="3772800" cy="15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95" name="Google Shape;95;p17"/>
          <p:cNvSpPr txBox="1"/>
          <p:nvPr>
            <p:ph type="title"/>
          </p:nvPr>
        </p:nvSpPr>
        <p:spPr>
          <a:xfrm>
            <a:off x="239400" y="1933825"/>
            <a:ext cx="3706500" cy="218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sz="2400"/>
              <a:t>How can we create a simpler user experience?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8"/>
          <p:cNvSpPr txBox="1"/>
          <p:nvPr>
            <p:ph type="title"/>
          </p:nvPr>
        </p:nvSpPr>
        <p:spPr>
          <a:xfrm>
            <a:off x="328950" y="66750"/>
            <a:ext cx="53349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Map</a:t>
            </a:r>
            <a:endParaRPr sz="4800"/>
          </a:p>
        </p:txBody>
      </p:sp>
      <p:pic>
        <p:nvPicPr>
          <p:cNvPr id="101" name="Google Shape;101;p18"/>
          <p:cNvPicPr preferRelativeResize="0"/>
          <p:nvPr/>
        </p:nvPicPr>
        <p:blipFill>
          <a:blip r:embed="rId3">
            <a:alphaModFix/>
          </a:blip>
          <a:stretch>
            <a:fillRect/>
          </a:stretch>
        </p:blipFill>
        <p:spPr>
          <a:xfrm>
            <a:off x="0" y="1455275"/>
            <a:ext cx="5009424" cy="2817801"/>
          </a:xfrm>
          <a:prstGeom prst="rect">
            <a:avLst/>
          </a:prstGeom>
          <a:noFill/>
          <a:ln>
            <a:noFill/>
          </a:ln>
        </p:spPr>
      </p:pic>
      <p:pic>
        <p:nvPicPr>
          <p:cNvPr id="102" name="Google Shape;102;p18"/>
          <p:cNvPicPr preferRelativeResize="0"/>
          <p:nvPr/>
        </p:nvPicPr>
        <p:blipFill>
          <a:blip r:embed="rId4">
            <a:alphaModFix/>
          </a:blip>
          <a:stretch>
            <a:fillRect/>
          </a:stretch>
        </p:blipFill>
        <p:spPr>
          <a:xfrm>
            <a:off x="5004442" y="1655188"/>
            <a:ext cx="3987682" cy="22430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25" y="500925"/>
            <a:ext cx="3706500" cy="3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Problem Three: Data Permissions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400"/>
              <a:t>Can we use the students/ visitors data? </a:t>
            </a:r>
            <a:endParaRPr sz="2400"/>
          </a:p>
        </p:txBody>
      </p:sp>
      <p:sp>
        <p:nvSpPr>
          <p:cNvPr id="108" name="Google Shape;108;p19"/>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Merriweather"/>
              <a:ea typeface="Merriweather"/>
              <a:cs typeface="Merriweather"/>
              <a:sym typeface="Merriweather"/>
            </a:endParaRPr>
          </a:p>
          <a:p>
            <a:pPr indent="0" lvl="0" marL="0" rtl="0" algn="l">
              <a:spcBef>
                <a:spcPts val="1600"/>
              </a:spcBef>
              <a:spcAft>
                <a:spcPts val="1600"/>
              </a:spcAft>
              <a:buNone/>
            </a:pPr>
            <a:r>
              <a:rPr lang="en" sz="1800">
                <a:latin typeface="Merriweather"/>
                <a:ea typeface="Merriweather"/>
                <a:cs typeface="Merriweather"/>
                <a:sym typeface="Merriweather"/>
              </a:rPr>
              <a:t>We will have to get permission from IIT </a:t>
            </a:r>
            <a:r>
              <a:rPr lang="en" sz="1800">
                <a:latin typeface="Merriweather"/>
                <a:ea typeface="Merriweather"/>
                <a:cs typeface="Merriweather"/>
                <a:sym typeface="Merriweather"/>
              </a:rPr>
              <a:t>in order</a:t>
            </a:r>
            <a:r>
              <a:rPr lang="en" sz="1800">
                <a:latin typeface="Merriweather"/>
                <a:ea typeface="Merriweather"/>
                <a:cs typeface="Merriweather"/>
                <a:sym typeface="Merriweather"/>
              </a:rPr>
              <a:t> to have the student data. After that we have to get the user </a:t>
            </a:r>
            <a:r>
              <a:rPr lang="en" sz="1800">
                <a:latin typeface="Merriweather"/>
                <a:ea typeface="Merriweather"/>
                <a:cs typeface="Merriweather"/>
                <a:sym typeface="Merriweather"/>
              </a:rPr>
              <a:t>permission</a:t>
            </a:r>
            <a:r>
              <a:rPr lang="en" sz="1800">
                <a:latin typeface="Merriweather"/>
                <a:ea typeface="Merriweather"/>
                <a:cs typeface="Merriweather"/>
                <a:sym typeface="Merriweather"/>
              </a:rPr>
              <a:t> with a popup on whether they want to sync their info. Then the students have to sign in with the IIT login if yes. </a:t>
            </a:r>
            <a:endParaRPr sz="1800">
              <a:latin typeface="Merriweather"/>
              <a:ea typeface="Merriweather"/>
              <a:cs typeface="Merriweather"/>
              <a:sym typeface="Merriweather"/>
            </a:endParaRPr>
          </a:p>
        </p:txBody>
      </p:sp>
      <p:pic>
        <p:nvPicPr>
          <p:cNvPr id="109" name="Google Shape;109;p19"/>
          <p:cNvPicPr preferRelativeResize="0"/>
          <p:nvPr/>
        </p:nvPicPr>
        <p:blipFill>
          <a:blip r:embed="rId3">
            <a:alphaModFix/>
          </a:blip>
          <a:stretch>
            <a:fillRect/>
          </a:stretch>
        </p:blipFill>
        <p:spPr>
          <a:xfrm>
            <a:off x="2930475" y="4205900"/>
            <a:ext cx="1087750" cy="648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Problem Four: Live Updates</a:t>
            </a:r>
            <a:endParaRPr/>
          </a:p>
        </p:txBody>
      </p:sp>
      <p:sp>
        <p:nvSpPr>
          <p:cNvPr id="115" name="Google Shape;115;p2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Merriweather"/>
              <a:ea typeface="Merriweather"/>
              <a:cs typeface="Merriweather"/>
              <a:sym typeface="Merriweather"/>
            </a:endParaRPr>
          </a:p>
          <a:p>
            <a:pPr indent="0" lvl="0" marL="0" rtl="0" algn="l">
              <a:spcBef>
                <a:spcPts val="1600"/>
              </a:spcBef>
              <a:spcAft>
                <a:spcPts val="0"/>
              </a:spcAft>
              <a:buNone/>
            </a:pPr>
            <a:r>
              <a:t/>
            </a:r>
            <a:endParaRPr sz="1800">
              <a:latin typeface="Merriweather"/>
              <a:ea typeface="Merriweather"/>
              <a:cs typeface="Merriweather"/>
              <a:sym typeface="Merriweather"/>
            </a:endParaRPr>
          </a:p>
          <a:p>
            <a:pPr indent="0" lvl="0" marL="0" rtl="0" algn="l">
              <a:spcBef>
                <a:spcPts val="1600"/>
              </a:spcBef>
              <a:spcAft>
                <a:spcPts val="1600"/>
              </a:spcAft>
              <a:buNone/>
            </a:pPr>
            <a:r>
              <a:rPr lang="en" sz="1800">
                <a:latin typeface="Merriweather"/>
                <a:ea typeface="Merriweather"/>
                <a:cs typeface="Merriweather"/>
                <a:sym typeface="Merriweather"/>
              </a:rPr>
              <a:t>We will utilize React data polling and for live updates, we will be utilizing react JS hooks for live section updates. </a:t>
            </a:r>
            <a:endParaRPr/>
          </a:p>
        </p:txBody>
      </p:sp>
      <p:pic>
        <p:nvPicPr>
          <p:cNvPr id="116" name="Google Shape;116;p20"/>
          <p:cNvPicPr preferRelativeResize="0"/>
          <p:nvPr/>
        </p:nvPicPr>
        <p:blipFill>
          <a:blip r:embed="rId3">
            <a:alphaModFix/>
          </a:blip>
          <a:stretch>
            <a:fillRect/>
          </a:stretch>
        </p:blipFill>
        <p:spPr>
          <a:xfrm>
            <a:off x="2930475" y="4205900"/>
            <a:ext cx="1087750" cy="648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Problem Five: Data Scraping</a:t>
            </a:r>
            <a:endParaRPr/>
          </a:p>
        </p:txBody>
      </p:sp>
      <p:sp>
        <p:nvSpPr>
          <p:cNvPr id="122" name="Google Shape;122;p21"/>
          <p:cNvSpPr txBox="1"/>
          <p:nvPr>
            <p:ph idx="1" type="body"/>
          </p:nvPr>
        </p:nvSpPr>
        <p:spPr>
          <a:xfrm>
            <a:off x="4617525" y="1014300"/>
            <a:ext cx="4166400" cy="311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erriweather"/>
                <a:ea typeface="Merriweather"/>
                <a:cs typeface="Merriweather"/>
                <a:sym typeface="Merriweather"/>
              </a:rPr>
              <a:t>Problem five is grabbing existing data. For this, we will be using existing resources from OTS like api’s. MongoDB will be our database as well.</a:t>
            </a:r>
            <a:endParaRPr sz="1800">
              <a:latin typeface="Merriweather"/>
              <a:ea typeface="Merriweather"/>
              <a:cs typeface="Merriweather"/>
              <a:sym typeface="Merriweather"/>
            </a:endParaRPr>
          </a:p>
          <a:p>
            <a:pPr indent="0" lvl="0" marL="0" rtl="0" algn="l">
              <a:spcBef>
                <a:spcPts val="1600"/>
              </a:spcBef>
              <a:spcAft>
                <a:spcPts val="0"/>
              </a:spcAft>
              <a:buNone/>
            </a:pPr>
            <a:r>
              <a:rPr lang="en" sz="1800">
                <a:latin typeface="Merriweather"/>
                <a:ea typeface="Merriweather"/>
                <a:cs typeface="Merriweather"/>
                <a:sym typeface="Merriweather"/>
              </a:rPr>
              <a:t>We will also have some python scripts to find new events.</a:t>
            </a:r>
            <a:endParaRPr sz="1800">
              <a:latin typeface="Merriweather"/>
              <a:ea typeface="Merriweather"/>
              <a:cs typeface="Merriweather"/>
              <a:sym typeface="Merriweather"/>
            </a:endParaRPr>
          </a:p>
          <a:p>
            <a:pPr indent="0" lvl="0" marL="0" rtl="0" algn="l">
              <a:spcBef>
                <a:spcPts val="1600"/>
              </a:spcBef>
              <a:spcAft>
                <a:spcPts val="1600"/>
              </a:spcAft>
              <a:buNone/>
            </a:pPr>
            <a:r>
              <a:rPr lang="en" sz="1800">
                <a:latin typeface="Merriweather"/>
                <a:ea typeface="Merriweather"/>
                <a:cs typeface="Merriweather"/>
                <a:sym typeface="Merriweather"/>
              </a:rPr>
              <a:t>Library websites will be pulled into our database server that we will create.</a:t>
            </a:r>
            <a:endParaRPr sz="1800">
              <a:latin typeface="Merriweather"/>
              <a:ea typeface="Merriweather"/>
              <a:cs typeface="Merriweather"/>
              <a:sym typeface="Merriweather"/>
            </a:endParaRPr>
          </a:p>
        </p:txBody>
      </p:sp>
      <p:pic>
        <p:nvPicPr>
          <p:cNvPr id="123" name="Google Shape;123;p21"/>
          <p:cNvPicPr preferRelativeResize="0"/>
          <p:nvPr/>
        </p:nvPicPr>
        <p:blipFill>
          <a:blip r:embed="rId3">
            <a:alphaModFix/>
          </a:blip>
          <a:stretch>
            <a:fillRect/>
          </a:stretch>
        </p:blipFill>
        <p:spPr>
          <a:xfrm>
            <a:off x="2930475" y="4205900"/>
            <a:ext cx="1087750" cy="648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