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3" r:id="rId16"/>
    <p:sldId id="270" r:id="rId17"/>
    <p:sldId id="280" r:id="rId18"/>
    <p:sldId id="272" r:id="rId19"/>
    <p:sldId id="275" r:id="rId20"/>
    <p:sldId id="276" r:id="rId21"/>
    <p:sldId id="278" r:id="rId22"/>
    <p:sldId id="27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F24A-F1A7-4702-A52B-AF7B6BF92AE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C459-2546-4258-8FCC-BE26D2D0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1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61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0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5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0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22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8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6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FC5678-199F-43F8-B323-E42466A60A2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194610-F739-446C-A9B1-8B5C00DB6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45E0-D224-EDB6-55BC-92ED064E1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339"/>
            <a:ext cx="9144000" cy="23876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Completion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22930-0E33-FB4D-B045-CEBF6584E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Dr.Alireza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Fathollahi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Reza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Kahe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810401119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5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D3CD-C8AA-86A2-4DAA-218E805C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 of varying LPI &amp; Diameter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CA645-D950-196F-3E08-DDFFDDE00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61" y="1731963"/>
            <a:ext cx="6282152" cy="4059237"/>
          </a:xfrm>
        </p:spPr>
      </p:pic>
    </p:spTree>
    <p:extLst>
      <p:ext uri="{BB962C8B-B14F-4D97-AF65-F5344CB8AC3E}">
        <p14:creationId xmlns:p14="http://schemas.microsoft.com/office/powerpoint/2010/main" val="168450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D3F8-A909-2D46-B23A-CB4F353F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489DF-F5F3-11CB-82EC-438A2289A2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1941"/>
            <a:ext cx="5059363" cy="311928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7FFD6A-DB99-1AA9-B8AD-6339270025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204173"/>
            <a:ext cx="5065712" cy="3114817"/>
          </a:xfrm>
        </p:spPr>
      </p:pic>
    </p:spTree>
    <p:extLst>
      <p:ext uri="{BB962C8B-B14F-4D97-AF65-F5344CB8AC3E}">
        <p14:creationId xmlns:p14="http://schemas.microsoft.com/office/powerpoint/2010/main" val="352455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21B5-D883-2ACA-E829-C764B1B0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Corrosion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24E4B-4BB1-97F0-C2C7-DBFAE0CA7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26" y="1731963"/>
            <a:ext cx="6588223" cy="4059237"/>
          </a:xfrm>
        </p:spPr>
      </p:pic>
    </p:spTree>
    <p:extLst>
      <p:ext uri="{BB962C8B-B14F-4D97-AF65-F5344CB8AC3E}">
        <p14:creationId xmlns:p14="http://schemas.microsoft.com/office/powerpoint/2010/main" val="289216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AFAE-37C6-372A-33F9-6790FE28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A7B58-E426-1D74-D5D6-8E33E3006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82" y="1731963"/>
            <a:ext cx="5568510" cy="4059237"/>
          </a:xfrm>
        </p:spPr>
      </p:pic>
    </p:spTree>
    <p:extLst>
      <p:ext uri="{BB962C8B-B14F-4D97-AF65-F5344CB8AC3E}">
        <p14:creationId xmlns:p14="http://schemas.microsoft.com/office/powerpoint/2010/main" val="162647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2B15-B6CE-F87B-66B5-DB5C9DBA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0A4D-9336-8EB9-B64D-F7AE38418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Group 3 covers only P110 material </a:t>
            </a:r>
          </a:p>
          <a:p>
            <a:endParaRPr lang="en-US" dirty="0"/>
          </a:p>
          <a:p>
            <a:r>
              <a:rPr lang="en-US" dirty="0"/>
              <a:t>Group 4 covers different versions of 0125 meant for high strength applications. Type 1 Q125 is required per API 5CT/IS011960 a tighter chemistry control with addition of Gr and Mo elements.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4C36A0-477C-1AA8-8BDA-F1934802C7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834166"/>
            <a:ext cx="5065712" cy="1854830"/>
          </a:xfrm>
        </p:spPr>
      </p:pic>
    </p:spTree>
    <p:extLst>
      <p:ext uri="{BB962C8B-B14F-4D97-AF65-F5344CB8AC3E}">
        <p14:creationId xmlns:p14="http://schemas.microsoft.com/office/powerpoint/2010/main" val="57169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4C1F-E342-74F1-D03B-3CA5760F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21F1-A2B3-E372-07F6-A12FC89C9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sz="2000" dirty="0"/>
              <a:t>80) </a:t>
            </a:r>
          </a:p>
          <a:p>
            <a:pPr marL="0" indent="0">
              <a:buNone/>
            </a:pPr>
            <a:r>
              <a:rPr lang="en-US" sz="2000" dirty="0"/>
              <a:t>2-3$/kg</a:t>
            </a:r>
          </a:p>
          <a:p>
            <a:pPr marL="0" indent="0">
              <a:buNone/>
            </a:pPr>
            <a:r>
              <a:rPr lang="en-US" sz="2000" dirty="0"/>
              <a:t>nominal weight= 26.8 </a:t>
            </a:r>
            <a:r>
              <a:rPr lang="en-US" sz="2000" dirty="0" err="1"/>
              <a:t>Ib</a:t>
            </a:r>
            <a:r>
              <a:rPr lang="en-US" sz="2000" dirty="0"/>
              <a:t>/ft</a:t>
            </a:r>
          </a:p>
          <a:p>
            <a:pPr marL="0" indent="0">
              <a:buNone/>
            </a:pPr>
            <a:r>
              <a:rPr lang="en-US" sz="2000" dirty="0"/>
              <a:t>=</a:t>
            </a:r>
            <a:r>
              <a:rPr lang="en-US" dirty="0"/>
              <a:t>12.1</a:t>
            </a:r>
            <a:r>
              <a:rPr lang="en-US" sz="2000" dirty="0"/>
              <a:t>kg/ft * 30ft</a:t>
            </a:r>
          </a:p>
          <a:p>
            <a:pPr marL="0" indent="0">
              <a:buNone/>
            </a:pPr>
            <a:r>
              <a:rPr lang="en-US" sz="2000" dirty="0"/>
              <a:t>= 363kg * 437=  158631g</a:t>
            </a:r>
          </a:p>
          <a:p>
            <a:pPr marL="0" indent="0">
              <a:buNone/>
            </a:pPr>
            <a:r>
              <a:rPr lang="en-US" sz="2000" dirty="0"/>
              <a:t>158631 * (2-3) = (320000-476000)$</a:t>
            </a:r>
          </a:p>
          <a:p>
            <a:pPr marL="0" indent="0">
              <a:buNone/>
            </a:pPr>
            <a:r>
              <a:rPr lang="en-US" dirty="0"/>
              <a:t>158631* (2.5) = (397000)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9FA-03D1-AEC6-F4CB-A64029D4F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P110)</a:t>
            </a:r>
          </a:p>
          <a:p>
            <a:pPr marL="0" indent="0">
              <a:buNone/>
            </a:pPr>
            <a:r>
              <a:rPr lang="en-US" sz="2000" dirty="0"/>
              <a:t>4.5$/Kg</a:t>
            </a:r>
          </a:p>
          <a:p>
            <a:pPr marL="0" indent="0">
              <a:buNone/>
            </a:pPr>
            <a:r>
              <a:rPr lang="en-US" sz="2000" dirty="0"/>
              <a:t>nominal weight= 26.8 </a:t>
            </a:r>
            <a:r>
              <a:rPr lang="en-US" sz="2000" dirty="0" err="1"/>
              <a:t>Ib</a:t>
            </a:r>
            <a:r>
              <a:rPr lang="en-US" sz="2000" dirty="0"/>
              <a:t>/ft</a:t>
            </a:r>
          </a:p>
          <a:p>
            <a:pPr marL="0" indent="0">
              <a:buNone/>
            </a:pPr>
            <a:r>
              <a:rPr lang="en-US" sz="2000" dirty="0"/>
              <a:t>=12.1 kg/ft * 30ft</a:t>
            </a:r>
          </a:p>
          <a:p>
            <a:pPr marL="0" indent="0">
              <a:buNone/>
            </a:pPr>
            <a:r>
              <a:rPr lang="en-US" sz="2000" dirty="0"/>
              <a:t>= 363kg * 437=  158631kg</a:t>
            </a:r>
          </a:p>
          <a:p>
            <a:pPr marL="0" indent="0">
              <a:buNone/>
            </a:pPr>
            <a:r>
              <a:rPr lang="en-US" dirty="0"/>
              <a:t>158631</a:t>
            </a:r>
            <a:r>
              <a:rPr lang="en-US" sz="2000" dirty="0"/>
              <a:t> * (4.5) = 750000$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D801-D68D-2198-A7B5-12F77B27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68EC-A6AF-1EF1-15F8-896FC444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P110</a:t>
            </a:r>
          </a:p>
          <a:p>
            <a:pPr marL="0" indent="0">
              <a:buNone/>
            </a:pPr>
            <a:r>
              <a:rPr lang="en-US" sz="2000" dirty="0"/>
              <a:t>High-strength tubing typically is used in deep sweet oil and gas wells with high pressures. Sensitive to </a:t>
            </a:r>
            <a:r>
              <a:rPr lang="en-US" sz="2000" dirty="0" err="1"/>
              <a:t>Sulphide</a:t>
            </a:r>
            <a:r>
              <a:rPr lang="en-US" sz="2000" dirty="0"/>
              <a:t> Stress Cracking (SSC) failures unless the temperatures are relatively high (&gt; 175°F). this type is more expensive than C and N model.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Q125</a:t>
            </a:r>
          </a:p>
          <a:p>
            <a:pPr marL="0" indent="0">
              <a:buNone/>
            </a:pPr>
            <a:r>
              <a:rPr lang="en-US" sz="2000" dirty="0"/>
              <a:t>API tubing grade, often used for critical service wells. Fit for H2S service at temperature greater than 260°F.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5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D809-47F5-2DD8-2838-AA3551BE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Maerial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44B68E-0760-D04C-9F3F-CA45A86F3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651395"/>
              </p:ext>
            </p:extLst>
          </p:nvPr>
        </p:nvGraphicFramePr>
        <p:xfrm>
          <a:off x="913794" y="1900517"/>
          <a:ext cx="10353758" cy="3872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2741">
                  <a:extLst>
                    <a:ext uri="{9D8B030D-6E8A-4147-A177-3AD203B41FA5}">
                      <a16:colId xmlns:a16="http://schemas.microsoft.com/office/drawing/2014/main" val="1485481126"/>
                    </a:ext>
                  </a:extLst>
                </a:gridCol>
                <a:gridCol w="712548">
                  <a:extLst>
                    <a:ext uri="{9D8B030D-6E8A-4147-A177-3AD203B41FA5}">
                      <a16:colId xmlns:a16="http://schemas.microsoft.com/office/drawing/2014/main" val="2750411615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3304200551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72516874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883813194"/>
                    </a:ext>
                  </a:extLst>
                </a:gridCol>
                <a:gridCol w="1337845">
                  <a:extLst>
                    <a:ext uri="{9D8B030D-6E8A-4147-A177-3AD203B41FA5}">
                      <a16:colId xmlns:a16="http://schemas.microsoft.com/office/drawing/2014/main" val="1671455881"/>
                    </a:ext>
                  </a:extLst>
                </a:gridCol>
                <a:gridCol w="974300">
                  <a:extLst>
                    <a:ext uri="{9D8B030D-6E8A-4147-A177-3AD203B41FA5}">
                      <a16:colId xmlns:a16="http://schemas.microsoft.com/office/drawing/2014/main" val="904141984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740190588"/>
                    </a:ext>
                  </a:extLst>
                </a:gridCol>
                <a:gridCol w="974300">
                  <a:extLst>
                    <a:ext uri="{9D8B030D-6E8A-4147-A177-3AD203B41FA5}">
                      <a16:colId xmlns:a16="http://schemas.microsoft.com/office/drawing/2014/main" val="3022252141"/>
                    </a:ext>
                  </a:extLst>
                </a:gridCol>
              </a:tblGrid>
              <a:tr h="303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sustained production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bpd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L80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P110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266904"/>
                  </a:ext>
                </a:extLst>
              </a:tr>
              <a:tr h="303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value of accelerated oil after opex and tax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$/bbl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2412688"/>
                  </a:ext>
                </a:extLst>
              </a:tr>
              <a:tr h="56952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capital cost  of P110 completion (includes installation)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Delay of production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7053725"/>
                  </a:ext>
                </a:extLst>
              </a:tr>
              <a:tr h="303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incremental cost of upfront duplex completion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9300790"/>
                  </a:ext>
                </a:extLst>
              </a:tr>
              <a:tr h="56952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Delay in production beforerig can perform workover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$27,000.00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$3,000,000.00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0446536"/>
                  </a:ext>
                </a:extLst>
              </a:tr>
              <a:tr h="303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Cost of workover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 million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$2,430,000.00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3585321"/>
                  </a:ext>
                </a:extLst>
              </a:tr>
              <a:tr h="303745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5095705"/>
                  </a:ext>
                </a:extLst>
              </a:tr>
              <a:tr h="303745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5699026"/>
                  </a:ext>
                </a:extLst>
              </a:tr>
              <a:tr h="303745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Delay &amp; Workover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2826308"/>
                  </a:ext>
                </a:extLst>
              </a:tr>
              <a:tr h="303745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2143842"/>
                  </a:ext>
                </a:extLst>
              </a:tr>
              <a:tr h="303745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$3,930,000.00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504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71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CA58-F098-82AB-D60B-19447065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Lift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2238B-4131-FB2F-A37C-C81F9F34E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1963"/>
            <a:ext cx="10353762" cy="4516437"/>
          </a:xfrm>
        </p:spPr>
      </p:pic>
    </p:spTree>
    <p:extLst>
      <p:ext uri="{BB962C8B-B14F-4D97-AF65-F5344CB8AC3E}">
        <p14:creationId xmlns:p14="http://schemas.microsoft.com/office/powerpoint/2010/main" val="14930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A4F9-74AD-E3C6-5132-558523A3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Lift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2BFC9-21BC-AAC5-9CAE-F24D764F8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1963"/>
            <a:ext cx="10353761" cy="4426790"/>
          </a:xfrm>
        </p:spPr>
      </p:pic>
    </p:spTree>
    <p:extLst>
      <p:ext uri="{BB962C8B-B14F-4D97-AF65-F5344CB8AC3E}">
        <p14:creationId xmlns:p14="http://schemas.microsoft.com/office/powerpoint/2010/main" val="237362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D7D8-2489-EEA7-FD8F-C5B7ACA0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Tubulars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EC8F16-FE95-035B-D7F0-ACA38DFC2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1963"/>
            <a:ext cx="10353762" cy="4516437"/>
          </a:xfrm>
        </p:spPr>
      </p:pic>
    </p:spTree>
    <p:extLst>
      <p:ext uri="{BB962C8B-B14F-4D97-AF65-F5344CB8AC3E}">
        <p14:creationId xmlns:p14="http://schemas.microsoft.com/office/powerpoint/2010/main" val="192568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6A4B-EB19-1761-4372-ECFD87FB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Lift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BE5EA-5F97-698E-668B-FA09B2B36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1963"/>
            <a:ext cx="10353762" cy="4516437"/>
          </a:xfrm>
        </p:spPr>
      </p:pic>
    </p:spTree>
    <p:extLst>
      <p:ext uri="{BB962C8B-B14F-4D97-AF65-F5344CB8AC3E}">
        <p14:creationId xmlns:p14="http://schemas.microsoft.com/office/powerpoint/2010/main" val="401488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90A-8766-68F5-7D63-544ED9E4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Lift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C91E5-E9A2-FC21-44CB-C7E66F66F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1963"/>
            <a:ext cx="10353762" cy="4516437"/>
          </a:xfrm>
        </p:spPr>
      </p:pic>
    </p:spTree>
    <p:extLst>
      <p:ext uri="{BB962C8B-B14F-4D97-AF65-F5344CB8AC3E}">
        <p14:creationId xmlns:p14="http://schemas.microsoft.com/office/powerpoint/2010/main" val="165648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A080-C1B2-161C-AC59-4F3B0CDC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Lift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8B119-9C4F-9A44-AE99-D64CE175B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1963"/>
            <a:ext cx="10353762" cy="4516437"/>
          </a:xfrm>
        </p:spPr>
      </p:pic>
    </p:spTree>
    <p:extLst>
      <p:ext uri="{BB962C8B-B14F-4D97-AF65-F5344CB8AC3E}">
        <p14:creationId xmlns:p14="http://schemas.microsoft.com/office/powerpoint/2010/main" val="331417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A544A-55BE-7FC6-D042-0316A17A3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2031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6F98-C344-FEB5-98DF-07967A32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Downhole Equipment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3409E-A5D8-FD64-B6CB-792F4D57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49892"/>
            <a:ext cx="10353762" cy="4498507"/>
          </a:xfrm>
        </p:spPr>
      </p:pic>
    </p:spTree>
    <p:extLst>
      <p:ext uri="{BB962C8B-B14F-4D97-AF65-F5344CB8AC3E}">
        <p14:creationId xmlns:p14="http://schemas.microsoft.com/office/powerpoint/2010/main" val="130387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B5D6-CE62-E5A8-DF40-EA185B81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B3E10-4135-3180-7C26-8D5F27508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731963"/>
            <a:ext cx="10353761" cy="4516437"/>
          </a:xfrm>
        </p:spPr>
      </p:pic>
    </p:spTree>
    <p:extLst>
      <p:ext uri="{BB962C8B-B14F-4D97-AF65-F5344CB8AC3E}">
        <p14:creationId xmlns:p14="http://schemas.microsoft.com/office/powerpoint/2010/main" val="134454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A5EB-DBFB-FD84-AC43-B99FBC00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8A6EC-2D41-CDF7-3E5E-34B7B5FBE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58" y="2267932"/>
            <a:ext cx="7361558" cy="2987299"/>
          </a:xfrm>
        </p:spPr>
      </p:pic>
    </p:spTree>
    <p:extLst>
      <p:ext uri="{BB962C8B-B14F-4D97-AF65-F5344CB8AC3E}">
        <p14:creationId xmlns:p14="http://schemas.microsoft.com/office/powerpoint/2010/main" val="194360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ACEC-8C98-DFBA-E6C0-69576BD2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Flowrate (Packer in 9-5/8”)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E059B-4504-08D6-69E0-CC2C814F8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731963"/>
            <a:ext cx="10353761" cy="4516437"/>
          </a:xfrm>
        </p:spPr>
      </p:pic>
    </p:spTree>
    <p:extLst>
      <p:ext uri="{BB962C8B-B14F-4D97-AF65-F5344CB8AC3E}">
        <p14:creationId xmlns:p14="http://schemas.microsoft.com/office/powerpoint/2010/main" val="148092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F0DE-5AE5-67BE-A9EF-0F24207C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Flowrate (packer in liner 5”)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A6670-522F-A88A-1D2E-37010E53A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1963"/>
            <a:ext cx="10353762" cy="4516437"/>
          </a:xfrm>
        </p:spPr>
      </p:pic>
    </p:spTree>
    <p:extLst>
      <p:ext uri="{BB962C8B-B14F-4D97-AF65-F5344CB8AC3E}">
        <p14:creationId xmlns:p14="http://schemas.microsoft.com/office/powerpoint/2010/main" val="178336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E9BC-789E-07CF-4B6D-D0A5F4DC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Flowrate (Packer in liner 7”)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8F97C-A1E4-217D-08A5-8BF28B7C5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731963"/>
            <a:ext cx="10353761" cy="4516437"/>
          </a:xfrm>
        </p:spPr>
      </p:pic>
    </p:spTree>
    <p:extLst>
      <p:ext uri="{BB962C8B-B14F-4D97-AF65-F5344CB8AC3E}">
        <p14:creationId xmlns:p14="http://schemas.microsoft.com/office/powerpoint/2010/main" val="195795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CEC7-F41B-677D-B3C6-1197CB63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 of varying LPI &amp; Diameter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0060B-769F-3910-BBF5-63F9E096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08" y="1731963"/>
            <a:ext cx="6266258" cy="4059237"/>
          </a:xfrm>
        </p:spPr>
      </p:pic>
    </p:spTree>
    <p:extLst>
      <p:ext uri="{BB962C8B-B14F-4D97-AF65-F5344CB8AC3E}">
        <p14:creationId xmlns:p14="http://schemas.microsoft.com/office/powerpoint/2010/main" val="3519780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1006</TotalTime>
  <Words>342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Calisto MT</vt:lpstr>
      <vt:lpstr>Times New Roman</vt:lpstr>
      <vt:lpstr>Wingdings 2</vt:lpstr>
      <vt:lpstr>Slate</vt:lpstr>
      <vt:lpstr>Well Completion </vt:lpstr>
      <vt:lpstr>Tubulars</vt:lpstr>
      <vt:lpstr>Downhole Equipment</vt:lpstr>
      <vt:lpstr>Completions</vt:lpstr>
      <vt:lpstr>Fluid Properties</vt:lpstr>
      <vt:lpstr>Flowrate (Packer in 9-5/8”)</vt:lpstr>
      <vt:lpstr>Flowrate (packer in liner 5”)</vt:lpstr>
      <vt:lpstr>Flowrate (Packer in liner 7”)</vt:lpstr>
      <vt:lpstr>Nodal analysis of varying LPI &amp; Diameter</vt:lpstr>
      <vt:lpstr>Nodal analysis of varying LPI &amp; Diameter</vt:lpstr>
      <vt:lpstr>Erosion analysis</vt:lpstr>
      <vt:lpstr>Corrosion analysis</vt:lpstr>
      <vt:lpstr>Material selection</vt:lpstr>
      <vt:lpstr>Material selection</vt:lpstr>
      <vt:lpstr>Material selection</vt:lpstr>
      <vt:lpstr>Material selection</vt:lpstr>
      <vt:lpstr>Maerial selection</vt:lpstr>
      <vt:lpstr> Gas Lift analysis</vt:lpstr>
      <vt:lpstr> Gas Lift analysis</vt:lpstr>
      <vt:lpstr> Gas Lift analysis</vt:lpstr>
      <vt:lpstr> Gas Lift analysis</vt:lpstr>
      <vt:lpstr> Gas Lift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Completion </dc:title>
  <dc:creator>Asus</dc:creator>
  <cp:lastModifiedBy>Asus</cp:lastModifiedBy>
  <cp:revision>7</cp:revision>
  <dcterms:created xsi:type="dcterms:W3CDTF">2023-06-09T15:56:06Z</dcterms:created>
  <dcterms:modified xsi:type="dcterms:W3CDTF">2023-06-12T13:49:17Z</dcterms:modified>
</cp:coreProperties>
</file>