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19FACB-A158-4688-9800-B3FC67FDE7F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6E7"/>
    <a:srgbClr val="87A4D9"/>
    <a:srgbClr val="7B848D"/>
    <a:srgbClr val="843C0C"/>
    <a:srgbClr val="8E0000"/>
    <a:srgbClr val="A8E9F2"/>
    <a:srgbClr val="61A446"/>
    <a:srgbClr val="F6A4DF"/>
    <a:srgbClr val="A8F2C4"/>
    <a:srgbClr val="A3C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>
        <p:scale>
          <a:sx n="35" d="100"/>
          <a:sy n="35" d="100"/>
        </p:scale>
        <p:origin x="54" y="-9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762CA-2D85-45F8-8F3B-61437DF52EE2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124F4-42E9-4915-9985-F8E1B3AEA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0BB1-81E3-4684-B3FC-192DDDEF0CE9}" type="datetimeFigureOut">
              <a:rPr lang="en-US" smtClean="0"/>
              <a:pPr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0935-ABD9-4FE7-A190-9AB52D8B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1"/>
          <a:stretch/>
        </p:blipFill>
        <p:spPr>
          <a:xfrm>
            <a:off x="8643323" y="15831605"/>
            <a:ext cx="7755168" cy="58252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16F929-45DD-F8FB-C81E-FBE9D11FA88C}"/>
              </a:ext>
            </a:extLst>
          </p:cNvPr>
          <p:cNvSpPr/>
          <p:nvPr/>
        </p:nvSpPr>
        <p:spPr>
          <a:xfrm>
            <a:off x="24573480" y="205582"/>
            <a:ext cx="8163421" cy="987544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 UI/UX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A49F9A-96C7-1E40-6E72-258C7B2BEA1C}"/>
              </a:ext>
            </a:extLst>
          </p:cNvPr>
          <p:cNvGrpSpPr/>
          <p:nvPr/>
        </p:nvGrpSpPr>
        <p:grpSpPr>
          <a:xfrm>
            <a:off x="24584399" y="16335527"/>
            <a:ext cx="8113708" cy="3581510"/>
            <a:chOff x="25305259" y="10118078"/>
            <a:chExt cx="7241005" cy="35815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C99FE4-8C6F-096D-B8E8-3EF8359E6F40}"/>
                </a:ext>
              </a:extLst>
            </p:cNvPr>
            <p:cNvSpPr txBox="1"/>
            <p:nvPr/>
          </p:nvSpPr>
          <p:spPr>
            <a:xfrm>
              <a:off x="25305259" y="11089338"/>
              <a:ext cx="7151052" cy="26102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F0AACA9-4675-65D1-060C-D4F94966C3A3}"/>
                </a:ext>
              </a:extLst>
            </p:cNvPr>
            <p:cNvSpPr/>
            <p:nvPr/>
          </p:nvSpPr>
          <p:spPr>
            <a:xfrm>
              <a:off x="25305259" y="10118078"/>
              <a:ext cx="7241005" cy="971260"/>
            </a:xfrm>
            <a:prstGeom prst="rect">
              <a:avLst/>
            </a:prstGeom>
            <a:solidFill>
              <a:srgbClr val="B3C6E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5400" dirty="0">
                  <a:solidFill>
                    <a:schemeClr val="tx1"/>
                  </a:solidFill>
                  <a:latin typeface="Anton" pitchFamily="2" charset="0"/>
                </a:rPr>
                <a:t>Technology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7B7448-B6A1-29A6-3734-E25D8631C876}"/>
              </a:ext>
            </a:extLst>
          </p:cNvPr>
          <p:cNvSpPr txBox="1"/>
          <p:nvPr/>
        </p:nvSpPr>
        <p:spPr>
          <a:xfrm>
            <a:off x="248476" y="3619493"/>
            <a:ext cx="827676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buClr>
                <a:schemeClr val="lt1"/>
              </a:buClr>
              <a:buSzPts val="1400"/>
            </a:pPr>
            <a:r>
              <a:rPr lang="en-US" sz="2400" dirty="0">
                <a:latin typeface="Anton" pitchFamily="2" charset="0"/>
              </a:rPr>
              <a:t>EWU Staff Management System will be used to get a better outcome for the </a:t>
            </a:r>
            <a:r>
              <a:rPr lang="en-US" sz="2400" dirty="0" smtClean="0">
                <a:latin typeface="Anton" pitchFamily="2" charset="0"/>
              </a:rPr>
              <a:t>organization. Manages the</a:t>
            </a:r>
            <a:r>
              <a:rPr lang="en-US" sz="2400" dirty="0">
                <a:latin typeface="Anton" pitchFamily="2" charset="0"/>
              </a:rPr>
              <a:t> subordinates in an organization. Often, large organizations have many of these functions performed by a specialist </a:t>
            </a:r>
            <a:r>
              <a:rPr lang="en-US" sz="2400" dirty="0" smtClean="0">
                <a:latin typeface="Anton" pitchFamily="2" charset="0"/>
              </a:rPr>
              <a:t>still </a:t>
            </a:r>
            <a:r>
              <a:rPr lang="en-US" sz="2400" dirty="0">
                <a:latin typeface="Anton" pitchFamily="2" charset="0"/>
              </a:rPr>
              <a:t>required to supervise and administer the activities </a:t>
            </a:r>
            <a:r>
              <a:rPr lang="en-US" sz="2400" dirty="0" smtClean="0">
                <a:latin typeface="Anton" pitchFamily="2" charset="0"/>
              </a:rPr>
              <a:t>to </a:t>
            </a:r>
            <a:r>
              <a:rPr lang="en-US" sz="2400" dirty="0">
                <a:latin typeface="Anton" pitchFamily="2" charset="0"/>
              </a:rPr>
              <a:t>ensure the well-being of the staff </a:t>
            </a:r>
            <a:r>
              <a:rPr lang="en-US" sz="2400" dirty="0" smtClean="0">
                <a:latin typeface="Anton" pitchFamily="2" charset="0"/>
              </a:rPr>
              <a:t>as well as the organization.</a:t>
            </a:r>
            <a:endParaRPr lang="en-US" sz="2400" dirty="0">
              <a:latin typeface="Anton" pitchFamily="2" charset="0"/>
            </a:endParaRPr>
          </a:p>
        </p:txBody>
      </p:sp>
      <p:sp>
        <p:nvSpPr>
          <p:cNvPr id="26" name="AutoShape 10" descr="Transparent Coffee House Clipart - Coffee Shop Clipart, HD Png Download ,  Transparent Png Image - PNGitem">
            <a:extLst>
              <a:ext uri="{FF2B5EF4-FFF2-40B4-BE49-F238E27FC236}">
                <a16:creationId xmlns:a16="http://schemas.microsoft.com/office/drawing/2014/main" id="{35036DD3-16A3-4DDC-C0FD-6240C924E8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1082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nton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51C813-C0B5-AC2C-79F8-7DE7ED21E04E}"/>
              </a:ext>
            </a:extLst>
          </p:cNvPr>
          <p:cNvSpPr/>
          <p:nvPr/>
        </p:nvSpPr>
        <p:spPr>
          <a:xfrm>
            <a:off x="229746" y="205582"/>
            <a:ext cx="24199225" cy="1997559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  <a:latin typeface="Anton" pitchFamily="2" charset="0"/>
              </a:rPr>
              <a:t>EWU Staff Management </a:t>
            </a:r>
            <a:r>
              <a:rPr lang="en-US" sz="8000" dirty="0">
                <a:solidFill>
                  <a:schemeClr val="tx1"/>
                </a:solidFill>
                <a:latin typeface="Anton" pitchFamily="2" charset="0"/>
              </a:rPr>
              <a:t>System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ABE8F0-3250-79DB-CB13-624E32FBBC09}"/>
              </a:ext>
            </a:extLst>
          </p:cNvPr>
          <p:cNvGrpSpPr/>
          <p:nvPr/>
        </p:nvGrpSpPr>
        <p:grpSpPr>
          <a:xfrm>
            <a:off x="24558324" y="17214710"/>
            <a:ext cx="8281204" cy="4408859"/>
            <a:chOff x="24738494" y="17403094"/>
            <a:chExt cx="8281204" cy="440885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92DACFF-80A3-732C-1300-012545F3CFA6}"/>
                </a:ext>
              </a:extLst>
            </p:cNvPr>
            <p:cNvGrpSpPr/>
            <p:nvPr/>
          </p:nvGrpSpPr>
          <p:grpSpPr>
            <a:xfrm>
              <a:off x="24738494" y="17403094"/>
              <a:ext cx="8281204" cy="4408859"/>
              <a:chOff x="24738493" y="17403094"/>
              <a:chExt cx="8396822" cy="440885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E49DCC9-EA6A-3952-76D1-3BCEED3E39E8}"/>
                  </a:ext>
                </a:extLst>
              </p:cNvPr>
              <p:cNvGrpSpPr/>
              <p:nvPr/>
            </p:nvGrpSpPr>
            <p:grpSpPr>
              <a:xfrm>
                <a:off x="24738493" y="17403094"/>
                <a:ext cx="8396822" cy="4408859"/>
                <a:chOff x="24826984" y="17727561"/>
                <a:chExt cx="8396822" cy="4408859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8B0E58E-D404-F226-0A43-0E66F6882EBF}"/>
                    </a:ext>
                  </a:extLst>
                </p:cNvPr>
                <p:cNvSpPr/>
                <p:nvPr/>
              </p:nvSpPr>
              <p:spPr>
                <a:xfrm>
                  <a:off x="24826984" y="17727561"/>
                  <a:ext cx="8091416" cy="44088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287D58D-C4B7-A908-8769-7C9D702691B8}"/>
                    </a:ext>
                  </a:extLst>
                </p:cNvPr>
                <p:cNvSpPr txBox="1"/>
                <p:nvPr/>
              </p:nvSpPr>
              <p:spPr>
                <a:xfrm>
                  <a:off x="28974735" y="19542014"/>
                  <a:ext cx="4249071" cy="238526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3200" i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Presented by: </a:t>
                  </a:r>
                </a:p>
                <a:p>
                  <a:pPr marL="514350" indent="-514350">
                    <a:lnSpc>
                      <a:spcPct val="150000"/>
                    </a:lnSpc>
                    <a:buAutoNum type="arabicPeriod"/>
                  </a:pPr>
                  <a:r>
                    <a:rPr lang="en-US" sz="2600" dirty="0" err="1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Ziaul</a:t>
                  </a:r>
                  <a:r>
                    <a:rPr lang="en-US" sz="26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 </a:t>
                  </a:r>
                  <a:r>
                    <a:rPr lang="en-US" sz="2600" dirty="0" err="1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Haque</a:t>
                  </a:r>
                  <a:r>
                    <a:rPr lang="en-US" sz="26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 Rafi</a:t>
                  </a:r>
                </a:p>
                <a:p>
                  <a:pPr marL="514350" indent="-514350">
                    <a:lnSpc>
                      <a:spcPct val="150000"/>
                    </a:lnSpc>
                    <a:buAutoNum type="arabicPeriod"/>
                  </a:pPr>
                  <a:r>
                    <a:rPr lang="en-US" sz="26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Imran Hasan</a:t>
                  </a:r>
                </a:p>
                <a:p>
                  <a:pPr marL="514350" indent="-514350">
                    <a:lnSpc>
                      <a:spcPct val="150000"/>
                    </a:lnSpc>
                    <a:buAutoNum type="arabicPeriod"/>
                  </a:pPr>
                  <a:r>
                    <a:rPr lang="en-US" sz="2600" dirty="0" err="1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Rezmah</a:t>
                  </a:r>
                  <a:r>
                    <a:rPr lang="en-US" sz="26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 Jemima </a:t>
                  </a:r>
                  <a:r>
                    <a:rPr lang="en-US" sz="2600" dirty="0" err="1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" panose="020B0502040204020203" pitchFamily="34" charset="0"/>
                    </a:rPr>
                    <a:t>Rupin</a:t>
                  </a:r>
                  <a:endParaRPr lang="en-US" sz="2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48A9297-EDBF-6222-AEDF-6F6BB27AD47B}"/>
                  </a:ext>
                </a:extLst>
              </p:cNvPr>
              <p:cNvSpPr txBox="1"/>
              <p:nvPr/>
            </p:nvSpPr>
            <p:spPr>
              <a:xfrm>
                <a:off x="24936558" y="20027628"/>
                <a:ext cx="3546399" cy="13497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200" u="sng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ahnschrift SemiBold" panose="020B0502040204020203" pitchFamily="34" charset="0"/>
                  </a:rPr>
                  <a:t>Project Mentor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6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</a:rPr>
                  <a:t>Nishat</a:t>
                </a:r>
                <a:r>
                  <a:rPr lang="en-US" sz="26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</a:rPr>
                  <a:t>Tasnim</a:t>
                </a:r>
                <a:r>
                  <a:rPr lang="en-US" sz="26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</a:rPr>
                  <a:t> </a:t>
                </a:r>
                <a:r>
                  <a:rPr lang="en-US" sz="26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</a:rPr>
                  <a:t>Niloy</a:t>
                </a:r>
                <a:endPara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62" name="Picture 6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C1F34855-FCB2-B1EF-A5A5-F04A4FDB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9700" y="18479433"/>
              <a:ext cx="1924073" cy="1871496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D67EC7-B614-D7A1-81CD-404221A8715D}"/>
              </a:ext>
            </a:extLst>
          </p:cNvPr>
          <p:cNvSpPr/>
          <p:nvPr/>
        </p:nvSpPr>
        <p:spPr>
          <a:xfrm>
            <a:off x="248476" y="2390752"/>
            <a:ext cx="8134717" cy="1087871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064359-DC3D-C3B8-4DD2-FC90109CF040}"/>
              </a:ext>
            </a:extLst>
          </p:cNvPr>
          <p:cNvGrpSpPr/>
          <p:nvPr/>
        </p:nvGrpSpPr>
        <p:grpSpPr>
          <a:xfrm>
            <a:off x="27826014" y="17406678"/>
            <a:ext cx="2027753" cy="1229572"/>
            <a:chOff x="28747840" y="15709144"/>
            <a:chExt cx="2128462" cy="1229572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784600E-6C7C-6E3C-E631-ABE92500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3926" y="15709144"/>
              <a:ext cx="1202376" cy="1229572"/>
            </a:xfrm>
            <a:prstGeom prst="rect">
              <a:avLst/>
            </a:prstGeom>
          </p:spPr>
        </p:pic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CC3A4D5D-9769-E995-50DC-18989AFE0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7840" y="15889213"/>
              <a:ext cx="839875" cy="892397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ABDE0-7E05-84A8-609B-8D015B70BC20}"/>
              </a:ext>
            </a:extLst>
          </p:cNvPr>
          <p:cNvSpPr/>
          <p:nvPr/>
        </p:nvSpPr>
        <p:spPr>
          <a:xfrm>
            <a:off x="163209" y="14343325"/>
            <a:ext cx="8153756" cy="1112571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User Case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1EAC6-B252-73AA-F1B7-0506ED7ECE63}"/>
              </a:ext>
            </a:extLst>
          </p:cNvPr>
          <p:cNvSpPr/>
          <p:nvPr/>
        </p:nvSpPr>
        <p:spPr>
          <a:xfrm>
            <a:off x="229436" y="6328106"/>
            <a:ext cx="8133619" cy="1091559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B4CDD1-4E4A-1432-7FA9-1A1AD8F9951F}"/>
              </a:ext>
            </a:extLst>
          </p:cNvPr>
          <p:cNvSpPr/>
          <p:nvPr/>
        </p:nvSpPr>
        <p:spPr>
          <a:xfrm>
            <a:off x="8672602" y="2427904"/>
            <a:ext cx="7660014" cy="1050719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Class Diagram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B2302E-DE22-CED9-2D46-CBCEA573B150}"/>
              </a:ext>
            </a:extLst>
          </p:cNvPr>
          <p:cNvSpPr/>
          <p:nvPr/>
        </p:nvSpPr>
        <p:spPr>
          <a:xfrm>
            <a:off x="8659749" y="8567655"/>
            <a:ext cx="7689860" cy="1076855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Component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07E5ED-78C2-EA3A-4DF3-93EE6F06F622}"/>
              </a:ext>
            </a:extLst>
          </p:cNvPr>
          <p:cNvSpPr/>
          <p:nvPr/>
        </p:nvSpPr>
        <p:spPr>
          <a:xfrm>
            <a:off x="16780943" y="14837795"/>
            <a:ext cx="7461440" cy="1091723"/>
          </a:xfrm>
          <a:prstGeom prst="rect">
            <a:avLst/>
          </a:prstGeom>
          <a:solidFill>
            <a:srgbClr val="B3C6E7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Deployment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8B607-251F-7194-9213-4F70CECB2E53}"/>
              </a:ext>
            </a:extLst>
          </p:cNvPr>
          <p:cNvSpPr/>
          <p:nvPr/>
        </p:nvSpPr>
        <p:spPr>
          <a:xfrm>
            <a:off x="16737594" y="9610365"/>
            <a:ext cx="7624265" cy="826663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nton" pitchFamily="2" charset="0"/>
              </a:rPr>
              <a:t>Swim Lanes</a:t>
            </a:r>
            <a:endParaRPr lang="en-US" sz="5400" dirty="0">
              <a:solidFill>
                <a:schemeClr val="tx1"/>
              </a:solidFill>
              <a:latin typeface="Anton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5697D-6292-EAC6-5C1D-B847688B1389}"/>
              </a:ext>
            </a:extLst>
          </p:cNvPr>
          <p:cNvSpPr txBox="1"/>
          <p:nvPr/>
        </p:nvSpPr>
        <p:spPr>
          <a:xfrm>
            <a:off x="297070" y="8710014"/>
            <a:ext cx="3885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Staff Panel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Be authenticated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Record check in, check out times of a day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Be notified about new notices or events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Use guidelines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Seek helpline 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Provide personal information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View own work-hour and working days.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Feedback / comment Section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Salary check</a:t>
            </a:r>
            <a:endParaRPr lang="en-US" sz="2400" dirty="0">
              <a:latin typeface="Anton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3E1172-E754-35C2-746F-CC914CBC11D2}"/>
              </a:ext>
            </a:extLst>
          </p:cNvPr>
          <p:cNvSpPr/>
          <p:nvPr/>
        </p:nvSpPr>
        <p:spPr>
          <a:xfrm>
            <a:off x="229436" y="7556680"/>
            <a:ext cx="3811969" cy="1112571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nton" pitchFamily="2" charset="0"/>
              </a:rPr>
              <a:t>Staff</a:t>
            </a:r>
            <a:endParaRPr lang="en-US" sz="3200" dirty="0">
              <a:solidFill>
                <a:schemeClr val="tx1"/>
              </a:solidFill>
              <a:latin typeface="Anton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C7ACD-3A75-2A6F-1530-C2F110E8CDB0}"/>
              </a:ext>
            </a:extLst>
          </p:cNvPr>
          <p:cNvSpPr/>
          <p:nvPr/>
        </p:nvSpPr>
        <p:spPr>
          <a:xfrm>
            <a:off x="4444595" y="7578003"/>
            <a:ext cx="3914494" cy="1112571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nton" pitchFamily="2" charset="0"/>
              </a:rPr>
              <a:t>Admin</a:t>
            </a:r>
            <a:endParaRPr lang="en-US" sz="3200" dirty="0">
              <a:solidFill>
                <a:schemeClr val="tx1"/>
              </a:solidFill>
              <a:latin typeface="Anton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8D815-98D6-4B27-437B-4311B2E254C0}"/>
              </a:ext>
            </a:extLst>
          </p:cNvPr>
          <p:cNvSpPr txBox="1"/>
          <p:nvPr/>
        </p:nvSpPr>
        <p:spPr>
          <a:xfrm>
            <a:off x="4479240" y="8848913"/>
            <a:ext cx="39039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nton" pitchFamily="2" charset="0"/>
              </a:rPr>
              <a:t>Admin Panel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Authentication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Management </a:t>
            </a:r>
            <a:r>
              <a:rPr lang="en-US" sz="2400" dirty="0">
                <a:latin typeface="Anton" pitchFamily="2" charset="0"/>
              </a:rPr>
              <a:t>(Add, Delete ,Update</a:t>
            </a:r>
            <a:r>
              <a:rPr lang="en-US" sz="2400" dirty="0" smtClean="0">
                <a:latin typeface="Anton" pitchFamily="2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Update notice/events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Access staff’s account 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Manage Database (total work hour, average working days, unique ID, staff name, phone number, salary)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nton" pitchFamily="2" charset="0"/>
              </a:rPr>
              <a:t>Paycheck</a:t>
            </a:r>
            <a:endParaRPr lang="en-US" sz="2400" dirty="0">
              <a:latin typeface="Anton" pitchFamily="2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nton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70BAA1-DC4F-F7B7-CCD0-B7783EC71DF1}"/>
              </a:ext>
            </a:extLst>
          </p:cNvPr>
          <p:cNvCxnSpPr>
            <a:cxnSpLocks/>
          </p:cNvCxnSpPr>
          <p:nvPr/>
        </p:nvCxnSpPr>
        <p:spPr>
          <a:xfrm>
            <a:off x="4231921" y="8953434"/>
            <a:ext cx="0" cy="485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F984B29-A52C-C674-8667-992A4A204561}"/>
              </a:ext>
            </a:extLst>
          </p:cNvPr>
          <p:cNvSpPr/>
          <p:nvPr/>
        </p:nvSpPr>
        <p:spPr>
          <a:xfrm>
            <a:off x="8668070" y="14851170"/>
            <a:ext cx="7699373" cy="1078348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Sequence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D2A7D-F983-82B7-AFC8-9D64BD47E480}"/>
              </a:ext>
            </a:extLst>
          </p:cNvPr>
          <p:cNvSpPr/>
          <p:nvPr/>
        </p:nvSpPr>
        <p:spPr>
          <a:xfrm>
            <a:off x="16671227" y="2422856"/>
            <a:ext cx="7454841" cy="1100376"/>
          </a:xfrm>
          <a:prstGeom prst="rect">
            <a:avLst/>
          </a:prstGeom>
          <a:solidFill>
            <a:srgbClr val="B3C6E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Anton" pitchFamily="2" charset="0"/>
              </a:rPr>
              <a:t>Data Flow Diagram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B86950-EDEE-93A9-B68D-34B9DECFDB89}"/>
              </a:ext>
            </a:extLst>
          </p:cNvPr>
          <p:cNvCxnSpPr>
            <a:cxnSpLocks/>
          </p:cNvCxnSpPr>
          <p:nvPr/>
        </p:nvCxnSpPr>
        <p:spPr>
          <a:xfrm>
            <a:off x="16506969" y="2422856"/>
            <a:ext cx="55780" cy="1887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1618B7-1129-058C-BBAD-D94529C68548}"/>
              </a:ext>
            </a:extLst>
          </p:cNvPr>
          <p:cNvCxnSpPr>
            <a:cxnSpLocks/>
          </p:cNvCxnSpPr>
          <p:nvPr/>
        </p:nvCxnSpPr>
        <p:spPr>
          <a:xfrm flipH="1">
            <a:off x="8493824" y="2390750"/>
            <a:ext cx="18730" cy="1890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77B7FD-3331-ADAA-AEF2-96C81268C594}"/>
              </a:ext>
            </a:extLst>
          </p:cNvPr>
          <p:cNvCxnSpPr>
            <a:cxnSpLocks/>
          </p:cNvCxnSpPr>
          <p:nvPr/>
        </p:nvCxnSpPr>
        <p:spPr>
          <a:xfrm flipH="1">
            <a:off x="24373386" y="2526072"/>
            <a:ext cx="18730" cy="1890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D981DE61-1F1C-C490-46C4-49BD94B2EB5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695" y="17509150"/>
            <a:ext cx="1007199" cy="1007199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EAB65F72-FFCF-B6AC-F625-CA9DA717392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91" y="17496265"/>
            <a:ext cx="732602" cy="1032968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5C56E40A-2E70-6A9E-687A-B217A1CABC7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405" y="17606337"/>
            <a:ext cx="872807" cy="872807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FA8037AE-7E3A-7E7C-3720-F16FE16CD64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701" y="17652075"/>
            <a:ext cx="1361512" cy="735270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E07E16D3-CC03-C8C8-EB50-E9F4AD67AC9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806" y="17515539"/>
            <a:ext cx="1074060" cy="7352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D9CDA7-2C7A-1224-2760-EB9783B3DA0F}"/>
              </a:ext>
            </a:extLst>
          </p:cNvPr>
          <p:cNvCxnSpPr/>
          <p:nvPr/>
        </p:nvCxnSpPr>
        <p:spPr>
          <a:xfrm flipH="1">
            <a:off x="24713417" y="18693261"/>
            <a:ext cx="788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t="12450" r="16200" b="30750"/>
          <a:stretch/>
        </p:blipFill>
        <p:spPr>
          <a:xfrm>
            <a:off x="3390593" y="444570"/>
            <a:ext cx="1682656" cy="15258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/>
          <a:srcRect l="3731" t="4237"/>
          <a:stretch/>
        </p:blipFill>
        <p:spPr>
          <a:xfrm>
            <a:off x="8712722" y="9793739"/>
            <a:ext cx="7624579" cy="4657552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D9CDA7-2C7A-1224-2760-EB9783B3DA0F}"/>
              </a:ext>
            </a:extLst>
          </p:cNvPr>
          <p:cNvCxnSpPr/>
          <p:nvPr/>
        </p:nvCxnSpPr>
        <p:spPr>
          <a:xfrm>
            <a:off x="28273060" y="19226797"/>
            <a:ext cx="21987" cy="197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381" y="1291841"/>
            <a:ext cx="4206482" cy="371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828" y="1299168"/>
            <a:ext cx="3860362" cy="37027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434" y="5067978"/>
            <a:ext cx="4217394" cy="35994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6"/>
          <a:srcRect b="3052"/>
          <a:stretch/>
        </p:blipFill>
        <p:spPr>
          <a:xfrm>
            <a:off x="24640507" y="8767536"/>
            <a:ext cx="4206482" cy="27469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865" y="5211822"/>
            <a:ext cx="3900365" cy="62715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84461" y="11530204"/>
            <a:ext cx="8239324" cy="47631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" y="15570908"/>
            <a:ext cx="7934142" cy="60820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"/>
          <a:stretch/>
        </p:blipFill>
        <p:spPr>
          <a:xfrm>
            <a:off x="20436735" y="10539662"/>
            <a:ext cx="3942424" cy="42357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097" y="10492622"/>
            <a:ext cx="3884154" cy="42966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964" y="3523232"/>
            <a:ext cx="7647227" cy="50269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039" y="3613207"/>
            <a:ext cx="7320856" cy="5515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067" y="15985112"/>
            <a:ext cx="7429250" cy="57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1D257C-9F56-4FA2-A656-8A163485E170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141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Anton</vt:lpstr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Shuvo Kumar Das</dc:creator>
  <cp:lastModifiedBy>Dell</cp:lastModifiedBy>
  <cp:revision>70</cp:revision>
  <dcterms:created xsi:type="dcterms:W3CDTF">2022-09-05T19:22:59Z</dcterms:created>
  <dcterms:modified xsi:type="dcterms:W3CDTF">2023-01-15T13:10:08Z</dcterms:modified>
</cp:coreProperties>
</file>