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handoutMasterIdLst>
    <p:handoutMasterId r:id="rId21"/>
  </p:handoutMasterIdLst>
  <p:sldIdLst>
    <p:sldId id="256" r:id="rId2"/>
    <p:sldId id="257" r:id="rId3"/>
    <p:sldId id="310" r:id="rId4"/>
    <p:sldId id="312" r:id="rId5"/>
    <p:sldId id="314" r:id="rId6"/>
    <p:sldId id="315" r:id="rId7"/>
    <p:sldId id="321" r:id="rId8"/>
    <p:sldId id="322" r:id="rId9"/>
    <p:sldId id="323" r:id="rId10"/>
    <p:sldId id="319" r:id="rId11"/>
    <p:sldId id="327" r:id="rId12"/>
    <p:sldId id="328" r:id="rId13"/>
    <p:sldId id="329" r:id="rId14"/>
    <p:sldId id="330" r:id="rId15"/>
    <p:sldId id="331" r:id="rId16"/>
    <p:sldId id="313" r:id="rId17"/>
    <p:sldId id="311" r:id="rId18"/>
    <p:sldId id="332" r:id="rId19"/>
  </p:sldIdLst>
  <p:sldSz cx="9144000" cy="5143500" type="screen16x9"/>
  <p:notesSz cx="6858000" cy="9144000"/>
  <p:embeddedFontLst>
    <p:embeddedFont>
      <p:font typeface="Arial Black" panose="020B0A04020102020204" pitchFamily="34" charset="0"/>
      <p:bold r:id="rId22"/>
    </p:embeddedFont>
    <p:embeddedFont>
      <p:font typeface="Bebas Neue" panose="020B0606020202050201" pitchFamily="34" charset="0"/>
      <p:regular r:id="rId23"/>
    </p:embeddedFont>
    <p:embeddedFont>
      <p:font typeface="DM Sans" pitchFamily="2"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Poppins ExtraBold" panose="00000900000000000000"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2082069-DBCC-412F-9A97-8945B219BEB1}">
          <p14:sldIdLst>
            <p14:sldId id="256"/>
            <p14:sldId id="257"/>
            <p14:sldId id="310"/>
            <p14:sldId id="312"/>
            <p14:sldId id="314"/>
            <p14:sldId id="315"/>
            <p14:sldId id="321"/>
            <p14:sldId id="322"/>
            <p14:sldId id="323"/>
            <p14:sldId id="319"/>
            <p14:sldId id="327"/>
            <p14:sldId id="328"/>
            <p14:sldId id="329"/>
            <p14:sldId id="330"/>
            <p14:sldId id="331"/>
            <p14:sldId id="313"/>
            <p14:sldId id="311"/>
            <p14:sldId id="332"/>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1590A0-52F7-41FB-8E49-0C2FDB05F763}">
  <a:tblStyle styleId="{561590A0-52F7-41FB-8E49-0C2FDB05F7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244" y="1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handoutMaster" Target="handoutMasters/handout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35A356-C14E-8CDA-6A04-952DABD81A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D9BF8F-2744-5E1F-B191-CB211B1791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C89C3E-0B67-4856-B897-42519050AFAC}" type="datetimeFigureOut">
              <a:rPr lang="en-US" smtClean="0"/>
              <a:t>9/8/2022</a:t>
            </a:fld>
            <a:endParaRPr lang="en-US"/>
          </a:p>
        </p:txBody>
      </p:sp>
      <p:sp>
        <p:nvSpPr>
          <p:cNvPr id="4" name="Footer Placeholder 3">
            <a:extLst>
              <a:ext uri="{FF2B5EF4-FFF2-40B4-BE49-F238E27FC236}">
                <a16:creationId xmlns:a16="http://schemas.microsoft.com/office/drawing/2014/main" id="{524D0C32-D52A-EB1A-5F18-A73EFC0B80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187F72-50FB-753D-7ABD-9454590650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0E433F-FFEB-4F1B-BDEB-1265E0EBC68A}" type="slidenum">
              <a:rPr lang="en-US" smtClean="0"/>
              <a:t>‹#›</a:t>
            </a:fld>
            <a:endParaRPr lang="en-US"/>
          </a:p>
        </p:txBody>
      </p:sp>
    </p:spTree>
    <p:extLst>
      <p:ext uri="{BB962C8B-B14F-4D97-AF65-F5344CB8AC3E}">
        <p14:creationId xmlns:p14="http://schemas.microsoft.com/office/powerpoint/2010/main" val="1051019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f1f102f22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f1f102f22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6599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806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365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84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9738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41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2505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3654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476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6861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042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674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6961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76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228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8d8f7f297_0_18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8d8f7f297_0_18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36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12;p2"/>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13;p2"/>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14;p2"/>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5;p2"/>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17;p2"/>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2"/>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2"/>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3;p2"/>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24;p2"/>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25;p2"/>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2"/>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2"/>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28;p2"/>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2"/>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2"/>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1;p2"/>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2;p2"/>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4"/>
          <p:cNvSpPr txBox="1">
            <a:spLocks noGrp="1"/>
          </p:cNvSpPr>
          <p:nvPr>
            <p:ph type="body" idx="1"/>
          </p:nvPr>
        </p:nvSpPr>
        <p:spPr>
          <a:xfrm>
            <a:off x="923425" y="942800"/>
            <a:ext cx="7297200" cy="3663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sz="130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AutoNum type="romanLcPeriod"/>
              <a:defRPr>
                <a:solidFill>
                  <a:srgbClr val="434343"/>
                </a:solidFill>
              </a:defRPr>
            </a:lvl9pPr>
          </a:lstStyle>
          <a:p>
            <a:endParaRPr/>
          </a:p>
        </p:txBody>
      </p:sp>
      <p:sp>
        <p:nvSpPr>
          <p:cNvPr id="52" name="Google Shape;52;p4"/>
          <p:cNvSpPr/>
          <p:nvPr/>
        </p:nvSpPr>
        <p:spPr>
          <a:xfrm rot="5400000" flipH="1">
            <a:off x="-191825" y="46360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4"/>
          <p:cNvSpPr/>
          <p:nvPr/>
        </p:nvSpPr>
        <p:spPr>
          <a:xfrm flipH="1">
            <a:off x="125450" y="3425304"/>
            <a:ext cx="543900" cy="1718100"/>
          </a:xfrm>
          <a:prstGeom prst="rect">
            <a:avLst/>
          </a:prstGeom>
          <a:solidFill>
            <a:schemeClr val="accen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4"/>
          <p:cNvSpPr/>
          <p:nvPr/>
        </p:nvSpPr>
        <p:spPr>
          <a:xfrm flipH="1">
            <a:off x="178986" y="2868539"/>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4"/>
          <p:cNvSpPr/>
          <p:nvPr/>
        </p:nvSpPr>
        <p:spPr>
          <a:xfrm flipH="1">
            <a:off x="-16725" y="2259"/>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4"/>
          <p:cNvSpPr/>
          <p:nvPr/>
        </p:nvSpPr>
        <p:spPr>
          <a:xfrm>
            <a:off x="-11051" y="-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4"/>
          <p:cNvSpPr/>
          <p:nvPr/>
        </p:nvSpPr>
        <p:spPr>
          <a:xfrm flipH="1">
            <a:off x="8484612" y="801326"/>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 name="Google Shape;58;p4"/>
          <p:cNvSpPr/>
          <p:nvPr/>
        </p:nvSpPr>
        <p:spPr>
          <a:xfrm rot="-5400000" flipH="1">
            <a:off x="8259237" y="213376"/>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4"/>
          <p:cNvSpPr/>
          <p:nvPr/>
        </p:nvSpPr>
        <p:spPr>
          <a:xfrm flipH="1">
            <a:off x="8535418" y="4568881"/>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4"/>
          <p:cNvSpPr/>
          <p:nvPr/>
        </p:nvSpPr>
        <p:spPr>
          <a:xfrm rot="10800000" flipH="1">
            <a:off x="7854612" y="-658399"/>
            <a:ext cx="1261500" cy="1289400"/>
          </a:xfrm>
          <a:prstGeom prst="pie">
            <a:avLst>
              <a:gd name="adj1" fmla="val 10793291"/>
              <a:gd name="adj2" fmla="val 16200000"/>
            </a:avLst>
          </a:prstGeom>
          <a:solidFill>
            <a:schemeClr val="accent4"/>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1524613" y="1910278"/>
            <a:ext cx="27003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3" name="Google Shape;63;p5"/>
          <p:cNvSpPr txBox="1">
            <a:spLocks noGrp="1"/>
          </p:cNvSpPr>
          <p:nvPr>
            <p:ph type="subTitle" idx="2"/>
          </p:nvPr>
        </p:nvSpPr>
        <p:spPr>
          <a:xfrm>
            <a:off x="4919091" y="1910278"/>
            <a:ext cx="27003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4" name="Google Shape;64;p5"/>
          <p:cNvSpPr txBox="1">
            <a:spLocks noGrp="1"/>
          </p:cNvSpPr>
          <p:nvPr>
            <p:ph type="subTitle" idx="3"/>
          </p:nvPr>
        </p:nvSpPr>
        <p:spPr>
          <a:xfrm>
            <a:off x="1524612" y="2433133"/>
            <a:ext cx="2700300" cy="9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5"/>
          <p:cNvSpPr txBox="1">
            <a:spLocks noGrp="1"/>
          </p:cNvSpPr>
          <p:nvPr>
            <p:ph type="subTitle" idx="4"/>
          </p:nvPr>
        </p:nvSpPr>
        <p:spPr>
          <a:xfrm>
            <a:off x="4919095" y="2433133"/>
            <a:ext cx="2700300" cy="9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5"/>
          <p:cNvSpPr txBox="1">
            <a:spLocks noGrp="1"/>
          </p:cNvSpPr>
          <p:nvPr>
            <p:ph type="title"/>
          </p:nvPr>
        </p:nvSpPr>
        <p:spPr>
          <a:xfrm>
            <a:off x="720000" y="39778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5"/>
          <p:cNvSpPr/>
          <p:nvPr/>
        </p:nvSpPr>
        <p:spPr>
          <a:xfrm rot="10800000">
            <a:off x="8048402" y="0"/>
            <a:ext cx="1098000" cy="8955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 name="Google Shape;68;p5"/>
          <p:cNvSpPr/>
          <p:nvPr/>
        </p:nvSpPr>
        <p:spPr>
          <a:xfrm rot="-5400000">
            <a:off x="-1047" y="-1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 name="Google Shape;69;p5"/>
          <p:cNvSpPr/>
          <p:nvPr/>
        </p:nvSpPr>
        <p:spPr>
          <a:xfrm rot="-5400000" flipH="1">
            <a:off x="-3317" y="566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70;p5"/>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71;p5"/>
          <p:cNvSpPr/>
          <p:nvPr/>
        </p:nvSpPr>
        <p:spPr>
          <a:xfrm>
            <a:off x="-13255" y="4247988"/>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5"/>
          <p:cNvSpPr/>
          <p:nvPr/>
        </p:nvSpPr>
        <p:spPr>
          <a:xfrm>
            <a:off x="2691269" y="462785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5"/>
          <p:cNvSpPr/>
          <p:nvPr/>
        </p:nvSpPr>
        <p:spPr>
          <a:xfrm>
            <a:off x="7862662" y="895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 name="Google Shape;74;p5"/>
          <p:cNvSpPr/>
          <p:nvPr/>
        </p:nvSpPr>
        <p:spPr>
          <a:xfrm flipH="1">
            <a:off x="7867788" y="893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75;p5"/>
          <p:cNvSpPr/>
          <p:nvPr/>
        </p:nvSpPr>
        <p:spPr>
          <a:xfrm rot="10800000">
            <a:off x="7977986" y="165600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5"/>
          <p:cNvSpPr/>
          <p:nvPr/>
        </p:nvSpPr>
        <p:spPr>
          <a:xfrm rot="10800000">
            <a:off x="8529436" y="4627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1"/>
        <p:cNvGrpSpPr/>
        <p:nvPr/>
      </p:nvGrpSpPr>
      <p:grpSpPr>
        <a:xfrm>
          <a:off x="0" y="0"/>
          <a:ext cx="0" cy="0"/>
          <a:chOff x="0" y="0"/>
          <a:chExt cx="0" cy="0"/>
        </a:xfrm>
      </p:grpSpPr>
      <p:sp>
        <p:nvSpPr>
          <p:cNvPr id="272" name="Google Shape;272;p20"/>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3" name="Google Shape;273;p20"/>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4" name="Google Shape;274;p20"/>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0"/>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0"/>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2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 name="Google Shape;278;p20"/>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 name="Google Shape;279;p20"/>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0"/>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20"/>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 name="Google Shape;282;p2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 name="Google Shape;283;p20"/>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Google Shape;284;p20"/>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Google Shape;285;p20"/>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 name="Google Shape;286;p20"/>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 name="Google Shape;287;p20"/>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 name="Google Shape;288;p20"/>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4"/>
        <p:cNvGrpSpPr/>
        <p:nvPr/>
      </p:nvGrpSpPr>
      <p:grpSpPr>
        <a:xfrm>
          <a:off x="0" y="0"/>
          <a:ext cx="0" cy="0"/>
          <a:chOff x="0" y="0"/>
          <a:chExt cx="0" cy="0"/>
        </a:xfrm>
      </p:grpSpPr>
      <p:sp>
        <p:nvSpPr>
          <p:cNvPr id="485" name="Google Shape;485;p32"/>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2"/>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2"/>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2"/>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2"/>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2"/>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2"/>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2"/>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2"/>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2"/>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2"/>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2"/>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7"/>
        <p:cNvGrpSpPr/>
        <p:nvPr/>
      </p:nvGrpSpPr>
      <p:grpSpPr>
        <a:xfrm>
          <a:off x="0" y="0"/>
          <a:ext cx="0" cy="0"/>
          <a:chOff x="0" y="0"/>
          <a:chExt cx="0" cy="0"/>
        </a:xfrm>
      </p:grpSpPr>
      <p:sp>
        <p:nvSpPr>
          <p:cNvPr id="498" name="Google Shape;498;p33"/>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3"/>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3"/>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3"/>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3"/>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3"/>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3"/>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3"/>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3"/>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3"/>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3"/>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3"/>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10"/>
        <p:cNvGrpSpPr/>
        <p:nvPr/>
      </p:nvGrpSpPr>
      <p:grpSpPr>
        <a:xfrm>
          <a:off x="0" y="0"/>
          <a:ext cx="0" cy="0"/>
          <a:chOff x="0" y="0"/>
          <a:chExt cx="0" cy="0"/>
        </a:xfrm>
      </p:grpSpPr>
      <p:sp>
        <p:nvSpPr>
          <p:cNvPr id="511" name="Google Shape;511;p34"/>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4"/>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4"/>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4"/>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4"/>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6" name="Google Shape;516;p34"/>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7" name="Google Shape;517;p34"/>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4"/>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4"/>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4"/>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4"/>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6" r:id="rId5"/>
    <p:sldLayoutId id="2147483678" r:id="rId6"/>
    <p:sldLayoutId id="2147483679" r:id="rId7"/>
    <p:sldLayoutId id="214748368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31"/>
        <p:cNvGrpSpPr/>
        <p:nvPr/>
      </p:nvGrpSpPr>
      <p:grpSpPr>
        <a:xfrm>
          <a:off x="0" y="0"/>
          <a:ext cx="0" cy="0"/>
          <a:chOff x="0" y="0"/>
          <a:chExt cx="0" cy="0"/>
        </a:xfrm>
      </p:grpSpPr>
      <p:sp>
        <p:nvSpPr>
          <p:cNvPr id="532" name="Google Shape;532;p38"/>
          <p:cNvSpPr txBox="1">
            <a:spLocks noGrp="1"/>
          </p:cNvSpPr>
          <p:nvPr>
            <p:ph type="ctrTitle"/>
          </p:nvPr>
        </p:nvSpPr>
        <p:spPr>
          <a:xfrm>
            <a:off x="1454413" y="1446750"/>
            <a:ext cx="6001200" cy="184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a:t>Mobile Price Classification</a:t>
            </a:r>
            <a:endParaRPr sz="5000" dirty="0">
              <a:solidFill>
                <a:srgbClr val="3B3B3B"/>
              </a:solidFill>
            </a:endParaRPr>
          </a:p>
        </p:txBody>
      </p:sp>
      <p:pic>
        <p:nvPicPr>
          <p:cNvPr id="534" name="Google Shape;534;p38"/>
          <p:cNvPicPr preferRelativeResize="0"/>
          <p:nvPr/>
        </p:nvPicPr>
        <p:blipFill>
          <a:blip r:embed="rId3">
            <a:alphaModFix/>
          </a:blip>
          <a:stretch>
            <a:fillRect/>
          </a:stretch>
        </p:blipFill>
        <p:spPr>
          <a:xfrm>
            <a:off x="-5345825" y="152400"/>
            <a:ext cx="2246878" cy="4838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Dataset</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720000" y="942799"/>
            <a:ext cx="7703999" cy="38670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None/>
            </a:pPr>
            <a:r>
              <a:rPr lang="en-US" sz="1600" dirty="0">
                <a:solidFill>
                  <a:schemeClr val="bg1"/>
                </a:solidFill>
                <a:latin typeface="+mj-lt"/>
              </a:rPr>
              <a:t>Train data:</a:t>
            </a:r>
          </a:p>
          <a:p>
            <a:pPr marL="0" lvl="0" indent="0" algn="just" rtl="0">
              <a:spcBef>
                <a:spcPts val="0"/>
              </a:spcBef>
              <a:spcAft>
                <a:spcPts val="0"/>
              </a:spcAft>
              <a:buClr>
                <a:schemeClr val="bg1"/>
              </a:buClr>
              <a:buNone/>
            </a:pPr>
            <a:endParaRPr lang="en-US" sz="1600" dirty="0">
              <a:solidFill>
                <a:schemeClr val="bg1"/>
              </a:solidFill>
              <a:latin typeface="+mj-lt"/>
            </a:endParaRPr>
          </a:p>
          <a:p>
            <a:pPr marL="0" lvl="0" indent="0" algn="just" rtl="0">
              <a:spcBef>
                <a:spcPts val="0"/>
              </a:spcBef>
              <a:spcAft>
                <a:spcPts val="0"/>
              </a:spcAft>
              <a:buClr>
                <a:schemeClr val="bg1"/>
              </a:buClr>
              <a:buNone/>
            </a:pPr>
            <a:endParaRPr lang="en-US" sz="1600" dirty="0">
              <a:solidFill>
                <a:schemeClr val="bg1"/>
              </a:solidFill>
              <a:latin typeface="+mj-lt"/>
            </a:endParaRPr>
          </a:p>
          <a:p>
            <a:pPr marL="0" lvl="0" indent="0" algn="just" rtl="0">
              <a:spcBef>
                <a:spcPts val="0"/>
              </a:spcBef>
              <a:spcAft>
                <a:spcPts val="0"/>
              </a:spcAft>
              <a:buClr>
                <a:schemeClr val="bg1"/>
              </a:buClr>
              <a:buNone/>
            </a:pPr>
            <a:endParaRPr lang="en-US" sz="1600" dirty="0">
              <a:solidFill>
                <a:schemeClr val="bg1"/>
              </a:solidFill>
              <a:latin typeface="+mj-lt"/>
            </a:endParaRPr>
          </a:p>
          <a:p>
            <a:pPr marL="0" lvl="0" indent="0" algn="just" rtl="0">
              <a:spcBef>
                <a:spcPts val="0"/>
              </a:spcBef>
              <a:spcAft>
                <a:spcPts val="0"/>
              </a:spcAft>
              <a:buClr>
                <a:schemeClr val="bg1"/>
              </a:buClr>
              <a:buNone/>
            </a:pPr>
            <a:endParaRPr lang="en-US" sz="1600" dirty="0">
              <a:solidFill>
                <a:schemeClr val="bg1"/>
              </a:solidFill>
              <a:latin typeface="+mj-lt"/>
            </a:endParaRPr>
          </a:p>
          <a:p>
            <a:pPr marL="0" lvl="0" indent="0" algn="just" rtl="0">
              <a:spcBef>
                <a:spcPts val="0"/>
              </a:spcBef>
              <a:spcAft>
                <a:spcPts val="0"/>
              </a:spcAft>
              <a:buClr>
                <a:schemeClr val="bg1"/>
              </a:buClr>
              <a:buNone/>
            </a:pPr>
            <a:endParaRPr lang="en-US" sz="1600" dirty="0">
              <a:solidFill>
                <a:schemeClr val="bg1"/>
              </a:solidFill>
              <a:latin typeface="+mj-lt"/>
            </a:endParaRPr>
          </a:p>
          <a:p>
            <a:pPr marL="0" lvl="0" indent="0" algn="just" rtl="0">
              <a:spcBef>
                <a:spcPts val="0"/>
              </a:spcBef>
              <a:spcAft>
                <a:spcPts val="0"/>
              </a:spcAft>
              <a:buClr>
                <a:schemeClr val="bg1"/>
              </a:buClr>
              <a:buNone/>
            </a:pPr>
            <a:endParaRPr lang="en-US" sz="1600" dirty="0">
              <a:solidFill>
                <a:schemeClr val="bg1"/>
              </a:solidFill>
              <a:latin typeface="+mj-lt"/>
            </a:endParaRPr>
          </a:p>
          <a:p>
            <a:pPr marL="0" lvl="0" indent="0" algn="just" rtl="0">
              <a:spcBef>
                <a:spcPts val="0"/>
              </a:spcBef>
              <a:spcAft>
                <a:spcPts val="0"/>
              </a:spcAft>
              <a:buClr>
                <a:schemeClr val="bg1"/>
              </a:buClr>
              <a:buNone/>
            </a:pPr>
            <a:br>
              <a:rPr lang="en-US" sz="1600" dirty="0">
                <a:solidFill>
                  <a:schemeClr val="bg1"/>
                </a:solidFill>
                <a:latin typeface="+mj-lt"/>
              </a:rPr>
            </a:br>
            <a:r>
              <a:rPr lang="en-US" sz="1600" dirty="0">
                <a:solidFill>
                  <a:schemeClr val="bg1"/>
                </a:solidFill>
                <a:latin typeface="+mj-lt"/>
              </a:rPr>
              <a:t>Test data:</a:t>
            </a:r>
          </a:p>
        </p:txBody>
      </p:sp>
      <p:pic>
        <p:nvPicPr>
          <p:cNvPr id="3" name="Picture 2">
            <a:extLst>
              <a:ext uri="{FF2B5EF4-FFF2-40B4-BE49-F238E27FC236}">
                <a16:creationId xmlns:a16="http://schemas.microsoft.com/office/drawing/2014/main" id="{66B8F59F-783B-461F-8C6D-4E6A61B96490}"/>
              </a:ext>
            </a:extLst>
          </p:cNvPr>
          <p:cNvPicPr>
            <a:picLocks noChangeAspect="1"/>
          </p:cNvPicPr>
          <p:nvPr/>
        </p:nvPicPr>
        <p:blipFill>
          <a:blip r:embed="rId3"/>
          <a:stretch>
            <a:fillRect/>
          </a:stretch>
        </p:blipFill>
        <p:spPr>
          <a:xfrm>
            <a:off x="825189" y="1351948"/>
            <a:ext cx="7493620" cy="1293168"/>
          </a:xfrm>
          <a:prstGeom prst="rect">
            <a:avLst/>
          </a:prstGeom>
        </p:spPr>
      </p:pic>
      <p:pic>
        <p:nvPicPr>
          <p:cNvPr id="5" name="Picture 4">
            <a:extLst>
              <a:ext uri="{FF2B5EF4-FFF2-40B4-BE49-F238E27FC236}">
                <a16:creationId xmlns:a16="http://schemas.microsoft.com/office/drawing/2014/main" id="{64FC130E-FEB4-49FB-9335-668FB955A8CE}"/>
              </a:ext>
            </a:extLst>
          </p:cNvPr>
          <p:cNvPicPr>
            <a:picLocks noChangeAspect="1"/>
          </p:cNvPicPr>
          <p:nvPr/>
        </p:nvPicPr>
        <p:blipFill>
          <a:blip r:embed="rId4"/>
          <a:stretch>
            <a:fillRect/>
          </a:stretch>
        </p:blipFill>
        <p:spPr>
          <a:xfrm>
            <a:off x="825189" y="3266191"/>
            <a:ext cx="7493620" cy="1293168"/>
          </a:xfrm>
          <a:prstGeom prst="rect">
            <a:avLst/>
          </a:prstGeom>
        </p:spPr>
      </p:pic>
    </p:spTree>
    <p:extLst>
      <p:ext uri="{BB962C8B-B14F-4D97-AF65-F5344CB8AC3E}">
        <p14:creationId xmlns:p14="http://schemas.microsoft.com/office/powerpoint/2010/main" val="328400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Google Shape;540;p39"/>
          <p:cNvSpPr txBox="1">
            <a:spLocks noGrp="1"/>
          </p:cNvSpPr>
          <p:nvPr>
            <p:ph type="body" idx="1"/>
          </p:nvPr>
        </p:nvSpPr>
        <p:spPr>
          <a:xfrm>
            <a:off x="720000" y="942799"/>
            <a:ext cx="7703999" cy="38670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None/>
            </a:pPr>
            <a:endParaRPr lang="en-US" sz="1600" dirty="0">
              <a:solidFill>
                <a:schemeClr val="bg1"/>
              </a:solidFill>
              <a:latin typeface="+mj-lt"/>
            </a:endParaRPr>
          </a:p>
        </p:txBody>
      </p:sp>
      <p:sp>
        <p:nvSpPr>
          <p:cNvPr id="6" name="Title 9">
            <a:extLst>
              <a:ext uri="{FF2B5EF4-FFF2-40B4-BE49-F238E27FC236}">
                <a16:creationId xmlns:a16="http://schemas.microsoft.com/office/drawing/2014/main" id="{98CF0438-F7A3-26A4-BE5F-7508F0A22485}"/>
              </a:ext>
            </a:extLst>
          </p:cNvPr>
          <p:cNvSpPr>
            <a:spLocks noGrp="1"/>
          </p:cNvSpPr>
          <p:nvPr>
            <p:ph type="title"/>
          </p:nvPr>
        </p:nvSpPr>
        <p:spPr>
          <a:xfrm>
            <a:off x="2577830" y="407159"/>
            <a:ext cx="5846169" cy="572700"/>
          </a:xfrm>
        </p:spPr>
        <p:txBody>
          <a:bodyPr/>
          <a:lstStyle/>
          <a:p>
            <a:r>
              <a:rPr lang="en-US" dirty="0"/>
              <a:t>Data Preprocessing</a:t>
            </a:r>
          </a:p>
        </p:txBody>
      </p:sp>
      <p:pic>
        <p:nvPicPr>
          <p:cNvPr id="8" name="Picture 7">
            <a:extLst>
              <a:ext uri="{FF2B5EF4-FFF2-40B4-BE49-F238E27FC236}">
                <a16:creationId xmlns:a16="http://schemas.microsoft.com/office/drawing/2014/main" id="{C3BCB903-5FA1-B8EC-F98B-A7194B883554}"/>
              </a:ext>
            </a:extLst>
          </p:cNvPr>
          <p:cNvPicPr>
            <a:picLocks noChangeAspect="1"/>
          </p:cNvPicPr>
          <p:nvPr/>
        </p:nvPicPr>
        <p:blipFill>
          <a:blip r:embed="rId3"/>
          <a:stretch>
            <a:fillRect/>
          </a:stretch>
        </p:blipFill>
        <p:spPr>
          <a:xfrm>
            <a:off x="1374371" y="2230344"/>
            <a:ext cx="6395258" cy="682811"/>
          </a:xfrm>
          <a:prstGeom prst="rect">
            <a:avLst/>
          </a:prstGeom>
        </p:spPr>
      </p:pic>
    </p:spTree>
    <p:extLst>
      <p:ext uri="{BB962C8B-B14F-4D97-AF65-F5344CB8AC3E}">
        <p14:creationId xmlns:p14="http://schemas.microsoft.com/office/powerpoint/2010/main" val="319275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6" name="Title 9">
            <a:extLst>
              <a:ext uri="{FF2B5EF4-FFF2-40B4-BE49-F238E27FC236}">
                <a16:creationId xmlns:a16="http://schemas.microsoft.com/office/drawing/2014/main" id="{98CF0438-F7A3-26A4-BE5F-7508F0A22485}"/>
              </a:ext>
            </a:extLst>
          </p:cNvPr>
          <p:cNvSpPr>
            <a:spLocks noGrp="1"/>
          </p:cNvSpPr>
          <p:nvPr>
            <p:ph type="title"/>
          </p:nvPr>
        </p:nvSpPr>
        <p:spPr>
          <a:xfrm>
            <a:off x="2577830" y="407159"/>
            <a:ext cx="5846169" cy="572700"/>
          </a:xfrm>
        </p:spPr>
        <p:txBody>
          <a:bodyPr/>
          <a:lstStyle/>
          <a:p>
            <a:r>
              <a:rPr lang="en-US" sz="3600" b="0" i="0" dirty="0">
                <a:effectLst/>
                <a:latin typeface="Arial Black" panose="020B0A04020102020204" pitchFamily="34" charset="0"/>
              </a:rPr>
              <a:t>Methodology</a:t>
            </a:r>
            <a:endParaRPr lang="en-US" sz="3600" dirty="0">
              <a:latin typeface="Arial Black" panose="020B0A04020102020204" pitchFamily="34" charset="0"/>
            </a:endParaRPr>
          </a:p>
        </p:txBody>
      </p:sp>
      <p:pic>
        <p:nvPicPr>
          <p:cNvPr id="3" name="Picture 2">
            <a:extLst>
              <a:ext uri="{FF2B5EF4-FFF2-40B4-BE49-F238E27FC236}">
                <a16:creationId xmlns:a16="http://schemas.microsoft.com/office/drawing/2014/main" id="{DE9DD10B-28F0-5291-56CE-6B604157DEE9}"/>
              </a:ext>
            </a:extLst>
          </p:cNvPr>
          <p:cNvPicPr>
            <a:picLocks noChangeAspect="1"/>
          </p:cNvPicPr>
          <p:nvPr/>
        </p:nvPicPr>
        <p:blipFill>
          <a:blip r:embed="rId3"/>
          <a:stretch>
            <a:fillRect/>
          </a:stretch>
        </p:blipFill>
        <p:spPr>
          <a:xfrm>
            <a:off x="720000" y="1670776"/>
            <a:ext cx="7717134" cy="2679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9250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6" name="Title 9">
            <a:extLst>
              <a:ext uri="{FF2B5EF4-FFF2-40B4-BE49-F238E27FC236}">
                <a16:creationId xmlns:a16="http://schemas.microsoft.com/office/drawing/2014/main" id="{98CF0438-F7A3-26A4-BE5F-7508F0A22485}"/>
              </a:ext>
            </a:extLst>
          </p:cNvPr>
          <p:cNvSpPr>
            <a:spLocks noGrp="1"/>
          </p:cNvSpPr>
          <p:nvPr>
            <p:ph type="title"/>
          </p:nvPr>
        </p:nvSpPr>
        <p:spPr>
          <a:xfrm>
            <a:off x="2577830" y="407159"/>
            <a:ext cx="5846169" cy="572700"/>
          </a:xfrm>
        </p:spPr>
        <p:txBody>
          <a:bodyPr/>
          <a:lstStyle/>
          <a:p>
            <a:r>
              <a:rPr lang="en-US" sz="3600" b="0" i="0" dirty="0">
                <a:effectLst/>
                <a:latin typeface="Arial Black" panose="020B0A04020102020204" pitchFamily="34" charset="0"/>
              </a:rPr>
              <a:t>Result Analysis</a:t>
            </a:r>
            <a:endParaRPr lang="en-US" sz="1600" dirty="0"/>
          </a:p>
        </p:txBody>
      </p:sp>
      <p:pic>
        <p:nvPicPr>
          <p:cNvPr id="4" name="Picture 3">
            <a:extLst>
              <a:ext uri="{FF2B5EF4-FFF2-40B4-BE49-F238E27FC236}">
                <a16:creationId xmlns:a16="http://schemas.microsoft.com/office/drawing/2014/main" id="{8C6064C2-6C22-86F1-84D9-B539D8CA697E}"/>
              </a:ext>
            </a:extLst>
          </p:cNvPr>
          <p:cNvPicPr>
            <a:picLocks noChangeAspect="1"/>
          </p:cNvPicPr>
          <p:nvPr/>
        </p:nvPicPr>
        <p:blipFill>
          <a:blip r:embed="rId3"/>
          <a:stretch>
            <a:fillRect/>
          </a:stretch>
        </p:blipFill>
        <p:spPr>
          <a:xfrm>
            <a:off x="1900464" y="1150896"/>
            <a:ext cx="5343072" cy="2841708"/>
          </a:xfrm>
          <a:prstGeom prst="rect">
            <a:avLst/>
          </a:prstGeom>
        </p:spPr>
      </p:pic>
      <p:sp>
        <p:nvSpPr>
          <p:cNvPr id="7" name="TextBox 6">
            <a:extLst>
              <a:ext uri="{FF2B5EF4-FFF2-40B4-BE49-F238E27FC236}">
                <a16:creationId xmlns:a16="http://schemas.microsoft.com/office/drawing/2014/main" id="{29068414-AAE5-1493-3671-EA7E247C5704}"/>
              </a:ext>
            </a:extLst>
          </p:cNvPr>
          <p:cNvSpPr txBox="1"/>
          <p:nvPr/>
        </p:nvSpPr>
        <p:spPr>
          <a:xfrm>
            <a:off x="1150205" y="4163641"/>
            <a:ext cx="7273794" cy="523220"/>
          </a:xfrm>
          <a:prstGeom prst="rect">
            <a:avLst/>
          </a:prstGeom>
          <a:noFill/>
        </p:spPr>
        <p:txBody>
          <a:bodyPr wrap="square">
            <a:spAutoFit/>
          </a:bodyPr>
          <a:lstStyle/>
          <a:p>
            <a:r>
              <a:rPr lang="en-US" dirty="0">
                <a:solidFill>
                  <a:schemeClr val="bg1"/>
                </a:solidFill>
              </a:rPr>
              <a:t>According to the model comparison-based accuracy curve SVM is best  model and its accuracy is 96.25%. It’s the best performer model based on accuracy in our project.</a:t>
            </a:r>
          </a:p>
        </p:txBody>
      </p:sp>
    </p:spTree>
    <p:extLst>
      <p:ext uri="{BB962C8B-B14F-4D97-AF65-F5344CB8AC3E}">
        <p14:creationId xmlns:p14="http://schemas.microsoft.com/office/powerpoint/2010/main" val="106344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6" name="Title 9">
            <a:extLst>
              <a:ext uri="{FF2B5EF4-FFF2-40B4-BE49-F238E27FC236}">
                <a16:creationId xmlns:a16="http://schemas.microsoft.com/office/drawing/2014/main" id="{98CF0438-F7A3-26A4-BE5F-7508F0A22485}"/>
              </a:ext>
            </a:extLst>
          </p:cNvPr>
          <p:cNvSpPr>
            <a:spLocks noGrp="1"/>
          </p:cNvSpPr>
          <p:nvPr>
            <p:ph type="title"/>
          </p:nvPr>
        </p:nvSpPr>
        <p:spPr>
          <a:xfrm>
            <a:off x="2577830" y="407159"/>
            <a:ext cx="5846169" cy="572700"/>
          </a:xfrm>
        </p:spPr>
        <p:txBody>
          <a:bodyPr/>
          <a:lstStyle/>
          <a:p>
            <a:r>
              <a:rPr lang="en-US" sz="3600" b="0" i="0" dirty="0">
                <a:effectLst/>
                <a:latin typeface="Arial Black" panose="020B0A04020102020204" pitchFamily="34" charset="0"/>
              </a:rPr>
              <a:t>Result Analysis</a:t>
            </a:r>
            <a:endParaRPr lang="en-US" sz="1600" dirty="0"/>
          </a:p>
        </p:txBody>
      </p:sp>
      <p:graphicFrame>
        <p:nvGraphicFramePr>
          <p:cNvPr id="2" name="Table 14">
            <a:extLst>
              <a:ext uri="{FF2B5EF4-FFF2-40B4-BE49-F238E27FC236}">
                <a16:creationId xmlns:a16="http://schemas.microsoft.com/office/drawing/2014/main" id="{A7D09879-D474-8077-D38E-5FC5371E2051}"/>
              </a:ext>
            </a:extLst>
          </p:cNvPr>
          <p:cNvGraphicFramePr>
            <a:graphicFrameLocks/>
          </p:cNvGraphicFramePr>
          <p:nvPr>
            <p:extLst>
              <p:ext uri="{D42A27DB-BD31-4B8C-83A1-F6EECF244321}">
                <p14:modId xmlns:p14="http://schemas.microsoft.com/office/powerpoint/2010/main" val="377329434"/>
              </p:ext>
            </p:extLst>
          </p:nvPr>
        </p:nvGraphicFramePr>
        <p:xfrm>
          <a:off x="1347439" y="1884123"/>
          <a:ext cx="6675435" cy="1619380"/>
        </p:xfrm>
        <a:graphic>
          <a:graphicData uri="http://schemas.openxmlformats.org/drawingml/2006/table">
            <a:tbl>
              <a:tblPr firstRow="1" bandRow="1">
                <a:tableStyleId>{5C22544A-7EE6-4342-B048-85BDC9FD1C3A}</a:tableStyleId>
              </a:tblPr>
              <a:tblGrid>
                <a:gridCol w="1335087">
                  <a:extLst>
                    <a:ext uri="{9D8B030D-6E8A-4147-A177-3AD203B41FA5}">
                      <a16:colId xmlns:a16="http://schemas.microsoft.com/office/drawing/2014/main" val="1101751171"/>
                    </a:ext>
                  </a:extLst>
                </a:gridCol>
                <a:gridCol w="1335087">
                  <a:extLst>
                    <a:ext uri="{9D8B030D-6E8A-4147-A177-3AD203B41FA5}">
                      <a16:colId xmlns:a16="http://schemas.microsoft.com/office/drawing/2014/main" val="2586883694"/>
                    </a:ext>
                  </a:extLst>
                </a:gridCol>
                <a:gridCol w="1335087">
                  <a:extLst>
                    <a:ext uri="{9D8B030D-6E8A-4147-A177-3AD203B41FA5}">
                      <a16:colId xmlns:a16="http://schemas.microsoft.com/office/drawing/2014/main" val="694479483"/>
                    </a:ext>
                  </a:extLst>
                </a:gridCol>
                <a:gridCol w="1335087">
                  <a:extLst>
                    <a:ext uri="{9D8B030D-6E8A-4147-A177-3AD203B41FA5}">
                      <a16:colId xmlns:a16="http://schemas.microsoft.com/office/drawing/2014/main" val="2829736729"/>
                    </a:ext>
                  </a:extLst>
                </a:gridCol>
                <a:gridCol w="1335087">
                  <a:extLst>
                    <a:ext uri="{9D8B030D-6E8A-4147-A177-3AD203B41FA5}">
                      <a16:colId xmlns:a16="http://schemas.microsoft.com/office/drawing/2014/main" val="2128068738"/>
                    </a:ext>
                  </a:extLst>
                </a:gridCol>
              </a:tblGrid>
              <a:tr h="323876">
                <a:tc>
                  <a:txBody>
                    <a:bodyPr/>
                    <a:lstStyle/>
                    <a:p>
                      <a:pPr algn="ctr"/>
                      <a:endParaRPr lang="en-US" sz="14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Low cost</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budgeted</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medium cost</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flagship</a:t>
                      </a:r>
                    </a:p>
                  </a:txBody>
                  <a:tcPr marL="68580" marR="68580" marT="34290" marB="34290">
                    <a:solidFill>
                      <a:schemeClr val="accent3">
                        <a:lumMod val="60000"/>
                        <a:lumOff val="40000"/>
                      </a:schemeClr>
                    </a:solidFill>
                  </a:tcPr>
                </a:tc>
                <a:extLst>
                  <a:ext uri="{0D108BD9-81ED-4DB2-BD59-A6C34878D82A}">
                    <a16:rowId xmlns:a16="http://schemas.microsoft.com/office/drawing/2014/main" val="58473380"/>
                  </a:ext>
                </a:extLst>
              </a:tr>
              <a:tr h="323876">
                <a:tc>
                  <a:txBody>
                    <a:bodyPr/>
                    <a:lstStyle/>
                    <a:p>
                      <a:pPr algn="ctr"/>
                      <a:r>
                        <a:rPr lang="en-US" sz="1400" dirty="0">
                          <a:solidFill>
                            <a:schemeClr val="tx1"/>
                          </a:solidFill>
                          <a:latin typeface="Arial" panose="020B0604020202020204" pitchFamily="34" charset="0"/>
                          <a:cs typeface="Arial" panose="020B0604020202020204" pitchFamily="34" charset="0"/>
                        </a:rPr>
                        <a:t>Accuracy</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98.21</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97.22</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97.96</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98.97</a:t>
                      </a:r>
                    </a:p>
                  </a:txBody>
                  <a:tcPr marL="68580" marR="68580" marT="34290" marB="34290">
                    <a:solidFill>
                      <a:schemeClr val="accent3">
                        <a:lumMod val="60000"/>
                        <a:lumOff val="40000"/>
                      </a:schemeClr>
                    </a:solidFill>
                  </a:tcPr>
                </a:tc>
                <a:extLst>
                  <a:ext uri="{0D108BD9-81ED-4DB2-BD59-A6C34878D82A}">
                    <a16:rowId xmlns:a16="http://schemas.microsoft.com/office/drawing/2014/main" val="2456217229"/>
                  </a:ext>
                </a:extLst>
              </a:tr>
              <a:tr h="323876">
                <a:tc>
                  <a:txBody>
                    <a:bodyPr/>
                    <a:lstStyle/>
                    <a:p>
                      <a:pPr algn="ctr"/>
                      <a:r>
                        <a:rPr lang="en-US" sz="1400" dirty="0">
                          <a:solidFill>
                            <a:schemeClr val="tx1"/>
                          </a:solidFill>
                          <a:latin typeface="Arial" panose="020B0604020202020204" pitchFamily="34" charset="0"/>
                          <a:cs typeface="Arial" panose="020B0604020202020204" pitchFamily="34" charset="0"/>
                        </a:rPr>
                        <a:t>Precision</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95.15</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96.84</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95.10</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98.00</a:t>
                      </a:r>
                    </a:p>
                  </a:txBody>
                  <a:tcPr marL="68580" marR="68580" marT="34290" marB="34290">
                    <a:solidFill>
                      <a:schemeClr val="accent3">
                        <a:lumMod val="60000"/>
                        <a:lumOff val="40000"/>
                      </a:schemeClr>
                    </a:solidFill>
                  </a:tcPr>
                </a:tc>
                <a:extLst>
                  <a:ext uri="{0D108BD9-81ED-4DB2-BD59-A6C34878D82A}">
                    <a16:rowId xmlns:a16="http://schemas.microsoft.com/office/drawing/2014/main" val="2725126702"/>
                  </a:ext>
                </a:extLst>
              </a:tr>
              <a:tr h="323876">
                <a:tc>
                  <a:txBody>
                    <a:bodyPr/>
                    <a:lstStyle/>
                    <a:p>
                      <a:pPr algn="ctr"/>
                      <a:r>
                        <a:rPr lang="en-US" sz="1400" dirty="0">
                          <a:solidFill>
                            <a:schemeClr val="tx1"/>
                          </a:solidFill>
                          <a:latin typeface="Arial" panose="020B0604020202020204" pitchFamily="34" charset="0"/>
                          <a:cs typeface="Arial" panose="020B0604020202020204" pitchFamily="34" charset="0"/>
                        </a:rPr>
                        <a:t>Recall</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98.00</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92.00</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97.00</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98.00</a:t>
                      </a:r>
                    </a:p>
                  </a:txBody>
                  <a:tcPr marL="68580" marR="68580" marT="34290" marB="34290">
                    <a:solidFill>
                      <a:schemeClr val="accent3">
                        <a:lumMod val="60000"/>
                        <a:lumOff val="40000"/>
                      </a:schemeClr>
                    </a:solidFill>
                  </a:tcPr>
                </a:tc>
                <a:extLst>
                  <a:ext uri="{0D108BD9-81ED-4DB2-BD59-A6C34878D82A}">
                    <a16:rowId xmlns:a16="http://schemas.microsoft.com/office/drawing/2014/main" val="784491618"/>
                  </a:ext>
                </a:extLst>
              </a:tr>
              <a:tr h="323876">
                <a:tc>
                  <a:txBody>
                    <a:bodyPr/>
                    <a:lstStyle/>
                    <a:p>
                      <a:pPr algn="ctr"/>
                      <a:r>
                        <a:rPr lang="en-US" sz="1400" dirty="0">
                          <a:solidFill>
                            <a:schemeClr val="tx1"/>
                          </a:solidFill>
                          <a:latin typeface="Arial" panose="020B0604020202020204" pitchFamily="34" charset="0"/>
                          <a:cs typeface="Arial" panose="020B0604020202020204" pitchFamily="34" charset="0"/>
                        </a:rPr>
                        <a:t>F-score                   </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96.55</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94.36</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96.04</a:t>
                      </a:r>
                    </a:p>
                  </a:txBody>
                  <a:tcPr marL="68580" marR="68580" marT="34290" marB="34290">
                    <a:solidFill>
                      <a:schemeClr val="accent3">
                        <a:lumMod val="60000"/>
                        <a:lumOff val="40000"/>
                      </a:schemeClr>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98.00</a:t>
                      </a:r>
                    </a:p>
                  </a:txBody>
                  <a:tcPr marL="68580" marR="68580" marT="34290" marB="34290">
                    <a:solidFill>
                      <a:schemeClr val="accent3">
                        <a:lumMod val="60000"/>
                        <a:lumOff val="40000"/>
                      </a:schemeClr>
                    </a:solidFill>
                  </a:tcPr>
                </a:tc>
                <a:extLst>
                  <a:ext uri="{0D108BD9-81ED-4DB2-BD59-A6C34878D82A}">
                    <a16:rowId xmlns:a16="http://schemas.microsoft.com/office/drawing/2014/main" val="262157650"/>
                  </a:ext>
                </a:extLst>
              </a:tr>
            </a:tbl>
          </a:graphicData>
        </a:graphic>
      </p:graphicFrame>
      <p:sp>
        <p:nvSpPr>
          <p:cNvPr id="5" name="TextBox 4">
            <a:extLst>
              <a:ext uri="{FF2B5EF4-FFF2-40B4-BE49-F238E27FC236}">
                <a16:creationId xmlns:a16="http://schemas.microsoft.com/office/drawing/2014/main" id="{70195F49-33D3-19AC-CAF8-971E7865B958}"/>
              </a:ext>
            </a:extLst>
          </p:cNvPr>
          <p:cNvSpPr txBox="1"/>
          <p:nvPr/>
        </p:nvSpPr>
        <p:spPr>
          <a:xfrm>
            <a:off x="1132115" y="3822992"/>
            <a:ext cx="7068456" cy="584775"/>
          </a:xfrm>
          <a:prstGeom prst="rect">
            <a:avLst/>
          </a:prstGeom>
          <a:noFill/>
        </p:spPr>
        <p:txBody>
          <a:bodyPr wrap="square">
            <a:spAutoFit/>
          </a:bodyPr>
          <a:lstStyle/>
          <a:p>
            <a:r>
              <a:rPr lang="en-US" sz="1600" dirty="0">
                <a:solidFill>
                  <a:schemeClr val="bg1"/>
                </a:solidFill>
              </a:rPr>
              <a:t>From the chart, we see that the Classification Report for Support Vector Machine. </a:t>
            </a:r>
          </a:p>
        </p:txBody>
      </p:sp>
    </p:spTree>
    <p:extLst>
      <p:ext uri="{BB962C8B-B14F-4D97-AF65-F5344CB8AC3E}">
        <p14:creationId xmlns:p14="http://schemas.microsoft.com/office/powerpoint/2010/main" val="138496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6" name="Title 9">
            <a:extLst>
              <a:ext uri="{FF2B5EF4-FFF2-40B4-BE49-F238E27FC236}">
                <a16:creationId xmlns:a16="http://schemas.microsoft.com/office/drawing/2014/main" id="{98CF0438-F7A3-26A4-BE5F-7508F0A22485}"/>
              </a:ext>
            </a:extLst>
          </p:cNvPr>
          <p:cNvSpPr>
            <a:spLocks noGrp="1"/>
          </p:cNvSpPr>
          <p:nvPr>
            <p:ph type="title"/>
          </p:nvPr>
        </p:nvSpPr>
        <p:spPr>
          <a:xfrm>
            <a:off x="2577830" y="407159"/>
            <a:ext cx="5846169" cy="572700"/>
          </a:xfrm>
        </p:spPr>
        <p:txBody>
          <a:bodyPr/>
          <a:lstStyle/>
          <a:p>
            <a:r>
              <a:rPr lang="en-US" sz="3600" b="0" i="0" dirty="0">
                <a:effectLst/>
                <a:latin typeface="Arial Black" panose="020B0A04020102020204" pitchFamily="34" charset="0"/>
              </a:rPr>
              <a:t>ROC Curve</a:t>
            </a:r>
            <a:endParaRPr lang="en-US" sz="1600" dirty="0"/>
          </a:p>
        </p:txBody>
      </p:sp>
      <p:pic>
        <p:nvPicPr>
          <p:cNvPr id="3" name="Picture 2">
            <a:extLst>
              <a:ext uri="{FF2B5EF4-FFF2-40B4-BE49-F238E27FC236}">
                <a16:creationId xmlns:a16="http://schemas.microsoft.com/office/drawing/2014/main" id="{99B7EE26-8E1B-3DCC-92BA-F38F33181326}"/>
              </a:ext>
            </a:extLst>
          </p:cNvPr>
          <p:cNvPicPr>
            <a:picLocks noChangeAspect="1"/>
          </p:cNvPicPr>
          <p:nvPr/>
        </p:nvPicPr>
        <p:blipFill>
          <a:blip r:embed="rId3"/>
          <a:stretch>
            <a:fillRect/>
          </a:stretch>
        </p:blipFill>
        <p:spPr>
          <a:xfrm>
            <a:off x="1638300" y="1400777"/>
            <a:ext cx="6199414" cy="3219450"/>
          </a:xfrm>
          <a:prstGeom prst="rect">
            <a:avLst/>
          </a:prstGeom>
        </p:spPr>
      </p:pic>
    </p:spTree>
    <p:extLst>
      <p:ext uri="{BB962C8B-B14F-4D97-AF65-F5344CB8AC3E}">
        <p14:creationId xmlns:p14="http://schemas.microsoft.com/office/powerpoint/2010/main" val="407957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600" dirty="0">
                <a:latin typeface="Arial Black" panose="020B0A04020102020204" pitchFamily="34" charset="0"/>
              </a:rPr>
              <a:t>Conclusion</a:t>
            </a:r>
            <a:endParaRPr sz="3600" dirty="0">
              <a:latin typeface="Arial Black" panose="020B0A04020102020204" pitchFamily="34" charset="0"/>
            </a:endParaRPr>
          </a:p>
        </p:txBody>
      </p:sp>
      <p:sp>
        <p:nvSpPr>
          <p:cNvPr id="540" name="Google Shape;540;p39"/>
          <p:cNvSpPr txBox="1">
            <a:spLocks noGrp="1"/>
          </p:cNvSpPr>
          <p:nvPr>
            <p:ph type="body" idx="1"/>
          </p:nvPr>
        </p:nvSpPr>
        <p:spPr>
          <a:xfrm>
            <a:off x="923425" y="1702340"/>
            <a:ext cx="7297200" cy="290376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lt1"/>
                </a:solidFill>
                <a:latin typeface="+mn-lt"/>
              </a:rPr>
              <a:t>In this project, we have used mobile price classification dataset and experimented with five machine learning algorithms like Logistic Regression, Support Vector Machine (SVM), Random Forest Classifier, Gradient Boosting Classifier(GBC), and </a:t>
            </a:r>
            <a:r>
              <a:rPr lang="en-US" sz="1600" dirty="0" err="1">
                <a:solidFill>
                  <a:schemeClr val="lt1"/>
                </a:solidFill>
                <a:latin typeface="+mn-lt"/>
              </a:rPr>
              <a:t>XGBoost</a:t>
            </a:r>
            <a:r>
              <a:rPr lang="en-US" sz="1600" dirty="0">
                <a:solidFill>
                  <a:schemeClr val="lt1"/>
                </a:solidFill>
                <a:latin typeface="+mn-lt"/>
              </a:rPr>
              <a:t>(XGB). We trained and evaluated the stated model and found out SVM model performed better than other models in classifying mobile price range from the dataset. The SVM model achieved an accuracy of about 96.25% which is very impressive. From this result, we could correctly predict the mobile price and classify it properly.</a:t>
            </a:r>
            <a:endParaRPr sz="1600" dirty="0">
              <a:solidFill>
                <a:schemeClr val="lt1"/>
              </a:solidFill>
              <a:latin typeface="+mn-lt"/>
            </a:endParaRPr>
          </a:p>
        </p:txBody>
      </p:sp>
    </p:spTree>
    <p:extLst>
      <p:ext uri="{BB962C8B-B14F-4D97-AF65-F5344CB8AC3E}">
        <p14:creationId xmlns:p14="http://schemas.microsoft.com/office/powerpoint/2010/main" val="200067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600" dirty="0">
                <a:latin typeface="Arial Black" panose="020B0A04020102020204" pitchFamily="34" charset="0"/>
              </a:rPr>
              <a:t>Future Work</a:t>
            </a:r>
            <a:endParaRPr sz="3600" dirty="0">
              <a:latin typeface="Arial Black" panose="020B0A04020102020204" pitchFamily="34" charset="0"/>
            </a:endParaRPr>
          </a:p>
        </p:txBody>
      </p:sp>
      <p:sp>
        <p:nvSpPr>
          <p:cNvPr id="540" name="Google Shape;540;p39"/>
          <p:cNvSpPr txBox="1">
            <a:spLocks noGrp="1"/>
          </p:cNvSpPr>
          <p:nvPr>
            <p:ph type="body" idx="1"/>
          </p:nvPr>
        </p:nvSpPr>
        <p:spPr>
          <a:xfrm>
            <a:off x="923425" y="1857828"/>
            <a:ext cx="7297200" cy="274827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lt1"/>
                </a:solidFill>
                <a:latin typeface="+mn-lt"/>
              </a:rPr>
              <a:t>To achieve maximum accuracy and predict more accurately, more and more instances should be added to the data set.</a:t>
            </a:r>
          </a:p>
          <a:p>
            <a:pPr marL="0" lvl="0" indent="0" algn="just" rtl="0">
              <a:spcBef>
                <a:spcPts val="0"/>
              </a:spcBef>
              <a:spcAft>
                <a:spcPts val="0"/>
              </a:spcAft>
              <a:buNone/>
            </a:pPr>
            <a:r>
              <a:rPr lang="en-US" sz="1600" dirty="0">
                <a:solidFill>
                  <a:schemeClr val="lt1"/>
                </a:solidFill>
                <a:latin typeface="+mn-lt"/>
              </a:rPr>
              <a:t>Software or Mobile app can be developed that will predict the market price of any newly launched product.</a:t>
            </a:r>
          </a:p>
          <a:p>
            <a:pPr marL="0" lvl="0" indent="0" algn="l" rtl="0">
              <a:spcBef>
                <a:spcPts val="0"/>
              </a:spcBef>
              <a:spcAft>
                <a:spcPts val="0"/>
              </a:spcAft>
              <a:buNone/>
            </a:pPr>
            <a:endParaRPr lang="en-US" dirty="0">
              <a:solidFill>
                <a:schemeClr val="lt1"/>
              </a:solidFill>
              <a:latin typeface="+mn-lt"/>
            </a:endParaRPr>
          </a:p>
        </p:txBody>
      </p:sp>
    </p:spTree>
    <p:extLst>
      <p:ext uri="{BB962C8B-B14F-4D97-AF65-F5344CB8AC3E}">
        <p14:creationId xmlns:p14="http://schemas.microsoft.com/office/powerpoint/2010/main" val="12582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1026592"/>
            <a:ext cx="7704000" cy="2645521"/>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4800" dirty="0">
                <a:latin typeface="+mn-lt"/>
              </a:rPr>
              <a:t>Thank You</a:t>
            </a:r>
            <a:endParaRPr sz="4800" dirty="0">
              <a:latin typeface="+mn-lt"/>
            </a:endParaRPr>
          </a:p>
        </p:txBody>
      </p:sp>
    </p:spTree>
    <p:extLst>
      <p:ext uri="{BB962C8B-B14F-4D97-AF65-F5344CB8AC3E}">
        <p14:creationId xmlns:p14="http://schemas.microsoft.com/office/powerpoint/2010/main" val="156414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2" name="Subtitle 1">
            <a:extLst>
              <a:ext uri="{FF2B5EF4-FFF2-40B4-BE49-F238E27FC236}">
                <a16:creationId xmlns:a16="http://schemas.microsoft.com/office/drawing/2014/main" id="{F5C6E114-4EB4-44AB-B153-7EAD559A82D5}"/>
              </a:ext>
            </a:extLst>
          </p:cNvPr>
          <p:cNvSpPr>
            <a:spLocks noGrp="1"/>
          </p:cNvSpPr>
          <p:nvPr>
            <p:ph type="subTitle" idx="1"/>
          </p:nvPr>
        </p:nvSpPr>
        <p:spPr>
          <a:xfrm>
            <a:off x="940954" y="1242726"/>
            <a:ext cx="2700300" cy="434700"/>
          </a:xfrm>
        </p:spPr>
        <p:txBody>
          <a:bodyPr/>
          <a:lstStyle/>
          <a:p>
            <a:r>
              <a:rPr lang="en-US" dirty="0">
                <a:solidFill>
                  <a:schemeClr val="bg1"/>
                </a:solidFill>
              </a:rPr>
              <a:t>Presented By</a:t>
            </a:r>
          </a:p>
        </p:txBody>
      </p:sp>
      <p:sp>
        <p:nvSpPr>
          <p:cNvPr id="3" name="Subtitle 2">
            <a:extLst>
              <a:ext uri="{FF2B5EF4-FFF2-40B4-BE49-F238E27FC236}">
                <a16:creationId xmlns:a16="http://schemas.microsoft.com/office/drawing/2014/main" id="{9EA6BA01-B19F-429B-A713-6D87C1D47F7C}"/>
              </a:ext>
            </a:extLst>
          </p:cNvPr>
          <p:cNvSpPr>
            <a:spLocks noGrp="1"/>
          </p:cNvSpPr>
          <p:nvPr>
            <p:ph type="subTitle" idx="2"/>
          </p:nvPr>
        </p:nvSpPr>
        <p:spPr>
          <a:xfrm>
            <a:off x="4996912" y="1242726"/>
            <a:ext cx="2700300" cy="434700"/>
          </a:xfrm>
        </p:spPr>
        <p:txBody>
          <a:bodyPr/>
          <a:lstStyle/>
          <a:p>
            <a:r>
              <a:rPr lang="en-US" dirty="0">
                <a:solidFill>
                  <a:schemeClr val="bg1"/>
                </a:solidFill>
              </a:rPr>
              <a:t>Supervised By</a:t>
            </a:r>
          </a:p>
        </p:txBody>
      </p:sp>
      <p:sp>
        <p:nvSpPr>
          <p:cNvPr id="4" name="Subtitle 3">
            <a:extLst>
              <a:ext uri="{FF2B5EF4-FFF2-40B4-BE49-F238E27FC236}">
                <a16:creationId xmlns:a16="http://schemas.microsoft.com/office/drawing/2014/main" id="{FBBC040F-E494-441A-8E3E-364F99C08AAA}"/>
              </a:ext>
            </a:extLst>
          </p:cNvPr>
          <p:cNvSpPr>
            <a:spLocks noGrp="1"/>
          </p:cNvSpPr>
          <p:nvPr>
            <p:ph type="subTitle" idx="3"/>
          </p:nvPr>
        </p:nvSpPr>
        <p:spPr>
          <a:xfrm>
            <a:off x="0" y="1809346"/>
            <a:ext cx="4484451" cy="1952332"/>
          </a:xfrm>
        </p:spPr>
        <p:txBody>
          <a:bodyPr/>
          <a:lstStyle/>
          <a:p>
            <a:r>
              <a:rPr lang="en-US" sz="1600" dirty="0">
                <a:latin typeface="+mn-lt"/>
              </a:rPr>
              <a:t>Ameer Talha  (18.01.04.036)</a:t>
            </a:r>
            <a:br>
              <a:rPr lang="en-US" sz="1600" dirty="0">
                <a:latin typeface="+mn-lt"/>
              </a:rPr>
            </a:br>
            <a:r>
              <a:rPr lang="en-US" sz="1600" dirty="0">
                <a:latin typeface="+mn-lt"/>
              </a:rPr>
              <a:t>Sheikh MD Rezone Ullah  (18.01.04.037)</a:t>
            </a:r>
          </a:p>
          <a:p>
            <a:r>
              <a:rPr lang="en-US" sz="1600" dirty="0">
                <a:latin typeface="+mn-lt"/>
              </a:rPr>
              <a:t>    Samin Ul Alam  (18.01.04.043)</a:t>
            </a:r>
          </a:p>
          <a:p>
            <a:endParaRPr lang="en-US" sz="1600" dirty="0">
              <a:latin typeface="+mn-lt"/>
            </a:endParaRPr>
          </a:p>
        </p:txBody>
      </p:sp>
      <p:sp>
        <p:nvSpPr>
          <p:cNvPr id="5" name="Subtitle 4">
            <a:extLst>
              <a:ext uri="{FF2B5EF4-FFF2-40B4-BE49-F238E27FC236}">
                <a16:creationId xmlns:a16="http://schemas.microsoft.com/office/drawing/2014/main" id="{EDE606CD-3A63-4DED-A2FD-ECB71BE5FF06}"/>
              </a:ext>
            </a:extLst>
          </p:cNvPr>
          <p:cNvSpPr>
            <a:spLocks noGrp="1"/>
          </p:cNvSpPr>
          <p:nvPr>
            <p:ph type="subTitle" idx="4"/>
          </p:nvPr>
        </p:nvSpPr>
        <p:spPr>
          <a:xfrm>
            <a:off x="4996911" y="1716338"/>
            <a:ext cx="2980025" cy="1749737"/>
          </a:xfrm>
        </p:spPr>
        <p:txBody>
          <a:bodyPr/>
          <a:lstStyle/>
          <a:p>
            <a:r>
              <a:rPr lang="en-US" sz="1600" dirty="0">
                <a:latin typeface="+mn-lt"/>
              </a:rPr>
              <a:t>Faisal Muhammad Shah</a:t>
            </a:r>
          </a:p>
          <a:p>
            <a:r>
              <a:rPr lang="en-US" sz="1600" dirty="0" err="1">
                <a:latin typeface="+mn-lt"/>
              </a:rPr>
              <a:t>Sajib</a:t>
            </a:r>
            <a:r>
              <a:rPr lang="en-US" sz="1600" dirty="0">
                <a:latin typeface="+mn-lt"/>
              </a:rPr>
              <a:t> Kumar </a:t>
            </a:r>
            <a:r>
              <a:rPr lang="en-US" sz="1600" dirty="0" err="1">
                <a:latin typeface="+mn-lt"/>
              </a:rPr>
              <a:t>Saha</a:t>
            </a:r>
            <a:r>
              <a:rPr lang="en-US" sz="1600" dirty="0">
                <a:latin typeface="+mn-lt"/>
              </a:rPr>
              <a:t> Joy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Introduction</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923425" y="1488332"/>
            <a:ext cx="7297200" cy="311776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a:solidFill>
                  <a:schemeClr val="lt1"/>
                </a:solidFill>
                <a:latin typeface="+mn-lt"/>
              </a:rPr>
              <a:t>•  Mobile nowadays is one of the most selling and purchasing devices. So, the               </a:t>
            </a:r>
            <a:br>
              <a:rPr lang="en-US" sz="1600" dirty="0">
                <a:solidFill>
                  <a:schemeClr val="lt1"/>
                </a:solidFill>
                <a:latin typeface="+mn-lt"/>
              </a:rPr>
            </a:br>
            <a:r>
              <a:rPr lang="en-US" sz="1600" dirty="0">
                <a:solidFill>
                  <a:schemeClr val="lt1"/>
                </a:solidFill>
                <a:latin typeface="+mn-lt"/>
              </a:rPr>
              <a:t>   mobile price class prediction is a case study for the given type of problem  </a:t>
            </a:r>
            <a:br>
              <a:rPr lang="en-US" sz="1600" dirty="0">
                <a:solidFill>
                  <a:schemeClr val="lt1"/>
                </a:solidFill>
                <a:latin typeface="+mn-lt"/>
              </a:rPr>
            </a:br>
            <a:r>
              <a:rPr lang="en-US" sz="1600" dirty="0">
                <a:solidFill>
                  <a:schemeClr val="lt1"/>
                </a:solidFill>
                <a:latin typeface="+mn-lt"/>
              </a:rPr>
              <a:t>   finding an optimal product.</a:t>
            </a:r>
          </a:p>
          <a:p>
            <a:pPr marL="0" lvl="0" indent="0" rtl="0">
              <a:spcBef>
                <a:spcPts val="0"/>
              </a:spcBef>
              <a:spcAft>
                <a:spcPts val="0"/>
              </a:spcAft>
              <a:buNone/>
            </a:pPr>
            <a:endParaRPr lang="en-US" sz="1600" dirty="0">
              <a:solidFill>
                <a:schemeClr val="lt1"/>
              </a:solidFill>
              <a:latin typeface="+mn-lt"/>
            </a:endParaRPr>
          </a:p>
          <a:p>
            <a:pPr marL="0" lvl="0" indent="0" rtl="0">
              <a:spcBef>
                <a:spcPts val="0"/>
              </a:spcBef>
              <a:spcAft>
                <a:spcPts val="0"/>
              </a:spcAft>
              <a:buNone/>
            </a:pPr>
            <a:r>
              <a:rPr lang="en-US" sz="1600" dirty="0">
                <a:solidFill>
                  <a:schemeClr val="lt1"/>
                </a:solidFill>
                <a:latin typeface="+mn-lt"/>
              </a:rPr>
              <a:t>•  There are many features that are important to consider for a mobile price like   </a:t>
            </a:r>
            <a:br>
              <a:rPr lang="en-US" sz="1600" dirty="0">
                <a:solidFill>
                  <a:schemeClr val="lt1"/>
                </a:solidFill>
                <a:latin typeface="+mn-lt"/>
              </a:rPr>
            </a:br>
            <a:r>
              <a:rPr lang="en-US" sz="1600" dirty="0">
                <a:solidFill>
                  <a:schemeClr val="lt1"/>
                </a:solidFill>
                <a:latin typeface="+mn-lt"/>
              </a:rPr>
              <a:t>   display resolution, ram, camera, processor, and mobile thickness.</a:t>
            </a:r>
          </a:p>
          <a:p>
            <a:pPr marL="0" lvl="0" indent="0" rtl="0">
              <a:spcBef>
                <a:spcPts val="0"/>
              </a:spcBef>
              <a:spcAft>
                <a:spcPts val="0"/>
              </a:spcAft>
              <a:buNone/>
            </a:pPr>
            <a:endParaRPr lang="en-US" sz="1600" dirty="0">
              <a:solidFill>
                <a:schemeClr val="lt1"/>
              </a:solidFill>
              <a:latin typeface="+mn-lt"/>
            </a:endParaRPr>
          </a:p>
          <a:p>
            <a:pPr marL="0" lvl="0" indent="0" rtl="0">
              <a:spcBef>
                <a:spcPts val="0"/>
              </a:spcBef>
              <a:spcAft>
                <a:spcPts val="0"/>
              </a:spcAft>
              <a:buNone/>
            </a:pPr>
            <a:r>
              <a:rPr lang="en-US" sz="1600" dirty="0">
                <a:solidFill>
                  <a:schemeClr val="lt1"/>
                </a:solidFill>
                <a:latin typeface="+mn-lt"/>
              </a:rPr>
              <a:t>•  We will use many of the above-mentioned features to classify whether the     </a:t>
            </a:r>
            <a:br>
              <a:rPr lang="en-US" sz="1600" dirty="0">
                <a:solidFill>
                  <a:schemeClr val="lt1"/>
                </a:solidFill>
                <a:latin typeface="+mn-lt"/>
              </a:rPr>
            </a:br>
            <a:r>
              <a:rPr lang="en-US" sz="1600" dirty="0">
                <a:solidFill>
                  <a:schemeClr val="lt1"/>
                </a:solidFill>
                <a:latin typeface="+mn-lt"/>
              </a:rPr>
              <a:t>   mobile would be very economical, economical, and expensive or very   </a:t>
            </a:r>
            <a:br>
              <a:rPr lang="en-US" sz="1600" dirty="0">
                <a:solidFill>
                  <a:schemeClr val="lt1"/>
                </a:solidFill>
                <a:latin typeface="+mn-lt"/>
              </a:rPr>
            </a:br>
            <a:r>
              <a:rPr lang="en-US" sz="1600" dirty="0">
                <a:solidFill>
                  <a:schemeClr val="lt1"/>
                </a:solidFill>
                <a:latin typeface="+mn-lt"/>
              </a:rPr>
              <a:t>   expensive.</a:t>
            </a:r>
          </a:p>
          <a:p>
            <a:pPr marL="0" lvl="0" indent="0" algn="l" rtl="0">
              <a:spcBef>
                <a:spcPts val="0"/>
              </a:spcBef>
              <a:spcAft>
                <a:spcPts val="0"/>
              </a:spcAft>
              <a:buNone/>
            </a:pPr>
            <a:endParaRPr dirty="0">
              <a:solidFill>
                <a:schemeClr val="lt1"/>
              </a:solidFill>
              <a:latin typeface="+mn-lt"/>
            </a:endParaRPr>
          </a:p>
        </p:txBody>
      </p:sp>
    </p:spTree>
    <p:extLst>
      <p:ext uri="{BB962C8B-B14F-4D97-AF65-F5344CB8AC3E}">
        <p14:creationId xmlns:p14="http://schemas.microsoft.com/office/powerpoint/2010/main" val="248034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Motivation</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923425" y="1653702"/>
            <a:ext cx="7297200" cy="29523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lt1"/>
                </a:solidFill>
                <a:latin typeface="+mj-lt"/>
              </a:rPr>
              <a:t>Mobile technology is a portable technology moving with the users. The number of mobile users in the world in 2019 is about 3.2 billion and increasingly in 2020 is about 3.5 billion. the use of mobile phones is increasing day by day and the prices also vary by their different configuration. There are many companies and many types of quality products in the market. One goes to market and search for different phones with a different configuration of different brands. So, it makes the customer confused, budget problems, waste time, and so on.</a:t>
            </a:r>
            <a:endParaRPr sz="1600" dirty="0">
              <a:solidFill>
                <a:schemeClr val="lt1"/>
              </a:solidFill>
              <a:latin typeface="+mj-lt"/>
            </a:endParaRPr>
          </a:p>
        </p:txBody>
      </p:sp>
    </p:spTree>
    <p:extLst>
      <p:ext uri="{BB962C8B-B14F-4D97-AF65-F5344CB8AC3E}">
        <p14:creationId xmlns:p14="http://schemas.microsoft.com/office/powerpoint/2010/main" val="178696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References</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854927" y="1226917"/>
            <a:ext cx="7569073" cy="357854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bg1"/>
              </a:buClr>
              <a:buFont typeface="Arial" panose="020B0604020202020204" pitchFamily="34" charset="0"/>
              <a:buChar char="•"/>
            </a:pPr>
            <a:r>
              <a:rPr lang="en-US" sz="1600" dirty="0">
                <a:solidFill>
                  <a:schemeClr val="bg1"/>
                </a:solidFill>
                <a:latin typeface="+mn-lt"/>
              </a:rPr>
              <a:t>Muhammad Asim, Zafar Khan, “Mobile Price Class prediction using                           Machine Learning Techniques”, 29 March 2018, ResearchGate.</a:t>
            </a:r>
          </a:p>
          <a:p>
            <a:pPr marL="285750" lvl="0" indent="-285750" algn="just" rtl="0">
              <a:spcBef>
                <a:spcPts val="0"/>
              </a:spcBef>
              <a:spcAft>
                <a:spcPts val="0"/>
              </a:spcAft>
              <a:buClr>
                <a:schemeClr val="bg1"/>
              </a:buClr>
              <a:buFont typeface="Arial" panose="020B0604020202020204" pitchFamily="34" charset="0"/>
              <a:buChar char="•"/>
            </a:pPr>
            <a:endParaRPr lang="en-US" sz="1600" dirty="0">
              <a:solidFill>
                <a:schemeClr val="bg1"/>
              </a:solidFill>
              <a:latin typeface="+mn-lt"/>
            </a:endParaRPr>
          </a:p>
          <a:p>
            <a:pPr marL="342900" lvl="0" indent="-342900" algn="just" rtl="0">
              <a:spcBef>
                <a:spcPts val="0"/>
              </a:spcBef>
              <a:spcAft>
                <a:spcPts val="0"/>
              </a:spcAft>
              <a:buClr>
                <a:schemeClr val="bg1"/>
              </a:buClr>
              <a:buFont typeface="Arial" panose="020B0604020202020204" pitchFamily="34" charset="0"/>
              <a:buChar char="•"/>
            </a:pPr>
            <a:r>
              <a:rPr lang="en-US" sz="1600" dirty="0" err="1">
                <a:solidFill>
                  <a:schemeClr val="bg1"/>
                </a:solidFill>
                <a:latin typeface="+mn-lt"/>
              </a:rPr>
              <a:t>Keval</a:t>
            </a:r>
            <a:r>
              <a:rPr lang="en-US" sz="1600" dirty="0">
                <a:solidFill>
                  <a:schemeClr val="bg1"/>
                </a:solidFill>
                <a:latin typeface="+mn-lt"/>
              </a:rPr>
              <a:t> </a:t>
            </a:r>
            <a:r>
              <a:rPr lang="en-US" sz="1600" dirty="0" err="1">
                <a:solidFill>
                  <a:schemeClr val="bg1"/>
                </a:solidFill>
                <a:latin typeface="+mn-lt"/>
              </a:rPr>
              <a:t>Pipalia</a:t>
            </a:r>
            <a:r>
              <a:rPr lang="en-US" sz="1600" dirty="0">
                <a:solidFill>
                  <a:schemeClr val="bg1"/>
                </a:solidFill>
                <a:latin typeface="+mn-lt"/>
              </a:rPr>
              <a:t>, Rahul </a:t>
            </a:r>
            <a:r>
              <a:rPr lang="en-US" sz="1600" dirty="0" err="1">
                <a:solidFill>
                  <a:schemeClr val="bg1"/>
                </a:solidFill>
                <a:latin typeface="+mn-lt"/>
              </a:rPr>
              <a:t>Bhadja</a:t>
            </a:r>
            <a:r>
              <a:rPr lang="en-US" sz="1600" dirty="0">
                <a:solidFill>
                  <a:schemeClr val="bg1"/>
                </a:solidFill>
                <a:latin typeface="+mn-lt"/>
              </a:rPr>
              <a:t>, “Performance Evaluation of Different Supervised Learning Algorithms for Mobile Price Classification”, June 2020, IJRASET.</a:t>
            </a:r>
          </a:p>
          <a:p>
            <a:pPr marL="342900" lvl="0" indent="-342900" algn="just" rtl="0">
              <a:spcBef>
                <a:spcPts val="0"/>
              </a:spcBef>
              <a:spcAft>
                <a:spcPts val="0"/>
              </a:spcAft>
              <a:buClr>
                <a:schemeClr val="bg1"/>
              </a:buClr>
              <a:buFont typeface="Arial" panose="020B0604020202020204" pitchFamily="34" charset="0"/>
              <a:buChar char="•"/>
            </a:pPr>
            <a:endParaRPr lang="en-US" sz="1600" dirty="0">
              <a:solidFill>
                <a:schemeClr val="bg1"/>
              </a:solidFill>
              <a:latin typeface="+mn-lt"/>
            </a:endParaRPr>
          </a:p>
          <a:p>
            <a:pPr marL="342900" lvl="0" indent="-342900" algn="just" rtl="0">
              <a:spcBef>
                <a:spcPts val="0"/>
              </a:spcBef>
              <a:spcAft>
                <a:spcPts val="0"/>
              </a:spcAft>
              <a:buClr>
                <a:schemeClr val="bg1"/>
              </a:buClr>
              <a:buFont typeface="Arial" panose="020B0604020202020204" pitchFamily="34" charset="0"/>
              <a:buChar char="•"/>
            </a:pPr>
            <a:r>
              <a:rPr lang="en-US" sz="1600" dirty="0">
                <a:solidFill>
                  <a:schemeClr val="bg1"/>
                </a:solidFill>
                <a:latin typeface="+mn-lt"/>
              </a:rPr>
              <a:t>Hoque, </a:t>
            </a:r>
            <a:r>
              <a:rPr lang="en-US" sz="1600" dirty="0" err="1">
                <a:solidFill>
                  <a:schemeClr val="bg1"/>
                </a:solidFill>
                <a:latin typeface="+mn-lt"/>
              </a:rPr>
              <a:t>Ahsanul</a:t>
            </a:r>
            <a:r>
              <a:rPr lang="en-US" sz="1600" dirty="0">
                <a:solidFill>
                  <a:schemeClr val="bg1"/>
                </a:solidFill>
                <a:latin typeface="+mn-lt"/>
              </a:rPr>
              <a:t>, </a:t>
            </a:r>
            <a:r>
              <a:rPr lang="en-US" sz="1600" dirty="0" err="1">
                <a:solidFill>
                  <a:schemeClr val="bg1"/>
                </a:solidFill>
                <a:latin typeface="+mn-lt"/>
              </a:rPr>
              <a:t>Sakib</a:t>
            </a:r>
            <a:r>
              <a:rPr lang="en-US" sz="1600" dirty="0">
                <a:solidFill>
                  <a:schemeClr val="bg1"/>
                </a:solidFill>
                <a:latin typeface="+mn-lt"/>
              </a:rPr>
              <a:t>, Khan, Asif, Shakir, </a:t>
            </a:r>
            <a:r>
              <a:rPr lang="en-US" sz="1600" dirty="0" err="1">
                <a:solidFill>
                  <a:schemeClr val="bg1"/>
                </a:solidFill>
                <a:latin typeface="+mn-lt"/>
              </a:rPr>
              <a:t>Shanjoy</a:t>
            </a:r>
            <a:r>
              <a:rPr lang="en-US" sz="1600" dirty="0">
                <a:solidFill>
                  <a:schemeClr val="bg1"/>
                </a:solidFill>
                <a:latin typeface="+mn-lt"/>
              </a:rPr>
              <a:t>, </a:t>
            </a:r>
            <a:r>
              <a:rPr lang="en-US" sz="1600" dirty="0" err="1">
                <a:solidFill>
                  <a:schemeClr val="bg1"/>
                </a:solidFill>
                <a:latin typeface="+mn-lt"/>
              </a:rPr>
              <a:t>Shutradhar</a:t>
            </a:r>
            <a:r>
              <a:rPr lang="en-US" sz="1600" dirty="0">
                <a:solidFill>
                  <a:schemeClr val="bg1"/>
                </a:solidFill>
                <a:latin typeface="+mn-lt"/>
              </a:rPr>
              <a:t>, Abu, MD, Saleh, </a:t>
            </a:r>
            <a:r>
              <a:rPr lang="en-US" sz="1600" dirty="0" err="1">
                <a:solidFill>
                  <a:schemeClr val="bg1"/>
                </a:solidFill>
                <a:latin typeface="+mn-lt"/>
              </a:rPr>
              <a:t>Washim</a:t>
            </a:r>
            <a:r>
              <a:rPr lang="en-US" sz="1600" dirty="0">
                <a:solidFill>
                  <a:schemeClr val="bg1"/>
                </a:solidFill>
                <a:latin typeface="+mn-lt"/>
              </a:rPr>
              <a:t>, </a:t>
            </a:r>
            <a:r>
              <a:rPr lang="en-US" sz="1600" dirty="0" err="1">
                <a:solidFill>
                  <a:schemeClr val="bg1"/>
                </a:solidFill>
                <a:latin typeface="+mn-lt"/>
              </a:rPr>
              <a:t>Akram</a:t>
            </a:r>
            <a:r>
              <a:rPr lang="en-US" sz="1600" dirty="0">
                <a:solidFill>
                  <a:schemeClr val="bg1"/>
                </a:solidFill>
                <a:latin typeface="+mn-lt"/>
              </a:rPr>
              <a:t>, Md </a:t>
            </a:r>
            <a:r>
              <a:rPr lang="en-US" sz="1600" dirty="0" err="1">
                <a:solidFill>
                  <a:schemeClr val="bg1"/>
                </a:solidFill>
                <a:latin typeface="+mn-lt"/>
              </a:rPr>
              <a:t>Badruzzaman</a:t>
            </a:r>
            <a:r>
              <a:rPr lang="en-US" sz="1600" dirty="0">
                <a:solidFill>
                  <a:schemeClr val="bg1"/>
                </a:solidFill>
                <a:latin typeface="+mn-lt"/>
              </a:rPr>
              <a:t>, </a:t>
            </a:r>
            <a:r>
              <a:rPr lang="en-US" sz="1600" dirty="0" err="1">
                <a:solidFill>
                  <a:schemeClr val="bg1"/>
                </a:solidFill>
                <a:latin typeface="+mn-lt"/>
              </a:rPr>
              <a:t>Khaleed</a:t>
            </a:r>
            <a:r>
              <a:rPr lang="en-US" sz="1600" dirty="0">
                <a:solidFill>
                  <a:schemeClr val="bg1"/>
                </a:solidFill>
                <a:latin typeface="+mn-lt"/>
              </a:rPr>
              <a:t> Been, </a:t>
            </a:r>
            <a:r>
              <a:rPr lang="en-US" sz="1600" dirty="0" err="1">
                <a:solidFill>
                  <a:schemeClr val="bg1"/>
                </a:solidFill>
                <a:latin typeface="+mn-lt"/>
              </a:rPr>
              <a:t>Biplop</a:t>
            </a:r>
            <a:r>
              <a:rPr lang="en-US" sz="1600" dirty="0">
                <a:solidFill>
                  <a:schemeClr val="bg1"/>
                </a:solidFill>
                <a:latin typeface="+mn-lt"/>
              </a:rPr>
              <a:t>, “A hybrid model for predicting Mobile Price Range using machine learning techniques”, January 2022, ACM.</a:t>
            </a:r>
          </a:p>
          <a:p>
            <a:pPr marL="342900" lvl="0" indent="-342900" algn="just" rtl="0">
              <a:spcBef>
                <a:spcPts val="0"/>
              </a:spcBef>
              <a:spcAft>
                <a:spcPts val="0"/>
              </a:spcAft>
              <a:buClr>
                <a:schemeClr val="bg1"/>
              </a:buClr>
              <a:buFont typeface="Arial" panose="020B0604020202020204" pitchFamily="34" charset="0"/>
              <a:buChar char="•"/>
            </a:pPr>
            <a:endParaRPr lang="en-US" sz="1600" dirty="0">
              <a:solidFill>
                <a:schemeClr val="bg1"/>
              </a:solidFill>
              <a:latin typeface="+mn-lt"/>
            </a:endParaRPr>
          </a:p>
          <a:p>
            <a:pPr marL="342900" lvl="0" indent="-342900" algn="just" rtl="0">
              <a:spcBef>
                <a:spcPts val="0"/>
              </a:spcBef>
              <a:spcAft>
                <a:spcPts val="0"/>
              </a:spcAft>
              <a:buClr>
                <a:schemeClr val="bg1"/>
              </a:buClr>
              <a:buFont typeface="Arial" panose="020B0604020202020204" pitchFamily="34" charset="0"/>
              <a:buChar char="•"/>
            </a:pPr>
            <a:r>
              <a:rPr lang="en-US" sz="1600" dirty="0">
                <a:solidFill>
                  <a:schemeClr val="bg1"/>
                </a:solidFill>
                <a:latin typeface="+mn-lt"/>
              </a:rPr>
              <a:t>Akash A Gupta, Dr. </a:t>
            </a:r>
            <a:r>
              <a:rPr lang="en-US" sz="1600" dirty="0" err="1">
                <a:solidFill>
                  <a:schemeClr val="bg1"/>
                </a:solidFill>
                <a:latin typeface="+mn-lt"/>
              </a:rPr>
              <a:t>Suhasini</a:t>
            </a:r>
            <a:r>
              <a:rPr lang="en-US" sz="1600" dirty="0">
                <a:solidFill>
                  <a:schemeClr val="bg1"/>
                </a:solidFill>
                <a:latin typeface="+mn-lt"/>
              </a:rPr>
              <a:t> Vijaykumar, “Mobile Price Prediction by its Features Using Predictive Model of Machine Learning”, February 2020, ResearchGate.</a:t>
            </a:r>
            <a:endParaRPr sz="1600" dirty="0">
              <a:solidFill>
                <a:schemeClr val="bg1"/>
              </a:solidFill>
              <a:latin typeface="+mn-lt"/>
            </a:endParaRPr>
          </a:p>
        </p:txBody>
      </p:sp>
    </p:spTree>
    <p:extLst>
      <p:ext uri="{BB962C8B-B14F-4D97-AF65-F5344CB8AC3E}">
        <p14:creationId xmlns:p14="http://schemas.microsoft.com/office/powerpoint/2010/main" val="135039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Literature Reviews</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924128" y="1531981"/>
            <a:ext cx="7198468" cy="26606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None/>
            </a:pPr>
            <a:r>
              <a:rPr lang="en-US" sz="1600" b="1" dirty="0">
                <a:solidFill>
                  <a:schemeClr val="accent3"/>
                </a:solidFill>
                <a:latin typeface="+mn-lt"/>
              </a:rPr>
              <a:t>Title: Mobile Price Class prediction using Machine Learning Techniques</a:t>
            </a:r>
          </a:p>
          <a:p>
            <a:pPr marL="0" lvl="0" indent="0" algn="just" rtl="0">
              <a:spcBef>
                <a:spcPts val="0"/>
              </a:spcBef>
              <a:spcAft>
                <a:spcPts val="0"/>
              </a:spcAft>
              <a:buClr>
                <a:schemeClr val="bg1"/>
              </a:buClr>
              <a:buNone/>
            </a:pPr>
            <a:endParaRPr lang="en-US" sz="1600" b="1" dirty="0">
              <a:solidFill>
                <a:schemeClr val="bg1"/>
              </a:solidFill>
              <a:latin typeface="+mn-lt"/>
            </a:endParaRPr>
          </a:p>
          <a:p>
            <a:pPr marL="0" lvl="0" indent="0" algn="just" rtl="0">
              <a:spcBef>
                <a:spcPts val="0"/>
              </a:spcBef>
              <a:spcAft>
                <a:spcPts val="0"/>
              </a:spcAft>
              <a:buClr>
                <a:schemeClr val="bg1"/>
              </a:buClr>
              <a:buNone/>
            </a:pPr>
            <a:r>
              <a:rPr lang="en-US" sz="1600" dirty="0">
                <a:solidFill>
                  <a:schemeClr val="bg1"/>
                </a:solidFill>
                <a:latin typeface="+mn-lt"/>
              </a:rPr>
              <a:t>In paper [01] author has used only two models. One is the Decision tree classifier and another is Naïve Bayes classifier.  The accuracy of these two classifiers is respectively about 70.14% and 64.83%. So, the decision tree classifier has given the best accuracy.</a:t>
            </a:r>
            <a:endParaRPr sz="1600" dirty="0">
              <a:solidFill>
                <a:schemeClr val="bg1"/>
              </a:solidFill>
              <a:latin typeface="+mn-lt"/>
            </a:endParaRPr>
          </a:p>
        </p:txBody>
      </p:sp>
    </p:spTree>
    <p:extLst>
      <p:ext uri="{BB962C8B-B14F-4D97-AF65-F5344CB8AC3E}">
        <p14:creationId xmlns:p14="http://schemas.microsoft.com/office/powerpoint/2010/main" val="172120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Literature Reviews</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924128" y="1531981"/>
            <a:ext cx="7198468" cy="26606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None/>
            </a:pPr>
            <a:r>
              <a:rPr lang="en-US" sz="1600" b="1" dirty="0">
                <a:solidFill>
                  <a:schemeClr val="accent3"/>
                </a:solidFill>
                <a:latin typeface="+mn-lt"/>
              </a:rPr>
              <a:t>Title: Performance Evaluation of Different Supervised Learning Algorithms for Mobile Price Classification</a:t>
            </a:r>
          </a:p>
          <a:p>
            <a:pPr marL="0" lvl="0" indent="0" algn="just" rtl="0">
              <a:spcBef>
                <a:spcPts val="0"/>
              </a:spcBef>
              <a:spcAft>
                <a:spcPts val="0"/>
              </a:spcAft>
              <a:buClr>
                <a:schemeClr val="bg1"/>
              </a:buClr>
              <a:buNone/>
            </a:pPr>
            <a:endParaRPr lang="en-US" sz="1600" b="1" dirty="0">
              <a:solidFill>
                <a:schemeClr val="accent3"/>
              </a:solidFill>
              <a:latin typeface="+mn-lt"/>
            </a:endParaRPr>
          </a:p>
          <a:p>
            <a:pPr marL="0" lvl="0" indent="0" algn="just" rtl="0">
              <a:spcBef>
                <a:spcPts val="0"/>
              </a:spcBef>
              <a:spcAft>
                <a:spcPts val="0"/>
              </a:spcAft>
              <a:buClr>
                <a:schemeClr val="bg1"/>
              </a:buClr>
              <a:buNone/>
            </a:pPr>
            <a:r>
              <a:rPr lang="en-US" sz="1600" dirty="0">
                <a:solidFill>
                  <a:schemeClr val="bg1"/>
                </a:solidFill>
                <a:latin typeface="+mn-lt"/>
              </a:rPr>
              <a:t>In paper [02] author has implemented five models. These are Logistic Regression, Decision Tree, K – Nearest </a:t>
            </a:r>
            <a:r>
              <a:rPr lang="en-US" sz="1600" dirty="0" err="1">
                <a:solidFill>
                  <a:schemeClr val="bg1"/>
                </a:solidFill>
                <a:latin typeface="+mn-lt"/>
              </a:rPr>
              <a:t>Neighbour</a:t>
            </a:r>
            <a:r>
              <a:rPr lang="en-US" sz="1600" dirty="0">
                <a:solidFill>
                  <a:schemeClr val="bg1"/>
                </a:solidFill>
                <a:latin typeface="+mn-lt"/>
              </a:rPr>
              <a:t> (KNN), SVM, and Gradient Boost Algorithm. The accuracy of the models are respectively 81% for (Logistic Regression), 55% for (KNN), 82% for (decision tree), 84% for (SVM), and 90% for (gradient Boost). Gradient Boost Algorithm has given the best accuracy. Mobile price classification dataset is used.</a:t>
            </a:r>
          </a:p>
        </p:txBody>
      </p:sp>
    </p:spTree>
    <p:extLst>
      <p:ext uri="{BB962C8B-B14F-4D97-AF65-F5344CB8AC3E}">
        <p14:creationId xmlns:p14="http://schemas.microsoft.com/office/powerpoint/2010/main" val="381236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Literature Reviews</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924128" y="1531981"/>
            <a:ext cx="7198468" cy="26606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None/>
            </a:pPr>
            <a:r>
              <a:rPr lang="en-US" sz="1600" b="1" dirty="0">
                <a:solidFill>
                  <a:schemeClr val="accent3"/>
                </a:solidFill>
                <a:latin typeface="+mn-lt"/>
              </a:rPr>
              <a:t>Title: A hybrid model for predicting Mobile Price Range using machine learning techniques</a:t>
            </a:r>
          </a:p>
          <a:p>
            <a:pPr marL="0" lvl="0" indent="0" algn="just" rtl="0">
              <a:spcBef>
                <a:spcPts val="0"/>
              </a:spcBef>
              <a:spcAft>
                <a:spcPts val="0"/>
              </a:spcAft>
              <a:buClr>
                <a:schemeClr val="bg1"/>
              </a:buClr>
              <a:buNone/>
            </a:pPr>
            <a:endParaRPr lang="en-US" sz="1600" b="1" dirty="0">
              <a:solidFill>
                <a:schemeClr val="accent3"/>
              </a:solidFill>
              <a:latin typeface="+mn-lt"/>
            </a:endParaRPr>
          </a:p>
          <a:p>
            <a:pPr marL="0" lvl="0" indent="0" algn="just" rtl="0">
              <a:spcBef>
                <a:spcPts val="0"/>
              </a:spcBef>
              <a:spcAft>
                <a:spcPts val="0"/>
              </a:spcAft>
              <a:buClr>
                <a:schemeClr val="bg1"/>
              </a:buClr>
              <a:buNone/>
            </a:pPr>
            <a:r>
              <a:rPr lang="en-US" sz="1600" dirty="0">
                <a:solidFill>
                  <a:schemeClr val="bg1"/>
                </a:solidFill>
                <a:latin typeface="+mn-lt"/>
              </a:rPr>
              <a:t>In paper [03] author has used two machine learning models are Decision tree and Random Forest and one is Hybrid Ensemble Learning. The accuracy of these two models are 83% for Decision tree and 90% for Random Forest. And the accuracy of Hybrid Ensemble Learning is about 94%. Hybrid Ensemble Learning performs best. </a:t>
            </a:r>
          </a:p>
        </p:txBody>
      </p:sp>
    </p:spTree>
    <p:extLst>
      <p:ext uri="{BB962C8B-B14F-4D97-AF65-F5344CB8AC3E}">
        <p14:creationId xmlns:p14="http://schemas.microsoft.com/office/powerpoint/2010/main" val="229452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3200" dirty="0">
                <a:latin typeface="Arial Black" panose="020B0A04020102020204" pitchFamily="34" charset="0"/>
              </a:rPr>
              <a:t>Literature Reviews</a:t>
            </a:r>
            <a:endParaRPr sz="3200" dirty="0">
              <a:latin typeface="Arial Black" panose="020B0A04020102020204" pitchFamily="34" charset="0"/>
            </a:endParaRPr>
          </a:p>
        </p:txBody>
      </p:sp>
      <p:sp>
        <p:nvSpPr>
          <p:cNvPr id="540" name="Google Shape;540;p39"/>
          <p:cNvSpPr txBox="1">
            <a:spLocks noGrp="1"/>
          </p:cNvSpPr>
          <p:nvPr>
            <p:ph type="body" idx="1"/>
          </p:nvPr>
        </p:nvSpPr>
        <p:spPr>
          <a:xfrm>
            <a:off x="924128" y="1531981"/>
            <a:ext cx="7198468" cy="26606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None/>
            </a:pPr>
            <a:r>
              <a:rPr lang="en-US" sz="1600" b="1" dirty="0">
                <a:solidFill>
                  <a:schemeClr val="accent3"/>
                </a:solidFill>
                <a:latin typeface="+mj-lt"/>
              </a:rPr>
              <a:t>Title: Mobile Price Prediction by its Features Using Predictive Model of Machine Learning</a:t>
            </a:r>
          </a:p>
          <a:p>
            <a:pPr marL="0" lvl="0" indent="0" algn="just" rtl="0">
              <a:spcBef>
                <a:spcPts val="0"/>
              </a:spcBef>
              <a:spcAft>
                <a:spcPts val="0"/>
              </a:spcAft>
              <a:buClr>
                <a:schemeClr val="bg1"/>
              </a:buClr>
              <a:buNone/>
            </a:pPr>
            <a:endParaRPr lang="en-US" sz="1600" b="1" dirty="0">
              <a:solidFill>
                <a:schemeClr val="accent3"/>
              </a:solidFill>
              <a:latin typeface="+mj-lt"/>
            </a:endParaRPr>
          </a:p>
          <a:p>
            <a:pPr marL="0" lvl="0" indent="0" algn="just" rtl="0">
              <a:spcBef>
                <a:spcPts val="0"/>
              </a:spcBef>
              <a:spcAft>
                <a:spcPts val="0"/>
              </a:spcAft>
              <a:buClr>
                <a:schemeClr val="bg1"/>
              </a:buClr>
              <a:buNone/>
            </a:pPr>
            <a:r>
              <a:rPr lang="en-US" sz="1600" dirty="0">
                <a:solidFill>
                  <a:schemeClr val="bg1"/>
                </a:solidFill>
                <a:latin typeface="+mn-lt"/>
              </a:rPr>
              <a:t>In paper [04] author has used four models. These are linear regression, k-nearest neighbors (KNN), Decision Tree, and Naïve Bayes. The accuracy of linear regression is 82%, KNN is 84%, Decision tree is 90%, and Naïve Bayes is 95%. Naïve Bayes algorithm has given the best accuracy among the all algorithm. Mobile price classification dataset is used.</a:t>
            </a:r>
          </a:p>
        </p:txBody>
      </p:sp>
    </p:spTree>
    <p:extLst>
      <p:ext uri="{BB962C8B-B14F-4D97-AF65-F5344CB8AC3E}">
        <p14:creationId xmlns:p14="http://schemas.microsoft.com/office/powerpoint/2010/main" val="3523067167"/>
      </p:ext>
    </p:extLst>
  </p:cSld>
  <p:clrMapOvr>
    <a:masterClrMapping/>
  </p:clrMapOvr>
</p:sld>
</file>

<file path=ppt/theme/theme1.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931</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Bebas Neue</vt:lpstr>
      <vt:lpstr>DM Sans</vt:lpstr>
      <vt:lpstr>Poppins</vt:lpstr>
      <vt:lpstr>Poppins ExtraBold</vt:lpstr>
      <vt:lpstr>Arial Black</vt:lpstr>
      <vt:lpstr>Arial</vt:lpstr>
      <vt:lpstr>Peexel Phone Pitch Deck by Slidesgo</vt:lpstr>
      <vt:lpstr>Mobile Price Classification</vt:lpstr>
      <vt:lpstr>PowerPoint Presentation</vt:lpstr>
      <vt:lpstr>Introduction</vt:lpstr>
      <vt:lpstr>Motivation</vt:lpstr>
      <vt:lpstr>References</vt:lpstr>
      <vt:lpstr>Literature Reviews</vt:lpstr>
      <vt:lpstr>Literature Reviews</vt:lpstr>
      <vt:lpstr>Literature Reviews</vt:lpstr>
      <vt:lpstr>Literature Reviews</vt:lpstr>
      <vt:lpstr>Dataset</vt:lpstr>
      <vt:lpstr>Data Preprocessing</vt:lpstr>
      <vt:lpstr>Methodology</vt:lpstr>
      <vt:lpstr>Result Analysis</vt:lpstr>
      <vt:lpstr>Result Analysis</vt:lpstr>
      <vt:lpstr>ROC Curve</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dc:title>
  <dc:creator>TAHAN</dc:creator>
  <cp:lastModifiedBy>Samin Ul Alam</cp:lastModifiedBy>
  <cp:revision>30</cp:revision>
  <dcterms:modified xsi:type="dcterms:W3CDTF">2022-09-07T22:56:03Z</dcterms:modified>
</cp:coreProperties>
</file>