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83" r:id="rId3"/>
    <p:sldId id="311" r:id="rId4"/>
    <p:sldId id="295" r:id="rId5"/>
    <p:sldId id="296" r:id="rId6"/>
    <p:sldId id="302" r:id="rId7"/>
    <p:sldId id="303" r:id="rId8"/>
    <p:sldId id="301" r:id="rId9"/>
    <p:sldId id="304" r:id="rId10"/>
    <p:sldId id="298" r:id="rId11"/>
    <p:sldId id="305" r:id="rId12"/>
    <p:sldId id="297" r:id="rId13"/>
    <p:sldId id="306" r:id="rId14"/>
    <p:sldId id="307" r:id="rId15"/>
    <p:sldId id="308" r:id="rId16"/>
    <p:sldId id="310" r:id="rId17"/>
    <p:sldId id="312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owmeowmeowmeowmeow/gtsrb-german-traffic-sig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367" y="1598780"/>
            <a:ext cx="5149063" cy="1419628"/>
          </a:xfrm>
        </p:spPr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Traffic signs classification using deep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548"/>
            <a:ext cx="10515600" cy="741405"/>
          </a:xfrm>
        </p:spPr>
        <p:txBody>
          <a:bodyPr anchor="b">
            <a:normAutofit/>
          </a:bodyPr>
          <a:lstStyle/>
          <a:p>
            <a:r>
              <a:rPr lang="en-US" b="1" dirty="0"/>
              <a:t>Dataset</a:t>
            </a:r>
          </a:p>
        </p:txBody>
      </p:sp>
      <p:pic>
        <p:nvPicPr>
          <p:cNvPr id="6" name="Picture 5" descr="A picture containing text, colorful, tiled&#10;&#10;Description automatically generated">
            <a:extLst>
              <a:ext uri="{FF2B5EF4-FFF2-40B4-BE49-F238E27FC236}">
                <a16:creationId xmlns:a16="http://schemas.microsoft.com/office/drawing/2014/main" id="{679D87E4-A7E9-53F7-C872-B926EDE7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7" r="13046" b="-1"/>
          <a:stretch/>
        </p:blipFill>
        <p:spPr>
          <a:xfrm>
            <a:off x="5266944" y="2244982"/>
            <a:ext cx="6172200" cy="415581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4982"/>
            <a:ext cx="3932237" cy="4155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used for this project is provided by the German Traffic Sign Recognition Benchmark(GTSRB) is available on Kaggle.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-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https://www.kaggle.com/datasets/meowmeowmeowmeowmeow/gtsrb-german-traffic-sign/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6267"/>
            <a:ext cx="10671048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preprocessing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D991C-4A00-F1B7-9CAD-A2E63150B984}"/>
              </a:ext>
            </a:extLst>
          </p:cNvPr>
          <p:cNvSpPr/>
          <p:nvPr/>
        </p:nvSpPr>
        <p:spPr>
          <a:xfrm>
            <a:off x="2116425" y="2681416"/>
            <a:ext cx="1981775" cy="858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Shuffling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10014-62A7-6D8E-39E5-7064DD05F173}"/>
              </a:ext>
            </a:extLst>
          </p:cNvPr>
          <p:cNvSpPr/>
          <p:nvPr/>
        </p:nvSpPr>
        <p:spPr>
          <a:xfrm>
            <a:off x="5103588" y="2681416"/>
            <a:ext cx="1981775" cy="858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61D11-7B58-742C-9CFF-6C326708DA57}"/>
              </a:ext>
            </a:extLst>
          </p:cNvPr>
          <p:cNvSpPr/>
          <p:nvPr/>
        </p:nvSpPr>
        <p:spPr>
          <a:xfrm>
            <a:off x="8093800" y="2681416"/>
            <a:ext cx="1981775" cy="858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EF636-5ED9-72AC-26B6-C47B08F902AE}"/>
              </a:ext>
            </a:extLst>
          </p:cNvPr>
          <p:cNvSpPr/>
          <p:nvPr/>
        </p:nvSpPr>
        <p:spPr>
          <a:xfrm>
            <a:off x="8093800" y="4559631"/>
            <a:ext cx="1981775" cy="858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Grayscaling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F0C9A-CD43-AA7A-E58B-CD2EF9125AC1}"/>
              </a:ext>
            </a:extLst>
          </p:cNvPr>
          <p:cNvSpPr/>
          <p:nvPr/>
        </p:nvSpPr>
        <p:spPr>
          <a:xfrm>
            <a:off x="5109422" y="4559631"/>
            <a:ext cx="1981775" cy="858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98F6FA-561D-0740-E1B7-2FB3EB23748C}"/>
              </a:ext>
            </a:extLst>
          </p:cNvPr>
          <p:cNvSpPr/>
          <p:nvPr/>
        </p:nvSpPr>
        <p:spPr>
          <a:xfrm>
            <a:off x="7079529" y="2962041"/>
            <a:ext cx="1005388" cy="312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37B0121-7C81-97CB-A472-1A353370AD97}"/>
              </a:ext>
            </a:extLst>
          </p:cNvPr>
          <p:cNvSpPr/>
          <p:nvPr/>
        </p:nvSpPr>
        <p:spPr>
          <a:xfrm>
            <a:off x="4104034" y="2962041"/>
            <a:ext cx="1005388" cy="312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B28FDF4-8ADD-629A-457D-5B566B7AD4EB}"/>
              </a:ext>
            </a:extLst>
          </p:cNvPr>
          <p:cNvSpPr/>
          <p:nvPr/>
        </p:nvSpPr>
        <p:spPr>
          <a:xfrm rot="5400000">
            <a:off x="8646433" y="3886655"/>
            <a:ext cx="1005388" cy="312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CFED3DE-9B0E-04A5-2976-3F2D239566DA}"/>
              </a:ext>
            </a:extLst>
          </p:cNvPr>
          <p:cNvSpPr/>
          <p:nvPr/>
        </p:nvSpPr>
        <p:spPr>
          <a:xfrm rot="10800000">
            <a:off x="7079528" y="4832779"/>
            <a:ext cx="1005389" cy="312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25" grpId="0" animBg="1"/>
      <p:bldP spid="28" grpId="0" animBg="1"/>
      <p:bldP spid="32" grpId="0" animBg="1"/>
      <p:bldP spid="34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C32A5-15F7-49A7-B6B3-2502C1F625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36064" y="2103438"/>
            <a:ext cx="10988950" cy="4433887"/>
          </a:xfrm>
        </p:spPr>
      </p:pic>
    </p:spTree>
    <p:extLst>
      <p:ext uri="{BB962C8B-B14F-4D97-AF65-F5344CB8AC3E}">
        <p14:creationId xmlns:p14="http://schemas.microsoft.com/office/powerpoint/2010/main" val="338924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training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B690B1-D669-D640-46D7-C6FFF93E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0962" y="2318868"/>
            <a:ext cx="10219037" cy="372358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Deep Learning Models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Optimizer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Cross Entropy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136648"/>
            <a:ext cx="10671048" cy="768096"/>
          </a:xfrm>
        </p:spPr>
        <p:txBody>
          <a:bodyPr/>
          <a:lstStyle/>
          <a:p>
            <a:pPr algn="l"/>
            <a:r>
              <a:rPr lang="en-US" sz="1800" b="0" i="0" cap="non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000" b="0" i="0" cap="non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800" b="0" i="0" cap="non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training, Training accuracy comes to 99.92% and loss comes to .3%.And also validation accuracy is found to be 99.59% as best and validation loss is 1.2%</a:t>
            </a:r>
            <a:br>
              <a:rPr lang="en-US" sz="1800" b="0" i="0" cap="non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cap="none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207608D0-B094-CB89-CCE7-AF2D6B8E4E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263" y="3269466"/>
            <a:ext cx="4621212" cy="288511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E95D29-5EE7-7D74-F421-024AAA26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93416" y="3269466"/>
            <a:ext cx="4545728" cy="28851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12ECBD-366D-1BEA-7784-1CA69CC7FE57}"/>
              </a:ext>
            </a:extLst>
          </p:cNvPr>
          <p:cNvSpPr txBox="1">
            <a:spLocks/>
          </p:cNvSpPr>
          <p:nvPr/>
        </p:nvSpPr>
        <p:spPr>
          <a:xfrm>
            <a:off x="911352" y="1186191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38973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12ECBD-366D-1BEA-7784-1CA69CC7FE57}"/>
              </a:ext>
            </a:extLst>
          </p:cNvPr>
          <p:cNvSpPr txBox="1">
            <a:spLocks/>
          </p:cNvSpPr>
          <p:nvPr/>
        </p:nvSpPr>
        <p:spPr>
          <a:xfrm>
            <a:off x="911352" y="1186191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RESULT ANALYSIS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5036519-8B24-8637-455E-7719F42720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2309392"/>
              </p:ext>
            </p:extLst>
          </p:nvPr>
        </p:nvGraphicFramePr>
        <p:xfrm>
          <a:off x="1796586" y="2821802"/>
          <a:ext cx="8900580" cy="172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16">
                  <a:extLst>
                    <a:ext uri="{9D8B030D-6E8A-4147-A177-3AD203B41FA5}">
                      <a16:colId xmlns:a16="http://schemas.microsoft.com/office/drawing/2014/main" val="1101751171"/>
                    </a:ext>
                  </a:extLst>
                </a:gridCol>
                <a:gridCol w="1780116">
                  <a:extLst>
                    <a:ext uri="{9D8B030D-6E8A-4147-A177-3AD203B41FA5}">
                      <a16:colId xmlns:a16="http://schemas.microsoft.com/office/drawing/2014/main" val="2586883694"/>
                    </a:ext>
                  </a:extLst>
                </a:gridCol>
                <a:gridCol w="1780116">
                  <a:extLst>
                    <a:ext uri="{9D8B030D-6E8A-4147-A177-3AD203B41FA5}">
                      <a16:colId xmlns:a16="http://schemas.microsoft.com/office/drawing/2014/main" val="694479483"/>
                    </a:ext>
                  </a:extLst>
                </a:gridCol>
                <a:gridCol w="1780116">
                  <a:extLst>
                    <a:ext uri="{9D8B030D-6E8A-4147-A177-3AD203B41FA5}">
                      <a16:colId xmlns:a16="http://schemas.microsoft.com/office/drawing/2014/main" val="2829736729"/>
                    </a:ext>
                  </a:extLst>
                </a:gridCol>
                <a:gridCol w="1780116">
                  <a:extLst>
                    <a:ext uri="{9D8B030D-6E8A-4147-A177-3AD203B41FA5}">
                      <a16:colId xmlns:a16="http://schemas.microsoft.com/office/drawing/2014/main" val="2128068738"/>
                    </a:ext>
                  </a:extLst>
                </a:gridCol>
              </a:tblGrid>
              <a:tr h="4318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3380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17229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VGGNet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26702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LeNet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7650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8BAB69AE-9AC9-0F05-C6EA-6305BF9F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32609"/>
            <a:ext cx="10671048" cy="768096"/>
          </a:xfrm>
        </p:spPr>
        <p:txBody>
          <a:bodyPr/>
          <a:lstStyle/>
          <a:p>
            <a:pPr algn="l"/>
            <a:r>
              <a:rPr lang="en-US" sz="2000" b="0" cap="non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chart, we see that the best performer model is CNN which gives 98.7% accuracy. </a:t>
            </a:r>
            <a:endParaRPr lang="en-US" sz="2000" b="0" cap="none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12ECBD-366D-1BEA-7784-1CA69CC7FE57}"/>
              </a:ext>
            </a:extLst>
          </p:cNvPr>
          <p:cNvSpPr txBox="1">
            <a:spLocks/>
          </p:cNvSpPr>
          <p:nvPr/>
        </p:nvSpPr>
        <p:spPr>
          <a:xfrm>
            <a:off x="911352" y="1186191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  <a:endParaRPr lang="en-US" sz="28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BAB69AE-9AC9-0F05-C6EA-6305BF9F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19" y="2408958"/>
            <a:ext cx="10671048" cy="3102156"/>
          </a:xfrm>
        </p:spPr>
        <p:txBody>
          <a:bodyPr/>
          <a:lstStyle/>
          <a:p>
            <a:pPr algn="l"/>
            <a:r>
              <a:rPr lang="en-US" sz="2000" b="0" cap="non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 classification mainly classifies the traffic sign features to read the traffic sign by using the GTSRB dataset.  CNN-based pre-train models are used in traffic sign classification. The pre-train models are such that  CNN, </a:t>
            </a:r>
            <a:r>
              <a:rPr lang="en-US" sz="2000" b="0" cap="none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</a:t>
            </a:r>
            <a:r>
              <a:rPr lang="en-US" sz="2000" b="0" cap="non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cap="none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2000" b="0" cap="non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  There are also use some activation functions such that </a:t>
            </a:r>
            <a:r>
              <a:rPr lang="en-US" sz="2000" b="0" cap="none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b="0" cap="none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ELU, and FELU. The pre-train models capture images and predict them accurately. The images of the dataset are pre-processed and enhanced the image by histogram equalization. The accuracy rate is almost 98% by using a convolutional neural network.</a:t>
            </a:r>
            <a:endParaRPr lang="en-US" sz="2000" b="0" cap="none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6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12ECBD-366D-1BEA-7784-1CA69CC7FE57}"/>
              </a:ext>
            </a:extLst>
          </p:cNvPr>
          <p:cNvSpPr txBox="1">
            <a:spLocks/>
          </p:cNvSpPr>
          <p:nvPr/>
        </p:nvSpPr>
        <p:spPr>
          <a:xfrm>
            <a:off x="911352" y="1186190"/>
            <a:ext cx="10671048" cy="4040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36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36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27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9855502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Presented 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3" y="2825496"/>
            <a:ext cx="10525815" cy="28346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Ameer Talha (18.01.04.036)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Sheikh MD Rezone Ullah (18.01.04.037)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Samin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(18.01.04.043)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refERENCES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856" y="1804086"/>
            <a:ext cx="10677144" cy="43767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Citlalli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Gamez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Serna and Yassine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Ruichek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“Classification of Traffic Signs: The European Dataset”, 2018, IEEE.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Dong Li,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Dongbin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Zhaoy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Qichao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DeepSign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Deep Learning based Traffic Sign Recognition”, 2018, IEEE.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Mrinal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“Traffic Sign Classification Using Deep Inception Based Convolutional Networks”, 2016.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Xiucai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Guo,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Changxuan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Zhao,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Yaodong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Wang, “Traffic Sign Recognition Based on Joint Convolutional Neural Network Model”, August 2019, ACM.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Zhilong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Zhongjun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Xiao,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Zhiguo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Yan, “Traffic Sign Recognition Based on Convolutional Neural Network Model”, 2020, IEEE.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Zheng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Qiumei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Tan Dan, and Wang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Fenghua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“Improved Convolutional Neural Network Based on Fast Exponentially Linear Unit Activation Function”, 2017, IEEE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825496"/>
            <a:ext cx="10677144" cy="2834640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Traffic sign classification is a technology that can automatically read traffic signs and display them to vehicles.</a:t>
            </a:r>
          </a:p>
          <a:p>
            <a:pPr algn="just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plays a vital role in reducing accidents and speed limits.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ensures the safety of drivers, and automated vehicles as well as increase the comfort of driving.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0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825496"/>
            <a:ext cx="10677144" cy="283464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Classification of Traffic Signs: The European Dataset</a:t>
            </a:r>
          </a:p>
          <a:p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IDSIA, URV, CNN 8-layers and CNN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Assymetric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-k models are used in the paper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these model CNN 8-layers and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Assymetric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-K performed better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GTSRB and European dataset has been used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5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Deep Learning based Traffic Sign Recognition</a:t>
            </a:r>
          </a:p>
          <a:p>
            <a:r>
              <a:rPr lang="en-US" sz="20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inception, and </a:t>
            </a:r>
            <a:r>
              <a:rPr lang="en-US" sz="2000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used.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obileNet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 MS COCO datasets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precision, recall, and F-measure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given the best performance.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raffic Sign Classification Using Deep Inception Based Convolutional Networks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inception based neural network used in classify different signs.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 traffic sign dataset GTSRB used here.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CNN model get 98.6% accuracy which is better than other deep learning models.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6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 Recognition Based on Joint Convolutional Neural Network Model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Inception, and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 are used.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has given the best accuracy which is 95.57%.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GTSRB dataset is used.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9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0D6-5A9B-4DE8-9F42-70890312B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 Recognition Based on Convolutional Neural Network Model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Zheng et al,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Zhou et al models are used.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accuracy of this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is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Zhou et al(98.20%)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GTSRB dataset is used.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{A8143378-91CF-4FC5-8F5F-FAA93841DA51}tf78438558_win32</Template>
  <TotalTime>353</TotalTime>
  <Words>732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Roboto</vt:lpstr>
      <vt:lpstr>Sabon Next LT</vt:lpstr>
      <vt:lpstr>Office Theme</vt:lpstr>
      <vt:lpstr>Traffic signs classification using deep learning </vt:lpstr>
      <vt:lpstr>Presented by</vt:lpstr>
      <vt:lpstr>refERENCES</vt:lpstr>
      <vt:lpstr>Introduction</vt:lpstr>
      <vt:lpstr>Related Work</vt:lpstr>
      <vt:lpstr>Related Work</vt:lpstr>
      <vt:lpstr>Related Work</vt:lpstr>
      <vt:lpstr>Related Work</vt:lpstr>
      <vt:lpstr>Related Work</vt:lpstr>
      <vt:lpstr>Dataset</vt:lpstr>
      <vt:lpstr>Data preprocessing</vt:lpstr>
      <vt:lpstr>Methodology</vt:lpstr>
      <vt:lpstr>Model training</vt:lpstr>
      <vt:lpstr>After model training, Training accuracy comes to 99.92% and loss comes to .3%.And also validation accuracy is found to be 99.59% as best and validation loss is 1.2% </vt:lpstr>
      <vt:lpstr>From the chart, we see that the best performer model is CNN which gives 98.7% accuracy. </vt:lpstr>
      <vt:lpstr>Traffic sign classification mainly classifies the traffic sign features to read the traffic sign by using the GTSRB dataset.  CNN-based pre-train models are used in traffic sign classification. The pre-train models are such that  CNN, LeNet, VGGNet etc.  There are also use some activation functions such that ReLU, ELU, and FELU. The pre-train models capture images and predict them accurately. The images of the dataset are pre-processed and enhanced the image by histogram equalization. The accuracy rate is almost 98% by using a convolutional neural network.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signs classification using deep learning </dc:title>
  <dc:subject/>
  <dc:creator>rezone tahan</dc:creator>
  <cp:lastModifiedBy>rezone tahan</cp:lastModifiedBy>
  <cp:revision>12</cp:revision>
  <dcterms:created xsi:type="dcterms:W3CDTF">2022-09-03T17:43:40Z</dcterms:created>
  <dcterms:modified xsi:type="dcterms:W3CDTF">2022-09-04T20:15:54Z</dcterms:modified>
</cp:coreProperties>
</file>