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69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76530-442F-F443-9533-470216703B29}" v="155" dt="2024-06-26T15:56:40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1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1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487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6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1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3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9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6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0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08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5F3100-59BB-4788-8A87-4E379A5E464C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B50860-FAD9-44CD-8A93-090ECDB05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21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B1EE-6749-07DB-E2A2-2DD6DCB7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b="1" dirty="0">
                <a:solidFill>
                  <a:srgbClr val="C9A4E4"/>
                </a:solidFill>
              </a:rPr>
              <a:t>OBJECT ORIENTED PROGRAMMING</a:t>
            </a:r>
            <a:br>
              <a:rPr lang="en-IN" sz="4200" b="1" dirty="0">
                <a:solidFill>
                  <a:srgbClr val="C9A4E4"/>
                </a:solidFill>
              </a:rPr>
            </a:br>
            <a:r>
              <a:rPr lang="en-IN" sz="4200" b="1" dirty="0">
                <a:solidFill>
                  <a:srgbClr val="C9A4E4"/>
                </a:solidFill>
              </a:rPr>
              <a:t>IT-203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125F29-A529-0057-C6A0-A493567E6371}"/>
              </a:ext>
            </a:extLst>
          </p:cNvPr>
          <p:cNvSpPr txBox="1">
            <a:spLocks/>
          </p:cNvSpPr>
          <p:nvPr/>
        </p:nvSpPr>
        <p:spPr>
          <a:xfrm>
            <a:off x="5602161" y="4304521"/>
            <a:ext cx="5817796" cy="26185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IN" sz="2400" b="1" dirty="0">
                <a:solidFill>
                  <a:srgbClr val="C9A4E4"/>
                </a:solidFill>
                <a:latin typeface="Bahnschrift Light SemiCondensed" panose="020B0502040204020203" pitchFamily="34" charset="0"/>
              </a:rPr>
              <a:t>PROJECT NAME - </a:t>
            </a:r>
            <a:r>
              <a:rPr lang="en-IN" sz="2200" b="1" dirty="0">
                <a:latin typeface="Bahnschrift Light SemiCondensed" panose="020B0502040204020203" pitchFamily="34" charset="0"/>
              </a:rPr>
              <a:t>TRINITY TIC-TAC-</a:t>
            </a:r>
            <a:r>
              <a:rPr lang="en-US" sz="2200" b="1" dirty="0">
                <a:latin typeface="Bahnschrift Light SemiCondensed" panose="020B0502040204020203" pitchFamily="34" charset="0"/>
              </a:rPr>
              <a:t>TOE</a:t>
            </a:r>
            <a:endParaRPr lang="en-IN" sz="2200" b="1" dirty="0">
              <a:latin typeface="Bahnschrift Light SemiCondensed" panose="020B0502040204020203" pitchFamily="34" charset="0"/>
            </a:endParaRPr>
          </a:p>
          <a:p>
            <a:pPr marL="36900" indent="0">
              <a:buFont typeface="Wingdings 2" charset="2"/>
              <a:buNone/>
            </a:pPr>
            <a:r>
              <a:rPr lang="en-IN" sz="2200" b="1" dirty="0">
                <a:latin typeface="Bahnschrift Light SemiCondensed" panose="020B0502040204020203" pitchFamily="34" charset="0"/>
              </a:rPr>
              <a:t>REZUL BANSAL – 2K22/IT/134</a:t>
            </a:r>
          </a:p>
          <a:p>
            <a:pPr marL="36900" indent="0">
              <a:buFont typeface="Wingdings 2" charset="2"/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1130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C6DE-457C-CDCA-7996-AF14B40F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B007B-D353-F4FB-632F-7A07C67B7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4" y="242759"/>
            <a:ext cx="6045805" cy="6372482"/>
          </a:xfrm>
        </p:spPr>
      </p:pic>
    </p:spTree>
    <p:extLst>
      <p:ext uri="{BB962C8B-B14F-4D97-AF65-F5344CB8AC3E}">
        <p14:creationId xmlns:p14="http://schemas.microsoft.com/office/powerpoint/2010/main" val="97417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44A9-8606-52B9-EB09-7D09ACCE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88930-DA15-96F5-783D-E9D523F42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5" y="226405"/>
            <a:ext cx="5493831" cy="6405189"/>
          </a:xfrm>
        </p:spPr>
      </p:pic>
    </p:spTree>
    <p:extLst>
      <p:ext uri="{BB962C8B-B14F-4D97-AF65-F5344CB8AC3E}">
        <p14:creationId xmlns:p14="http://schemas.microsoft.com/office/powerpoint/2010/main" val="291006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290-DA8B-E58A-20B9-55DE707E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A33FE-7BB8-DB30-3BE0-345FE85BB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92027"/>
            <a:ext cx="6228080" cy="6431087"/>
          </a:xfrm>
        </p:spPr>
      </p:pic>
    </p:spTree>
    <p:extLst>
      <p:ext uri="{BB962C8B-B14F-4D97-AF65-F5344CB8AC3E}">
        <p14:creationId xmlns:p14="http://schemas.microsoft.com/office/powerpoint/2010/main" val="412760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9CF2-40A4-C581-C470-EB5D26C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E71677-27B7-A4F7-3AB4-AC6087B2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70" y="302767"/>
            <a:ext cx="5858849" cy="6252466"/>
          </a:xfrm>
        </p:spPr>
      </p:pic>
    </p:spTree>
    <p:extLst>
      <p:ext uri="{BB962C8B-B14F-4D97-AF65-F5344CB8AC3E}">
        <p14:creationId xmlns:p14="http://schemas.microsoft.com/office/powerpoint/2010/main" val="419715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EE78-F527-9D93-95F3-9FE1134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435" y="3127046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solidFill>
                  <a:srgbClr val="C9A4E4"/>
                </a:solidFill>
              </a:rPr>
              <a:t>   OUTPUT</a:t>
            </a:r>
            <a:br>
              <a:rPr lang="en-IN" b="1" dirty="0">
                <a:solidFill>
                  <a:srgbClr val="C9A4E4"/>
                </a:solidFill>
              </a:rPr>
            </a:br>
            <a:br>
              <a:rPr lang="en-IN" b="1" dirty="0">
                <a:solidFill>
                  <a:srgbClr val="C9A4E4"/>
                </a:solidFill>
              </a:rPr>
            </a:br>
            <a:br>
              <a:rPr lang="en-IN" b="1" dirty="0">
                <a:solidFill>
                  <a:srgbClr val="C9A4E4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Player 1 starts the game followed by Player 2 till the 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game ends. In this output shown Player 1 chooses      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table 1 and (2,1) as (row , column) and output is shown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below. Then Player 2 comes to play and chooses table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1 and (1,1) as (row , column) and its output is shown.</a:t>
            </a:r>
            <a:br>
              <a:rPr lang="en-IN" sz="2400" b="1" dirty="0">
                <a:solidFill>
                  <a:schemeClr val="tx1"/>
                </a:solidFill>
              </a:rPr>
            </a:br>
            <a:br>
              <a:rPr lang="en-IN" sz="2400" b="1" dirty="0">
                <a:solidFill>
                  <a:schemeClr val="tx1"/>
                </a:solidFill>
              </a:rPr>
            </a:br>
            <a:br>
              <a:rPr lang="en-IN" sz="2400" b="1" dirty="0">
                <a:solidFill>
                  <a:schemeClr val="tx1"/>
                </a:solidFill>
              </a:rPr>
            </a:br>
            <a:br>
              <a:rPr lang="en-IN" sz="2400" b="1" dirty="0">
                <a:solidFill>
                  <a:schemeClr val="tx1"/>
                </a:solidFill>
              </a:rPr>
            </a:b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This continues and if the third tic-tac-toe is filled with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one of the 8 winning cases , then the Player playing at</a:t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400" b="1" dirty="0">
                <a:solidFill>
                  <a:schemeClr val="tx1"/>
                </a:solidFill>
              </a:rPr>
              <a:t>the end will lose and the other one wins.</a:t>
            </a:r>
            <a:br>
              <a:rPr lang="en-IN" sz="2400" b="1" dirty="0">
                <a:solidFill>
                  <a:srgbClr val="C9A4E4"/>
                </a:solidFill>
              </a:rPr>
            </a:br>
            <a:br>
              <a:rPr lang="en-IN" sz="2400" b="1" dirty="0">
                <a:solidFill>
                  <a:srgbClr val="C9A4E4"/>
                </a:solidFill>
              </a:rPr>
            </a:br>
            <a:br>
              <a:rPr lang="en-IN" sz="2400" b="1" dirty="0">
                <a:solidFill>
                  <a:srgbClr val="C9A4E4"/>
                </a:solidFill>
              </a:rPr>
            </a:br>
            <a:endParaRPr lang="en-IN" sz="2400" b="1" dirty="0">
              <a:solidFill>
                <a:srgbClr val="C9A4E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863D9-60F8-CD86-0D05-C665E9F4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3" y="990770"/>
            <a:ext cx="3166823" cy="5405562"/>
          </a:xfrm>
        </p:spPr>
      </p:pic>
    </p:spTree>
    <p:extLst>
      <p:ext uri="{BB962C8B-B14F-4D97-AF65-F5344CB8AC3E}">
        <p14:creationId xmlns:p14="http://schemas.microsoft.com/office/powerpoint/2010/main" val="85711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6160-A006-0A01-9620-EA9378DC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195" y="122666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dirty="0"/>
              <a:t>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400" dirty="0"/>
              <a:t>                     </a:t>
            </a:r>
            <a:r>
              <a:rPr lang="en-IN" sz="2400" b="1" dirty="0"/>
              <a:t>As seen in the output, Tic-Tac-Toe 1 and 2 gets</a:t>
            </a:r>
            <a:br>
              <a:rPr lang="en-IN" sz="2400" b="1" dirty="0"/>
            </a:br>
            <a:r>
              <a:rPr lang="en-IN" sz="2400" b="1" dirty="0"/>
              <a:t>                     eliminated and third one stays at the end and </a:t>
            </a:r>
            <a:br>
              <a:rPr lang="en-IN" sz="2400" b="1" dirty="0"/>
            </a:br>
            <a:r>
              <a:rPr lang="en-IN" sz="2400" b="1" dirty="0"/>
              <a:t>                    Player 1 ends the game, so Player 2 wins the</a:t>
            </a:r>
            <a:br>
              <a:rPr lang="en-IN" sz="2400" b="1" dirty="0"/>
            </a:br>
            <a:r>
              <a:rPr lang="en-IN" sz="2400" b="1" dirty="0"/>
              <a:t>game.</a:t>
            </a:r>
            <a:br>
              <a:rPr lang="en-IN" sz="2400" b="1" dirty="0"/>
            </a:br>
            <a:r>
              <a:rPr lang="en-IN" sz="2400" b="1" dirty="0"/>
              <a:t>                                      </a:t>
            </a:r>
            <a:br>
              <a:rPr lang="en-IN" sz="22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8EC67-0ED5-FB21-795A-383E945A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4" y="505301"/>
            <a:ext cx="4744656" cy="5796176"/>
          </a:xfrm>
        </p:spPr>
      </p:pic>
    </p:spTree>
    <p:extLst>
      <p:ext uri="{BB962C8B-B14F-4D97-AF65-F5344CB8AC3E}">
        <p14:creationId xmlns:p14="http://schemas.microsoft.com/office/powerpoint/2010/main" val="328306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70D032-3E0D-28F6-0FDB-8BCD381A7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91503"/>
              </p:ext>
            </p:extLst>
          </p:nvPr>
        </p:nvGraphicFramePr>
        <p:xfrm>
          <a:off x="583532" y="1782095"/>
          <a:ext cx="10942720" cy="4296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27">
                  <a:extLst>
                    <a:ext uri="{9D8B030D-6E8A-4147-A177-3AD203B41FA5}">
                      <a16:colId xmlns:a16="http://schemas.microsoft.com/office/drawing/2014/main" val="2163251708"/>
                    </a:ext>
                  </a:extLst>
                </a:gridCol>
                <a:gridCol w="9896293">
                  <a:extLst>
                    <a:ext uri="{9D8B030D-6E8A-4147-A177-3AD203B41FA5}">
                      <a16:colId xmlns:a16="http://schemas.microsoft.com/office/drawing/2014/main" val="1431904868"/>
                    </a:ext>
                  </a:extLst>
                </a:gridCol>
              </a:tblGrid>
              <a:tr h="6138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C9A4E4"/>
                          </a:highlight>
                        </a:rPr>
                        <a:t>S. No.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Topic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58922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Trinity Tic Tac Toe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97297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What is </a:t>
                      </a: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Calisto MT"/>
                        </a:rPr>
                        <a:t>Trinity Tic Tac Toe?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42858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09421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Winning Cases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9291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Code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11065"/>
                  </a:ext>
                </a:extLst>
              </a:tr>
              <a:tr h="6138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C9A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0288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8EDF7724-1A6F-DD46-402F-F876AB2C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12221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E6E8-E8FB-3E2B-E87E-F1C3855FE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84802"/>
            <a:ext cx="9440034" cy="278657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9A4E4"/>
                </a:solidFill>
                <a:latin typeface="Goudy Stout" panose="0202090407030B020401" pitchFamily="18" charset="0"/>
              </a:rPr>
              <a:t>TRINITY </a:t>
            </a:r>
            <a:br>
              <a:rPr lang="en-IN" dirty="0">
                <a:solidFill>
                  <a:srgbClr val="C9A4E4"/>
                </a:solidFill>
                <a:latin typeface="Goudy Stout" panose="0202090407030B020401" pitchFamily="18" charset="0"/>
              </a:rPr>
            </a:br>
            <a:r>
              <a:rPr lang="en-IN" dirty="0">
                <a:solidFill>
                  <a:srgbClr val="C9A4E4"/>
                </a:solidFill>
                <a:latin typeface="Goudy Stout" panose="0202090407030B020401" pitchFamily="18" charset="0"/>
              </a:rPr>
              <a:t>TIC-TAC-</a:t>
            </a:r>
            <a:r>
              <a:rPr lang="en-IN" dirty="0" err="1">
                <a:solidFill>
                  <a:srgbClr val="C9A4E4"/>
                </a:solidFill>
                <a:latin typeface="Goudy Stout" panose="0202090407030B020401" pitchFamily="18" charset="0"/>
              </a:rPr>
              <a:t>TOe</a:t>
            </a:r>
            <a:endParaRPr lang="en-IN" dirty="0">
              <a:solidFill>
                <a:srgbClr val="C9A4E4"/>
              </a:solidFill>
              <a:latin typeface="Goudy Stout" panose="0202090407030B020401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F4858-94CF-170F-CF67-4F035F21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6636" y="4488025"/>
            <a:ext cx="9440034" cy="112900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9A4E4"/>
                </a:solidFill>
                <a:latin typeface="Eras Light ITC" panose="020B0402030504020804" pitchFamily="34" charset="0"/>
                <a:ea typeface="NSimSun" panose="02010609030101010101" pitchFamily="49" charset="-122"/>
                <a:cs typeface="Segoe UI Semibold" panose="020B0702040204020203" pitchFamily="34" charset="0"/>
              </a:rPr>
              <a:t>A game you have never heard of before…</a:t>
            </a:r>
          </a:p>
        </p:txBody>
      </p:sp>
    </p:spTree>
    <p:extLst>
      <p:ext uri="{BB962C8B-B14F-4D97-AF65-F5344CB8AC3E}">
        <p14:creationId xmlns:p14="http://schemas.microsoft.com/office/powerpoint/2010/main" val="33895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DA6F-3D38-336C-2C73-2E5A9414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9A4E4"/>
                </a:solidFill>
              </a:rPr>
              <a:t>WHAT IS TRINITY TIC-TAC-TOE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EE58-C5CC-1B0F-9F51-999C6C39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4335"/>
            <a:ext cx="10353762" cy="4058751"/>
          </a:xfrm>
        </p:spPr>
        <p:txBody>
          <a:bodyPr/>
          <a:lstStyle/>
          <a:p>
            <a:r>
              <a:rPr lang="en-IN" dirty="0"/>
              <a:t>You must have played Tic-Tac-Toe before but Trinity Tic-Tac-Toe is not that simple to play and understand both.</a:t>
            </a:r>
          </a:p>
          <a:p>
            <a:r>
              <a:rPr lang="en-IN" dirty="0"/>
              <a:t>Trinity Tic-Tac-Toe is a 2-player game.</a:t>
            </a:r>
          </a:p>
          <a:p>
            <a:r>
              <a:rPr lang="en-IN" dirty="0"/>
              <a:t>Trinity Tic-Tac-Toe is basically related to game strategy.</a:t>
            </a:r>
          </a:p>
          <a:p>
            <a:r>
              <a:rPr lang="en-IN" dirty="0"/>
              <a:t>In Trinity Tic-Tac-Toe, We have 3 Tic-Tac-Toe’s in one game and the rules for this game is same as that of Tic-Tac-Toe but the basic difference is that in Tic-Tac-Toe, we used both ‘O’ and ‘X’ but in this we use either of one of them.</a:t>
            </a:r>
          </a:p>
          <a:p>
            <a:r>
              <a:rPr lang="en-IN" dirty="0"/>
              <a:t>Both the players have to fill the tic tac toe’s one by one and the further steps are provided in next slide.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C20F-C90F-0050-D017-E54B43A8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1061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rgbClr val="C9A4E4"/>
                </a:solidFill>
                <a:latin typeface="Britannic Bold" panose="020B0903060703020204" pitchFamily="34" charset="0"/>
              </a:rPr>
              <a:t>STEPS –&gt;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1D40-FEB7-27AB-CED7-8085B967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4185"/>
            <a:ext cx="10353762" cy="40587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b="1" dirty="0">
                <a:solidFill>
                  <a:srgbClr val="C9A4E4"/>
                </a:solidFill>
              </a:rPr>
              <a:t># STEP 1-&gt;</a:t>
            </a:r>
          </a:p>
          <a:p>
            <a:pPr marL="36900" indent="0">
              <a:buNone/>
            </a:pPr>
            <a:r>
              <a:rPr lang="en-IN" sz="1400" b="1" dirty="0"/>
              <a:t>  Both the players take their turn one by one and they can mark ‘X’ in any of the 3 tic-tac-toe’s.</a:t>
            </a:r>
          </a:p>
          <a:p>
            <a:pPr marL="36900" indent="0">
              <a:buNone/>
            </a:pPr>
            <a:r>
              <a:rPr lang="en-IN" sz="1400" b="1" dirty="0"/>
              <a:t>  For example: if Player 1 fills in tic-tac-toe 1, then player 2 takes his turn and can fill in any other or same </a:t>
            </a:r>
          </a:p>
          <a:p>
            <a:pPr marL="36900" indent="0">
              <a:buNone/>
            </a:pPr>
            <a:r>
              <a:rPr lang="en-IN" sz="1400" b="1" dirty="0"/>
              <a:t>  tic-tac-toe too.</a:t>
            </a:r>
          </a:p>
          <a:p>
            <a:pPr marL="36900" indent="0">
              <a:buNone/>
            </a:pPr>
            <a:r>
              <a:rPr lang="en-IN" b="1" dirty="0">
                <a:solidFill>
                  <a:srgbClr val="C9A4E4"/>
                </a:solidFill>
              </a:rPr>
              <a:t># STEP 2-&gt;</a:t>
            </a:r>
          </a:p>
          <a:p>
            <a:pPr marL="36900" indent="0">
              <a:buNone/>
            </a:pPr>
            <a:r>
              <a:rPr lang="en-IN" sz="1400" b="1" dirty="0"/>
              <a:t>  Now if any one of the tic-tac-toe gets filled by either of 8 winning cases, players cannot fill in that one and </a:t>
            </a:r>
          </a:p>
          <a:p>
            <a:pPr marL="36900" indent="0">
              <a:buNone/>
            </a:pPr>
            <a:r>
              <a:rPr lang="en-IN" sz="1400" b="1" dirty="0"/>
              <a:t>  will have to fill in the other 2.In simple words, that tic-tac-toe gets eradicated from the game. This happens till the 2 of them gets </a:t>
            </a:r>
          </a:p>
          <a:p>
            <a:pPr marL="36900" indent="0">
              <a:buNone/>
            </a:pPr>
            <a:r>
              <a:rPr lang="en-IN" sz="1400" b="1" dirty="0"/>
              <a:t>  eradicated.</a:t>
            </a:r>
          </a:p>
          <a:p>
            <a:pPr marL="36900" indent="0">
              <a:buNone/>
            </a:pPr>
            <a:r>
              <a:rPr lang="en-IN" b="1" dirty="0">
                <a:solidFill>
                  <a:srgbClr val="C9A4E4"/>
                </a:solidFill>
              </a:rPr>
              <a:t># STEP 3-&gt;</a:t>
            </a:r>
          </a:p>
          <a:p>
            <a:pPr marL="36900" indent="0">
              <a:buNone/>
            </a:pPr>
            <a:r>
              <a:rPr lang="en-IN" sz="1400" b="1" dirty="0"/>
              <a:t>  Now if it comes to third one, the player winning this tic-tac-toe (means one of the 8 winning cases is filled) will actually lose this                                                                                                                                           game, so the strategy here would to overcome winning the last tic-tac-toe left.</a:t>
            </a:r>
          </a:p>
          <a:p>
            <a:pPr marL="36900" indent="0">
              <a:buNone/>
            </a:pPr>
            <a:endParaRPr lang="en-IN" sz="1400" b="1" dirty="0"/>
          </a:p>
          <a:p>
            <a:pPr marL="36900" indent="0">
              <a:buNone/>
            </a:pPr>
            <a:endParaRPr lang="en-IN" sz="1400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31600-57CA-D00C-F452-3993A824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6" y="853735"/>
            <a:ext cx="2595784" cy="25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C2F-963A-5A89-1D61-07147A37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 Winning Cases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EF0CF9-3457-ADF8-4931-ABBACB5E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84193"/>
            <a:ext cx="1844200" cy="17527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150DB-98A7-38E5-5364-D36B8212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93" y="1784193"/>
            <a:ext cx="1844200" cy="1752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06676-BF06-120E-1E99-98E4C7EE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92" y="1784193"/>
            <a:ext cx="1844200" cy="1752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74D390-37C4-6DDB-43ED-5CA0783B6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95" y="1784193"/>
            <a:ext cx="1844200" cy="1752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E7FE8-D441-17DF-D140-AEE9EF54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692" y="4138828"/>
            <a:ext cx="1844200" cy="1752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C63C32-3C4B-E56A-3A6A-522FC769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593" y="4074157"/>
            <a:ext cx="1844200" cy="1752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CDCC8B-E766-4145-B7EF-6AE917D2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35" y="4074157"/>
            <a:ext cx="1844200" cy="17527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6F66E-00FB-7BE7-A375-C0A3A76A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138828"/>
            <a:ext cx="1844200" cy="1752752"/>
          </a:xfrm>
          <a:prstGeom prst="rect">
            <a:avLst/>
          </a:prstGeom>
        </p:spPr>
      </p:pic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A2A94B-EC7B-5A32-5A4A-0CC21D944C4F}"/>
              </a:ext>
            </a:extLst>
          </p:cNvPr>
          <p:cNvSpPr/>
          <p:nvPr/>
        </p:nvSpPr>
        <p:spPr>
          <a:xfrm>
            <a:off x="1147665" y="1967329"/>
            <a:ext cx="354564" cy="33590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9A4E4"/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6BDD881-6041-9C81-FD26-C042E39D83A2}"/>
              </a:ext>
            </a:extLst>
          </p:cNvPr>
          <p:cNvSpPr/>
          <p:nvPr/>
        </p:nvSpPr>
        <p:spPr>
          <a:xfrm>
            <a:off x="1661454" y="1967329"/>
            <a:ext cx="354564" cy="33590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DB2314A-9D47-BBAE-C8AB-AAED80CD2B34}"/>
              </a:ext>
            </a:extLst>
          </p:cNvPr>
          <p:cNvSpPr/>
          <p:nvPr/>
        </p:nvSpPr>
        <p:spPr>
          <a:xfrm>
            <a:off x="2228419" y="1967329"/>
            <a:ext cx="327596" cy="33590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A512375-67F9-AEA5-1A29-A0BAC03DCBD3}"/>
              </a:ext>
            </a:extLst>
          </p:cNvPr>
          <p:cNvSpPr/>
          <p:nvPr/>
        </p:nvSpPr>
        <p:spPr>
          <a:xfrm>
            <a:off x="3806890" y="2515944"/>
            <a:ext cx="363894" cy="28924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D1614F2-9F90-E92F-CE43-693B962B2988}"/>
              </a:ext>
            </a:extLst>
          </p:cNvPr>
          <p:cNvSpPr/>
          <p:nvPr/>
        </p:nvSpPr>
        <p:spPr>
          <a:xfrm>
            <a:off x="4385388" y="2509863"/>
            <a:ext cx="326571" cy="31724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CBF343EB-FC24-5426-0FFC-906134BBFD61}"/>
              </a:ext>
            </a:extLst>
          </p:cNvPr>
          <p:cNvSpPr/>
          <p:nvPr/>
        </p:nvSpPr>
        <p:spPr>
          <a:xfrm>
            <a:off x="4888803" y="2509863"/>
            <a:ext cx="363894" cy="28924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589C6E00-9B4A-D7EC-7A61-48388FFA8B85}"/>
              </a:ext>
            </a:extLst>
          </p:cNvPr>
          <p:cNvSpPr/>
          <p:nvPr/>
        </p:nvSpPr>
        <p:spPr>
          <a:xfrm>
            <a:off x="7253973" y="3032446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16669C6-3DF9-9134-43C5-5C282B13455C}"/>
              </a:ext>
            </a:extLst>
          </p:cNvPr>
          <p:cNvSpPr/>
          <p:nvPr/>
        </p:nvSpPr>
        <p:spPr>
          <a:xfrm>
            <a:off x="6725646" y="3051109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E815431-37F2-8F38-A4B5-8D54869C86FF}"/>
              </a:ext>
            </a:extLst>
          </p:cNvPr>
          <p:cNvSpPr/>
          <p:nvPr/>
        </p:nvSpPr>
        <p:spPr>
          <a:xfrm>
            <a:off x="7782300" y="3032446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61228FF-B2CC-85A6-9400-485FBC64267C}"/>
              </a:ext>
            </a:extLst>
          </p:cNvPr>
          <p:cNvSpPr/>
          <p:nvPr/>
        </p:nvSpPr>
        <p:spPr>
          <a:xfrm>
            <a:off x="9561431" y="1967328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571AD8AA-8C20-DCEC-BD90-65B587D329EC}"/>
              </a:ext>
            </a:extLst>
          </p:cNvPr>
          <p:cNvSpPr/>
          <p:nvPr/>
        </p:nvSpPr>
        <p:spPr>
          <a:xfrm>
            <a:off x="10089502" y="2491202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7BB5D82C-BEF1-23A7-58B4-BADE4BFF33C6}"/>
              </a:ext>
            </a:extLst>
          </p:cNvPr>
          <p:cNvSpPr/>
          <p:nvPr/>
        </p:nvSpPr>
        <p:spPr>
          <a:xfrm>
            <a:off x="10634451" y="3032446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040C8F70-5ECD-4CAD-509E-C73D166486D3}"/>
              </a:ext>
            </a:extLst>
          </p:cNvPr>
          <p:cNvSpPr/>
          <p:nvPr/>
        </p:nvSpPr>
        <p:spPr>
          <a:xfrm>
            <a:off x="1175657" y="4323184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F587D4DB-D786-9C1D-90DA-E375F585DAA6}"/>
              </a:ext>
            </a:extLst>
          </p:cNvPr>
          <p:cNvSpPr/>
          <p:nvPr/>
        </p:nvSpPr>
        <p:spPr>
          <a:xfrm>
            <a:off x="1175657" y="4861249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863F70BC-0D14-A0C8-5DD7-D3772B51D279}"/>
              </a:ext>
            </a:extLst>
          </p:cNvPr>
          <p:cNvSpPr/>
          <p:nvPr/>
        </p:nvSpPr>
        <p:spPr>
          <a:xfrm>
            <a:off x="1175657" y="5399314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32569313-E990-5180-8B05-247A04F2D0F1}"/>
              </a:ext>
            </a:extLst>
          </p:cNvPr>
          <p:cNvSpPr/>
          <p:nvPr/>
        </p:nvSpPr>
        <p:spPr>
          <a:xfrm>
            <a:off x="4457947" y="4262615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FCBA381B-A75A-8F10-B3D9-EF0AF5FAA187}"/>
              </a:ext>
            </a:extLst>
          </p:cNvPr>
          <p:cNvSpPr/>
          <p:nvPr/>
        </p:nvSpPr>
        <p:spPr>
          <a:xfrm>
            <a:off x="4457947" y="4799827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321C52C-F79D-2A19-3BF5-A3034B0A7027}"/>
              </a:ext>
            </a:extLst>
          </p:cNvPr>
          <p:cNvSpPr/>
          <p:nvPr/>
        </p:nvSpPr>
        <p:spPr>
          <a:xfrm>
            <a:off x="4437845" y="5337039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3F01EE3A-D05B-1BAA-1A8E-94533C10613F}"/>
              </a:ext>
            </a:extLst>
          </p:cNvPr>
          <p:cNvSpPr/>
          <p:nvPr/>
        </p:nvSpPr>
        <p:spPr>
          <a:xfrm>
            <a:off x="7768730" y="4262615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7DF68EC1-324F-E7E5-6F35-821C0568F782}"/>
              </a:ext>
            </a:extLst>
          </p:cNvPr>
          <p:cNvSpPr/>
          <p:nvPr/>
        </p:nvSpPr>
        <p:spPr>
          <a:xfrm>
            <a:off x="7770464" y="4799827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195401BF-4FCD-419E-A00A-260AE0EADC0D}"/>
              </a:ext>
            </a:extLst>
          </p:cNvPr>
          <p:cNvSpPr/>
          <p:nvPr/>
        </p:nvSpPr>
        <p:spPr>
          <a:xfrm>
            <a:off x="7774467" y="5337036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BA28D897-49CE-E720-E76A-0CD779FA3BA2}"/>
              </a:ext>
            </a:extLst>
          </p:cNvPr>
          <p:cNvSpPr/>
          <p:nvPr/>
        </p:nvSpPr>
        <p:spPr>
          <a:xfrm>
            <a:off x="10594682" y="4340370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4FAC4E7-DF65-B945-4CC0-EF9491BFD9F0}"/>
              </a:ext>
            </a:extLst>
          </p:cNvPr>
          <p:cNvSpPr/>
          <p:nvPr/>
        </p:nvSpPr>
        <p:spPr>
          <a:xfrm>
            <a:off x="9561431" y="5399314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6FE469BD-A9C8-2296-1991-8D600618E985}"/>
              </a:ext>
            </a:extLst>
          </p:cNvPr>
          <p:cNvSpPr/>
          <p:nvPr/>
        </p:nvSpPr>
        <p:spPr>
          <a:xfrm>
            <a:off x="10089502" y="4861249"/>
            <a:ext cx="298580" cy="3079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7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6FA9-5501-9A12-991B-5ECBB19C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6620"/>
            <a:ext cx="10353762" cy="9704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9A4E4"/>
                </a:solidFill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12F02-7FB9-2172-2407-B4AE6280EBD8}"/>
              </a:ext>
            </a:extLst>
          </p:cNvPr>
          <p:cNvSpPr txBox="1"/>
          <p:nvPr/>
        </p:nvSpPr>
        <p:spPr>
          <a:xfrm>
            <a:off x="4051478" y="1757429"/>
            <a:ext cx="2387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FBAB23-0412-693D-C724-53C51F5A9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1107070"/>
            <a:ext cx="6228197" cy="5476609"/>
          </a:xfrm>
        </p:spPr>
      </p:pic>
    </p:spTree>
    <p:extLst>
      <p:ext uri="{BB962C8B-B14F-4D97-AF65-F5344CB8AC3E}">
        <p14:creationId xmlns:p14="http://schemas.microsoft.com/office/powerpoint/2010/main" val="19668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8158-A5F7-8576-97F3-083D80A4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55" y="101600"/>
            <a:ext cx="10353762" cy="51325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479C2-F72B-D7C1-BBA8-37B5F8733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4" y="358225"/>
            <a:ext cx="6269325" cy="6247431"/>
          </a:xfrm>
        </p:spPr>
      </p:pic>
    </p:spTree>
    <p:extLst>
      <p:ext uri="{BB962C8B-B14F-4D97-AF65-F5344CB8AC3E}">
        <p14:creationId xmlns:p14="http://schemas.microsoft.com/office/powerpoint/2010/main" val="272655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5484-8E2D-F1D1-2C26-A7BF41FE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136990"/>
            <a:ext cx="10353762" cy="97045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A87AD-3ACE-93F0-3381-FF75AC4B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2" y="360850"/>
            <a:ext cx="6777232" cy="6360160"/>
          </a:xfrm>
        </p:spPr>
      </p:pic>
    </p:spTree>
    <p:extLst>
      <p:ext uri="{BB962C8B-B14F-4D97-AF65-F5344CB8AC3E}">
        <p14:creationId xmlns:p14="http://schemas.microsoft.com/office/powerpoint/2010/main" val="43004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4302</TotalTime>
  <Words>520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Bahnschrift Light SemiCondensed</vt:lpstr>
      <vt:lpstr>Britannic Bold</vt:lpstr>
      <vt:lpstr>Calisto MT</vt:lpstr>
      <vt:lpstr>Eras Light ITC</vt:lpstr>
      <vt:lpstr>Goudy Stout</vt:lpstr>
      <vt:lpstr>Wingdings 2</vt:lpstr>
      <vt:lpstr>Slate</vt:lpstr>
      <vt:lpstr>OBJECT ORIENTED PROGRAMMING IT-203</vt:lpstr>
      <vt:lpstr>INDEX</vt:lpstr>
      <vt:lpstr>TRINITY  TIC-TAC-TOe</vt:lpstr>
      <vt:lpstr>WHAT IS TRINITY TIC-TAC-TOE ?</vt:lpstr>
      <vt:lpstr>STEPS –&gt;</vt:lpstr>
      <vt:lpstr>8 Winning Cases</vt:lpstr>
      <vt:lpstr>CODE</vt:lpstr>
      <vt:lpstr> </vt:lpstr>
      <vt:lpstr>  </vt:lpstr>
      <vt:lpstr>  </vt:lpstr>
      <vt:lpstr>  </vt:lpstr>
      <vt:lpstr>   </vt:lpstr>
      <vt:lpstr>   </vt:lpstr>
      <vt:lpstr>   OUTPUT   Player 1 starts the game followed by Player 2 till the  game ends. In this output shown Player 1 chooses       table 1 and (2,1) as (row , column) and output is shown below. Then Player 2 comes to play and chooses table 1 and (1,1) as (row , column) and its output is shown.     This continues and if the third tic-tac-toe is filled with one of the 8 winning cases , then the Player playing at the end will lose and the other one wins.   </vt:lpstr>
      <vt:lpstr>                                As seen in the output, Tic-Tac-Toe 1 and 2 gets                      eliminated and third one stays at the end and                      Player 1 ends the game, so Player 2 wins the game.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TIC-TAC-TOE</dc:title>
  <dc:creator>Rezul Bansal</dc:creator>
  <cp:lastModifiedBy>Rezul Bansal</cp:lastModifiedBy>
  <cp:revision>3</cp:revision>
  <dcterms:created xsi:type="dcterms:W3CDTF">2023-11-08T12:56:13Z</dcterms:created>
  <dcterms:modified xsi:type="dcterms:W3CDTF">2024-06-26T16:37:30Z</dcterms:modified>
</cp:coreProperties>
</file>