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Old Standard TT" panose="020B0604020202020204" charset="0"/>
      <p:regular r:id="rId20"/>
      <p:bold r:id="rId21"/>
      <p:italic r:id="rId22"/>
    </p:embeddedFont>
    <p:embeddedFont>
      <p:font typeface="Twentieth Century" panose="020B0602020104020603" pitchFamily="34" charset="0"/>
      <p:regular r:id="rId23"/>
    </p:embeddedFont>
    <p:embeddedFont>
      <p:font typeface="Wingdings 2" panose="05020102010507070707" pitchFamily="18" charset="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ucU/SxVBUQnDVJcoHX5B1hceh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F9E786-1D90-46CA-ACCB-886B1FD8FF2B}">
  <a:tblStyle styleId="{2BF9E786-1D90-46CA-ACCB-886B1FD8FF2B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BF3E9"/>
          </a:solidFill>
        </a:fill>
      </a:tcStyle>
    </a:wholeTbl>
    <a:band1H>
      <a:tcTxStyle/>
      <a:tcStyle>
        <a:tcBdr/>
        <a:fill>
          <a:solidFill>
            <a:srgbClr val="F6E5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6E5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7a435a5ac5_2_63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g17a435a5ac5_2_63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g17a435a5ac5_2_63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17a435a5ac5_2_63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17a435a5ac5_2_6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7a435a5ac5_2_103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700" cy="2808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9pPr>
          </a:lstStyle>
          <a:p>
            <a:r>
              <a:t>xx%</a:t>
            </a:r>
          </a:p>
        </p:txBody>
      </p:sp>
      <p:sp>
        <p:nvSpPr>
          <p:cNvPr id="51" name="Google Shape;51;g17a435a5ac5_2_103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7a435a5ac5_2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7a435a5ac5_2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a435a5ac5_2_10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7a435a5ac5_2_10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17a435a5ac5_2_10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17a435a5ac5_2_10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7a435a5ac5_2_10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17a435a5ac5_2_69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g17a435a5ac5_2_69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17a435a5ac5_2_6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7a435a5ac5_2_7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g17a435a5ac5_2_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7a435a5ac5_2_73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17a435a5ac5_2_7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7a435a5ac5_2_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7a435a5ac5_2_78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100" cy="452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17a435a5ac5_2_78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100" cy="452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17a435a5ac5_2_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7a435a5ac5_2_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7a435a5ac5_2_8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7a435a5ac5_2_8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17a435a5ac5_2_8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7a435a5ac5_2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7a435a5ac5_2_9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g17a435a5ac5_2_9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7a435a5ac5_2_93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g17a435a5ac5_2_93"/>
          <p:cNvCxnSpPr/>
          <p:nvPr/>
        </p:nvCxnSpPr>
        <p:spPr>
          <a:xfrm>
            <a:off x="6706233" y="5994000"/>
            <a:ext cx="915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g17a435a5ac5_2_93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700" cy="177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g17a435a5ac5_2_93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7a435a5ac5_2_93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17a435a5ac5_2_9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7a435a5ac5_2_10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7a435a5ac5_2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7a435a5ac5_2_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g17a435a5ac5_2_59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g17a435a5ac5_2_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title"/>
          </p:nvPr>
        </p:nvSpPr>
        <p:spPr>
          <a:xfrm>
            <a:off x="512050" y="802509"/>
            <a:ext cx="113607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1778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Monte Carlo Simulation for Reliability Worth Assessment of Distribution System Considering Momentary Interruptions</a:t>
            </a:r>
            <a:endParaRPr sz="5600" dirty="0"/>
          </a:p>
        </p:txBody>
      </p:sp>
      <p:sp>
        <p:nvSpPr>
          <p:cNvPr id="66" name="Google Shape;66;p1"/>
          <p:cNvSpPr txBox="1">
            <a:spLocks noGrp="1"/>
          </p:cNvSpPr>
          <p:nvPr>
            <p:ph type="body" idx="1"/>
          </p:nvPr>
        </p:nvSpPr>
        <p:spPr>
          <a:xfrm>
            <a:off x="512050" y="2823098"/>
            <a:ext cx="11360700" cy="175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4000" dirty="0"/>
              <a:t>Authors</a:t>
            </a:r>
            <a:endParaRPr sz="2000" dirty="0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2000" b="1" dirty="0"/>
              <a:t>Md. </a:t>
            </a:r>
            <a:r>
              <a:rPr lang="en-US" sz="2000" b="1" dirty="0" err="1"/>
              <a:t>Tanjil</a:t>
            </a:r>
            <a:r>
              <a:rPr lang="en-US" sz="2000" b="1" dirty="0"/>
              <a:t> Ahmed, Md. </a:t>
            </a:r>
            <a:r>
              <a:rPr lang="en-US" sz="2000" b="1" dirty="0" err="1"/>
              <a:t>Rezuwan</a:t>
            </a:r>
            <a:r>
              <a:rPr lang="en-US" sz="2000" b="1" dirty="0"/>
              <a:t> Hassan, Palash Chandra Ghosh, </a:t>
            </a:r>
            <a:endParaRPr sz="2000" b="1" dirty="0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2000" b="1" dirty="0"/>
              <a:t>Mohammad Saiful Huq, </a:t>
            </a:r>
            <a:r>
              <a:rPr lang="en-US" sz="2000" b="1" dirty="0" err="1"/>
              <a:t>Mohaiminul</a:t>
            </a:r>
            <a:r>
              <a:rPr lang="en-US" sz="2000" b="1" dirty="0"/>
              <a:t> Islam, Dr A. S. Nazmul Huda</a:t>
            </a:r>
            <a:endParaRPr sz="1600" dirty="0"/>
          </a:p>
        </p:txBody>
      </p:sp>
      <p:pic>
        <p:nvPicPr>
          <p:cNvPr id="67" name="Google Shape;6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676" y="6102658"/>
            <a:ext cx="1907448" cy="44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996" y="4744490"/>
            <a:ext cx="3794808" cy="112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3600" dirty="0"/>
              <a:t>Effect of Customer Type (ECOST)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2" name="Google Shape;75;p2">
            <a:extLst>
              <a:ext uri="{FF2B5EF4-FFF2-40B4-BE49-F238E27FC236}">
                <a16:creationId xmlns:a16="http://schemas.microsoft.com/office/drawing/2014/main" id="{CD681B2D-0853-8B7E-2F4C-99FD95A678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41" y="6281325"/>
            <a:ext cx="2229990" cy="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4F61BE-4FAD-DC61-BB0C-7EA22FDAB35F}"/>
              </a:ext>
            </a:extLst>
          </p:cNvPr>
          <p:cNvSpPr txBox="1"/>
          <p:nvPr/>
        </p:nvSpPr>
        <p:spPr>
          <a:xfrm>
            <a:off x="5952386" y="65274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3C3E2F-E785-A97F-2042-9161338EFA9D}"/>
              </a:ext>
            </a:extLst>
          </p:cNvPr>
          <p:cNvGrpSpPr/>
          <p:nvPr/>
        </p:nvGrpSpPr>
        <p:grpSpPr>
          <a:xfrm>
            <a:off x="6718188" y="1478946"/>
            <a:ext cx="4832058" cy="4481779"/>
            <a:chOff x="6257925" y="1924708"/>
            <a:chExt cx="5124450" cy="47529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65340A-2E31-87E3-6E20-329C9F7A9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7925" y="1924708"/>
              <a:ext cx="5124450" cy="47529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BD9F76-9A88-DDB1-9254-4CDFDE02A325}"/>
                </a:ext>
              </a:extLst>
            </p:cNvPr>
            <p:cNvSpPr/>
            <p:nvPr/>
          </p:nvSpPr>
          <p:spPr>
            <a:xfrm>
              <a:off x="10035540" y="2476500"/>
              <a:ext cx="441960" cy="1973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028090-C547-9E0C-E913-BD4130150B25}"/>
                </a:ext>
              </a:extLst>
            </p:cNvPr>
            <p:cNvSpPr/>
            <p:nvPr/>
          </p:nvSpPr>
          <p:spPr>
            <a:xfrm>
              <a:off x="7778115" y="2476500"/>
              <a:ext cx="651510" cy="2381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3BA9CA37-8263-3AF6-4DB2-042AB974CC64}"/>
                </a:ext>
              </a:extLst>
            </p:cNvPr>
            <p:cNvSpPr/>
            <p:nvPr/>
          </p:nvSpPr>
          <p:spPr>
            <a:xfrm>
              <a:off x="8019093" y="2520314"/>
              <a:ext cx="137160" cy="9144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46D8B543-2939-3683-4E17-887B5E481BDA}"/>
                </a:ext>
              </a:extLst>
            </p:cNvPr>
            <p:cNvSpPr/>
            <p:nvPr/>
          </p:nvSpPr>
          <p:spPr>
            <a:xfrm>
              <a:off x="8103870" y="3118824"/>
              <a:ext cx="137160" cy="9144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3AAFFFF-5A44-EAD0-CC8E-0F47F8C4B196}"/>
                </a:ext>
              </a:extLst>
            </p:cNvPr>
            <p:cNvSpPr/>
            <p:nvPr/>
          </p:nvSpPr>
          <p:spPr>
            <a:xfrm>
              <a:off x="8016238" y="3362324"/>
              <a:ext cx="137160" cy="9144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C354E236-06BC-E3BE-9BE7-5109F5E0C67B}"/>
                </a:ext>
              </a:extLst>
            </p:cNvPr>
            <p:cNvSpPr/>
            <p:nvPr/>
          </p:nvSpPr>
          <p:spPr>
            <a:xfrm>
              <a:off x="8084818" y="3896847"/>
              <a:ext cx="137160" cy="9144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832CB8B7-A9FA-AB87-CD06-7F39D77E1387}"/>
                </a:ext>
              </a:extLst>
            </p:cNvPr>
            <p:cNvSpPr/>
            <p:nvPr/>
          </p:nvSpPr>
          <p:spPr>
            <a:xfrm>
              <a:off x="8016238" y="4188515"/>
              <a:ext cx="137160" cy="9144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F7CAC81C-8029-CFC6-6620-DCE1A4180F43}"/>
                </a:ext>
              </a:extLst>
            </p:cNvPr>
            <p:cNvSpPr/>
            <p:nvPr/>
          </p:nvSpPr>
          <p:spPr>
            <a:xfrm>
              <a:off x="8103870" y="4723038"/>
              <a:ext cx="137160" cy="9144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5D4AC802-C76C-0C66-36B2-29B6C3938488}"/>
                </a:ext>
              </a:extLst>
            </p:cNvPr>
            <p:cNvSpPr/>
            <p:nvPr/>
          </p:nvSpPr>
          <p:spPr>
            <a:xfrm flipH="1">
              <a:off x="10119360" y="2529839"/>
              <a:ext cx="137160" cy="9144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C6B1B024-71D3-99A4-CD75-F3F0C11E3849}"/>
                </a:ext>
              </a:extLst>
            </p:cNvPr>
            <p:cNvSpPr/>
            <p:nvPr/>
          </p:nvSpPr>
          <p:spPr>
            <a:xfrm flipH="1">
              <a:off x="10119360" y="3234689"/>
              <a:ext cx="137160" cy="9144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row: Left 17">
              <a:extLst>
                <a:ext uri="{FF2B5EF4-FFF2-40B4-BE49-F238E27FC236}">
                  <a16:creationId xmlns:a16="http://schemas.microsoft.com/office/drawing/2014/main" id="{602579DC-E7AF-3B00-DC92-532EC92A0A1F}"/>
                </a:ext>
              </a:extLst>
            </p:cNvPr>
            <p:cNvSpPr/>
            <p:nvPr/>
          </p:nvSpPr>
          <p:spPr>
            <a:xfrm flipH="1">
              <a:off x="10119360" y="4087550"/>
              <a:ext cx="137160" cy="9144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B522A8-3FA0-092E-85E0-41E820A44296}"/>
                </a:ext>
              </a:extLst>
            </p:cNvPr>
            <p:cNvSpPr/>
            <p:nvPr/>
          </p:nvSpPr>
          <p:spPr>
            <a:xfrm>
              <a:off x="9160038" y="5379720"/>
              <a:ext cx="875501" cy="670560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A6BD359-F025-EE88-1408-361A1529EC17}"/>
                </a:ext>
              </a:extLst>
            </p:cNvPr>
            <p:cNvSpPr/>
            <p:nvPr/>
          </p:nvSpPr>
          <p:spPr>
            <a:xfrm>
              <a:off x="9784080" y="5646420"/>
              <a:ext cx="182880" cy="32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F62F87-1D13-9793-4309-1F1736025DAD}"/>
                </a:ext>
              </a:extLst>
            </p:cNvPr>
            <p:cNvSpPr/>
            <p:nvPr/>
          </p:nvSpPr>
          <p:spPr>
            <a:xfrm>
              <a:off x="10410826" y="5907728"/>
              <a:ext cx="913904" cy="740723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82E282E-F239-A8DF-4C11-A52BBA4A250B}"/>
                </a:ext>
              </a:extLst>
            </p:cNvPr>
            <p:cNvSpPr/>
            <p:nvPr/>
          </p:nvSpPr>
          <p:spPr>
            <a:xfrm>
              <a:off x="10460658" y="5982654"/>
              <a:ext cx="182880" cy="267653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7E08B8-10C8-48EC-E82B-0E8099012A2B}"/>
                </a:ext>
              </a:extLst>
            </p:cNvPr>
            <p:cNvSpPr/>
            <p:nvPr/>
          </p:nvSpPr>
          <p:spPr>
            <a:xfrm>
              <a:off x="6284444" y="5426870"/>
              <a:ext cx="945031" cy="77819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0C0236-1FED-9E7B-1C01-DBF83618932A}"/>
                </a:ext>
              </a:extLst>
            </p:cNvPr>
            <p:cNvSpPr/>
            <p:nvPr/>
          </p:nvSpPr>
          <p:spPr>
            <a:xfrm>
              <a:off x="6965307" y="5672613"/>
              <a:ext cx="182880" cy="356712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E0364FD-29FE-F1DF-4063-0BF8C0BA9899}"/>
              </a:ext>
            </a:extLst>
          </p:cNvPr>
          <p:cNvSpPr txBox="1">
            <a:spLocks/>
          </p:cNvSpPr>
          <p:nvPr/>
        </p:nvSpPr>
        <p:spPr>
          <a:xfrm>
            <a:off x="233860" y="5527797"/>
            <a:ext cx="6374293" cy="575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●"/>
              <a:defRPr sz="2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○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■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●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○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■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●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○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Font typeface="Old Standard TT"/>
              <a:buChar char="■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indent="0" algn="ctr">
              <a:buFont typeface="Old Standard TT"/>
              <a:buNone/>
            </a:pPr>
            <a:r>
              <a:rPr lang="en-US" sz="2800" b="1"/>
              <a:t>Part of RBTS BUS4 Distribution System</a:t>
            </a:r>
            <a:endParaRPr lang="en-US" sz="2800" b="1" dirty="0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34EFFD84-FD4D-61A6-6CAC-9C5245DFCF0D}"/>
              </a:ext>
            </a:extLst>
          </p:cNvPr>
          <p:cNvSpPr/>
          <p:nvPr/>
        </p:nvSpPr>
        <p:spPr>
          <a:xfrm>
            <a:off x="5877265" y="4890931"/>
            <a:ext cx="670857" cy="575598"/>
          </a:xfrm>
          <a:prstGeom prst="ben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CC08E7-28CB-93E7-4796-60017378C61D}"/>
              </a:ext>
            </a:extLst>
          </p:cNvPr>
          <p:cNvGrpSpPr/>
          <p:nvPr/>
        </p:nvGrpSpPr>
        <p:grpSpPr>
          <a:xfrm>
            <a:off x="1031777" y="1649890"/>
            <a:ext cx="4966032" cy="3194012"/>
            <a:chOff x="818712" y="2299841"/>
            <a:chExt cx="4966032" cy="319401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DD534D-7F92-772F-052B-81FA2578E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712" y="2299841"/>
              <a:ext cx="4966032" cy="3194012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5587AE-C714-298A-13C7-99D166A13084}"/>
                </a:ext>
              </a:extLst>
            </p:cNvPr>
            <p:cNvSpPr/>
            <p:nvPr/>
          </p:nvSpPr>
          <p:spPr>
            <a:xfrm>
              <a:off x="4619625" y="4684938"/>
              <a:ext cx="876300" cy="24901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C2EBE3-1DDB-7B5E-ADDB-F816CBEFFD84}"/>
                </a:ext>
              </a:extLst>
            </p:cNvPr>
            <p:cNvSpPr/>
            <p:nvPr/>
          </p:nvSpPr>
          <p:spPr>
            <a:xfrm>
              <a:off x="3034970" y="4663302"/>
              <a:ext cx="1156030" cy="249012"/>
            </a:xfrm>
            <a:prstGeom prst="rect">
              <a:avLst/>
            </a:prstGeom>
            <a:no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7D5B081-8BEF-7DDE-BAD0-AF9BF903E701}"/>
              </a:ext>
            </a:extLst>
          </p:cNvPr>
          <p:cNvSpPr/>
          <p:nvPr/>
        </p:nvSpPr>
        <p:spPr>
          <a:xfrm>
            <a:off x="3248035" y="4034987"/>
            <a:ext cx="1156030" cy="227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3600" dirty="0"/>
              <a:t>Conclusion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1"/>
          </p:nvPr>
        </p:nvSpPr>
        <p:spPr>
          <a:xfrm>
            <a:off x="1141400" y="1478572"/>
            <a:ext cx="9906000" cy="25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725" indent="0">
              <a:lnSpc>
                <a:spcPct val="150000"/>
              </a:lnSpc>
              <a:buNone/>
            </a:pPr>
            <a:r>
              <a:rPr lang="en-US" sz="1600" b="1" dirty="0"/>
              <a:t>⚫ </a:t>
            </a:r>
            <a:r>
              <a:rPr lang="en-US" sz="2400" b="1" dirty="0"/>
              <a:t>Momentary interruption</a:t>
            </a:r>
          </a:p>
          <a:p>
            <a:pPr marL="85725" indent="0">
              <a:lnSpc>
                <a:spcPct val="150000"/>
              </a:lnSpc>
              <a:buNone/>
            </a:pPr>
            <a:r>
              <a:rPr lang="en-US" sz="1800" b="1" dirty="0"/>
              <a:t>⚫ </a:t>
            </a:r>
            <a:r>
              <a:rPr lang="en-US" sz="2400" b="1" dirty="0"/>
              <a:t>Effects of different faults in RBTS distribution System</a:t>
            </a:r>
          </a:p>
          <a:p>
            <a:pPr marL="85725" indent="0">
              <a:lnSpc>
                <a:spcPct val="150000"/>
              </a:lnSpc>
              <a:buNone/>
            </a:pPr>
            <a:r>
              <a:rPr lang="en-US" sz="1800" b="1" dirty="0"/>
              <a:t>⚫ </a:t>
            </a:r>
            <a:r>
              <a:rPr lang="en-US" sz="2400" b="1" dirty="0"/>
              <a:t>Importance of different protective elements</a:t>
            </a:r>
          </a:p>
          <a:p>
            <a:pPr marL="85725" indent="0">
              <a:lnSpc>
                <a:spcPct val="150000"/>
              </a:lnSpc>
              <a:buNone/>
            </a:pPr>
            <a:r>
              <a:rPr lang="en-US" sz="1800" b="1" dirty="0"/>
              <a:t>⚫ </a:t>
            </a:r>
            <a:r>
              <a:rPr lang="en-US" sz="2400" b="1" dirty="0"/>
              <a:t>MC Method</a:t>
            </a:r>
          </a:p>
        </p:txBody>
      </p:sp>
      <p:pic>
        <p:nvPicPr>
          <p:cNvPr id="2" name="Google Shape;75;p2">
            <a:extLst>
              <a:ext uri="{FF2B5EF4-FFF2-40B4-BE49-F238E27FC236}">
                <a16:creationId xmlns:a16="http://schemas.microsoft.com/office/drawing/2014/main" id="{A7EBF557-46C6-0CF8-BC59-6F40BA3A11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41" y="6281325"/>
            <a:ext cx="2229990" cy="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7969F-4E94-DDFE-29A4-68AAA98FBBE4}"/>
              </a:ext>
            </a:extLst>
          </p:cNvPr>
          <p:cNvSpPr txBox="1"/>
          <p:nvPr/>
        </p:nvSpPr>
        <p:spPr>
          <a:xfrm>
            <a:off x="5952386" y="652742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63" y="1348425"/>
            <a:ext cx="8506500" cy="17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724" y="5708227"/>
            <a:ext cx="3124600" cy="7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0937" y="4044200"/>
            <a:ext cx="4410164" cy="13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1141413" y="0"/>
            <a:ext cx="9905998" cy="70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3600" dirty="0">
                <a:solidFill>
                  <a:schemeClr val="dk1"/>
                </a:solidFill>
              </a:rPr>
              <a:t>OVERVIEW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7" name="Google Shape;75;p2">
            <a:extLst>
              <a:ext uri="{FF2B5EF4-FFF2-40B4-BE49-F238E27FC236}">
                <a16:creationId xmlns:a16="http://schemas.microsoft.com/office/drawing/2014/main" id="{D9BAD65B-0A10-14C9-0044-7C83B7CD8B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41" y="6281325"/>
            <a:ext cx="2229990" cy="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1141413" y="705314"/>
            <a:ext cx="10506089" cy="59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1488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Why do we need MC method?</a:t>
            </a:r>
          </a:p>
          <a:p>
            <a:pPr marL="471488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What is MC method?</a:t>
            </a:r>
          </a:p>
          <a:p>
            <a:pPr marL="471488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How accurate MC method will be?</a:t>
            </a:r>
          </a:p>
          <a:p>
            <a:pPr marL="471488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Analytic Method &amp; MC method</a:t>
            </a:r>
          </a:p>
          <a:p>
            <a:pPr marL="471488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RBTS BUS4 Distribution System</a:t>
            </a:r>
          </a:p>
          <a:p>
            <a:pPr marL="471488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What is momentary interruption?</a:t>
            </a:r>
          </a:p>
          <a:p>
            <a:pPr marL="471488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Indices (EENS &amp; ECOST)</a:t>
            </a:r>
          </a:p>
          <a:p>
            <a:pPr marL="471488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Different effects on RBTS BUS4 Distribution System</a:t>
            </a:r>
          </a:p>
          <a:p>
            <a:pPr marL="14288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C1853-F821-14E1-8F55-188ECE34F76C}"/>
              </a:ext>
            </a:extLst>
          </p:cNvPr>
          <p:cNvSpPr txBox="1"/>
          <p:nvPr/>
        </p:nvSpPr>
        <p:spPr>
          <a:xfrm>
            <a:off x="5952386" y="65007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1141413" y="-1"/>
            <a:ext cx="9905998" cy="87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sz="3600" dirty="0">
                <a:solidFill>
                  <a:schemeClr val="dk1"/>
                </a:solidFill>
              </a:rPr>
              <a:t>Modeling of EENS &amp; ECOST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5" name="Google Shape;75;p2">
            <a:extLst>
              <a:ext uri="{FF2B5EF4-FFF2-40B4-BE49-F238E27FC236}">
                <a16:creationId xmlns:a16="http://schemas.microsoft.com/office/drawing/2014/main" id="{FEB8C089-2C2D-46B7-03EA-4D287B2AA7E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41" y="6281325"/>
            <a:ext cx="2229990" cy="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F864-874D-6109-2E76-F3FC713E6DF5}"/>
              </a:ext>
            </a:extLst>
          </p:cNvPr>
          <p:cNvSpPr txBox="1"/>
          <p:nvPr/>
        </p:nvSpPr>
        <p:spPr>
          <a:xfrm>
            <a:off x="5952386" y="65096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70D706D-9615-5C53-447F-D19B779D06B1}"/>
              </a:ext>
            </a:extLst>
          </p:cNvPr>
          <p:cNvSpPr txBox="1">
            <a:spLocks/>
          </p:cNvSpPr>
          <p:nvPr/>
        </p:nvSpPr>
        <p:spPr>
          <a:xfrm>
            <a:off x="1692585" y="1627100"/>
            <a:ext cx="5529558" cy="72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●"/>
              <a:defRPr sz="2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○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■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●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○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■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●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Old Standard TT"/>
              <a:buChar char="○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Font typeface="Old Standard TT"/>
              <a:buChar char="■"/>
              <a:defRPr sz="19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indent="0" algn="ctr">
              <a:buFont typeface="Old Standard TT"/>
              <a:buNone/>
            </a:pPr>
            <a:r>
              <a:rPr lang="en-US" sz="2800" dirty="0"/>
              <a:t>Operation &amp; Restoration Mode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1A5676-B487-ECA1-C004-2CB16D7D34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03311" y="2279051"/>
            <a:ext cx="4308109" cy="1263848"/>
          </a:xfrm>
          <a:prstGeom prst="rect">
            <a:avLst/>
          </a:prstGeo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1A82C77-BF75-19B2-8769-0D192FE846BA}"/>
              </a:ext>
            </a:extLst>
          </p:cNvPr>
          <p:cNvSpPr txBox="1">
            <a:spLocks/>
          </p:cNvSpPr>
          <p:nvPr/>
        </p:nvSpPr>
        <p:spPr>
          <a:xfrm>
            <a:off x="3579761" y="3707972"/>
            <a:ext cx="1755205" cy="55047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800" dirty="0"/>
              <a:t>TTF &amp; TTR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EFF9D5-F50D-F07E-E9F4-F0B5A903B9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03585" y="4172807"/>
            <a:ext cx="4507559" cy="1333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54FAB-4A7F-CE65-394D-49CCB6F47B01}"/>
                  </a:ext>
                </a:extLst>
              </p:cNvPr>
              <p:cNvSpPr txBox="1"/>
              <p:nvPr/>
            </p:nvSpPr>
            <p:spPr>
              <a:xfrm>
                <a:off x="6856470" y="2545558"/>
                <a:ext cx="3185359" cy="723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800"/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54FAB-4A7F-CE65-394D-49CCB6F47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70" y="2545558"/>
                <a:ext cx="3185359" cy="723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FE038E-BAFD-2F7F-A3F1-9758EB644DA3}"/>
                  </a:ext>
                </a:extLst>
              </p:cNvPr>
              <p:cNvSpPr/>
              <p:nvPr/>
            </p:nvSpPr>
            <p:spPr>
              <a:xfrm>
                <a:off x="6972622" y="4551790"/>
                <a:ext cx="2953053" cy="575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FE038E-BAFD-2F7F-A3F1-9758EB644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622" y="4551790"/>
                <a:ext cx="2953053" cy="5755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141411" y="0"/>
            <a:ext cx="9905998" cy="176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3600" dirty="0">
                <a:solidFill>
                  <a:schemeClr val="dk1"/>
                </a:solidFill>
              </a:rPr>
              <a:t>Modeling of EENS &amp; ECOST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7" name="Google Shape;75;p2">
            <a:extLst>
              <a:ext uri="{FF2B5EF4-FFF2-40B4-BE49-F238E27FC236}">
                <a16:creationId xmlns:a16="http://schemas.microsoft.com/office/drawing/2014/main" id="{DD1DBFFF-4554-981D-80AC-6066F86787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41" y="6281325"/>
            <a:ext cx="2229990" cy="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34506E-7508-4319-4A19-08EDE8ECDB16}"/>
              </a:ext>
            </a:extLst>
          </p:cNvPr>
          <p:cNvSpPr txBox="1"/>
          <p:nvPr/>
        </p:nvSpPr>
        <p:spPr>
          <a:xfrm>
            <a:off x="5952386" y="65007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861226-1214-7432-9E6F-75C3D2698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712" y="1379044"/>
                <a:ext cx="10554574" cy="5001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71475" algn="l" rtl="0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1pPr>
                <a:lvl2pPr marL="914400" marR="0" lvl="1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○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2pPr>
                <a:lvl3pPr marL="1371600" marR="0" lvl="2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■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3pPr>
                <a:lvl4pPr marL="1828800" marR="0" lvl="3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●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4pPr>
                <a:lvl5pPr marL="2286000" marR="0" lvl="4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○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5pPr>
                <a:lvl6pPr marL="2743200" marR="0" lvl="5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■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6pPr>
                <a:lvl7pPr marL="3200400" marR="0" lvl="6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●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7pPr>
                <a:lvl8pPr marL="3657600" marR="0" lvl="7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○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8pPr>
                <a:lvl9pPr marL="4114800" marR="0" lvl="8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2250"/>
                  <a:buFont typeface="Old Standard TT"/>
                  <a:buChar char="■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9pPr>
              </a:lstStyle>
              <a:p>
                <a:pPr marL="85725" indent="0">
                  <a:buNone/>
                </a:pPr>
                <a:r>
                  <a:rPr lang="en-US" sz="1600" b="1" dirty="0"/>
                  <a:t>⚫  </a:t>
                </a:r>
                <a:r>
                  <a:rPr lang="en-US" sz="2800" dirty="0"/>
                  <a:t>Outage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280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/>
                  <a:t> (f/yr)</a:t>
                </a:r>
              </a:p>
              <a:p>
                <a:pPr marL="85725" indent="0">
                  <a:buNone/>
                </a:pPr>
                <a:r>
                  <a:rPr lang="en-US" sz="1600" b="1" dirty="0"/>
                  <a:t>⚫</a:t>
                </a:r>
                <a:r>
                  <a:rPr lang="en-US" b="1" dirty="0"/>
                  <a:t> </a:t>
                </a:r>
                <a:r>
                  <a:rPr lang="en-US" sz="2800" dirty="0"/>
                  <a:t>Annual Unavailability,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type m:val="skw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8760</m:t>
                                </m:r>
                              </m:den>
                            </m:f>
                          </m:e>
                        </m:nary>
                      </m:den>
                    </m:f>
                    <m:r>
                      <a:rPr lang="en-US" sz="280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/>
                  <a:t> (hr/</a:t>
                </a:r>
                <a:r>
                  <a:rPr lang="en-US" sz="2800" dirty="0" err="1"/>
                  <a:t>yr</a:t>
                </a:r>
                <a:r>
                  <a:rPr lang="en-US" sz="2800" dirty="0"/>
                  <a:t>)</a:t>
                </a:r>
              </a:p>
              <a:p>
                <a:pPr marL="85725" indent="0">
                  <a:buNone/>
                </a:pPr>
                <a:r>
                  <a:rPr lang="en-US" sz="1600" b="1" dirty="0"/>
                  <a:t>⚫ </a:t>
                </a:r>
                <a:r>
                  <a:rPr lang="en-US" sz="2800" dirty="0"/>
                  <a:t>Average Outage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/>
                  <a:t> (f/yr)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 marL="85725" indent="0">
                  <a:buNone/>
                </a:pPr>
                <a:r>
                  <a:rPr lang="en-US" sz="1600" b="1" dirty="0"/>
                  <a:t>⚫ </a:t>
                </a:r>
                <a:r>
                  <a:rPr lang="en-US" sz="2800" dirty="0"/>
                  <a:t>Annual Unavailability,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/>
                  <a:t> (hr/yr)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861226-1214-7432-9E6F-75C3D2698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12" y="1379044"/>
                <a:ext cx="10554574" cy="5001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1141411" y="0"/>
            <a:ext cx="9906000" cy="1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3600" dirty="0">
                <a:solidFill>
                  <a:schemeClr val="dk1"/>
                </a:solidFill>
              </a:rPr>
              <a:t>Modeling of EENS &amp; ECOST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5" name="Google Shape;75;p2">
            <a:extLst>
              <a:ext uri="{FF2B5EF4-FFF2-40B4-BE49-F238E27FC236}">
                <a16:creationId xmlns:a16="http://schemas.microsoft.com/office/drawing/2014/main" id="{50B5A0F7-A04E-C646-4890-C49FCB4F23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41" y="6281325"/>
            <a:ext cx="2229990" cy="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F76212-2F26-5412-8B2B-01EED246EA89}"/>
              </a:ext>
            </a:extLst>
          </p:cNvPr>
          <p:cNvSpPr txBox="1"/>
          <p:nvPr/>
        </p:nvSpPr>
        <p:spPr>
          <a:xfrm>
            <a:off x="5952386" y="65007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3F37CBB-B89A-862E-D71C-94C1B61FD6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712" y="2222287"/>
                <a:ext cx="10554574" cy="3885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71475" algn="l" rtl="0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1pPr>
                <a:lvl2pPr marL="914400" marR="0" lvl="1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○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2pPr>
                <a:lvl3pPr marL="1371600" marR="0" lvl="2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■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3pPr>
                <a:lvl4pPr marL="1828800" marR="0" lvl="3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●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4pPr>
                <a:lvl5pPr marL="2286000" marR="0" lvl="4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○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5pPr>
                <a:lvl6pPr marL="2743200" marR="0" lvl="5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■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6pPr>
                <a:lvl7pPr marL="3200400" marR="0" lvl="6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●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7pPr>
                <a:lvl8pPr marL="3657600" marR="0" lvl="7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2250"/>
                  <a:buFont typeface="Old Standard TT"/>
                  <a:buChar char="○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8pPr>
                <a:lvl9pPr marL="4114800" marR="0" lvl="8" indent="-371475" algn="l" rtl="0">
                  <a:lnSpc>
                    <a:spcPct val="12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2250"/>
                  <a:buFont typeface="Old Standard TT"/>
                  <a:buChar char="■"/>
                  <a:defRPr sz="1900" b="0" i="0" u="none" strike="noStrike" cap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defRPr>
                </a:lvl9pPr>
              </a:lstStyle>
              <a:p>
                <a:pPr marL="85725" indent="0">
                  <a:buNone/>
                </a:pPr>
                <a:r>
                  <a:rPr lang="en-US" sz="1700" b="1" dirty="0"/>
                  <a:t>⚫ </a:t>
                </a:r>
                <a:r>
                  <a:rPr lang="en-US" sz="2800" dirty="0"/>
                  <a:t>Momentary Interruption Cost,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/>
                  <a:t> ($/kW) [SCDF]</a:t>
                </a:r>
              </a:p>
              <a:p>
                <a:pPr marL="85725" indent="0">
                  <a:buNone/>
                </a:pPr>
                <a:r>
                  <a:rPr lang="en-US" sz="1700" b="1" dirty="0"/>
                  <a:t>⚫</a:t>
                </a:r>
                <a:r>
                  <a:rPr lang="en-US" sz="1100" b="1" dirty="0"/>
                  <a:t> </a:t>
                </a:r>
                <a:r>
                  <a:rPr lang="en-US" sz="2800" dirty="0"/>
                  <a:t>System,</a:t>
                </a:r>
                <a:br>
                  <a:rPr lang="en-US" sz="2800" dirty="0"/>
                </a:br>
                <a:endParaRPr lang="en-US" sz="2800" dirty="0"/>
              </a:p>
              <a:p>
                <a:pPr marL="0" indent="0">
                  <a:buFont typeface="Old Standard TT"/>
                  <a:buNone/>
                </a:pPr>
                <a:r>
                  <a:rPr lang="en-US" sz="2800" dirty="0"/>
                  <a:t>		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𝐸𝑁𝑆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(kWh/yr)</a:t>
                </a:r>
              </a:p>
              <a:p>
                <a:pPr marL="0" indent="0">
                  <a:buFont typeface="Old Standard TT"/>
                  <a:buNone/>
                </a:pPr>
                <a:r>
                  <a:rPr lang="en-US" sz="2800" dirty="0"/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𝐸𝐶𝑂𝑆𝑇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(k$/yr)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3F37CBB-B89A-862E-D71C-94C1B61F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12" y="2222287"/>
                <a:ext cx="10554574" cy="3885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143012" y="191946"/>
            <a:ext cx="99060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wentieth Century"/>
              <a:buNone/>
            </a:pPr>
            <a:r>
              <a:rPr lang="en-US" sz="3600" dirty="0"/>
              <a:t>Effect Of Feeder Design Configuration</a:t>
            </a:r>
            <a:endParaRPr sz="3600" dirty="0"/>
          </a:p>
        </p:txBody>
      </p:sp>
      <p:pic>
        <p:nvPicPr>
          <p:cNvPr id="5" name="Google Shape;75;p2">
            <a:extLst>
              <a:ext uri="{FF2B5EF4-FFF2-40B4-BE49-F238E27FC236}">
                <a16:creationId xmlns:a16="http://schemas.microsoft.com/office/drawing/2014/main" id="{7B8BA025-A5CB-FAAF-7F93-EDDB263538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41" y="6281325"/>
            <a:ext cx="2229990" cy="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87B26D-0C75-66D9-75F4-4E2D4F40D35C}"/>
              </a:ext>
            </a:extLst>
          </p:cNvPr>
          <p:cNvSpPr txBox="1"/>
          <p:nvPr/>
        </p:nvSpPr>
        <p:spPr>
          <a:xfrm>
            <a:off x="5952386" y="65274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3DA178C-8D08-8B66-E920-17FE6B607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19862"/>
              </p:ext>
            </p:extLst>
          </p:nvPr>
        </p:nvGraphicFramePr>
        <p:xfrm>
          <a:off x="2030412" y="1729899"/>
          <a:ext cx="8128000" cy="1854200"/>
        </p:xfrm>
        <a:graphic>
          <a:graphicData uri="http://schemas.openxmlformats.org/drawingml/2006/table">
            <a:tbl>
              <a:tblPr firstRow="1" bandRow="1">
                <a:tableStyleId>{2BF9E786-1D90-46CA-ACCB-886B1FD8FF2B}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86375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1593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6636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9079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Disconnecting switch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Alternative supply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6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9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79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073279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1E1E571-001D-B2DC-D731-54BF8E75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75528"/>
              </p:ext>
            </p:extLst>
          </p:nvPr>
        </p:nvGraphicFramePr>
        <p:xfrm>
          <a:off x="2172438" y="3931541"/>
          <a:ext cx="8128000" cy="2225040"/>
        </p:xfrm>
        <a:graphic>
          <a:graphicData uri="http://schemas.openxmlformats.org/drawingml/2006/table">
            <a:tbl>
              <a:tblPr firstRow="1" bandRow="1">
                <a:tableStyleId>{2BF9E786-1D90-46CA-ACCB-886B1FD8FF2B}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493792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03839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987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86651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59514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EENS(kWh/yr)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ECOST(k$/yr)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27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Analytic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Analytic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82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28.95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28.92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0.4371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63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188.59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188.57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1.4739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1.4213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17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59.38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0.6971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25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122.18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1.3231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1.2718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4561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43012" y="191946"/>
            <a:ext cx="99060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wentieth Century"/>
              <a:buNone/>
            </a:pPr>
            <a:r>
              <a:rPr lang="en-US" sz="3600" dirty="0"/>
              <a:t>Effect of Transformer Failure Rate</a:t>
            </a:r>
            <a:endParaRPr sz="3600" dirty="0"/>
          </a:p>
        </p:txBody>
      </p:sp>
      <p:pic>
        <p:nvPicPr>
          <p:cNvPr id="5" name="Google Shape;75;p2">
            <a:extLst>
              <a:ext uri="{FF2B5EF4-FFF2-40B4-BE49-F238E27FC236}">
                <a16:creationId xmlns:a16="http://schemas.microsoft.com/office/drawing/2014/main" id="{229E711A-4AA5-00CB-CA46-266A76862E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41" y="6281325"/>
            <a:ext cx="2229990" cy="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9F0DC4-94C1-4888-081D-595AD328F57F}"/>
              </a:ext>
            </a:extLst>
          </p:cNvPr>
          <p:cNvSpPr txBox="1"/>
          <p:nvPr/>
        </p:nvSpPr>
        <p:spPr>
          <a:xfrm>
            <a:off x="5952386" y="65274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500FE-669F-BDB1-E6DB-799E2221F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0" t="7815" r="1909" b="2773"/>
          <a:stretch/>
        </p:blipFill>
        <p:spPr>
          <a:xfrm>
            <a:off x="445385" y="2429320"/>
            <a:ext cx="4865853" cy="29318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2D2543-0BC2-7BC4-6046-EB255FC471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8"/>
          <a:stretch/>
        </p:blipFill>
        <p:spPr>
          <a:xfrm>
            <a:off x="6600409" y="2429320"/>
            <a:ext cx="4865853" cy="29194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1143012" y="191946"/>
            <a:ext cx="99060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wentieth Century"/>
              <a:buNone/>
            </a:pPr>
            <a:r>
              <a:rPr lang="en-US" sz="3600" dirty="0"/>
              <a:t>Effect of Line Failure Rate</a:t>
            </a:r>
            <a:endParaRPr sz="3700" dirty="0"/>
          </a:p>
        </p:txBody>
      </p:sp>
      <p:pic>
        <p:nvPicPr>
          <p:cNvPr id="5" name="Google Shape;75;p2">
            <a:extLst>
              <a:ext uri="{FF2B5EF4-FFF2-40B4-BE49-F238E27FC236}">
                <a16:creationId xmlns:a16="http://schemas.microsoft.com/office/drawing/2014/main" id="{F0260883-0409-87FB-A1EC-9BE027EC9C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41" y="6281325"/>
            <a:ext cx="2229990" cy="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9F37E-D38D-4511-E431-A052843276F2}"/>
              </a:ext>
            </a:extLst>
          </p:cNvPr>
          <p:cNvSpPr txBox="1"/>
          <p:nvPr/>
        </p:nvSpPr>
        <p:spPr>
          <a:xfrm>
            <a:off x="5952386" y="65274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8C9F0-F0C1-4CEB-5879-846B4A6771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7" t="5152" r="3865" b="2597"/>
          <a:stretch/>
        </p:blipFill>
        <p:spPr>
          <a:xfrm>
            <a:off x="595062" y="2252541"/>
            <a:ext cx="5001642" cy="3284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A8552B-0F58-FB51-FD0A-5F75BBCB1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539" y="2252541"/>
            <a:ext cx="4295586" cy="3316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1143012" y="268146"/>
            <a:ext cx="99060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wentieth Century"/>
              <a:buNone/>
            </a:pPr>
            <a:r>
              <a:rPr lang="en-US" sz="3600" dirty="0"/>
              <a:t>Effect of Customer Type</a:t>
            </a:r>
            <a:endParaRPr sz="3600" dirty="0"/>
          </a:p>
        </p:txBody>
      </p:sp>
      <p:pic>
        <p:nvPicPr>
          <p:cNvPr id="2" name="Google Shape;75;p2">
            <a:extLst>
              <a:ext uri="{FF2B5EF4-FFF2-40B4-BE49-F238E27FC236}">
                <a16:creationId xmlns:a16="http://schemas.microsoft.com/office/drawing/2014/main" id="{E3A229C6-D7D0-03C1-1774-F167DB40EE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41" y="6281325"/>
            <a:ext cx="2229990" cy="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0F226-1FC4-E074-8C43-035842FB08ED}"/>
              </a:ext>
            </a:extLst>
          </p:cNvPr>
          <p:cNvSpPr txBox="1"/>
          <p:nvPr/>
        </p:nvSpPr>
        <p:spPr>
          <a:xfrm>
            <a:off x="5952386" y="65274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8AFEE-D56D-BCB8-9815-77438A5764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" t="5219"/>
          <a:stretch/>
        </p:blipFill>
        <p:spPr>
          <a:xfrm>
            <a:off x="227463" y="2102639"/>
            <a:ext cx="5099140" cy="3640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3D64D-586E-6AB2-FB67-4F4E4162C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02639"/>
            <a:ext cx="5660684" cy="3640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C763DB-3B4E-9DA3-7968-85726C2C0E70}"/>
              </a:ext>
            </a:extLst>
          </p:cNvPr>
          <p:cNvSpPr txBox="1"/>
          <p:nvPr/>
        </p:nvSpPr>
        <p:spPr>
          <a:xfrm>
            <a:off x="1115012" y="2519028"/>
            <a:ext cx="99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4700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403C4-A043-208B-09DF-F4B95346133B}"/>
              </a:ext>
            </a:extLst>
          </p:cNvPr>
          <p:cNvSpPr txBox="1"/>
          <p:nvPr/>
        </p:nvSpPr>
        <p:spPr>
          <a:xfrm>
            <a:off x="4514281" y="3498814"/>
            <a:ext cx="60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D350C-9AB4-3617-6303-253C532E6068}"/>
              </a:ext>
            </a:extLst>
          </p:cNvPr>
          <p:cNvSpPr txBox="1"/>
          <p:nvPr/>
        </p:nvSpPr>
        <p:spPr>
          <a:xfrm>
            <a:off x="3028381" y="3760422"/>
            <a:ext cx="32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358</Words>
  <Application>Microsoft Office PowerPoint</Application>
  <PresentationFormat>Widescreen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Wingdings 2</vt:lpstr>
      <vt:lpstr>Calibri</vt:lpstr>
      <vt:lpstr>Times New Roman</vt:lpstr>
      <vt:lpstr>Wingdings</vt:lpstr>
      <vt:lpstr>Twentieth Century</vt:lpstr>
      <vt:lpstr>Old Standard TT</vt:lpstr>
      <vt:lpstr>Cambria Math</vt:lpstr>
      <vt:lpstr>Arial</vt:lpstr>
      <vt:lpstr>Paperback</vt:lpstr>
      <vt:lpstr>    Monte Carlo Simulation for Reliability Worth Assessment of Distribution System Considering Momentary Interruptions</vt:lpstr>
      <vt:lpstr>OVERVIEW</vt:lpstr>
      <vt:lpstr>Modeling of EENS &amp; ECOST</vt:lpstr>
      <vt:lpstr>Modeling of EENS &amp; ECOST</vt:lpstr>
      <vt:lpstr>Modeling of EENS &amp; ECOST</vt:lpstr>
      <vt:lpstr>Effect Of Feeder Design Configuration</vt:lpstr>
      <vt:lpstr>Effect of Transformer Failure Rate</vt:lpstr>
      <vt:lpstr>Effect of Line Failure Rate</vt:lpstr>
      <vt:lpstr>Effect of Customer Type</vt:lpstr>
      <vt:lpstr>Effect of Customer Type (ECOST)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Evaluation of Distribution System Considering Momentary Interruption:  An Efficient Approach</dc:title>
  <dc:creator>Windows User</dc:creator>
  <cp:lastModifiedBy>MD. REZUWAN HASAN</cp:lastModifiedBy>
  <cp:revision>5</cp:revision>
  <cp:lastPrinted>2022-11-24T17:30:34Z</cp:lastPrinted>
  <dcterms:created xsi:type="dcterms:W3CDTF">2020-06-25T02:06:26Z</dcterms:created>
  <dcterms:modified xsi:type="dcterms:W3CDTF">2022-11-24T17:35:47Z</dcterms:modified>
</cp:coreProperties>
</file>