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213836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B918-FA14-49A0-9CF8-8CEC7AC71B69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857250"/>
            <a:ext cx="32766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831D0-EF0E-4109-AD8F-3884ED600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31D0-EF0E-4109-AD8F-3884ED6008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1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51E7-5321-4A28-88E0-EA3A7CE069B5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65C38-CD6F-4C22-ACFE-8E4C9F38D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2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microsoft.com/office/2007/relationships/hdphoto" Target="../media/hdphoto2.wdp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16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8.png"/><Relationship Id="rId28" Type="http://schemas.microsoft.com/office/2007/relationships/hdphoto" Target="../media/hdphoto5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658BC4-62D5-8DC1-27D7-E69CA3D8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0937"/>
              </p:ext>
            </p:extLst>
          </p:nvPr>
        </p:nvGraphicFramePr>
        <p:xfrm>
          <a:off x="139955" y="2357819"/>
          <a:ext cx="30135258" cy="191171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45086">
                  <a:extLst>
                    <a:ext uri="{9D8B030D-6E8A-4147-A177-3AD203B41FA5}">
                      <a16:colId xmlns:a16="http://schemas.microsoft.com/office/drawing/2014/main" val="3112956746"/>
                    </a:ext>
                  </a:extLst>
                </a:gridCol>
                <a:gridCol w="10045086">
                  <a:extLst>
                    <a:ext uri="{9D8B030D-6E8A-4147-A177-3AD203B41FA5}">
                      <a16:colId xmlns:a16="http://schemas.microsoft.com/office/drawing/2014/main" val="530931419"/>
                    </a:ext>
                  </a:extLst>
                </a:gridCol>
                <a:gridCol w="10045086">
                  <a:extLst>
                    <a:ext uri="{9D8B030D-6E8A-4147-A177-3AD203B41FA5}">
                      <a16:colId xmlns:a16="http://schemas.microsoft.com/office/drawing/2014/main" val="985044258"/>
                    </a:ext>
                  </a:extLst>
                </a:gridCol>
              </a:tblGrid>
              <a:tr h="3319081"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Usage Across the UK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Aggregated Regional </a:t>
                      </a:r>
                    </a:p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Analysis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400" dirty="0"/>
                        <a:t>Detailed Study of Wales (Cymru)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8100"/>
                  </a:ext>
                </a:extLst>
              </a:tr>
              <a:tr h="76255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52121"/>
                  </a:ext>
                </a:extLst>
              </a:tr>
              <a:tr h="81724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44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EBD99E-F9AD-2797-412A-E54C9514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61530"/>
            <a:ext cx="30388591" cy="2010540"/>
          </a:xfrm>
        </p:spPr>
        <p:txBody>
          <a:bodyPr>
            <a:noAutofit/>
          </a:bodyPr>
          <a:lstStyle/>
          <a:p>
            <a:r>
              <a:rPr lang="en-GB" sz="4400" b="1" dirty="0"/>
              <a:t>Electric Consumption Analysis: UK-Wide Commercial vs Domestic Usage, Regional Insights, and Wales Focus</a:t>
            </a:r>
            <a:endParaRPr lang="en-GB" sz="3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E3CCE-D7C0-1360-8994-3AACC464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463" y="3976512"/>
            <a:ext cx="2374171" cy="1424502"/>
          </a:xfrm>
          <a:prstGeom prst="rect">
            <a:avLst/>
          </a:prstGeom>
        </p:spPr>
      </p:pic>
      <p:pic>
        <p:nvPicPr>
          <p:cNvPr id="16" name="Picture 15" descr="A map of united kingdom with numbers and a graph&#10;&#10;Description automatically generated">
            <a:extLst>
              <a:ext uri="{FF2B5EF4-FFF2-40B4-BE49-F238E27FC236}">
                <a16:creationId xmlns:a16="http://schemas.microsoft.com/office/drawing/2014/main" id="{463B06A5-F799-7E68-7371-ACA66695C9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" r="1497" b="1848"/>
          <a:stretch/>
        </p:blipFill>
        <p:spPr>
          <a:xfrm>
            <a:off x="2315277" y="7184571"/>
            <a:ext cx="6020600" cy="4760412"/>
          </a:xfrm>
          <a:prstGeom prst="rect">
            <a:avLst/>
          </a:prstGeom>
        </p:spPr>
      </p:pic>
      <p:pic>
        <p:nvPicPr>
          <p:cNvPr id="19" name="Picture 18" descr="A map of united kingdom with numbers and text&#10;&#10;Description automatically generated">
            <a:extLst>
              <a:ext uri="{FF2B5EF4-FFF2-40B4-BE49-F238E27FC236}">
                <a16:creationId xmlns:a16="http://schemas.microsoft.com/office/drawing/2014/main" id="{7CB30421-B5E9-42ED-8E2B-23A2FACFB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" y="13373840"/>
            <a:ext cx="10153674" cy="8101086"/>
          </a:xfrm>
          <a:prstGeom prst="rect">
            <a:avLst/>
          </a:prstGeom>
        </p:spPr>
      </p:pic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E4FB4800-11E7-3A61-3FC2-A7A6D477B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86" y="5716086"/>
            <a:ext cx="4703508" cy="7544541"/>
          </a:xfrm>
          <a:prstGeom prst="rect">
            <a:avLst/>
          </a:prstGeom>
        </p:spPr>
      </p:pic>
      <p:pic>
        <p:nvPicPr>
          <p:cNvPr id="23" name="Picture 22" descr="A blue and red diamond shapes&#10;&#10;Description automatically generated">
            <a:extLst>
              <a:ext uri="{FF2B5EF4-FFF2-40B4-BE49-F238E27FC236}">
                <a16:creationId xmlns:a16="http://schemas.microsoft.com/office/drawing/2014/main" id="{36CB6E93-BBB6-2E60-3E07-4891BDF03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894" y="5716084"/>
            <a:ext cx="5200770" cy="7549367"/>
          </a:xfrm>
          <a:prstGeom prst="rect">
            <a:avLst/>
          </a:prstGeom>
        </p:spPr>
      </p:pic>
      <p:pic>
        <p:nvPicPr>
          <p:cNvPr id="25" name="Picture 24" descr="A blue and white squares with black text&#10;&#10;Description automatically generated">
            <a:extLst>
              <a:ext uri="{FF2B5EF4-FFF2-40B4-BE49-F238E27FC236}">
                <a16:creationId xmlns:a16="http://schemas.microsoft.com/office/drawing/2014/main" id="{E4BF5DFE-3749-783F-5582-DE015AA13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86" y="17375677"/>
            <a:ext cx="4882220" cy="4099249"/>
          </a:xfrm>
          <a:prstGeom prst="rect">
            <a:avLst/>
          </a:prstGeom>
        </p:spPr>
      </p:pic>
      <p:pic>
        <p:nvPicPr>
          <p:cNvPr id="27" name="Picture 26" descr="A graph of energy consumption trends&#10;&#10;Description automatically generated">
            <a:extLst>
              <a:ext uri="{FF2B5EF4-FFF2-40B4-BE49-F238E27FC236}">
                <a16:creationId xmlns:a16="http://schemas.microsoft.com/office/drawing/2014/main" id="{7DBE1539-F07D-3AF1-C29D-38C6BF6101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5" y="17330350"/>
            <a:ext cx="4969807" cy="4144576"/>
          </a:xfrm>
          <a:prstGeom prst="rect">
            <a:avLst/>
          </a:prstGeom>
        </p:spPr>
      </p:pic>
      <p:pic>
        <p:nvPicPr>
          <p:cNvPr id="29" name="Picture 28" descr="A graph of energy consumption&#10;&#10;Description automatically generated">
            <a:extLst>
              <a:ext uri="{FF2B5EF4-FFF2-40B4-BE49-F238E27FC236}">
                <a16:creationId xmlns:a16="http://schemas.microsoft.com/office/drawing/2014/main" id="{10F50DC2-4518-2EEC-1358-27B6AFA2B3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542" y="13373839"/>
            <a:ext cx="9926130" cy="3956511"/>
          </a:xfrm>
          <a:prstGeom prst="rect">
            <a:avLst/>
          </a:prstGeom>
        </p:spPr>
      </p:pic>
      <p:pic>
        <p:nvPicPr>
          <p:cNvPr id="31" name="Picture 30" descr="A screenshot of a graph&#10;&#10;Description automatically generated">
            <a:extLst>
              <a:ext uri="{FF2B5EF4-FFF2-40B4-BE49-F238E27FC236}">
                <a16:creationId xmlns:a16="http://schemas.microsoft.com/office/drawing/2014/main" id="{2013B669-1672-B90E-12CC-6DD5641D53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981" y="5716085"/>
            <a:ext cx="4983297" cy="7544541"/>
          </a:xfrm>
          <a:prstGeom prst="rect">
            <a:avLst/>
          </a:prstGeom>
        </p:spPr>
      </p:pic>
      <p:pic>
        <p:nvPicPr>
          <p:cNvPr id="33" name="Picture 32" descr="A blue and red shapes&#10;&#10;Description automatically generated">
            <a:extLst>
              <a:ext uri="{FF2B5EF4-FFF2-40B4-BE49-F238E27FC236}">
                <a16:creationId xmlns:a16="http://schemas.microsoft.com/office/drawing/2014/main" id="{395A3E67-8830-ECF3-5F0D-4AA3EC2EE6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346" y="5716084"/>
            <a:ext cx="5129454" cy="7544541"/>
          </a:xfrm>
          <a:prstGeom prst="rect">
            <a:avLst/>
          </a:prstGeom>
        </p:spPr>
      </p:pic>
      <p:pic>
        <p:nvPicPr>
          <p:cNvPr id="36" name="Picture 35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8A8548C2-D7FF-ECEC-3824-859EAE9C0D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657" y="13373839"/>
            <a:ext cx="10067784" cy="81010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93BF10-132C-2D16-ACD2-E56B4B93B3B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" y="61531"/>
            <a:ext cx="2207325" cy="2250960"/>
          </a:xfrm>
          <a:prstGeom prst="rect">
            <a:avLst/>
          </a:prstGeom>
        </p:spPr>
      </p:pic>
      <p:pic>
        <p:nvPicPr>
          <p:cNvPr id="39" name="Picture 38" descr="A black and orange lightning bolt in a circle&#10;&#10;Description automatically generated">
            <a:extLst>
              <a:ext uri="{FF2B5EF4-FFF2-40B4-BE49-F238E27FC236}">
                <a16:creationId xmlns:a16="http://schemas.microsoft.com/office/drawing/2014/main" id="{F01EA04C-5DA8-E786-94FB-22C305BDE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226" y="99497"/>
            <a:ext cx="1583591" cy="1410594"/>
          </a:xfrm>
          <a:prstGeom prst="rect">
            <a:avLst/>
          </a:prstGeom>
        </p:spPr>
      </p:pic>
      <p:pic>
        <p:nvPicPr>
          <p:cNvPr id="41" name="Picture 40" descr="A red and white logo with a lightning bolt&#10;&#10;Description automatically generated">
            <a:extLst>
              <a:ext uri="{FF2B5EF4-FFF2-40B4-BE49-F238E27FC236}">
                <a16:creationId xmlns:a16="http://schemas.microsoft.com/office/drawing/2014/main" id="{A19EC208-C26A-C87C-8FAA-DDCD3BC559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8222" l="9778" r="89778">
                        <a14:foregroundMark x1="61778" y1="54667" x2="61778" y2="54667"/>
                        <a14:foregroundMark x1="71556" y1="53778" x2="67556" y2="25333"/>
                        <a14:foregroundMark x1="67556" y1="25333" x2="77778" y2="49778"/>
                        <a14:foregroundMark x1="77778" y1="49778" x2="69333" y2="80000"/>
                        <a14:foregroundMark x1="69333" y1="80000" x2="47111" y2="98222"/>
                        <a14:foregroundMark x1="47111" y1="98222" x2="24000" y2="40000"/>
                        <a14:foregroundMark x1="24000" y1="40000" x2="64444" y2="46667"/>
                        <a14:foregroundMark x1="35111" y1="24444" x2="33333" y2="48444"/>
                        <a14:foregroundMark x1="53778" y1="69778" x2="53778" y2="69778"/>
                        <a14:foregroundMark x1="48444" y1="65333" x2="52000" y2="65333"/>
                        <a14:foregroundMark x1="14667" y1="57333" x2="14667" y2="57333"/>
                        <a14:foregroundMark x1="14667" y1="58222" x2="16444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683" y="1041772"/>
            <a:ext cx="1316045" cy="1316045"/>
          </a:xfrm>
          <a:prstGeom prst="rect">
            <a:avLst/>
          </a:prstGeom>
        </p:spPr>
      </p:pic>
      <p:pic>
        <p:nvPicPr>
          <p:cNvPr id="45" name="Picture 44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AFE11700-53E8-44BB-2634-E915CE87C5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079" y="12982479"/>
            <a:ext cx="180469" cy="184534"/>
          </a:xfrm>
          <a:prstGeom prst="rect">
            <a:avLst/>
          </a:prstGeom>
        </p:spPr>
      </p:pic>
      <p:pic>
        <p:nvPicPr>
          <p:cNvPr id="48" name="Picture 47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2887591A-FD77-62F3-CC93-D282F04AE3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720" y="12953055"/>
            <a:ext cx="180469" cy="184534"/>
          </a:xfrm>
          <a:prstGeom prst="rect">
            <a:avLst/>
          </a:prstGeom>
        </p:spPr>
      </p:pic>
      <p:pic>
        <p:nvPicPr>
          <p:cNvPr id="49" name="Picture 48" descr="A blue and white logo&#10;&#10;Description automatically generated">
            <a:extLst>
              <a:ext uri="{FF2B5EF4-FFF2-40B4-BE49-F238E27FC236}">
                <a16:creationId xmlns:a16="http://schemas.microsoft.com/office/drawing/2014/main" id="{B160A825-6717-1E69-0DE3-926D5A54BE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1852" y1="30901" x2="51852" y2="30901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38697" y="12924363"/>
            <a:ext cx="263918" cy="284690"/>
          </a:xfrm>
          <a:prstGeom prst="rect">
            <a:avLst/>
          </a:prstGeom>
        </p:spPr>
      </p:pic>
      <p:pic>
        <p:nvPicPr>
          <p:cNvPr id="50" name="Picture 49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81D23B55-1553-CE34-A3E7-7BF0E7365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871" y="12982479"/>
            <a:ext cx="180469" cy="184534"/>
          </a:xfrm>
          <a:prstGeom prst="rect">
            <a:avLst/>
          </a:prstGeom>
        </p:spPr>
      </p:pic>
      <p:pic>
        <p:nvPicPr>
          <p:cNvPr id="52" name="Picture 51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FFBA4B17-8E2B-8402-4538-E383F3B2D7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214" y="12982479"/>
            <a:ext cx="180469" cy="184534"/>
          </a:xfrm>
          <a:prstGeom prst="rect">
            <a:avLst/>
          </a:prstGeom>
        </p:spPr>
      </p:pic>
      <p:pic>
        <p:nvPicPr>
          <p:cNvPr id="55" name="Picture 54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A26D8F2B-EA6B-A96D-591F-6B53E2FD4A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08" y="16178132"/>
            <a:ext cx="180469" cy="184534"/>
          </a:xfrm>
          <a:prstGeom prst="rect">
            <a:avLst/>
          </a:prstGeom>
        </p:spPr>
      </p:pic>
      <p:pic>
        <p:nvPicPr>
          <p:cNvPr id="57" name="Picture 56" descr="A blue and white logo&#10;&#10;Description automatically generated">
            <a:extLst>
              <a:ext uri="{FF2B5EF4-FFF2-40B4-BE49-F238E27FC236}">
                <a16:creationId xmlns:a16="http://schemas.microsoft.com/office/drawing/2014/main" id="{C2D91FD9-4678-9E67-F15F-2F56EAA630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46296" y1="31760" x2="46296" y2="31760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41489" y="12953204"/>
            <a:ext cx="263918" cy="284690"/>
          </a:xfrm>
          <a:prstGeom prst="rect">
            <a:avLst/>
          </a:prstGeom>
        </p:spPr>
      </p:pic>
      <p:pic>
        <p:nvPicPr>
          <p:cNvPr id="58" name="Picture 57" descr="A blue and white logo&#10;&#10;Description automatically generated">
            <a:extLst>
              <a:ext uri="{FF2B5EF4-FFF2-40B4-BE49-F238E27FC236}">
                <a16:creationId xmlns:a16="http://schemas.microsoft.com/office/drawing/2014/main" id="{74C4FB12-D1CE-3EC7-9055-4F812A212E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65741" y1="29185" x2="65741" y2="29185"/>
                        <a14:foregroundMark x1="53704" y1="36481" x2="53704" y2="36481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06409" y="12928868"/>
            <a:ext cx="263918" cy="284690"/>
          </a:xfrm>
          <a:prstGeom prst="rect">
            <a:avLst/>
          </a:prstGeom>
        </p:spPr>
      </p:pic>
      <p:pic>
        <p:nvPicPr>
          <p:cNvPr id="59" name="Picture 58" descr="A blue and white logo&#10;&#10;Description automatically generated">
            <a:extLst>
              <a:ext uri="{FF2B5EF4-FFF2-40B4-BE49-F238E27FC236}">
                <a16:creationId xmlns:a16="http://schemas.microsoft.com/office/drawing/2014/main" id="{77CB2294-4193-7F0C-3317-A50AD4E7D1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3704" y1="35193" x2="53704" y2="35193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45231" y="12953204"/>
            <a:ext cx="263918" cy="284690"/>
          </a:xfrm>
          <a:prstGeom prst="rect">
            <a:avLst/>
          </a:prstGeom>
        </p:spPr>
      </p:pic>
      <p:pic>
        <p:nvPicPr>
          <p:cNvPr id="60" name="Picture 59" descr="A blue and white logo&#10;&#10;Description automatically generated">
            <a:extLst>
              <a:ext uri="{FF2B5EF4-FFF2-40B4-BE49-F238E27FC236}">
                <a16:creationId xmlns:a16="http://schemas.microsoft.com/office/drawing/2014/main" id="{345B67A5-47B2-9AA7-158B-86C0697640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4630" y1="33476" x2="54630" y2="33476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1903" y="16363725"/>
            <a:ext cx="263918" cy="284690"/>
          </a:xfrm>
          <a:prstGeom prst="rect">
            <a:avLst/>
          </a:prstGeom>
        </p:spPr>
      </p:pic>
      <p:pic>
        <p:nvPicPr>
          <p:cNvPr id="63" name="Picture 62" descr="A flag with a dragon and a cross&#10;&#10;Description automatically generated">
            <a:extLst>
              <a:ext uri="{FF2B5EF4-FFF2-40B4-BE49-F238E27FC236}">
                <a16:creationId xmlns:a16="http://schemas.microsoft.com/office/drawing/2014/main" id="{9A266424-1FDF-746C-4298-DAB074393D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001455"/>
            <a:ext cx="2703192" cy="1351596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F95120E-EF57-C558-E812-60E6C82325DB}"/>
              </a:ext>
            </a:extLst>
          </p:cNvPr>
          <p:cNvGrpSpPr/>
          <p:nvPr/>
        </p:nvGrpSpPr>
        <p:grpSpPr>
          <a:xfrm>
            <a:off x="13183409" y="3722433"/>
            <a:ext cx="3320993" cy="1678581"/>
            <a:chOff x="13123942" y="3287995"/>
            <a:chExt cx="3726012" cy="1993016"/>
          </a:xfrm>
        </p:grpSpPr>
        <p:pic>
          <p:nvPicPr>
            <p:cNvPr id="65" name="Picture 64" descr="A red and blue triangles&#10;&#10;Description automatically generated">
              <a:extLst>
                <a:ext uri="{FF2B5EF4-FFF2-40B4-BE49-F238E27FC236}">
                  <a16:creationId xmlns:a16="http://schemas.microsoft.com/office/drawing/2014/main" id="{0C02A73A-8E39-E677-6674-D821C96B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3992454" y="3680811"/>
              <a:ext cx="2857500" cy="1600200"/>
            </a:xfrm>
            <a:prstGeom prst="rect">
              <a:avLst/>
            </a:prstGeom>
          </p:spPr>
        </p:pic>
        <p:pic>
          <p:nvPicPr>
            <p:cNvPr id="67" name="Picture 66" descr="A flag with a dragon and a cross&#10;&#10;Description automatically generated">
              <a:extLst>
                <a:ext uri="{FF2B5EF4-FFF2-40B4-BE49-F238E27FC236}">
                  <a16:creationId xmlns:a16="http://schemas.microsoft.com/office/drawing/2014/main" id="{07BA8D79-6C3B-3F71-4986-E85DCB15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0000" b="90000" l="10000" r="90000">
                          <a14:foregroundMark x1="52273" y1="49091" x2="52273" y2="49091"/>
                          <a14:foregroundMark x1="51818" y1="46364" x2="53636" y2="44545"/>
                          <a14:foregroundMark x1="52273" y1="52727" x2="52273" y2="52727"/>
                          <a14:foregroundMark x1="50000" y1="52727" x2="45455" y2="52727"/>
                          <a14:foregroundMark x1="45859" y1="45455" x2="45909" y2="44545"/>
                          <a14:foregroundMark x1="45455" y1="52727" x2="45859" y2="45455"/>
                          <a14:foregroundMark x1="45909" y1="44545" x2="45000" y2="39091"/>
                          <a14:foregroundMark x1="45000" y1="39091" x2="44545" y2="38182"/>
                          <a14:foregroundMark x1="60000" y1="40909" x2="60000" y2="40909"/>
                          <a14:foregroundMark x1="42727" y1="61818" x2="42727" y2="61818"/>
                          <a14:foregroundMark x1="40455" y1="40909" x2="40455" y2="40909"/>
                          <a14:backgroundMark x1="37273" y1="38182" x2="37273" y2="38182"/>
                          <a14:backgroundMark x1="42727" y1="45455" x2="42727" y2="45455"/>
                          <a14:backgroundMark x1="55000" y1="57273" x2="55000" y2="572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40000">
              <a:off x="13123942" y="3287995"/>
              <a:ext cx="2871883" cy="1435942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ACAFDA5-84E3-AFC7-C65D-E53E07D0039F}"/>
              </a:ext>
            </a:extLst>
          </p:cNvPr>
          <p:cNvSpPr txBox="1"/>
          <p:nvPr/>
        </p:nvSpPr>
        <p:spPr>
          <a:xfrm>
            <a:off x="13788059" y="583944"/>
            <a:ext cx="246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Energy</a:t>
            </a:r>
          </a:p>
        </p:txBody>
      </p:sp>
      <p:pic>
        <p:nvPicPr>
          <p:cNvPr id="70" name="Picture 69" descr="A black diamond shaped object with white text&#10;&#10;Description automatically generated">
            <a:extLst>
              <a:ext uri="{FF2B5EF4-FFF2-40B4-BE49-F238E27FC236}">
                <a16:creationId xmlns:a16="http://schemas.microsoft.com/office/drawing/2014/main" id="{152C6264-3253-09D7-DA8D-AB36A70081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099" y="491676"/>
            <a:ext cx="787757" cy="805501"/>
          </a:xfrm>
          <a:prstGeom prst="rect">
            <a:avLst/>
          </a:prstGeom>
        </p:spPr>
      </p:pic>
      <p:pic>
        <p:nvPicPr>
          <p:cNvPr id="71" name="Picture 70" descr="A blue and white logo&#10;&#10;Description automatically generated">
            <a:extLst>
              <a:ext uri="{FF2B5EF4-FFF2-40B4-BE49-F238E27FC236}">
                <a16:creationId xmlns:a16="http://schemas.microsoft.com/office/drawing/2014/main" id="{21E33C6E-5FE5-AD64-C9D6-C5547637B3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25926" y1="34335" x2="25926" y2="34335"/>
                        <a14:foregroundMark x1="55556" y1="32618" x2="55556" y2="32618"/>
                        <a14:foregroundMark x1="62963" y1="46781" x2="62963" y2="46781"/>
                        <a14:foregroundMark x1="48611" y1="78541" x2="48611" y2="78541"/>
                        <a14:foregroundMark x1="53704" y1="35193" x2="53704" y2="35193"/>
                        <a14:backgroundMark x1="78704" y1="66094" x2="78704" y2="66094"/>
                        <a14:backgroundMark x1="70370" y1="66094" x2="70370" y2="66094"/>
                        <a14:backgroundMark x1="63426" y1="66094" x2="63426" y2="66094"/>
                        <a14:backgroundMark x1="52315" y1="66953" x2="52315" y2="66953"/>
                        <a14:backgroundMark x1="41667" y1="67811" x2="41667" y2="67811"/>
                        <a14:backgroundMark x1="38889" y1="68670" x2="38889" y2="68670"/>
                        <a14:backgroundMark x1="35185" y1="68670" x2="32407" y2="68670"/>
                        <a14:backgroundMark x1="14352" y1="64378" x2="83796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18544" y="-139853"/>
            <a:ext cx="1907398" cy="2057523"/>
          </a:xfrm>
          <a:prstGeom prst="rect">
            <a:avLst/>
          </a:prstGeom>
        </p:spPr>
      </p:pic>
      <p:pic>
        <p:nvPicPr>
          <p:cNvPr id="79" name="Picture 78" descr="A circ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C8DE9CF6-D929-C877-BD34-0EEEB603845A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266" b="99241" l="913" r="98566">
                        <a14:foregroundMark x1="79400" y1="11772" x2="79400" y2="11772"/>
                        <a14:foregroundMark x1="88266" y1="11266" x2="29074" y2="8354"/>
                        <a14:foregroundMark x1="29074" y1="8354" x2="29465" y2="3165"/>
                        <a14:foregroundMark x1="29465" y1="3165" x2="57757" y2="2658"/>
                        <a14:foregroundMark x1="57757" y1="2658" x2="78618" y2="2785"/>
                        <a14:foregroundMark x1="78618" y1="2785" x2="87614" y2="2405"/>
                        <a14:foregroundMark x1="87614" y1="2405" x2="94915" y2="14810"/>
                        <a14:foregroundMark x1="94915" y1="14810" x2="98957" y2="45063"/>
                        <a14:foregroundMark x1="98957" y1="45063" x2="92308" y2="89873"/>
                        <a14:foregroundMark x1="92308" y1="89873" x2="86310" y2="93038"/>
                        <a14:foregroundMark x1="86310" y1="93038" x2="22164" y2="87975"/>
                        <a14:foregroundMark x1="22164" y1="87975" x2="1043" y2="91772"/>
                        <a14:foregroundMark x1="1043" y1="91772" x2="10430" y2="42405"/>
                        <a14:foregroundMark x1="10430" y1="42405" x2="9518" y2="26582"/>
                        <a14:foregroundMark x1="9518" y1="26582" x2="13168" y2="14177"/>
                        <a14:foregroundMark x1="13168" y1="14177" x2="21512" y2="14304"/>
                        <a14:foregroundMark x1="21512" y1="14304" x2="24772" y2="37089"/>
                        <a14:foregroundMark x1="24772" y1="37089" x2="17731" y2="50633"/>
                        <a14:foregroundMark x1="17731" y1="50633" x2="16688" y2="63165"/>
                        <a14:foregroundMark x1="16688" y1="63165" x2="18774" y2="72025"/>
                        <a14:foregroundMark x1="18774" y1="72025" x2="44850" y2="82278"/>
                        <a14:foregroundMark x1="44850" y1="82278" x2="58149" y2="80633"/>
                        <a14:foregroundMark x1="58149" y1="80633" x2="74055" y2="71899"/>
                        <a14:foregroundMark x1="74055" y1="71899" x2="79661" y2="65696"/>
                        <a14:foregroundMark x1="79661" y1="65696" x2="85789" y2="45696"/>
                        <a14:foregroundMark x1="85789" y1="45696" x2="84355" y2="40000"/>
                        <a14:foregroundMark x1="51108" y1="19620" x2="25684" y2="30127"/>
                        <a14:foregroundMark x1="47327" y1="15823" x2="36767" y2="17468"/>
                        <a14:foregroundMark x1="36767" y1="17468" x2="55280" y2="18228"/>
                        <a14:foregroundMark x1="55280" y1="18228" x2="60626" y2="18101"/>
                        <a14:foregroundMark x1="73664" y1="78481" x2="67014" y2="84810"/>
                        <a14:foregroundMark x1="67014" y1="84810" x2="27249" y2="83165"/>
                        <a14:foregroundMark x1="27249" y1="83165" x2="15254" y2="78481"/>
                        <a14:foregroundMark x1="15254" y1="78481" x2="9518" y2="89873"/>
                        <a14:foregroundMark x1="9518" y1="89873" x2="9126" y2="97342"/>
                        <a14:foregroundMark x1="9126" y1="97342" x2="19557" y2="97848"/>
                        <a14:foregroundMark x1="19557" y1="97848" x2="71969" y2="96709"/>
                        <a14:foregroundMark x1="71969" y1="96709" x2="83963" y2="89747"/>
                        <a14:foregroundMark x1="83963" y1="89747" x2="90222" y2="75316"/>
                        <a14:foregroundMark x1="90222" y1="75316" x2="96741" y2="25190"/>
                        <a14:foregroundMark x1="96741" y1="25190" x2="87223" y2="12025"/>
                        <a14:foregroundMark x1="87223" y1="12025" x2="66623" y2="5443"/>
                        <a14:foregroundMark x1="66623" y1="5443" x2="18253" y2="7975"/>
                        <a14:foregroundMark x1="18253" y1="7975" x2="5737" y2="19241"/>
                        <a14:foregroundMark x1="5737" y1="19241" x2="1825" y2="47089"/>
                        <a14:foregroundMark x1="1825" y1="47089" x2="5737" y2="70759"/>
                        <a14:foregroundMark x1="5737" y1="70759" x2="15645" y2="89620"/>
                        <a14:foregroundMark x1="15645" y1="89620" x2="26336" y2="96076"/>
                        <a14:foregroundMark x1="26336" y1="96076" x2="27510" y2="96329"/>
                        <a14:foregroundMark x1="90352" y1="64177" x2="91656" y2="70000"/>
                        <a14:foregroundMark x1="91656" y1="70000" x2="88136" y2="61392"/>
                        <a14:foregroundMark x1="88136" y1="61392" x2="96219" y2="25696"/>
                        <a14:foregroundMark x1="96219" y1="25696" x2="95306" y2="11646"/>
                        <a14:foregroundMark x1="95306" y1="11646" x2="97653" y2="7468"/>
                        <a14:foregroundMark x1="97653" y1="7468" x2="54498" y2="8734"/>
                        <a14:foregroundMark x1="54498" y1="8734" x2="37158" y2="4937"/>
                        <a14:foregroundMark x1="37158" y1="4937" x2="11213" y2="6582"/>
                        <a14:foregroundMark x1="11213" y1="6582" x2="5215" y2="4557"/>
                        <a14:foregroundMark x1="5215" y1="4557" x2="10561" y2="39367"/>
                        <a14:foregroundMark x1="10561" y1="39367" x2="4824" y2="64937"/>
                        <a14:foregroundMark x1="4824" y1="64937" x2="3911" y2="95949"/>
                        <a14:foregroundMark x1="3911" y1="95949" x2="11734" y2="99873"/>
                        <a14:foregroundMark x1="11734" y1="99873" x2="81356" y2="98481"/>
                        <a14:foregroundMark x1="81356" y1="98481" x2="96610" y2="93038"/>
                        <a14:foregroundMark x1="96610" y1="93038" x2="91917" y2="85316"/>
                        <a14:foregroundMark x1="91917" y1="85316" x2="80183" y2="84810"/>
                        <a14:foregroundMark x1="80183" y1="84810" x2="78227" y2="78861"/>
                        <a14:foregroundMark x1="78227" y1="78861" x2="94003" y2="74304"/>
                        <a14:foregroundMark x1="94003" y1="74304" x2="98175" y2="63038"/>
                        <a14:foregroundMark x1="98175" y1="63038" x2="94003" y2="57089"/>
                        <a14:foregroundMark x1="94003" y1="57089" x2="95828" y2="25443"/>
                        <a14:foregroundMark x1="95828" y1="25443" x2="85267" y2="14937"/>
                        <a14:foregroundMark x1="85267" y1="14937" x2="91134" y2="26709"/>
                        <a14:foregroundMark x1="91134" y1="26709" x2="70665" y2="11139"/>
                        <a14:foregroundMark x1="70665" y1="11139" x2="76141" y2="16962"/>
                        <a14:foregroundMark x1="76141" y1="16962" x2="81226" y2="19494"/>
                        <a14:foregroundMark x1="81226" y1="19494" x2="89831" y2="11519"/>
                        <a14:foregroundMark x1="89831" y1="11519" x2="92829" y2="4684"/>
                        <a14:foregroundMark x1="92829" y1="4684" x2="39505" y2="3797"/>
                        <a14:foregroundMark x1="39505" y1="3797" x2="33898" y2="7722"/>
                        <a14:foregroundMark x1="33898" y1="7722" x2="13559" y2="6709"/>
                        <a14:foregroundMark x1="13559" y1="6709" x2="29987" y2="1899"/>
                        <a14:foregroundMark x1="29987" y1="1899" x2="10821" y2="13038"/>
                        <a14:foregroundMark x1="10821" y1="13038" x2="2738" y2="51139"/>
                        <a14:foregroundMark x1="2738" y1="51139" x2="1565" y2="26076"/>
                        <a14:foregroundMark x1="1565" y1="26076" x2="1825" y2="24937"/>
                        <a14:foregroundMark x1="74576" y1="30886" x2="64407" y2="21139"/>
                        <a14:foregroundMark x1="64407" y1="21139" x2="62712" y2="20253"/>
                        <a14:foregroundMark x1="73012" y1="25823" x2="58149" y2="22532"/>
                        <a14:foregroundMark x1="58149" y1="22532" x2="79531" y2="30633"/>
                        <a14:foregroundMark x1="79531" y1="30633" x2="79531" y2="30633"/>
                        <a14:foregroundMark x1="87223" y1="32658" x2="98827" y2="34051"/>
                        <a14:foregroundMark x1="98827" y1="34051" x2="95567" y2="13165"/>
                        <a14:foregroundMark x1="95567" y1="13165" x2="95567" y2="13165"/>
                        <a14:foregroundMark x1="97001" y1="5696" x2="53716" y2="4937"/>
                        <a14:foregroundMark x1="53716" y1="4937" x2="35724" y2="7342"/>
                        <a14:foregroundMark x1="3259" y1="4684" x2="9518" y2="1772"/>
                        <a14:foregroundMark x1="9518" y1="1772" x2="25554" y2="759"/>
                        <a14:foregroundMark x1="25554" y1="759" x2="19426" y2="3038"/>
                        <a14:foregroundMark x1="19426" y1="3038" x2="31551" y2="3924"/>
                        <a14:foregroundMark x1="31551" y1="3924" x2="53846" y2="1519"/>
                        <a14:foregroundMark x1="53846" y1="1519" x2="80965" y2="2405"/>
                        <a14:foregroundMark x1="80965" y1="2405" x2="94654" y2="1013"/>
                        <a14:foregroundMark x1="94654" y1="1013" x2="98305" y2="11266"/>
                        <a14:foregroundMark x1="98305" y1="11266" x2="97914" y2="90380"/>
                        <a14:foregroundMark x1="97914" y1="90380" x2="93611" y2="97342"/>
                        <a14:foregroundMark x1="93611" y1="97342" x2="63755" y2="99367"/>
                        <a14:foregroundMark x1="63755" y1="99367" x2="1043" y2="98987"/>
                        <a14:foregroundMark x1="26336" y1="3671" x2="35593" y2="1392"/>
                        <a14:foregroundMark x1="98435" y1="2025" x2="99348" y2="11772"/>
                        <a14:foregroundMark x1="99348" y1="11772" x2="94263" y2="27848"/>
                        <a14:foregroundMark x1="94263" y1="27848" x2="98566" y2="57215"/>
                        <a14:foregroundMark x1="98566" y1="57215" x2="97392" y2="96203"/>
                        <a14:backgroundMark x1="48631" y1="39367" x2="49674" y2="45823"/>
                        <a14:backgroundMark x1="49674" y1="45823" x2="49935" y2="44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91" t="12100" r="10702" b="9874"/>
          <a:stretch/>
        </p:blipFill>
        <p:spPr>
          <a:xfrm>
            <a:off x="159281" y="5637741"/>
            <a:ext cx="10034704" cy="77355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0E34CD1-4CCB-EC31-EC9B-3239774EF31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b="95618"/>
          <a:stretch/>
        </p:blipFill>
        <p:spPr>
          <a:xfrm>
            <a:off x="1389066" y="5636682"/>
            <a:ext cx="7458249" cy="3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Electric Consumption Analysis: UK-Wide Commercial vs Domestic Usage, Regional Insights, and Wales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Consumption Analysis: UK-Wide Commercial vs Domestic Usage, Regional Insights, and Wales Focus</dc:title>
  <dc:creator>FORATIKASHANI R. (969477)</dc:creator>
  <cp:lastModifiedBy>FORATIKASHANI R. (969477)</cp:lastModifiedBy>
  <cp:revision>1</cp:revision>
  <dcterms:created xsi:type="dcterms:W3CDTF">2024-05-05T15:06:28Z</dcterms:created>
  <dcterms:modified xsi:type="dcterms:W3CDTF">2024-05-05T19:13:32Z</dcterms:modified>
</cp:coreProperties>
</file>