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B918-FA14-49A0-9CF8-8CEC7AC71B69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857250"/>
            <a:ext cx="32766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31D0-EF0E-4109-AD8F-3884ED600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31D0-EF0E-4109-AD8F-3884ED6008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2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microsoft.com/office/2017/06/relationships/model3d" Target="../media/model3d2.glb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5" Type="http://schemas.microsoft.com/office/2007/relationships/hdphoto" Target="../media/hdphoto4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32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microsoft.com/office/2007/relationships/hdphoto" Target="../media/hdphoto3.wdp"/><Relationship Id="rId31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microsoft.com/office/2017/06/relationships/model3d" Target="../media/model3d1.glb"/><Relationship Id="rId27" Type="http://schemas.openxmlformats.org/officeDocument/2006/relationships/image" Target="../media/image19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A0E9B5FE-9284-F8ED-4487-763985436984}"/>
              </a:ext>
            </a:extLst>
          </p:cNvPr>
          <p:cNvSpPr/>
          <p:nvPr/>
        </p:nvSpPr>
        <p:spPr>
          <a:xfrm>
            <a:off x="21558409" y="710585"/>
            <a:ext cx="5328804" cy="1655595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B55FEE88-FB82-99D9-1F1D-50BA56772DF8}"/>
              </a:ext>
            </a:extLst>
          </p:cNvPr>
          <p:cNvSpPr/>
          <p:nvPr/>
        </p:nvSpPr>
        <p:spPr>
          <a:xfrm>
            <a:off x="2291197" y="676007"/>
            <a:ext cx="5328804" cy="1561097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58BC4-62D5-8DC1-27D7-E69CA3D8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38843"/>
              </p:ext>
            </p:extLst>
          </p:nvPr>
        </p:nvGraphicFramePr>
        <p:xfrm>
          <a:off x="69977" y="2447686"/>
          <a:ext cx="30135258" cy="1900236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5086">
                  <a:extLst>
                    <a:ext uri="{9D8B030D-6E8A-4147-A177-3AD203B41FA5}">
                      <a16:colId xmlns:a16="http://schemas.microsoft.com/office/drawing/2014/main" val="3112956746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530931419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985044258"/>
                    </a:ext>
                  </a:extLst>
                </a:gridCol>
              </a:tblGrid>
              <a:tr h="2922159"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Usage Across the UK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Aggregated Regional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Analysis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/>
                        <a:t>Detailed Study of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/>
                        <a:t>Wales (Cymru)</a:t>
                      </a:r>
                      <a:endParaRPr lang="en-GB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8100"/>
                  </a:ext>
                </a:extLst>
              </a:tr>
              <a:tr h="77617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52121"/>
                  </a:ext>
                </a:extLst>
              </a:tr>
              <a:tr h="831842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44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EBD99E-F9AD-2797-412A-E54C9514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91049"/>
            <a:ext cx="30388591" cy="801634"/>
          </a:xfrm>
        </p:spPr>
        <p:txBody>
          <a:bodyPr>
            <a:noAutofit/>
          </a:bodyPr>
          <a:lstStyle/>
          <a:p>
            <a:r>
              <a:rPr lang="en-GB" sz="4400" b="1" dirty="0"/>
              <a:t>Electric Consumption Analysis: UK-Wide Commercial vs Domestic Usage, Regional Insights, and Wales Focus</a:t>
            </a:r>
            <a:endParaRPr lang="en-GB" sz="3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E3CCE-D7C0-1360-8994-3AACC464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931" y="3862586"/>
            <a:ext cx="2250504" cy="1350302"/>
          </a:xfrm>
          <a:prstGeom prst="rect">
            <a:avLst/>
          </a:prstGeom>
        </p:spPr>
      </p:pic>
      <p:pic>
        <p:nvPicPr>
          <p:cNvPr id="16" name="Picture 15" descr="A map of united kingdom with numbers and a graph&#10;&#10;Description automatically generated">
            <a:extLst>
              <a:ext uri="{FF2B5EF4-FFF2-40B4-BE49-F238E27FC236}">
                <a16:creationId xmlns:a16="http://schemas.microsoft.com/office/drawing/2014/main" id="{463B06A5-F799-7E68-7371-ACA66695C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" r="1497" b="1848"/>
          <a:stretch/>
        </p:blipFill>
        <p:spPr>
          <a:xfrm>
            <a:off x="2743199" y="6893674"/>
            <a:ext cx="5363717" cy="4692131"/>
          </a:xfrm>
          <a:prstGeom prst="rect">
            <a:avLst/>
          </a:prstGeom>
        </p:spPr>
      </p:pic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E4FB4800-11E7-3A61-3FC2-A7A6D477B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97" y="7068504"/>
            <a:ext cx="4514558" cy="5210667"/>
          </a:xfrm>
          <a:prstGeom prst="rect">
            <a:avLst/>
          </a:prstGeom>
        </p:spPr>
      </p:pic>
      <p:pic>
        <p:nvPicPr>
          <p:cNvPr id="23" name="Picture 22" descr="A blue and red diamond shapes&#10;&#10;Description automatically generated">
            <a:extLst>
              <a:ext uri="{FF2B5EF4-FFF2-40B4-BE49-F238E27FC236}">
                <a16:creationId xmlns:a16="http://schemas.microsoft.com/office/drawing/2014/main" id="{36CB6E93-BBB6-2E60-3E07-4891BDF03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955" y="7068505"/>
            <a:ext cx="5171696" cy="52106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93BF10-132C-2D16-ACD2-E56B4B93B3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" y="61531"/>
            <a:ext cx="2207325" cy="2250960"/>
          </a:xfrm>
          <a:prstGeom prst="rect">
            <a:avLst/>
          </a:prstGeom>
        </p:spPr>
      </p:pic>
      <p:pic>
        <p:nvPicPr>
          <p:cNvPr id="41" name="Picture 40" descr="A red and white logo with a lightning bolt&#10;&#10;Description automatically generated">
            <a:extLst>
              <a:ext uri="{FF2B5EF4-FFF2-40B4-BE49-F238E27FC236}">
                <a16:creationId xmlns:a16="http://schemas.microsoft.com/office/drawing/2014/main" id="{A19EC208-C26A-C87C-8FAA-DDCD3BC559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98222" l="9778" r="89778">
                        <a14:foregroundMark x1="61778" y1="54667" x2="61778" y2="54667"/>
                        <a14:foregroundMark x1="71556" y1="53778" x2="67556" y2="25333"/>
                        <a14:foregroundMark x1="67556" y1="25333" x2="77778" y2="49778"/>
                        <a14:foregroundMark x1="77778" y1="49778" x2="69333" y2="80000"/>
                        <a14:foregroundMark x1="69333" y1="80000" x2="47111" y2="98222"/>
                        <a14:foregroundMark x1="47111" y1="98222" x2="24000" y2="40000"/>
                        <a14:foregroundMark x1="24000" y1="40000" x2="64444" y2="46667"/>
                        <a14:foregroundMark x1="35111" y1="24444" x2="33333" y2="48444"/>
                        <a14:foregroundMark x1="53778" y1="69778" x2="53778" y2="69778"/>
                        <a14:foregroundMark x1="48444" y1="65333" x2="52000" y2="65333"/>
                        <a14:foregroundMark x1="14667" y1="57333" x2="14667" y2="57333"/>
                        <a14:foregroundMark x1="14667" y1="58222" x2="16444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83" y="-72904"/>
            <a:ext cx="2265832" cy="2265832"/>
          </a:xfrm>
          <a:prstGeom prst="rect">
            <a:avLst/>
          </a:prstGeom>
        </p:spPr>
      </p:pic>
      <p:pic>
        <p:nvPicPr>
          <p:cNvPr id="45" name="Picture 44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AFE11700-53E8-44BB-2634-E915CE87C5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87" y="12048701"/>
            <a:ext cx="180469" cy="184534"/>
          </a:xfrm>
          <a:prstGeom prst="rect">
            <a:avLst/>
          </a:prstGeom>
        </p:spPr>
      </p:pic>
      <p:pic>
        <p:nvPicPr>
          <p:cNvPr id="48" name="Picture 47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2887591A-FD77-62F3-CC93-D282F04AE3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09" y="12033877"/>
            <a:ext cx="180469" cy="184534"/>
          </a:xfrm>
          <a:prstGeom prst="rect">
            <a:avLst/>
          </a:prstGeom>
        </p:spPr>
      </p:pic>
      <p:pic>
        <p:nvPicPr>
          <p:cNvPr id="49" name="Picture 48" descr="A blue and white logo&#10;&#10;Description automatically generated">
            <a:extLst>
              <a:ext uri="{FF2B5EF4-FFF2-40B4-BE49-F238E27FC236}">
                <a16:creationId xmlns:a16="http://schemas.microsoft.com/office/drawing/2014/main" id="{B160A825-6717-1E69-0DE3-926D5A54BE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1852" y1="30901" x2="51852" y2="30901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02029" y="12003970"/>
            <a:ext cx="263918" cy="284690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A676BA8-20B4-E34A-2E0B-C8CD275ED85F}"/>
              </a:ext>
            </a:extLst>
          </p:cNvPr>
          <p:cNvGrpSpPr/>
          <p:nvPr/>
        </p:nvGrpSpPr>
        <p:grpSpPr>
          <a:xfrm>
            <a:off x="20452092" y="6986294"/>
            <a:ext cx="4874182" cy="5354529"/>
            <a:chOff x="20452092" y="6242019"/>
            <a:chExt cx="4874182" cy="5354529"/>
          </a:xfrm>
        </p:grpSpPr>
        <p:pic>
          <p:nvPicPr>
            <p:cNvPr id="31" name="Picture 3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2013B669-1672-B90E-12CC-6DD5641D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92" y="6242019"/>
              <a:ext cx="4874182" cy="5306999"/>
            </a:xfrm>
            <a:prstGeom prst="rect">
              <a:avLst/>
            </a:prstGeom>
          </p:spPr>
        </p:pic>
        <p:pic>
          <p:nvPicPr>
            <p:cNvPr id="50" name="Picture 49" descr="A black diamond shaped object with white text&#10;&#10;Description automatically generated">
              <a:extLst>
                <a:ext uri="{FF2B5EF4-FFF2-40B4-BE49-F238E27FC236}">
                  <a16:creationId xmlns:a16="http://schemas.microsoft.com/office/drawing/2014/main" id="{81D23B55-1553-CE34-A3E7-7BF0E736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3817" y="11335821"/>
              <a:ext cx="180469" cy="184534"/>
            </a:xfrm>
            <a:prstGeom prst="rect">
              <a:avLst/>
            </a:prstGeom>
          </p:spPr>
        </p:pic>
        <p:pic>
          <p:nvPicPr>
            <p:cNvPr id="57" name="Picture 56" descr="A blue and white logo&#10;&#10;Description automatically generated">
              <a:extLst>
                <a:ext uri="{FF2B5EF4-FFF2-40B4-BE49-F238E27FC236}">
                  <a16:creationId xmlns:a16="http://schemas.microsoft.com/office/drawing/2014/main" id="{C2D91FD9-4678-9E67-F15F-2F56EAA6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25926" y1="34335" x2="25926" y2="34335"/>
                          <a14:foregroundMark x1="55556" y1="32618" x2="55556" y2="32618"/>
                          <a14:foregroundMark x1="62963" y1="46781" x2="62963" y2="46781"/>
                          <a14:foregroundMark x1="48611" y1="78541" x2="48611" y2="78541"/>
                          <a14:foregroundMark x1="46296" y1="31760" x2="46296" y2="31760"/>
                          <a14:backgroundMark x1="78704" y1="66094" x2="78704" y2="66094"/>
                          <a14:backgroundMark x1="70370" y1="66094" x2="70370" y2="66094"/>
                          <a14:backgroundMark x1="63426" y1="66094" x2="63426" y2="66094"/>
                          <a14:backgroundMark x1="52315" y1="66953" x2="52315" y2="66953"/>
                          <a14:backgroundMark x1="41667" y1="67811" x2="41667" y2="67811"/>
                          <a14:backgroundMark x1="38889" y1="68670" x2="38889" y2="68670"/>
                          <a14:backgroundMark x1="35185" y1="68670" x2="32407" y2="68670"/>
                          <a14:backgroundMark x1="14352" y1="64378" x2="83796" y2="686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61899" y="11311858"/>
              <a:ext cx="263918" cy="284690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FAD50BE-26F3-1614-CEA7-14245F95168E}"/>
              </a:ext>
            </a:extLst>
          </p:cNvPr>
          <p:cNvGrpSpPr/>
          <p:nvPr/>
        </p:nvGrpSpPr>
        <p:grpSpPr>
          <a:xfrm>
            <a:off x="25190346" y="7043848"/>
            <a:ext cx="4957181" cy="5269011"/>
            <a:chOff x="25190346" y="6299573"/>
            <a:chExt cx="4957181" cy="5325652"/>
          </a:xfrm>
        </p:grpSpPr>
        <p:pic>
          <p:nvPicPr>
            <p:cNvPr id="33" name="Picture 32" descr="A blue and red shapes&#10;&#10;Description automatically generated">
              <a:extLst>
                <a:ext uri="{FF2B5EF4-FFF2-40B4-BE49-F238E27FC236}">
                  <a16:creationId xmlns:a16="http://schemas.microsoft.com/office/drawing/2014/main" id="{395A3E67-8830-ECF3-5F0D-4AA3EC2EE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0346" y="6299573"/>
              <a:ext cx="4957181" cy="5307000"/>
            </a:xfrm>
            <a:prstGeom prst="rect">
              <a:avLst/>
            </a:prstGeom>
          </p:spPr>
        </p:pic>
        <p:pic>
          <p:nvPicPr>
            <p:cNvPr id="52" name="Picture 51" descr="A black diamond shaped object with white text&#10;&#10;Description automatically generated">
              <a:extLst>
                <a:ext uri="{FF2B5EF4-FFF2-40B4-BE49-F238E27FC236}">
                  <a16:creationId xmlns:a16="http://schemas.microsoft.com/office/drawing/2014/main" id="{FFBA4B17-8E2B-8402-4538-E383F3B2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659" y="11365935"/>
              <a:ext cx="180469" cy="184534"/>
            </a:xfrm>
            <a:prstGeom prst="rect">
              <a:avLst/>
            </a:prstGeom>
          </p:spPr>
        </p:pic>
        <p:pic>
          <p:nvPicPr>
            <p:cNvPr id="58" name="Picture 57" descr="A blue and white logo&#10;&#10;Description automatically generated">
              <a:extLst>
                <a:ext uri="{FF2B5EF4-FFF2-40B4-BE49-F238E27FC236}">
                  <a16:creationId xmlns:a16="http://schemas.microsoft.com/office/drawing/2014/main" id="{74C4FB12-D1CE-3EC7-9055-4F812A21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25926" y1="34335" x2="25926" y2="34335"/>
                          <a14:foregroundMark x1="55556" y1="32618" x2="55556" y2="32618"/>
                          <a14:foregroundMark x1="62963" y1="46781" x2="62963" y2="46781"/>
                          <a14:foregroundMark x1="48611" y1="78541" x2="48611" y2="78541"/>
                          <a14:foregroundMark x1="65741" y1="29185" x2="65741" y2="29185"/>
                          <a14:foregroundMark x1="53704" y1="36481" x2="53704" y2="36481"/>
                          <a14:backgroundMark x1="78704" y1="66094" x2="78704" y2="66094"/>
                          <a14:backgroundMark x1="70370" y1="66094" x2="70370" y2="66094"/>
                          <a14:backgroundMark x1="63426" y1="66094" x2="63426" y2="66094"/>
                          <a14:backgroundMark x1="52315" y1="66953" x2="52315" y2="66953"/>
                          <a14:backgroundMark x1="41667" y1="67811" x2="41667" y2="67811"/>
                          <a14:backgroundMark x1="38889" y1="68670" x2="38889" y2="68670"/>
                          <a14:backgroundMark x1="35185" y1="68670" x2="32407" y2="68670"/>
                          <a14:backgroundMark x1="14352" y1="64378" x2="83796" y2="686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384077" y="11340535"/>
              <a:ext cx="263918" cy="284690"/>
            </a:xfrm>
            <a:prstGeom prst="rect">
              <a:avLst/>
            </a:prstGeom>
          </p:spPr>
        </p:pic>
      </p:grpSp>
      <p:pic>
        <p:nvPicPr>
          <p:cNvPr id="59" name="Picture 58" descr="A blue and white logo&#10;&#10;Description automatically generated">
            <a:extLst>
              <a:ext uri="{FF2B5EF4-FFF2-40B4-BE49-F238E27FC236}">
                <a16:creationId xmlns:a16="http://schemas.microsoft.com/office/drawing/2014/main" id="{77CB2294-4193-7F0C-3317-A50AD4E7D1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56541" y="12032100"/>
            <a:ext cx="263918" cy="284690"/>
          </a:xfrm>
          <a:prstGeom prst="rect">
            <a:avLst/>
          </a:prstGeom>
        </p:spPr>
      </p:pic>
      <p:pic>
        <p:nvPicPr>
          <p:cNvPr id="63" name="Picture 62" descr="A flag with a dragon and a cross&#10;&#10;Description automatically generated">
            <a:extLst>
              <a:ext uri="{FF2B5EF4-FFF2-40B4-BE49-F238E27FC236}">
                <a16:creationId xmlns:a16="http://schemas.microsoft.com/office/drawing/2014/main" id="{9A266424-1FDF-746C-4298-DAB074393D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04" y="3801410"/>
            <a:ext cx="2789612" cy="139480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F95120E-EF57-C558-E812-60E6C82325DB}"/>
              </a:ext>
            </a:extLst>
          </p:cNvPr>
          <p:cNvGrpSpPr/>
          <p:nvPr/>
        </p:nvGrpSpPr>
        <p:grpSpPr>
          <a:xfrm>
            <a:off x="13183409" y="3513763"/>
            <a:ext cx="3320993" cy="1681772"/>
            <a:chOff x="13123942" y="3287995"/>
            <a:chExt cx="3726012" cy="1993016"/>
          </a:xfrm>
        </p:grpSpPr>
        <p:pic>
          <p:nvPicPr>
            <p:cNvPr id="65" name="Picture 64" descr="A red and blue triangles&#10;&#10;Description automatically generated">
              <a:extLst>
                <a:ext uri="{FF2B5EF4-FFF2-40B4-BE49-F238E27FC236}">
                  <a16:creationId xmlns:a16="http://schemas.microsoft.com/office/drawing/2014/main" id="{0C02A73A-8E39-E677-6674-D821C96B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992454" y="3680811"/>
              <a:ext cx="2857500" cy="1600200"/>
            </a:xfrm>
            <a:prstGeom prst="rect">
              <a:avLst/>
            </a:prstGeom>
          </p:spPr>
        </p:pic>
        <p:pic>
          <p:nvPicPr>
            <p:cNvPr id="67" name="Picture 66" descr="A flag with a dragon and a cross&#10;&#10;Description automatically generated">
              <a:extLst>
                <a:ext uri="{FF2B5EF4-FFF2-40B4-BE49-F238E27FC236}">
                  <a16:creationId xmlns:a16="http://schemas.microsoft.com/office/drawing/2014/main" id="{07BA8D79-6C3B-3F71-4986-E85DCB15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52273" y1="49091" x2="52273" y2="49091"/>
                          <a14:foregroundMark x1="51818" y1="46364" x2="53636" y2="44545"/>
                          <a14:foregroundMark x1="52273" y1="52727" x2="52273" y2="52727"/>
                          <a14:foregroundMark x1="50000" y1="52727" x2="45455" y2="52727"/>
                          <a14:foregroundMark x1="45859" y1="45455" x2="45909" y2="44545"/>
                          <a14:foregroundMark x1="45455" y1="52727" x2="45859" y2="45455"/>
                          <a14:foregroundMark x1="45909" y1="44545" x2="45000" y2="39091"/>
                          <a14:foregroundMark x1="45000" y1="39091" x2="44545" y2="38182"/>
                          <a14:foregroundMark x1="60000" y1="40909" x2="60000" y2="40909"/>
                          <a14:foregroundMark x1="42727" y1="61818" x2="42727" y2="61818"/>
                          <a14:foregroundMark x1="40455" y1="40909" x2="40455" y2="40909"/>
                          <a14:backgroundMark x1="37273" y1="38182" x2="37273" y2="38182"/>
                          <a14:backgroundMark x1="42727" y1="45455" x2="42727" y2="45455"/>
                          <a14:backgroundMark x1="55000" y1="57273" x2="55000" y2="572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0000">
              <a:off x="13123942" y="3287995"/>
              <a:ext cx="2871883" cy="1435942"/>
            </a:xfrm>
            <a:prstGeom prst="rect">
              <a:avLst/>
            </a:prstGeom>
          </p:spPr>
        </p:pic>
      </p:grpSp>
      <p:pic>
        <p:nvPicPr>
          <p:cNvPr id="71" name="Picture 70" descr="A blue and white logo&#10;&#10;Description automatically generated">
            <a:extLst>
              <a:ext uri="{FF2B5EF4-FFF2-40B4-BE49-F238E27FC236}">
                <a16:creationId xmlns:a16="http://schemas.microsoft.com/office/drawing/2014/main" id="{21E33C6E-5FE5-AD64-C9D6-C5547637B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44949" y="556871"/>
            <a:ext cx="1907398" cy="2057523"/>
          </a:xfrm>
          <a:prstGeom prst="rect">
            <a:avLst/>
          </a:prstGeom>
        </p:spPr>
      </p:pic>
      <p:pic>
        <p:nvPicPr>
          <p:cNvPr id="83" name="Picture 8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93BA992D-2C8F-89CA-BF65-4E527169D8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726" y="13090614"/>
            <a:ext cx="9839504" cy="8231480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63E6A47C-D006-08EB-D74C-1C2F05DAC014}"/>
              </a:ext>
            </a:extLst>
          </p:cNvPr>
          <p:cNvSpPr/>
          <p:nvPr/>
        </p:nvSpPr>
        <p:spPr>
          <a:xfrm>
            <a:off x="18956822" y="16214383"/>
            <a:ext cx="881332" cy="245325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3BB83E-CFFA-9837-B3EA-80F6389E338A}"/>
              </a:ext>
            </a:extLst>
          </p:cNvPr>
          <p:cNvCxnSpPr>
            <a:cxnSpLocks/>
            <a:stCxn id="84" idx="1"/>
          </p:cNvCxnSpPr>
          <p:nvPr/>
        </p:nvCxnSpPr>
        <p:spPr>
          <a:xfrm flipV="1">
            <a:off x="19085890" y="13317441"/>
            <a:ext cx="1152209" cy="32562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3892C2-85E6-4F23-3417-901D6A9C94EF}"/>
              </a:ext>
            </a:extLst>
          </p:cNvPr>
          <p:cNvCxnSpPr>
            <a:cxnSpLocks/>
          </p:cNvCxnSpPr>
          <p:nvPr/>
        </p:nvCxnSpPr>
        <p:spPr>
          <a:xfrm>
            <a:off x="19227201" y="18667641"/>
            <a:ext cx="1095660" cy="27159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606A08E-F5DF-7629-4A74-CE99597B8DD8}"/>
              </a:ext>
            </a:extLst>
          </p:cNvPr>
          <p:cNvSpPr txBox="1"/>
          <p:nvPr/>
        </p:nvSpPr>
        <p:spPr>
          <a:xfrm>
            <a:off x="10372979" y="6959933"/>
            <a:ext cx="45499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Distribution of Energy Consumption(GWh) by Type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8D0ED0-F55D-0B05-48F0-646C571FCF6C}"/>
              </a:ext>
            </a:extLst>
          </p:cNvPr>
          <p:cNvSpPr txBox="1"/>
          <p:nvPr/>
        </p:nvSpPr>
        <p:spPr>
          <a:xfrm>
            <a:off x="14925492" y="6960335"/>
            <a:ext cx="5135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Violin Plot of Energy Consumption (GWh) by Type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F5E497-EEDA-7B26-6371-01A09BDD60A1}"/>
              </a:ext>
            </a:extLst>
          </p:cNvPr>
          <p:cNvSpPr txBox="1"/>
          <p:nvPr/>
        </p:nvSpPr>
        <p:spPr>
          <a:xfrm>
            <a:off x="20452092" y="6955453"/>
            <a:ext cx="47129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Distribution of Energy Consumption(GWh) in Wales by Type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FE5A3D-5B1E-379D-7541-DF2BB34EAC21}"/>
              </a:ext>
            </a:extLst>
          </p:cNvPr>
          <p:cNvSpPr txBox="1"/>
          <p:nvPr/>
        </p:nvSpPr>
        <p:spPr>
          <a:xfrm>
            <a:off x="25156987" y="6953795"/>
            <a:ext cx="4990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Violin Plot of Energy Consumption (GWh) in Wales by Type</a:t>
            </a:r>
          </a:p>
        </p:txBody>
      </p:sp>
      <p:pic>
        <p:nvPicPr>
          <p:cNvPr id="97" name="Picture 96" descr="A graph of energy consumption&#10;&#10;Description automatically generated">
            <a:extLst>
              <a:ext uri="{FF2B5EF4-FFF2-40B4-BE49-F238E27FC236}">
                <a16:creationId xmlns:a16="http://schemas.microsoft.com/office/drawing/2014/main" id="{D2B0A6A9-52E1-6A29-D2E0-F84F1D1022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995" y="13059746"/>
            <a:ext cx="9961259" cy="8262348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8" name="3D Model 117" descr="Factory Complex">
                <a:extLst>
                  <a:ext uri="{FF2B5EF4-FFF2-40B4-BE49-F238E27FC236}">
                    <a16:creationId xmlns:a16="http://schemas.microsoft.com/office/drawing/2014/main" id="{4237C426-0DDE-A335-20CE-20DCAD278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7540929"/>
                  </p:ext>
                </p:extLst>
              </p:nvPr>
            </p:nvGraphicFramePr>
            <p:xfrm>
              <a:off x="17323654" y="256594"/>
              <a:ext cx="3304593" cy="2057524"/>
            </p:xfrm>
            <a:graphic>
              <a:graphicData uri="http://schemas.microsoft.com/office/drawing/2017/model3d">
                <am3d:model3d r:embed="rId22">
                  <am3d:spPr>
                    <a:xfrm>
                      <a:off x="0" y="0"/>
                      <a:ext cx="3304593" cy="2057524"/>
                    </a:xfrm>
                    <a:prstGeom prst="rect">
                      <a:avLst/>
                    </a:prstGeom>
                  </am3d:spPr>
                  <am3d:camera>
                    <am3d:pos x="0" y="0" z="634429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397" d="1000000"/>
                    <am3d:preTrans dx="0" dy="-10139772" dz="-1914"/>
                    <am3d:scale>
                      <am3d:sx n="1000000" d="1000000"/>
                      <am3d:sy n="1000000" d="1000000"/>
                      <am3d:sz n="1000000" d="1000000"/>
                    </am3d:scale>
                    <am3d:rot ax="850345" ay="2422452" az="557407"/>
                    <am3d:postTrans dx="0" dy="0" dz="0"/>
                  </am3d:trans>
                  <am3d:raster rName="Office3DRenderer" rVer="16.0.8326">
                    <am3d:blip r:embed="rId23"/>
                  </am3d:raster>
                  <am3d:objViewport viewportSz="30623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8" name="3D Model 117" descr="Factory Complex">
                <a:extLst>
                  <a:ext uri="{FF2B5EF4-FFF2-40B4-BE49-F238E27FC236}">
                    <a16:creationId xmlns:a16="http://schemas.microsoft.com/office/drawing/2014/main" id="{4237C426-0DDE-A335-20CE-20DCAD278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323654" y="256594"/>
                <a:ext cx="3304593" cy="2057524"/>
              </a:xfrm>
              <a:prstGeom prst="rect">
                <a:avLst/>
              </a:prstGeom>
            </p:spPr>
          </p:pic>
        </mc:Fallback>
      </mc:AlternateContent>
      <p:pic>
        <p:nvPicPr>
          <p:cNvPr id="125" name="Picture 124" descr="A black and orange lightning bolt in a circle&#10;&#10;Description automatically generated">
            <a:extLst>
              <a:ext uri="{FF2B5EF4-FFF2-40B4-BE49-F238E27FC236}">
                <a16:creationId xmlns:a16="http://schemas.microsoft.com/office/drawing/2014/main" id="{F01EA04C-5DA8-E786-94FB-22C305BDEF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499">
            <a:off x="6354658" y="713973"/>
            <a:ext cx="1583591" cy="141059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ACAFDA5-84E3-AFC7-C65D-E53E07D0039F}"/>
              </a:ext>
            </a:extLst>
          </p:cNvPr>
          <p:cNvSpPr txBox="1"/>
          <p:nvPr/>
        </p:nvSpPr>
        <p:spPr>
          <a:xfrm>
            <a:off x="13962815" y="1118264"/>
            <a:ext cx="246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Energy</a:t>
            </a:r>
          </a:p>
        </p:txBody>
      </p:sp>
      <p:pic>
        <p:nvPicPr>
          <p:cNvPr id="127" name="Picture 126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152C6264-3253-09D7-DA8D-AB36A7008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49" y="898182"/>
            <a:ext cx="1106039" cy="1306338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9" name="3D Model 128" descr="Residential House">
                <a:extLst>
                  <a:ext uri="{FF2B5EF4-FFF2-40B4-BE49-F238E27FC236}">
                    <a16:creationId xmlns:a16="http://schemas.microsoft.com/office/drawing/2014/main" id="{9CC536DE-7580-7DB4-5C9D-2102A7C69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6836716"/>
                  </p:ext>
                </p:extLst>
              </p:nvPr>
            </p:nvGraphicFramePr>
            <p:xfrm>
              <a:off x="10583433" y="326436"/>
              <a:ext cx="2281886" cy="2010540"/>
            </p:xfrm>
            <a:graphic>
              <a:graphicData uri="http://schemas.microsoft.com/office/drawing/2017/model3d">
                <am3d:model3d r:embed="rId26">
                  <am3d:spPr>
                    <a:xfrm>
                      <a:off x="0" y="0"/>
                      <a:ext cx="2281886" cy="2010540"/>
                    </a:xfrm>
                    <a:prstGeom prst="rect">
                      <a:avLst/>
                    </a:prstGeom>
                  </am3d:spPr>
                  <am3d:camera>
                    <am3d:pos x="0" y="0" z="758622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7732" d="1000000"/>
                    <am3d:preTrans dx="0" dy="-1443756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367430" ay="2515631" az="940923"/>
                    <am3d:postTrans dx="0" dy="0" dz="0"/>
                  </am3d:trans>
                  <am3d:raster rName="Office3DRenderer" rVer="16.0.8326">
                    <am3d:blip r:embed="rId27"/>
                  </am3d:raster>
                  <am3d:objViewport viewportSz="27721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9" name="3D Model 128" descr="Residential House">
                <a:extLst>
                  <a:ext uri="{FF2B5EF4-FFF2-40B4-BE49-F238E27FC236}">
                    <a16:creationId xmlns:a16="http://schemas.microsoft.com/office/drawing/2014/main" id="{9CC536DE-7580-7DB4-5C9D-2102A7C69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3433" y="326436"/>
                <a:ext cx="2281886" cy="2010540"/>
              </a:xfrm>
              <a:prstGeom prst="rect">
                <a:avLst/>
              </a:prstGeom>
            </p:spPr>
          </p:pic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041E9A3F-6BD9-5CDB-F630-0CE33243DB70}"/>
              </a:ext>
            </a:extLst>
          </p:cNvPr>
          <p:cNvSpPr txBox="1"/>
          <p:nvPr/>
        </p:nvSpPr>
        <p:spPr>
          <a:xfrm>
            <a:off x="15857184" y="1743534"/>
            <a:ext cx="148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INDUSTRIAL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D1DEA9C-EB06-4AFA-ABF6-4E17F85FB977}"/>
              </a:ext>
            </a:extLst>
          </p:cNvPr>
          <p:cNvSpPr txBox="1"/>
          <p:nvPr/>
        </p:nvSpPr>
        <p:spPr>
          <a:xfrm>
            <a:off x="2249062" y="754636"/>
            <a:ext cx="4644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NOTE: </a:t>
            </a:r>
            <a:r>
              <a:rPr lang="en-GB" sz="3200" dirty="0"/>
              <a:t>Electricity usage measure are in </a:t>
            </a:r>
            <a:r>
              <a:rPr lang="en-GB" sz="3200" i="1" dirty="0"/>
              <a:t>Giga Watts per Hour</a:t>
            </a:r>
            <a:r>
              <a:rPr lang="en-GB" sz="3200" dirty="0"/>
              <a:t> (GWh)</a:t>
            </a:r>
          </a:p>
        </p:txBody>
      </p:sp>
      <p:sp>
        <p:nvSpPr>
          <p:cNvPr id="140" name="Rectangle 4">
            <a:extLst>
              <a:ext uri="{FF2B5EF4-FFF2-40B4-BE49-F238E27FC236}">
                <a16:creationId xmlns:a16="http://schemas.microsoft.com/office/drawing/2014/main" id="{A846BD01-0A1F-49B4-0282-ECAE9AC608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034873" y="5375800"/>
            <a:ext cx="532313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Violin Plots: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 box plot features with kernel density estimation.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a comprehensive view of data distribution, including frequency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2" name="Rectangle 5">
            <a:extLst>
              <a:ext uri="{FF2B5EF4-FFF2-40B4-BE49-F238E27FC236}">
                <a16:creationId xmlns:a16="http://schemas.microsoft.com/office/drawing/2014/main" id="{EFF5018A-C2CD-FB7C-777C-BE24DB57C37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45849" y="5384051"/>
            <a:ext cx="454999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Box Plots: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data distribution through quartiles.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the median and highlight potential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 a clear overview of data spread but limited distribution shape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31383B-A16D-2190-D602-BC738CEE2AA5}"/>
              </a:ext>
            </a:extLst>
          </p:cNvPr>
          <p:cNvSpPr txBox="1"/>
          <p:nvPr/>
        </p:nvSpPr>
        <p:spPr>
          <a:xfrm>
            <a:off x="10260548" y="12207079"/>
            <a:ext cx="990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plots and violin plots clearly illustrate that commercial/industrial usage is greater than domestic usage. The box plot for commercial/industrial usage reveals outliers at both the higher and lower ends of the data.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0754F0-3EA6-BD75-C4D9-65354324DB5C}"/>
              </a:ext>
            </a:extLst>
          </p:cNvPr>
          <p:cNvSpPr txBox="1"/>
          <p:nvPr/>
        </p:nvSpPr>
        <p:spPr>
          <a:xfrm>
            <a:off x="20388424" y="5902115"/>
            <a:ext cx="978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comparison between the overall UK and Wales shows that, while industrial usage is higher in both regions, Wales has a larger gap between industrial and domestic usage.</a:t>
            </a:r>
          </a:p>
          <a:p>
            <a:endParaRPr lang="en-GB" dirty="0"/>
          </a:p>
        </p:txBody>
      </p:sp>
      <p:pic>
        <p:nvPicPr>
          <p:cNvPr id="162" name="Picture 161" descr="A map of united kingdom with numbers and text&#10;&#10;Description automatically generated">
            <a:extLst>
              <a:ext uri="{FF2B5EF4-FFF2-40B4-BE49-F238E27FC236}">
                <a16:creationId xmlns:a16="http://schemas.microsoft.com/office/drawing/2014/main" id="{A1F5F6E9-0C92-A66B-A796-6EDDDF3E9A1A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1019" r="1586" b="1887"/>
          <a:stretch/>
        </p:blipFill>
        <p:spPr>
          <a:xfrm>
            <a:off x="147779" y="13098162"/>
            <a:ext cx="10026763" cy="8223932"/>
          </a:xfrm>
          <a:prstGeom prst="rect">
            <a:avLst/>
          </a:prstGeom>
        </p:spPr>
      </p:pic>
      <p:pic>
        <p:nvPicPr>
          <p:cNvPr id="163" name="Picture 162" descr="A graph of energy consumption trends&#10;&#10;Description automatically generated">
            <a:extLst>
              <a:ext uri="{FF2B5EF4-FFF2-40B4-BE49-F238E27FC236}">
                <a16:creationId xmlns:a16="http://schemas.microsoft.com/office/drawing/2014/main" id="{F6AE7990-AE48-50CD-DC01-03157342A1B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2" y="13317441"/>
            <a:ext cx="2817340" cy="227616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E34CD1-4CCB-EC31-EC9B-3239774EF314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b="95618"/>
          <a:stretch/>
        </p:blipFill>
        <p:spPr>
          <a:xfrm>
            <a:off x="1696655" y="5408895"/>
            <a:ext cx="6946499" cy="356524"/>
          </a:xfrm>
          <a:prstGeom prst="rect">
            <a:avLst/>
          </a:prstGeom>
        </p:spPr>
      </p:pic>
      <p:pic>
        <p:nvPicPr>
          <p:cNvPr id="168" name="Picture 167" descr="A circ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C8DE9CF6-D929-C877-BD34-0EEEB603845A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266" b="99241" l="913" r="98566">
                        <a14:foregroundMark x1="79400" y1="11772" x2="79400" y2="11772"/>
                        <a14:foregroundMark x1="88266" y1="11266" x2="29074" y2="8354"/>
                        <a14:foregroundMark x1="29074" y1="8354" x2="29465" y2="3165"/>
                        <a14:foregroundMark x1="29465" y1="3165" x2="57757" y2="2658"/>
                        <a14:foregroundMark x1="57757" y1="2658" x2="78618" y2="2785"/>
                        <a14:foregroundMark x1="78618" y1="2785" x2="87614" y2="2405"/>
                        <a14:foregroundMark x1="87614" y1="2405" x2="94915" y2="14810"/>
                        <a14:foregroundMark x1="94915" y1="14810" x2="98957" y2="45063"/>
                        <a14:foregroundMark x1="98957" y1="45063" x2="92308" y2="89873"/>
                        <a14:foregroundMark x1="92308" y1="89873" x2="86310" y2="93038"/>
                        <a14:foregroundMark x1="86310" y1="93038" x2="22164" y2="87975"/>
                        <a14:foregroundMark x1="22164" y1="87975" x2="1043" y2="91772"/>
                        <a14:foregroundMark x1="1043" y1="91772" x2="10430" y2="42405"/>
                        <a14:foregroundMark x1="10430" y1="42405" x2="9518" y2="26582"/>
                        <a14:foregroundMark x1="9518" y1="26582" x2="13168" y2="14177"/>
                        <a14:foregroundMark x1="13168" y1="14177" x2="21512" y2="14304"/>
                        <a14:foregroundMark x1="21512" y1="14304" x2="24772" y2="37089"/>
                        <a14:foregroundMark x1="24772" y1="37089" x2="17731" y2="50633"/>
                        <a14:foregroundMark x1="17731" y1="50633" x2="16688" y2="63165"/>
                        <a14:foregroundMark x1="16688" y1="63165" x2="18774" y2="72025"/>
                        <a14:foregroundMark x1="18774" y1="72025" x2="44850" y2="82278"/>
                        <a14:foregroundMark x1="44850" y1="82278" x2="58149" y2="80633"/>
                        <a14:foregroundMark x1="58149" y1="80633" x2="74055" y2="71899"/>
                        <a14:foregroundMark x1="74055" y1="71899" x2="79661" y2="65696"/>
                        <a14:foregroundMark x1="79661" y1="65696" x2="85789" y2="45696"/>
                        <a14:foregroundMark x1="85789" y1="45696" x2="84355" y2="40000"/>
                        <a14:foregroundMark x1="51108" y1="19620" x2="25684" y2="30127"/>
                        <a14:foregroundMark x1="47327" y1="15823" x2="36767" y2="17468"/>
                        <a14:foregroundMark x1="36767" y1="17468" x2="55280" y2="18228"/>
                        <a14:foregroundMark x1="55280" y1="18228" x2="60626" y2="18101"/>
                        <a14:foregroundMark x1="73664" y1="78481" x2="67014" y2="84810"/>
                        <a14:foregroundMark x1="67014" y1="84810" x2="27249" y2="83165"/>
                        <a14:foregroundMark x1="27249" y1="83165" x2="15254" y2="78481"/>
                        <a14:foregroundMark x1="15254" y1="78481" x2="9518" y2="89873"/>
                        <a14:foregroundMark x1="9518" y1="89873" x2="9126" y2="97342"/>
                        <a14:foregroundMark x1="9126" y1="97342" x2="19557" y2="97848"/>
                        <a14:foregroundMark x1="19557" y1="97848" x2="71969" y2="96709"/>
                        <a14:foregroundMark x1="71969" y1="96709" x2="83963" y2="89747"/>
                        <a14:foregroundMark x1="83963" y1="89747" x2="90222" y2="75316"/>
                        <a14:foregroundMark x1="90222" y1="75316" x2="96741" y2="25190"/>
                        <a14:foregroundMark x1="96741" y1="25190" x2="87223" y2="12025"/>
                        <a14:foregroundMark x1="87223" y1="12025" x2="66623" y2="5443"/>
                        <a14:foregroundMark x1="66623" y1="5443" x2="18253" y2="7975"/>
                        <a14:foregroundMark x1="18253" y1="7975" x2="5737" y2="19241"/>
                        <a14:foregroundMark x1="5737" y1="19241" x2="1825" y2="47089"/>
                        <a14:foregroundMark x1="1825" y1="47089" x2="5737" y2="70759"/>
                        <a14:foregroundMark x1="5737" y1="70759" x2="15645" y2="89620"/>
                        <a14:foregroundMark x1="15645" y1="89620" x2="26336" y2="96076"/>
                        <a14:foregroundMark x1="26336" y1="96076" x2="27510" y2="96329"/>
                        <a14:foregroundMark x1="90352" y1="64177" x2="91656" y2="70000"/>
                        <a14:foregroundMark x1="91656" y1="70000" x2="88136" y2="61392"/>
                        <a14:foregroundMark x1="88136" y1="61392" x2="96219" y2="25696"/>
                        <a14:foregroundMark x1="96219" y1="25696" x2="95306" y2="11646"/>
                        <a14:foregroundMark x1="95306" y1="11646" x2="97653" y2="7468"/>
                        <a14:foregroundMark x1="97653" y1="7468" x2="54498" y2="8734"/>
                        <a14:foregroundMark x1="54498" y1="8734" x2="37158" y2="4937"/>
                        <a14:foregroundMark x1="37158" y1="4937" x2="11213" y2="6582"/>
                        <a14:foregroundMark x1="11213" y1="6582" x2="5215" y2="4557"/>
                        <a14:foregroundMark x1="5215" y1="4557" x2="10561" y2="39367"/>
                        <a14:foregroundMark x1="10561" y1="39367" x2="4824" y2="64937"/>
                        <a14:foregroundMark x1="4824" y1="64937" x2="3911" y2="95949"/>
                        <a14:foregroundMark x1="3911" y1="95949" x2="11734" y2="99873"/>
                        <a14:foregroundMark x1="11734" y1="99873" x2="81356" y2="98481"/>
                        <a14:foregroundMark x1="81356" y1="98481" x2="96610" y2="93038"/>
                        <a14:foregroundMark x1="96610" y1="93038" x2="91917" y2="85316"/>
                        <a14:foregroundMark x1="91917" y1="85316" x2="80183" y2="84810"/>
                        <a14:foregroundMark x1="80183" y1="84810" x2="78227" y2="78861"/>
                        <a14:foregroundMark x1="78227" y1="78861" x2="94003" y2="74304"/>
                        <a14:foregroundMark x1="94003" y1="74304" x2="98175" y2="63038"/>
                        <a14:foregroundMark x1="98175" y1="63038" x2="94003" y2="57089"/>
                        <a14:foregroundMark x1="94003" y1="57089" x2="95828" y2="25443"/>
                        <a14:foregroundMark x1="95828" y1="25443" x2="85267" y2="14937"/>
                        <a14:foregroundMark x1="85267" y1="14937" x2="91134" y2="26709"/>
                        <a14:foregroundMark x1="91134" y1="26709" x2="70665" y2="11139"/>
                        <a14:foregroundMark x1="70665" y1="11139" x2="76141" y2="16962"/>
                        <a14:foregroundMark x1="76141" y1="16962" x2="81226" y2="19494"/>
                        <a14:foregroundMark x1="81226" y1="19494" x2="89831" y2="11519"/>
                        <a14:foregroundMark x1="89831" y1="11519" x2="92829" y2="4684"/>
                        <a14:foregroundMark x1="92829" y1="4684" x2="39505" y2="3797"/>
                        <a14:foregroundMark x1="39505" y1="3797" x2="33898" y2="7722"/>
                        <a14:foregroundMark x1="33898" y1="7722" x2="13559" y2="6709"/>
                        <a14:foregroundMark x1="13559" y1="6709" x2="29987" y2="1899"/>
                        <a14:foregroundMark x1="29987" y1="1899" x2="10821" y2="13038"/>
                        <a14:foregroundMark x1="10821" y1="13038" x2="2738" y2="51139"/>
                        <a14:foregroundMark x1="2738" y1="51139" x2="1565" y2="26076"/>
                        <a14:foregroundMark x1="1565" y1="26076" x2="1825" y2="24937"/>
                        <a14:foregroundMark x1="74576" y1="30886" x2="64407" y2="21139"/>
                        <a14:foregroundMark x1="64407" y1="21139" x2="62712" y2="20253"/>
                        <a14:foregroundMark x1="73012" y1="25823" x2="58149" y2="22532"/>
                        <a14:foregroundMark x1="58149" y1="22532" x2="79531" y2="30633"/>
                        <a14:foregroundMark x1="79531" y1="30633" x2="79531" y2="30633"/>
                        <a14:foregroundMark x1="87223" y1="32658" x2="98827" y2="34051"/>
                        <a14:foregroundMark x1="98827" y1="34051" x2="95567" y2="13165"/>
                        <a14:foregroundMark x1="95567" y1="13165" x2="95567" y2="13165"/>
                        <a14:foregroundMark x1="97001" y1="5696" x2="53716" y2="4937"/>
                        <a14:foregroundMark x1="53716" y1="4937" x2="35724" y2="7342"/>
                        <a14:foregroundMark x1="3259" y1="4684" x2="9518" y2="1772"/>
                        <a14:foregroundMark x1="9518" y1="1772" x2="25554" y2="759"/>
                        <a14:foregroundMark x1="25554" y1="759" x2="19426" y2="3038"/>
                        <a14:foregroundMark x1="19426" y1="3038" x2="31551" y2="3924"/>
                        <a14:foregroundMark x1="31551" y1="3924" x2="53846" y2="1519"/>
                        <a14:foregroundMark x1="53846" y1="1519" x2="80965" y2="2405"/>
                        <a14:foregroundMark x1="80965" y1="2405" x2="94654" y2="1013"/>
                        <a14:foregroundMark x1="94654" y1="1013" x2="98305" y2="11266"/>
                        <a14:foregroundMark x1="98305" y1="11266" x2="97914" y2="90380"/>
                        <a14:foregroundMark x1="97914" y1="90380" x2="93611" y2="97342"/>
                        <a14:foregroundMark x1="93611" y1="97342" x2="63755" y2="99367"/>
                        <a14:foregroundMark x1="63755" y1="99367" x2="1043" y2="98987"/>
                        <a14:foregroundMark x1="26336" y1="3671" x2="35593" y2="1392"/>
                        <a14:foregroundMark x1="98435" y1="2025" x2="99348" y2="11772"/>
                        <a14:foregroundMark x1="99348" y1="11772" x2="94263" y2="27848"/>
                        <a14:foregroundMark x1="94263" y1="27848" x2="98566" y2="57215"/>
                        <a14:foregroundMark x1="98566" y1="57215" x2="97392" y2="96203"/>
                        <a14:backgroundMark x1="48631" y1="39367" x2="49674" y2="45823"/>
                        <a14:backgroundMark x1="49674" y1="45823" x2="49935" y2="44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12100" r="10702" b="9874"/>
          <a:stretch/>
        </p:blipFill>
        <p:spPr>
          <a:xfrm>
            <a:off x="147779" y="5415494"/>
            <a:ext cx="9981111" cy="7650025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A70C933-7758-07AB-E679-E8E980D9F0B4}"/>
              </a:ext>
            </a:extLst>
          </p:cNvPr>
          <p:cNvSpPr txBox="1"/>
          <p:nvPr/>
        </p:nvSpPr>
        <p:spPr>
          <a:xfrm>
            <a:off x="21558409" y="741426"/>
            <a:ext cx="5377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+mj-lt"/>
              </a:rPr>
              <a:t>Reza </a:t>
            </a:r>
            <a:r>
              <a:rPr lang="en-GB" sz="4000" dirty="0" err="1">
                <a:latin typeface="+mj-lt"/>
              </a:rPr>
              <a:t>Foratikashani</a:t>
            </a: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969477@swansea.ac.uk</a:t>
            </a:r>
          </a:p>
        </p:txBody>
      </p:sp>
    </p:spTree>
    <p:extLst>
      <p:ext uri="{BB962C8B-B14F-4D97-AF65-F5344CB8AC3E}">
        <p14:creationId xmlns:p14="http://schemas.microsoft.com/office/powerpoint/2010/main" val="7173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224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Electric Consumption Analysis: UK-Wide Commercial vs Domestic Usage, Regional Insights, and Wales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Consumption Analysis: UK-Wide Commercial vs Domestic Usage, Regional Insights, and Wales Focus</dc:title>
  <dc:creator>FORATIKASHANI R. (969477)</dc:creator>
  <cp:lastModifiedBy>FORATIKASHANI R. (969477)</cp:lastModifiedBy>
  <cp:revision>6</cp:revision>
  <dcterms:created xsi:type="dcterms:W3CDTF">2024-05-05T15:06:28Z</dcterms:created>
  <dcterms:modified xsi:type="dcterms:W3CDTF">2024-05-06T11:56:42Z</dcterms:modified>
</cp:coreProperties>
</file>