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6" r:id="rId6"/>
    <p:sldId id="293" r:id="rId7"/>
    <p:sldId id="292" r:id="rId8"/>
    <p:sldId id="291" r:id="rId9"/>
    <p:sldId id="273" r:id="rId10"/>
    <p:sldId id="270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7" autoAdjust="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6794117647059"/>
          <c:y val="5.8796296296296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054854"/>
            </a:solidFill>
            <a:ln>
              <a:noFill/>
            </a:ln>
          </c:spPr>
          <c:dPt>
            <c:idx val="0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AB-4363-A129-F6709D8DA815}"/>
              </c:ext>
            </c:extLst>
          </c:dPt>
          <c:dPt>
            <c:idx val="1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AB-4363-A129-F6709D8DA815}"/>
              </c:ext>
            </c:extLst>
          </c:dPt>
          <c:cat>
            <c:strRef>
              <c:f>Sheet1!$A$3:$A$4</c:f>
              <c:strCache>
                <c:ptCount val="2"/>
                <c:pt idx="0">
                  <c:v>Brand</c:v>
                </c:pt>
                <c:pt idx="1">
                  <c:v>Generic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3354481.59</c:v>
                </c:pt>
                <c:pt idx="1">
                  <c:v>8058423.2000000002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AB-4363-A129-F6709D8DA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945392156862743"/>
          <c:y val="5.34511784511784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Sheet1!$B$6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rgbClr val="64B2C1"/>
            </a:solidFill>
            <a:ln>
              <a:noFill/>
            </a:ln>
          </c:spPr>
          <c:dPt>
            <c:idx val="0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09-4822-B86D-3AC13D7C7D8A}"/>
              </c:ext>
            </c:extLst>
          </c:dPt>
          <c:dPt>
            <c:idx val="1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09-4822-B86D-3AC13D7C7D8A}"/>
              </c:ext>
            </c:extLst>
          </c:dPt>
          <c:cat>
            <c:strRef>
              <c:f>Sheet1!$A$7:$A$8</c:f>
              <c:strCache>
                <c:ptCount val="2"/>
                <c:pt idx="0">
                  <c:v>Brand</c:v>
                </c:pt>
                <c:pt idx="1">
                  <c:v>Generic</c:v>
                </c:pt>
              </c:strCache>
            </c:strRef>
          </c:cat>
          <c:val>
            <c:numRef>
              <c:f>Sheet1!$B$7:$B$8</c:f>
              <c:numCache>
                <c:formatCode>General</c:formatCode>
                <c:ptCount val="2"/>
                <c:pt idx="0">
                  <c:v>28869263</c:v>
                </c:pt>
                <c:pt idx="1">
                  <c:v>778304068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09-4822-B86D-3AC13D7C7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06372549019609"/>
          <c:y val="5.8796296296296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Sheet1!$J$2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64B2C1"/>
            </a:solidFill>
            <a:ln>
              <a:noFill/>
            </a:ln>
          </c:spPr>
          <c:dPt>
            <c:idx val="0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A6-4988-B37E-0A7DCDDB91F1}"/>
              </c:ext>
            </c:extLst>
          </c:dPt>
          <c:dPt>
            <c:idx val="1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A6-4988-B37E-0A7DCDDB91F1}"/>
              </c:ext>
            </c:extLst>
          </c:dPt>
          <c:cat>
            <c:strRef>
              <c:f>Sheet1!$I$3:$I$4</c:f>
              <c:strCache>
                <c:ptCount val="2"/>
                <c:pt idx="0">
                  <c:v>Prospecting  </c:v>
                </c:pt>
                <c:pt idx="1">
                  <c:v>Remarketing  </c:v>
                </c:pt>
              </c:strCache>
            </c:strRef>
          </c:cat>
          <c:val>
            <c:numRef>
              <c:f>Sheet1!$J$3:$J$4</c:f>
              <c:numCache>
                <c:formatCode>General</c:formatCode>
                <c:ptCount val="2"/>
                <c:pt idx="0">
                  <c:v>9776733.5700000003</c:v>
                </c:pt>
                <c:pt idx="1">
                  <c:v>1636171.22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A6-4988-B37E-0A7DCDDB9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4131045751634"/>
          <c:y val="5.8796296296296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Sheet1!$J$6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rgbClr val="64B2C1"/>
            </a:solidFill>
            <a:ln>
              <a:noFill/>
            </a:ln>
          </c:spPr>
          <c:dPt>
            <c:idx val="0"/>
            <c:bubble3D val="0"/>
            <c:spPr>
              <a:solidFill>
                <a:srgbClr val="64B2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1B-496B-BE13-DF9AD635FD00}"/>
              </c:ext>
            </c:extLst>
          </c:dPt>
          <c:dPt>
            <c:idx val="1"/>
            <c:bubble3D val="0"/>
            <c:spPr>
              <a:solidFill>
                <a:srgbClr val="05485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1B-496B-BE13-DF9AD635FD00}"/>
              </c:ext>
            </c:extLst>
          </c:dPt>
          <c:cat>
            <c:strRef>
              <c:f>Sheet1!$I$7:$I$8</c:f>
              <c:strCache>
                <c:ptCount val="2"/>
                <c:pt idx="0">
                  <c:v>Prospecting  </c:v>
                </c:pt>
                <c:pt idx="1">
                  <c:v>Remarketing  </c:v>
                </c:pt>
              </c:strCache>
            </c:strRef>
          </c:cat>
          <c:val>
            <c:numRef>
              <c:f>Sheet1!$J$7:$J$8</c:f>
              <c:numCache>
                <c:formatCode>General</c:formatCode>
                <c:ptCount val="2"/>
                <c:pt idx="0">
                  <c:v>618369161</c:v>
                </c:pt>
                <c:pt idx="1">
                  <c:v>188804170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1B-496B-BE13-DF9AD635F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6/30/2023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Econometrics</a:t>
            </a:r>
            <a:r>
              <a:rPr lang="en-US" sz="5000" dirty="0">
                <a:solidFill>
                  <a:schemeClr val="bg1"/>
                </a:solidFill>
              </a:rPr>
              <a:t/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 smtClean="0">
                <a:solidFill>
                  <a:schemeClr val="bg1"/>
                </a:solidFill>
              </a:rPr>
              <a:t>Data Validation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221162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 smtClean="0">
                <a:solidFill>
                  <a:schemeClr val="accent1"/>
                </a:solidFill>
                <a:cs typeface="Arial"/>
              </a:rPr>
              <a:t>Assessment Findings</a:t>
            </a:r>
            <a:endParaRPr lang="en-US" sz="25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0"/>
            <a:ext cx="4010660" cy="6858000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566056"/>
            <a:ext cx="6689725" cy="560884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295265" y="638816"/>
            <a:ext cx="5165558" cy="83385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Pre-Analysis </a:t>
            </a:r>
            <a:r>
              <a:rPr lang="en-US" dirty="0">
                <a:solidFill>
                  <a:schemeClr val="bg1"/>
                </a:solidFill>
              </a:rPr>
              <a:t>Findings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56591" y="1327355"/>
            <a:ext cx="4036105" cy="9547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295265" y="1650233"/>
            <a:ext cx="5181600" cy="45246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Here are some of our findings from the dataset, of which a few rows are shown on the left:</a:t>
            </a:r>
          </a:p>
          <a:p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Our data is comprised of a time-series tracking of ‘Costs’ and ‘Impressions’ for </a:t>
            </a:r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Campaigns </a:t>
            </a:r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during a period of four years.</a:t>
            </a:r>
          </a:p>
          <a:p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The data contained some missing values for </a:t>
            </a:r>
            <a:r>
              <a:rPr lang="en-US" i="1" spc="-25" dirty="0">
                <a:solidFill>
                  <a:schemeClr val="bg1"/>
                </a:solidFill>
                <a:cs typeface="Arial"/>
              </a:rPr>
              <a:t>the </a:t>
            </a:r>
            <a:r>
              <a:rPr lang="en-US" i="1" spc="-25" dirty="0" smtClean="0">
                <a:solidFill>
                  <a:schemeClr val="bg1"/>
                </a:solidFill>
                <a:cs typeface="Arial"/>
              </a:rPr>
              <a:t>‘Impressions’ column and an unnamed column, which indicates inconsistent data recording for some days.</a:t>
            </a:r>
          </a:p>
          <a:p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For aggregating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and analyzing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the data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by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week, we grouped the total  cost and impressions values for each week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(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e.g. from Week 1 to Week 52).</a:t>
            </a:r>
          </a:p>
          <a:p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Furthermore, we looked at weekly time-series charts to track changes in the cost and impressions for each campaign over the weeks. These will be shown over consequent slides.</a:t>
            </a:r>
          </a:p>
          <a:p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We also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performed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top-line </a:t>
            </a:r>
            <a:r>
              <a:rPr lang="en-GB" i="1" spc="-25" dirty="0">
                <a:solidFill>
                  <a:schemeClr val="bg1"/>
                </a:solidFill>
                <a:cs typeface="Arial"/>
              </a:rPr>
              <a:t>level analysis and drilling down into granular </a:t>
            </a:r>
            <a:r>
              <a:rPr lang="en-GB" i="1" spc="-25" dirty="0" smtClean="0">
                <a:solidFill>
                  <a:schemeClr val="bg1"/>
                </a:solidFill>
                <a:cs typeface="Arial"/>
              </a:rPr>
              <a:t>level along with slicing the dataset to find aggregating metrics for the dataset.</a:t>
            </a:r>
          </a:p>
          <a:p>
            <a:endParaRPr lang="en-US" sz="14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8630"/>
              </p:ext>
            </p:extLst>
          </p:nvPr>
        </p:nvGraphicFramePr>
        <p:xfrm>
          <a:off x="470836" y="1472672"/>
          <a:ext cx="4683523" cy="2193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4242260597"/>
                    </a:ext>
                  </a:extLst>
                </a:gridCol>
                <a:gridCol w="2041460">
                  <a:extLst>
                    <a:ext uri="{9D8B030D-6E8A-4147-A177-3AD203B41FA5}">
                      <a16:colId xmlns:a16="http://schemas.microsoft.com/office/drawing/2014/main" val="2021448848"/>
                    </a:ext>
                  </a:extLst>
                </a:gridCol>
                <a:gridCol w="654288">
                  <a:extLst>
                    <a:ext uri="{9D8B030D-6E8A-4147-A177-3AD203B41FA5}">
                      <a16:colId xmlns:a16="http://schemas.microsoft.com/office/drawing/2014/main" val="899560186"/>
                    </a:ext>
                  </a:extLst>
                </a:gridCol>
                <a:gridCol w="1090837">
                  <a:extLst>
                    <a:ext uri="{9D8B030D-6E8A-4147-A177-3AD203B41FA5}">
                      <a16:colId xmlns:a16="http://schemas.microsoft.com/office/drawing/2014/main" val="3326808066"/>
                    </a:ext>
                  </a:extLst>
                </a:gridCol>
              </a:tblGrid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Date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Campaign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Cost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Impressions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5546049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Branded Broad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8.49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2564137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Competitors Broad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5407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167129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X_B | UK | Exact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8900286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04/02/2015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X_LT | UK | Competitors | Exact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420071"/>
                  </a:ext>
                </a:extLst>
              </a:tr>
              <a:tr h="36560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05/02/2015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Competitors Broad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3804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6821479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 txBox="1">
            <a:spLocks/>
          </p:cNvSpPr>
          <p:nvPr/>
        </p:nvSpPr>
        <p:spPr bwMode="white">
          <a:xfrm>
            <a:off x="336717" y="385230"/>
            <a:ext cx="5165558" cy="8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THE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836" y="1164895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Raw Data: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836" y="3911815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Campaign Lookup Data:</a:t>
            </a:r>
            <a:endParaRPr lang="en-GB" sz="1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10253"/>
              </p:ext>
            </p:extLst>
          </p:nvPr>
        </p:nvGraphicFramePr>
        <p:xfrm>
          <a:off x="470836" y="4219592"/>
          <a:ext cx="4683525" cy="1955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359">
                  <a:extLst>
                    <a:ext uri="{9D8B030D-6E8A-4147-A177-3AD203B41FA5}">
                      <a16:colId xmlns:a16="http://schemas.microsoft.com/office/drawing/2014/main" val="1478841484"/>
                    </a:ext>
                  </a:extLst>
                </a:gridCol>
                <a:gridCol w="705395">
                  <a:extLst>
                    <a:ext uri="{9D8B030D-6E8A-4147-A177-3AD203B41FA5}">
                      <a16:colId xmlns:a16="http://schemas.microsoft.com/office/drawing/2014/main" val="4187127249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2380369323"/>
                    </a:ext>
                  </a:extLst>
                </a:gridCol>
                <a:gridCol w="895869">
                  <a:extLst>
                    <a:ext uri="{9D8B030D-6E8A-4147-A177-3AD203B41FA5}">
                      <a16:colId xmlns:a16="http://schemas.microsoft.com/office/drawing/2014/main" val="316424434"/>
                    </a:ext>
                  </a:extLst>
                </a:gridCol>
              </a:tblGrid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Campaign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Channel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Brand/Generic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Type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5886298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[UK] - GDN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Prospecting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6495006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[UK] - Video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Prospecting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9204388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[UK] - Video Remarketing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Remarketing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9734772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GDN: UK - Hybrid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Prospecting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5594789"/>
                  </a:ext>
                </a:extLst>
              </a:tr>
              <a:tr h="32588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LT: UK Dis </a:t>
                      </a:r>
                      <a:r>
                        <a:rPr lang="en-GB" sz="1100" u="none" strike="noStrike" dirty="0" err="1">
                          <a:effectLst/>
                        </a:rPr>
                        <a:t>Comp_Context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Display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Generic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Prospecting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409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8006435" y="186582"/>
            <a:ext cx="3932237" cy="1600200"/>
          </a:xfrm>
        </p:spPr>
        <p:txBody>
          <a:bodyPr/>
          <a:lstStyle/>
          <a:p>
            <a:r>
              <a:rPr lang="en-GB" dirty="0"/>
              <a:t>Weekly Time-Series </a:t>
            </a:r>
            <a:r>
              <a:rPr lang="en-GB" dirty="0" smtClean="0"/>
              <a:t>Charts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8006435" y="1964863"/>
            <a:ext cx="3932237" cy="403281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i="1" dirty="0" smtClean="0">
                <a:solidFill>
                  <a:schemeClr val="tx1"/>
                </a:solidFill>
              </a:rPr>
              <a:t>Here are some insights the charts illustrate:</a:t>
            </a:r>
          </a:p>
          <a:p>
            <a:pPr marL="342900" indent="-342900">
              <a:buFont typeface="+mj-lt"/>
              <a:buAutoNum type="arabicParenR"/>
            </a:pPr>
            <a:r>
              <a:rPr lang="en-GB" i="1" dirty="0" smtClean="0">
                <a:solidFill>
                  <a:schemeClr val="tx1"/>
                </a:solidFill>
              </a:rPr>
              <a:t>Both the costs value and the impressions are highest during the weeks leading from week 12 till week 22 approximately.</a:t>
            </a:r>
          </a:p>
          <a:p>
            <a:pPr marL="342900" indent="-342900">
              <a:buFont typeface="+mj-lt"/>
              <a:buAutoNum type="arabicParenR"/>
            </a:pPr>
            <a:r>
              <a:rPr lang="en-GB" i="1" dirty="0" smtClean="0">
                <a:solidFill>
                  <a:schemeClr val="tx1"/>
                </a:solidFill>
              </a:rPr>
              <a:t>The maximum cost is incurred around week 14 while the maximum impressions occurred around week 21.</a:t>
            </a:r>
          </a:p>
          <a:p>
            <a:pPr marL="342900" indent="-342900">
              <a:buFont typeface="+mj-lt"/>
              <a:buAutoNum type="arabicParenR"/>
            </a:pPr>
            <a:r>
              <a:rPr lang="en-GB" i="1" dirty="0" smtClean="0">
                <a:solidFill>
                  <a:schemeClr val="tx1"/>
                </a:solidFill>
              </a:rPr>
              <a:t>The total metrics devaluate over time towards the end of the year.</a:t>
            </a:r>
          </a:p>
          <a:p>
            <a:pPr marL="342900" indent="-342900">
              <a:buFont typeface="+mj-lt"/>
              <a:buAutoNum type="arabicParenR"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sz="1200" b="1" dirty="0" smtClean="0">
                <a:solidFill>
                  <a:schemeClr val="tx1"/>
                </a:solidFill>
              </a:rPr>
              <a:t>P.S.- The cost and impressions values are the grouped sum for each week.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0"/>
            <a:ext cx="7560000" cy="3384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3456000"/>
            <a:ext cx="756000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Here are some </a:t>
            </a:r>
            <a:r>
              <a:rPr lang="en-GB" sz="2400" dirty="0">
                <a:solidFill>
                  <a:schemeClr val="bg1"/>
                </a:solidFill>
              </a:rPr>
              <a:t>relevant metrics for the entire dataset at a top-line level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33419923"/>
              </p:ext>
            </p:extLst>
          </p:nvPr>
        </p:nvGraphicFramePr>
        <p:xfrm>
          <a:off x="1906763" y="2544763"/>
          <a:ext cx="8378474" cy="15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11.3M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805M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149.5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10,624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Total Cost over the four Years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Total impressions over four years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Average cost for each week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Average impressions per week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 flipV="1">
            <a:off x="947607" y="1230312"/>
            <a:ext cx="10168068" cy="94252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4583907" y="4487444"/>
            <a:ext cx="3024187" cy="1056105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 smtClean="0">
                <a:solidFill>
                  <a:schemeClr val="tx2"/>
                </a:solidFill>
                <a:latin typeface="+mj-lt"/>
              </a:rPr>
              <a:t>Top-Line Level Metrics</a:t>
            </a: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Additional Insights</a:t>
            </a:r>
            <a:endParaRPr lang="en-US" dirty="0"/>
          </a:p>
        </p:txBody>
      </p:sp>
      <p:graphicFrame>
        <p:nvGraphicFramePr>
          <p:cNvPr id="9" name="Content Placeholder 5" descr="Table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4329652"/>
              </p:ext>
            </p:extLst>
          </p:nvPr>
        </p:nvGraphicFramePr>
        <p:xfrm>
          <a:off x="360000" y="4320000"/>
          <a:ext cx="4908987" cy="93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687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436517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418783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</a:tblGrid>
              <a:tr h="302029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Brand/Generic</a:t>
                      </a:r>
                      <a:endParaRPr lang="en-US" sz="1400" b="1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Cost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Impressions</a:t>
                      </a:r>
                      <a:endParaRPr lang="en-GB"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Brand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$3354481.59</a:t>
                      </a:r>
                      <a:endParaRPr lang="en-GB" sz="1200" spc="-5" dirty="0" smtClean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28869263</a:t>
                      </a:r>
                      <a:endParaRPr lang="en-GB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Generic</a:t>
                      </a:r>
                      <a:endParaRPr lang="en-US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$8058423.2</a:t>
                      </a:r>
                      <a:endParaRPr lang="en-GB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778304068</a:t>
                      </a:r>
                      <a:endParaRPr lang="en-GB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</a:tbl>
          </a:graphicData>
        </a:graphic>
      </p:graphicFrame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47015" y="1341197"/>
            <a:ext cx="3482110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9D096-C87A-4096-8E8C-6439C9C6C3A2}"/>
              </a:ext>
            </a:extLst>
          </p:cNvPr>
          <p:cNvSpPr/>
          <p:nvPr/>
        </p:nvSpPr>
        <p:spPr>
          <a:xfrm>
            <a:off x="7908461" y="4060723"/>
            <a:ext cx="3335802" cy="2797277"/>
          </a:xfrm>
          <a:prstGeom prst="rect">
            <a:avLst/>
          </a:prstGeom>
          <a:solidFill>
            <a:schemeClr val="accent1"/>
          </a:solidFill>
        </p:spPr>
        <p:txBody>
          <a:bodyPr wrap="square" anchor="t" anchorCtr="0">
            <a:noAutofit/>
          </a:bodyPr>
          <a:lstStyle/>
          <a:p>
            <a:pPr marL="40894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There is a notable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difference </a:t>
            </a: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in cost and impressions between the Brand and Generic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categories.</a:t>
            </a:r>
          </a:p>
          <a:p>
            <a:pPr marL="40894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The Brand category has a much lower cost and lower number of impressions compared to the Generic category.</a:t>
            </a:r>
          </a:p>
          <a:p>
            <a:pPr marL="40894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This insight suggests that the marketing efforts for the Brand category may be more targeted and focused, resulting in a higher cost efficiency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but </a:t>
            </a: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potentially a </a:t>
            </a:r>
            <a:r>
              <a:rPr lang="en-GB" sz="1200" b="1" i="1" spc="-15" dirty="0" smtClean="0">
                <a:solidFill>
                  <a:schemeClr val="tx2">
                    <a:alpha val="70000"/>
                  </a:schemeClr>
                </a:solidFill>
                <a:cs typeface="Arial"/>
              </a:rPr>
              <a:t>less </a:t>
            </a:r>
            <a:r>
              <a:rPr lang="en-GB" sz="1200" b="1" i="1" spc="-15" dirty="0">
                <a:solidFill>
                  <a:schemeClr val="tx2">
                    <a:alpha val="70000"/>
                  </a:schemeClr>
                </a:solidFill>
                <a:cs typeface="Arial"/>
              </a:rPr>
              <a:t>engaged audience.</a:t>
            </a:r>
            <a:endParaRPr lang="en-US" sz="1200" b="1" i="1" spc="-15" dirty="0">
              <a:solidFill>
                <a:schemeClr val="tx2">
                  <a:alpha val="70000"/>
                </a:schemeClr>
              </a:solidFill>
              <a:cs typeface="Arial"/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069902"/>
              </p:ext>
            </p:extLst>
          </p:nvPr>
        </p:nvGraphicFramePr>
        <p:xfrm>
          <a:off x="2" y="1551519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553600"/>
              </p:ext>
            </p:extLst>
          </p:nvPr>
        </p:nvGraphicFramePr>
        <p:xfrm>
          <a:off x="2700000" y="1551600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70959"/>
              </p:ext>
            </p:extLst>
          </p:nvPr>
        </p:nvGraphicFramePr>
        <p:xfrm>
          <a:off x="5400000" y="1551600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203586"/>
              </p:ext>
            </p:extLst>
          </p:nvPr>
        </p:nvGraphicFramePr>
        <p:xfrm>
          <a:off x="8100000" y="1551600"/>
          <a:ext cx="306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Content Placeholder 5" descr="Table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8158373"/>
              </p:ext>
            </p:extLst>
          </p:nvPr>
        </p:nvGraphicFramePr>
        <p:xfrm>
          <a:off x="360000" y="5544000"/>
          <a:ext cx="4908987" cy="93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687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436517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418783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</a:tblGrid>
              <a:tr h="302029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Type</a:t>
                      </a:r>
                      <a:endParaRPr lang="en-US" sz="1400" b="1" spc="-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Cost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GB" sz="14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Impressions</a:t>
                      </a:r>
                      <a:endParaRPr lang="en-GB"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Prospecting 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$9776733.57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618369161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Remarketing </a:t>
                      </a:r>
                      <a:endParaRPr lang="en-US" sz="1200" spc="-5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$1636171.22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GB" sz="1200" spc="-5" dirty="0" smtClean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188804170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0000" y="4320000"/>
            <a:ext cx="237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Table of the data sliced for Brand/Generic category.</a:t>
            </a:r>
            <a:endParaRPr lang="en-GB" sz="14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0000" y="5544000"/>
            <a:ext cx="237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j-lt"/>
              </a:rPr>
              <a:t>Table of the data sliced for Type of marketing strategy.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20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/>
          <a:lstStyle/>
          <a:p>
            <a:r>
              <a:rPr lang="en-US" dirty="0" smtClean="0"/>
              <a:t>To Conclude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876308" y="1985963"/>
            <a:ext cx="10253807" cy="1129426"/>
          </a:xfrm>
        </p:spPr>
        <p:txBody>
          <a:bodyPr anchor="ctr" anchorCtr="0">
            <a:normAutofit/>
          </a:bodyPr>
          <a:lstStyle/>
          <a:p>
            <a:r>
              <a:rPr lang="en-US" dirty="0" smtClean="0"/>
              <a:t>For both categories Brand/Generic and  Prospecting/Remarketing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2116772" y="3434047"/>
            <a:ext cx="8393911" cy="275561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GB" sz="1800" i="1" dirty="0" smtClean="0">
                <a:solidFill>
                  <a:schemeClr val="bg1"/>
                </a:solidFill>
                <a:cs typeface="Arial"/>
              </a:rPr>
              <a:t>The </a:t>
            </a:r>
            <a:r>
              <a:rPr lang="en-GB" sz="1800" i="1" dirty="0">
                <a:solidFill>
                  <a:schemeClr val="bg1"/>
                </a:solidFill>
                <a:cs typeface="Arial"/>
              </a:rPr>
              <a:t>marketing campaign has been successful in generating a substantial number of impressions across both the Brand and Generic categories</a:t>
            </a:r>
            <a:r>
              <a:rPr lang="en-GB" sz="1800" i="1" dirty="0" smtClean="0">
                <a:solidFill>
                  <a:schemeClr val="bg1"/>
                </a:solidFill>
                <a:cs typeface="Arial"/>
              </a:rPr>
              <a:t>.</a:t>
            </a:r>
          </a:p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GB" sz="1800" i="1" spc="-5" dirty="0" smtClean="0">
                <a:solidFill>
                  <a:schemeClr val="bg1"/>
                </a:solidFill>
                <a:cs typeface="Arial"/>
              </a:rPr>
              <a:t>The same is also true for Prospecting customers, for whom more cost is incurred and more impressions gained compared to previous customers.</a:t>
            </a:r>
          </a:p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GB" sz="1800" i="1" spc="-5" dirty="0">
                <a:solidFill>
                  <a:schemeClr val="accent1"/>
                </a:solidFill>
                <a:cs typeface="Arial"/>
              </a:rPr>
              <a:t>However, there is a significant difference in cost and impressions between the two categories, indicating the need for further evaluation of the marketing strategies employed.</a:t>
            </a:r>
            <a:endParaRPr lang="en-US" sz="1800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 flipV="1">
            <a:off x="876308" y="1294765"/>
            <a:ext cx="2378169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2983732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Explore </a:t>
            </a:r>
            <a:endParaRPr lang="en-US" sz="1900" b="1" dirty="0" smtClean="0">
              <a:solidFill>
                <a:schemeClr val="bg1"/>
              </a:solidFill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 possibility of reallocating resources from the Generic category to the Brand category, considering its lower cost and potential for higher engagement.</a:t>
            </a:r>
            <a:r>
              <a:rPr lang="en-US" sz="1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Identify </a:t>
            </a: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successful branding elements and marketing strategies that can be leveraged to enhance the performance of the Generic category.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Recommendations to Optimize Marketing Efforts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03840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Conduct </a:t>
            </a:r>
            <a:r>
              <a:rPr lang="en-US" sz="1900" b="1" dirty="0" smtClean="0">
                <a:solidFill>
                  <a:schemeClr val="bg1"/>
                </a:solidFill>
              </a:rPr>
              <a:t>a deeper analysis</a:t>
            </a:r>
            <a:endParaRPr lang="en-GB" sz="1400" i="1" dirty="0" smtClean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of the Brand category to understand the factors contributing to its lower cost and impressions.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849456"/>
            <a:ext cx="2983733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Continuously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monitor </a:t>
            </a: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and analyze the campaign performance, regularly reviewing the cost and impressions metrics to make data-driven decisions and optimize marketing efforts.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 smtClean="0">
                <a:solidFill>
                  <a:schemeClr val="bg1"/>
                </a:solidFill>
              </a:rPr>
              <a:t>Analyze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their cost and impressions to identify areas of improvement and prioritize strategies accordingly.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7" y="3849455"/>
            <a:ext cx="3038404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Evaluate</a:t>
            </a: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GB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the effectiveness of the Prospecting and Remarketing types of campaigns. </a:t>
            </a:r>
            <a:endParaRPr lang="en-US" dirty="0"/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792078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93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8"/>
            <a:ext cx="6348413" cy="4390767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18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The whole project along with the Python code and relevant charts can be found in the GitHub repo: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sz="1800" b="1" i="1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https://</a:t>
            </a:r>
            <a:r>
              <a:rPr lang="en-US" sz="1800" b="1" i="1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github.com/Rezwan66/exploration-of-econometrics-dataset</a:t>
            </a: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aphic 12" descr="Phone icon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www.w3.org/XML/1998/namespace"/>
    <ds:schemaRef ds:uri="16c05727-aa75-4e4a-9b5f-8a80a1165891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727</Words>
  <Application>Microsoft Office PowerPoint</Application>
  <PresentationFormat>Widescreen</PresentationFormat>
  <Paragraphs>139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</vt:lpstr>
      <vt:lpstr>Calibri</vt:lpstr>
      <vt:lpstr>Gill Sans MT</vt:lpstr>
      <vt:lpstr>Office Theme</vt:lpstr>
      <vt:lpstr>Econometrics Data Validation</vt:lpstr>
      <vt:lpstr>Pre-Analysis Findings</vt:lpstr>
      <vt:lpstr>Weekly Time-Series Charts</vt:lpstr>
      <vt:lpstr>Here are some relevant metrics for the entire dataset at a top-line level</vt:lpstr>
      <vt:lpstr>Additional Insights</vt:lpstr>
      <vt:lpstr>To Conclude</vt:lpstr>
      <vt:lpstr>Recommendations to Optimize Marketing Efforts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2023-06-30T03:48:21Z</dcterms:created>
  <dcterms:modified xsi:type="dcterms:W3CDTF">2023-06-30T16:15:40Z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