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9839c752c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39839c752c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9839c752c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39839c752c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9839c752c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39839c752c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9839c752c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39839c752c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9839c752c_0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39839c752c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39839c752c_0_1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9839c752c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39839c752c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39839c752c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9839c752c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39839c752c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39839c752c_0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39839c752c_0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39839c752c_0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39839c752c_0_1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9839c752c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239839c752c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39839c752c_0_1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9839c752c_0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239839c752c_0_1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39839c752c_0_1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39839c752c_0_2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39839c752c_0_2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9839c752c_0_2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39839c752c_0_2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9839c752c_0_2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39839c752c_0_2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39839c752c_0_2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39839c752c_0_2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9839c752c_0_2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39839c752c_0_2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39839c752c_0_2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39839c752c_0_2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39839c752c_0_2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239839c752c_0_2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9839c752c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39839c752c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39839c752c_0_2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239839c752c_0_2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39839c752c_0_2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39839c752c_0_2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39839c752c_0_2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239839c752c_0_2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39839c752c_0_2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39839c752c_0_2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39839c752c_0_2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239839c752c_0_2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39839c752c_0_3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239839c752c_0_3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39839c752c_0_3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239839c752c_0_3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39839c752c_0_3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239839c752c_0_3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39839c752c_0_3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239839c752c_0_3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9839c752c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39839c752c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9839c752c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39839c752c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9839c752c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39839c752c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9839c752c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39839c752c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9839c752c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39839c752c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022" y="6273984"/>
            <a:ext cx="2032000" cy="54062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219950" y="1139400"/>
            <a:ext cx="97521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4000"/>
              <a:t>A Learning Platform with an Integrated Companion Approach for Educators of Pupils in Compulsory Education, Including SEN/D and Neurodiverse Pupils</a:t>
            </a:r>
            <a:endParaRPr sz="4000"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4342651"/>
            <a:ext cx="91440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Student Number:</a:t>
            </a:r>
            <a:r>
              <a:rPr lang="en-US"/>
              <a:t> 18020</a:t>
            </a:r>
            <a:r>
              <a:rPr lang="en-US"/>
              <a:t>0421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Student Name:</a:t>
            </a:r>
            <a:r>
              <a:rPr lang="en-US"/>
              <a:t> Mohammed Rezwan Ahmed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Supervisor Name:</a:t>
            </a:r>
            <a:r>
              <a:rPr lang="en-US"/>
              <a:t> Eranjan Udayanga Padumadasa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SMART Objectives (5)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838200" y="1690825"/>
            <a:ext cx="10515600" cy="3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b="1" lang="en-US" sz="2500"/>
              <a:t>Objective Five (design): </a:t>
            </a:r>
            <a:endParaRPr b="1" sz="25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lang="en-US" sz="2500"/>
              <a:t>•	</a:t>
            </a:r>
            <a:r>
              <a:rPr b="1" lang="en-US" sz="2500"/>
              <a:t>Specific:</a:t>
            </a:r>
            <a:r>
              <a:rPr lang="en-US" sz="2500"/>
              <a:t> I must creäte logical design iterations (including database schema) and UI design. </a:t>
            </a:r>
            <a:endParaRPr sz="25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lang="en-US" sz="2500"/>
              <a:t>•	</a:t>
            </a:r>
            <a:r>
              <a:rPr b="1" lang="en-US" sz="2500"/>
              <a:t>Measurable:</a:t>
            </a:r>
            <a:r>
              <a:rPr lang="en-US" sz="2500"/>
              <a:t> Four key components must be designed for. Two or more design iterations should be made for each. The latest design iterations must meet 65% or more of requirements. </a:t>
            </a:r>
            <a:endParaRPr sz="25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lang="en-US" sz="2500"/>
              <a:t>•	</a:t>
            </a:r>
            <a:r>
              <a:rPr b="1" lang="en-US" sz="2500"/>
              <a:t>Achievable:</a:t>
            </a:r>
            <a:r>
              <a:rPr lang="en-US" sz="2500"/>
              <a:t> I will create structural (class, component) and behavioural (sequence, use-case) diagrams. Consideration must be given to data schemas. </a:t>
            </a:r>
            <a:endParaRPr sz="25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lang="en-US" sz="2500"/>
              <a:t>•	</a:t>
            </a:r>
            <a:r>
              <a:rPr b="1" lang="en-US" sz="2500"/>
              <a:t>Realistic and Relevant (scope):</a:t>
            </a:r>
            <a:r>
              <a:rPr lang="en-US" sz="2500"/>
              <a:t> I will be looking at the Model-View-Controller pattern. This will help with dividing code by purpose (view for GUI and model for logic). </a:t>
            </a:r>
            <a:endParaRPr sz="25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lang="en-US" sz="2500"/>
              <a:t>•	</a:t>
            </a:r>
            <a:r>
              <a:rPr b="1" lang="en-US" sz="2500"/>
              <a:t>Time-bound:</a:t>
            </a:r>
            <a:r>
              <a:rPr lang="en-US" sz="2500"/>
              <a:t> Requirements must be known. I may need time to revisit UML documentations.</a:t>
            </a:r>
            <a:endParaRPr sz="2500"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SMART Objectives (6)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838200" y="1690825"/>
            <a:ext cx="10515600" cy="3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b="1" lang="en-US" sz="2500"/>
              <a:t>Objective Six (implementation): </a:t>
            </a:r>
            <a:endParaRPr b="1" sz="25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lang="en-US" sz="2500"/>
              <a:t>•	</a:t>
            </a:r>
            <a:r>
              <a:rPr b="1" lang="en-US" sz="2500"/>
              <a:t>Specific:</a:t>
            </a:r>
            <a:r>
              <a:rPr lang="en-US" sz="2500"/>
              <a:t> I must document implementation of any solution based on final design. This must be done with screenshots and respective code snippets. </a:t>
            </a:r>
            <a:endParaRPr sz="25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lang="en-US" sz="2500"/>
              <a:t>•	</a:t>
            </a:r>
            <a:r>
              <a:rPr b="1" lang="en-US" sz="2500"/>
              <a:t>Measurable:</a:t>
            </a:r>
            <a:r>
              <a:rPr lang="en-US" sz="2500"/>
              <a:t> I must refer to four key components from my designs and project requirements. </a:t>
            </a:r>
            <a:endParaRPr sz="25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lang="en-US" sz="2500"/>
              <a:t>•	</a:t>
            </a:r>
            <a:r>
              <a:rPr b="1" lang="en-US" sz="2500"/>
              <a:t>Achievable:</a:t>
            </a:r>
            <a:r>
              <a:rPr lang="en-US" sz="2500"/>
              <a:t> My full project code will be submitted. I must show mainly key code snippets. </a:t>
            </a:r>
            <a:endParaRPr sz="25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lang="en-US" sz="2500"/>
              <a:t>• </a:t>
            </a:r>
            <a:r>
              <a:rPr b="1" lang="en-US" sz="2500"/>
              <a:t>Realistic and Relevant (scope):</a:t>
            </a:r>
            <a:r>
              <a:rPr lang="en-US" sz="2500"/>
              <a:t> Testing may reveal implementation and it may not be required to show aspects of my solution twice. </a:t>
            </a:r>
            <a:endParaRPr sz="25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lang="en-US" sz="2500"/>
              <a:t>•	</a:t>
            </a:r>
            <a:r>
              <a:rPr b="1" lang="en-US" sz="2500"/>
              <a:t>Time-bound:</a:t>
            </a:r>
            <a:r>
              <a:rPr lang="en-US" sz="2500"/>
              <a:t> This can be done during (show gradual change) or at the end of development.</a:t>
            </a:r>
            <a:endParaRPr sz="2500"/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SMART Objectives (7)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838200" y="1690825"/>
            <a:ext cx="10515600" cy="3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7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b="1" lang="en-US" sz="2112"/>
              <a:t>Objective Seven (testing): </a:t>
            </a:r>
            <a:endParaRPr b="1" sz="2112"/>
          </a:p>
          <a:p>
            <a:pPr indent="0" lvl="0" marL="177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112"/>
              <a:t>•	</a:t>
            </a:r>
            <a:r>
              <a:rPr b="1" lang="en-US" sz="2112"/>
              <a:t>Specific:</a:t>
            </a:r>
            <a:r>
              <a:rPr lang="en-US" sz="2112"/>
              <a:t> I must test my implementation. This must involve test plans that focus on the type and aim of each test. I must write and run test scripts. </a:t>
            </a:r>
            <a:endParaRPr sz="2112"/>
          </a:p>
          <a:p>
            <a:pPr indent="0" lvl="0" marL="177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112"/>
              <a:t>•	</a:t>
            </a:r>
            <a:r>
              <a:rPr b="1" lang="en-US" sz="2112"/>
              <a:t>Measurable:</a:t>
            </a:r>
            <a:r>
              <a:rPr lang="en-US" sz="2112"/>
              <a:t> I must cover four of the following: API, URL, Unit, Integration, Usability, and Security testing. I must have at least 25 short test cases and 40 thorough test cases. </a:t>
            </a:r>
            <a:endParaRPr sz="2112"/>
          </a:p>
          <a:p>
            <a:pPr indent="0" lvl="0" marL="177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112"/>
              <a:t>•	</a:t>
            </a:r>
            <a:r>
              <a:rPr b="1" lang="en-US" sz="2112"/>
              <a:t>Achievable:</a:t>
            </a:r>
            <a:r>
              <a:rPr lang="en-US" sz="2112"/>
              <a:t> I must learn how to write test scripts. </a:t>
            </a:r>
            <a:endParaRPr sz="2112"/>
          </a:p>
          <a:p>
            <a:pPr indent="0" lvl="0" marL="177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112"/>
              <a:t>•	</a:t>
            </a:r>
            <a:r>
              <a:rPr b="1" lang="en-US" sz="2112"/>
              <a:t>Realistic and Relevant (scope):</a:t>
            </a:r>
            <a:r>
              <a:rPr lang="en-US" sz="2112"/>
              <a:t> It may not be required to test every aspect of any solution. </a:t>
            </a:r>
            <a:endParaRPr sz="2112"/>
          </a:p>
          <a:p>
            <a:pPr indent="0" lvl="0" marL="177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112"/>
              <a:t>•	</a:t>
            </a:r>
            <a:r>
              <a:rPr b="1" lang="en-US" sz="2112"/>
              <a:t>Time-bound:</a:t>
            </a:r>
            <a:r>
              <a:rPr lang="en-US" sz="2112"/>
              <a:t> Test cases may be needed and used during implementation.</a:t>
            </a:r>
            <a:endParaRPr sz="2112"/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Research Questions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838200" y="1843225"/>
            <a:ext cx="10515600" cy="3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7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112"/>
              <a:t>1.	How can a system help teachers reach both neurotypical and neuroatypical pupils without causing learning loss for either type (O1, O2, O6)? </a:t>
            </a:r>
            <a:endParaRPr sz="2112"/>
          </a:p>
          <a:p>
            <a:pPr indent="0" lvl="0" marL="177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112"/>
              <a:t>a.	How is the learning process like for neurotypical pupils? </a:t>
            </a:r>
            <a:endParaRPr sz="2112"/>
          </a:p>
          <a:p>
            <a:pPr indent="0" lvl="0" marL="177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112"/>
              <a:t>b.	How is the learning process like for neuroatypical pupils? </a:t>
            </a:r>
            <a:endParaRPr sz="2112"/>
          </a:p>
          <a:p>
            <a:pPr indent="0" lvl="0" marL="177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112"/>
              <a:t>c.	What differences are there in the learning process between the two? </a:t>
            </a:r>
            <a:endParaRPr sz="2112"/>
          </a:p>
          <a:p>
            <a:pPr indent="0" lvl="0" marL="177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112"/>
              <a:t>2.	How can a system offset pupils facing modest troubles with cognitive domains (O1, O2, O6)? </a:t>
            </a:r>
            <a:endParaRPr sz="2112"/>
          </a:p>
          <a:p>
            <a:pPr indent="0" lvl="0" marL="177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112"/>
              <a:t>3.	Alongside UX guidelines and accessibility standards, are there other factors to consider when designing for pupils with distinct neurotypes (O1, O2, O6)? </a:t>
            </a:r>
            <a:endParaRPr sz="2112"/>
          </a:p>
          <a:p>
            <a:pPr indent="0" lvl="0" marL="177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112"/>
              <a:t>4.	How might analysis of the UK learning environment inform design choices and project requirements (O3, O4, O5)?</a:t>
            </a:r>
            <a:endParaRPr sz="2112"/>
          </a:p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Programme of Study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838200" y="1602625"/>
            <a:ext cx="1051560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BSc Computer Science (3 Years):</a:t>
            </a:r>
            <a:endParaRPr b="1" sz="2900"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My project objectives set the need for UML design (design of a system, A1). 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My project considers specific pupils (SEN/D and Neurodiverse) for a small scale implementation (A2). 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My project considers Computer Science in Education, a major application (A3). 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My report covers implementation code and objectives (communicate technical details, B5, apply project management techniques, B2)</a:t>
            </a:r>
            <a:endParaRPr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Literature Review Findings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838200" y="1825625"/>
            <a:ext cx="50730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Cognitive Domains:</a:t>
            </a:r>
            <a:endParaRPr b="1" sz="2200"/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Eight domains of thinking and learning, with a focus on neuroatypical (neurodiverse) pupils. </a:t>
            </a:r>
            <a:endParaRPr sz="2200"/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Domains may come into play and take over at any time if others fail</a:t>
            </a:r>
            <a:endParaRPr sz="2200"/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Some domains' solutions included dividing tasks into "small chunks”, summarising tasks, and upholding a "consistent visual structure" in resources (Cognassist, 2021).</a:t>
            </a:r>
            <a:endParaRPr sz="2200"/>
          </a:p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3">
            <a:alphaModFix/>
          </a:blip>
          <a:srcRect b="22037" l="15741" r="17445" t="20391"/>
          <a:stretch/>
        </p:blipFill>
        <p:spPr>
          <a:xfrm>
            <a:off x="6128400" y="2137326"/>
            <a:ext cx="5072998" cy="291319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6212725" y="5165725"/>
            <a:ext cx="50730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Figure 1:</a:t>
            </a:r>
            <a:r>
              <a:rPr lang="en-US" sz="2200"/>
              <a:t> Eight Cognitive Domains (Cognassist, 2021)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Literature Review Findings (2)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838200" y="1825625"/>
            <a:ext cx="105156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Dyslexia:</a:t>
            </a:r>
            <a:endParaRPr b="1" sz="2200"/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According to Blue (2021), dyslexia, a neurodevelopmental condition, affects pupils' </a:t>
            </a:r>
            <a:r>
              <a:rPr b="1" lang="en-US" sz="2200"/>
              <a:t>word comprehension</a:t>
            </a:r>
            <a:r>
              <a:rPr lang="en-US" sz="2200"/>
              <a:t>. </a:t>
            </a:r>
            <a:endParaRPr sz="2200"/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Importantly mentioned is that teachers should guarantee pupils a platform in which they </a:t>
            </a:r>
            <a:r>
              <a:rPr b="1" lang="en-US" sz="2200"/>
              <a:t>receive feedback</a:t>
            </a:r>
            <a:r>
              <a:rPr lang="en-US" sz="2200"/>
              <a:t>, which inspires their </a:t>
            </a:r>
            <a:r>
              <a:rPr b="1" lang="en-US" sz="2200"/>
              <a:t>self-efficacy</a:t>
            </a:r>
            <a:r>
              <a:rPr lang="en-US" sz="2200"/>
              <a:t> and encourages them to </a:t>
            </a:r>
            <a:r>
              <a:rPr b="1" lang="en-US" sz="2200"/>
              <a:t>"recap and review"</a:t>
            </a:r>
            <a:r>
              <a:rPr lang="en-US" sz="2200"/>
              <a:t> (Blue, 2021). </a:t>
            </a:r>
            <a:endParaRPr sz="2200"/>
          </a:p>
        </p:txBody>
      </p:sp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Literature Review Findings (2)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838200" y="1825625"/>
            <a:ext cx="105156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Nonverbal Learning Disorder:</a:t>
            </a:r>
            <a:endParaRPr b="1" sz="2200"/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Miller (2022) highlights that pupils with nonverbal learning disorder (NVLD) can have difficulties that lie in "social" and "visual" patterns and structuring information, which in turn impacts their ability to </a:t>
            </a:r>
            <a:r>
              <a:rPr b="1" lang="en-US" sz="2200"/>
              <a:t>plan and schedule</a:t>
            </a:r>
            <a:r>
              <a:rPr lang="en-US" sz="2200"/>
              <a:t>. Broitman, et al. (2020) explore strategies (for NVLD pupils) that draw attention to managing learning by not overwhelming individuals and by facilitating, where possible, </a:t>
            </a:r>
            <a:r>
              <a:rPr b="1" lang="en-US" sz="2200"/>
              <a:t>"structure, routine, and rote"</a:t>
            </a:r>
            <a:r>
              <a:rPr lang="en-US" sz="2200"/>
              <a:t>.</a:t>
            </a:r>
            <a:endParaRPr sz="2200"/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It would help if a teacher could automatically add to a pupil’s learning area when necessary to remove the burden on the pupil to schedule or plan themselves.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Literature Review Findings (2)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838200" y="1825625"/>
            <a:ext cx="105156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Universal Design for Learning (UDL) and Accessibility</a:t>
            </a:r>
            <a:endParaRPr b="1" sz="2200"/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</a:t>
            </a:r>
            <a:r>
              <a:rPr lang="en-US" sz="2200"/>
              <a:t>ith regards to assigning tasks, it may be essential to be able to "modify them on the fly" (World, 2022).</a:t>
            </a:r>
            <a:endParaRPr sz="2200"/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"some cognitive accessibility user needs are not addressed in existing W3C standards" (Accessibility Initiative, 2019).</a:t>
            </a:r>
            <a:endParaRPr sz="2200"/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(CAST, 2018), the learning brain: Affective networks (“why”), Strategic networks (“how”), Recognition networks (“what”)</a:t>
            </a:r>
            <a:endParaRPr sz="2200"/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(CAST, 2018), three individual classes of pupils teachers must support: those who are "purposeful and motivated", "resourceful and knowledgeable", and "strategic and goal-directed". </a:t>
            </a:r>
            <a:endParaRPr sz="2200"/>
          </a:p>
        </p:txBody>
      </p:sp>
      <p:sp>
        <p:nvSpPr>
          <p:cNvPr id="216" name="Google Shape;216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Analysis</a:t>
            </a:r>
            <a:endParaRPr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838200" y="1825625"/>
            <a:ext cx="105156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A large dataset (more than 200,000 data points, or </a:t>
            </a:r>
            <a:r>
              <a:rPr b="1" lang="en-US" sz="2200"/>
              <a:t>anonymised </a:t>
            </a:r>
            <a:r>
              <a:rPr lang="en-US" sz="2200"/>
              <a:t>pupils) was analysed to form conclusions.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'sen_ncyear_.csv' from the UK government collection was used (GOV UK, 2022a) 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Using Pandas, NetworkX, Seaborn, and Matplotlib. 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“pupil_sen_status” and school type or “phase_type_grouping” considered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Various primary needs discovered (Moderate learning difficulty, Multi-sensory impairment)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24" name="Google Shape;224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38200" y="1825625"/>
            <a:ext cx="10515600" cy="3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</a:t>
            </a:r>
            <a:r>
              <a:rPr lang="en-US"/>
              <a:t>Around </a:t>
            </a:r>
            <a:r>
              <a:rPr b="1" lang="en-US"/>
              <a:t>12.6%</a:t>
            </a:r>
            <a:r>
              <a:rPr lang="en-US"/>
              <a:t> of pupils in England have special educational needs (GOV UK, 2022a).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pupil has SEN if they have </a:t>
            </a:r>
            <a:r>
              <a:rPr b="1" lang="en-US"/>
              <a:t>"significantly greater difficulty in learning"</a:t>
            </a:r>
            <a:r>
              <a:rPr lang="en-US"/>
              <a:t> compared to their same-age peers (Department for Education, 2015: p.285).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 March 9, 2022, the UK Government faced a petition (with almost 30,000 signatures) on UK schools needing to make </a:t>
            </a:r>
            <a:r>
              <a:rPr b="1" lang="en-US"/>
              <a:t>SEN/D training mandatory for all teaching staff</a:t>
            </a:r>
            <a:r>
              <a:rPr lang="en-US"/>
              <a:t> (UK Government and Parliament, 2022).</a:t>
            </a:r>
            <a:endParaRPr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Analysis (2)</a:t>
            </a:r>
            <a:endParaRPr/>
          </a:p>
        </p:txBody>
      </p:sp>
      <p:sp>
        <p:nvSpPr>
          <p:cNvPr id="231" name="Google Shape;231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502550"/>
            <a:ext cx="5765975" cy="45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7375625" y="2453050"/>
            <a:ext cx="33297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Figure 2:</a:t>
            </a:r>
            <a:r>
              <a:rPr lang="en-US" sz="2200"/>
              <a:t> – Bar chart produced using Matplotlib to depict link between School Types, Primary Need of pupils and Primary Need(s) popularity, sen_ncyear_.csv  </a:t>
            </a:r>
            <a:r>
              <a:rPr b="1" lang="en-US" sz="2200"/>
              <a:t>(Gov UK, 2022a)</a:t>
            </a:r>
            <a:endParaRPr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Analysis (2)</a:t>
            </a:r>
            <a:endParaRPr/>
          </a:p>
        </p:txBody>
      </p:sp>
      <p:sp>
        <p:nvSpPr>
          <p:cNvPr id="240" name="Google Shape;240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900" y="1190613"/>
            <a:ext cx="6600825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685800" y="1462225"/>
            <a:ext cx="4067100" cy="25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17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70"/>
              <a:buChar char="•"/>
            </a:pPr>
            <a:r>
              <a:rPr lang="en-US" sz="2570"/>
              <a:t>EHCP covers pupils’ long-term life ambitions and objectives</a:t>
            </a:r>
            <a:r>
              <a:rPr b="1" lang="en-US" sz="2570"/>
              <a:t> (Waltham Forest, 2022)</a:t>
            </a:r>
            <a:endParaRPr sz="2570"/>
          </a:p>
          <a:p>
            <a:pPr indent="-3917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70"/>
              <a:buChar char="•"/>
            </a:pPr>
            <a:r>
              <a:rPr lang="en-US" sz="2570"/>
              <a:t>Importance of teacher and student review</a:t>
            </a:r>
            <a:endParaRPr sz="2570"/>
          </a:p>
        </p:txBody>
      </p:sp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5955450" y="5177025"/>
            <a:ext cx="53094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Figure 3: </a:t>
            </a:r>
            <a:r>
              <a:rPr lang="en-US" sz="2200"/>
              <a:t>Heatmap produced using Seaborn to depict students with support plans and those without, sen_ncyear_.csv</a:t>
            </a:r>
            <a:r>
              <a:rPr b="1" lang="en-US" sz="2200"/>
              <a:t>  (Gov UK, 2022a)</a:t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your solution?</a:t>
            </a:r>
            <a:endParaRPr/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Web application focusing on Four key components: </a:t>
            </a:r>
            <a:r>
              <a:rPr b="1" lang="en-US"/>
              <a:t>Overview</a:t>
            </a:r>
            <a:r>
              <a:rPr b="1" lang="en-US"/>
              <a:t>, Manage Teaching, Learning Workspace, and Student Profile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Used MoSCoW to prioritise requirements (Must have, should have, could have, will not have)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General</a:t>
            </a:r>
            <a:r>
              <a:rPr lang="en-US"/>
              <a:t> requirements focused on authentication token use, secure API requests (security of data), role-based access (teacher/student), user-friendly front-end, Dyslexia-friendly font face, colour intensity preference, learning and accessibility dates, no third-party </a:t>
            </a:r>
            <a:r>
              <a:rPr lang="en-US"/>
              <a:t>authentication</a:t>
            </a:r>
            <a:r>
              <a:rPr lang="en-US"/>
              <a:t> (giving out permissions)</a:t>
            </a:r>
            <a:endParaRPr/>
          </a:p>
        </p:txBody>
      </p:sp>
      <p:sp>
        <p:nvSpPr>
          <p:cNvPr id="250" name="Google Shape;25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your solution? (2)</a:t>
            </a:r>
            <a:endParaRPr/>
          </a:p>
        </p:txBody>
      </p:sp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Manage Teaching</a:t>
            </a:r>
            <a:r>
              <a:rPr lang="en-US" sz="2700"/>
              <a:t> </a:t>
            </a:r>
            <a:r>
              <a:rPr lang="en-US" sz="2700"/>
              <a:t>requirements focused on:</a:t>
            </a:r>
            <a:endParaRPr sz="2700"/>
          </a:p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 Accessing and generating data about specific pupils’, cognitive domains visualisations</a:t>
            </a:r>
            <a:endParaRPr sz="2700"/>
          </a:p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 Teachers updating CD values to generate learning activity fragments</a:t>
            </a:r>
            <a:endParaRPr sz="2700"/>
          </a:p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 Unique weight of relevant CD values for each learning activity</a:t>
            </a:r>
            <a:endParaRPr sz="2700"/>
          </a:p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Viewing, commenting and setting up pupil’s EHCP sections</a:t>
            </a:r>
            <a:endParaRPr sz="2700"/>
          </a:p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Multiple teachers commenting on pupil’s EHCP sections (views, interests, and aspirations)</a:t>
            </a:r>
            <a:endParaRPr sz="2700"/>
          </a:p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 Adding to pupil-specific learning workspace (help with scheduling)</a:t>
            </a:r>
            <a:endParaRPr sz="2700"/>
          </a:p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Have a record of pupil’s desired engagement type (selected in their profile)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57" name="Google Shape;257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your solution? (3)</a:t>
            </a:r>
            <a:endParaRPr/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Student Profile</a:t>
            </a:r>
            <a:r>
              <a:rPr lang="en-US" sz="2700"/>
              <a:t> requirements focused on:</a:t>
            </a:r>
            <a:endParaRPr sz="2700"/>
          </a:p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 Allowing pupils to select their desired engagement type (similar to online, offline, busy status)</a:t>
            </a:r>
            <a:endParaRPr sz="2700"/>
          </a:p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Allowing pupils to see their current DET selection</a:t>
            </a:r>
            <a:endParaRPr sz="2700"/>
          </a:p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Allow pupils to see three sections of their EHCP with multiple teachers’ comments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64" name="Google Shape;264;p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your solution? (4)</a:t>
            </a:r>
            <a:endParaRPr/>
          </a:p>
        </p:txBody>
      </p:sp>
      <p:sp>
        <p:nvSpPr>
          <p:cNvPr id="270" name="Google Shape;270;p3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Learning Workspace</a:t>
            </a:r>
            <a:r>
              <a:rPr lang="en-US" sz="2700"/>
              <a:t> requirements focused on:</a:t>
            </a:r>
            <a:endParaRPr sz="2700"/>
          </a:p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 Allowing users to add their own information</a:t>
            </a:r>
            <a:endParaRPr sz="2700"/>
          </a:p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 Allowing teachers to add to student’s workspace</a:t>
            </a:r>
            <a:endParaRPr sz="2700"/>
          </a:p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 Segmented or broken down information</a:t>
            </a:r>
            <a:endParaRPr sz="2700"/>
          </a:p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 Tell apart student-added and teacher-added content</a:t>
            </a:r>
            <a:endParaRPr sz="2700"/>
          </a:p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 Show which teacher added information</a:t>
            </a:r>
            <a:endParaRPr sz="2700"/>
          </a:p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 Automatically generate default information</a:t>
            </a:r>
            <a:endParaRPr sz="2700"/>
          </a:p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 Restrict teacher access to all information</a:t>
            </a:r>
            <a:endParaRPr sz="2700"/>
          </a:p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 Allow teachers to give specific insight to pupils and encourage reflection</a:t>
            </a:r>
            <a:endParaRPr sz="2700"/>
          </a:p>
        </p:txBody>
      </p:sp>
      <p:sp>
        <p:nvSpPr>
          <p:cNvPr id="271" name="Google Shape;271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your solution? (5)</a:t>
            </a:r>
            <a:endParaRPr/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Overview</a:t>
            </a:r>
            <a:r>
              <a:rPr lang="en-US" sz="2700"/>
              <a:t> requirements focused on:</a:t>
            </a:r>
            <a:endParaRPr sz="2700"/>
          </a:p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 Both teachers and pupils accessing associated with subject areas</a:t>
            </a:r>
            <a:endParaRPr sz="2700"/>
          </a:p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 Showing user-specific targets</a:t>
            </a:r>
            <a:r>
              <a:rPr lang="en-US" sz="2700"/>
              <a:t> based on CD levels and</a:t>
            </a:r>
            <a:r>
              <a:rPr lang="en-US" sz="2700"/>
              <a:t> concerning learning activity</a:t>
            </a:r>
            <a:endParaRPr sz="2700"/>
          </a:p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 Subject-specific </a:t>
            </a:r>
            <a:r>
              <a:rPr lang="en-US" sz="2700"/>
              <a:t>debating</a:t>
            </a:r>
            <a:r>
              <a:rPr lang="en-US" sz="2700"/>
              <a:t> activity (pupils adding posts to sides/views)</a:t>
            </a:r>
            <a:endParaRPr sz="2700"/>
          </a:p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 Integrated management options for teachers only</a:t>
            </a:r>
            <a:endParaRPr sz="2700"/>
          </a:p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 Subject-specific communication area for access to channels based on needs (according to Manage Teaching)</a:t>
            </a:r>
            <a:endParaRPr sz="2700"/>
          </a:p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 Segmented or broken down information</a:t>
            </a:r>
            <a:endParaRPr sz="2700"/>
          </a:p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 Focus on subjects by category and one at a time (toggle)</a:t>
            </a:r>
            <a:endParaRPr sz="2700"/>
          </a:p>
        </p:txBody>
      </p:sp>
      <p:sp>
        <p:nvSpPr>
          <p:cNvPr id="278" name="Google Shape;278;p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title"/>
          </p:nvPr>
        </p:nvSpPr>
        <p:spPr>
          <a:xfrm>
            <a:off x="152400" y="136525"/>
            <a:ext cx="4290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 Work - final iterations</a:t>
            </a:r>
            <a:endParaRPr/>
          </a:p>
        </p:txBody>
      </p:sp>
      <p:sp>
        <p:nvSpPr>
          <p:cNvPr id="284" name="Google Shape;284;p39"/>
          <p:cNvSpPr txBox="1"/>
          <p:nvPr>
            <p:ph idx="1" type="body"/>
          </p:nvPr>
        </p:nvSpPr>
        <p:spPr>
          <a:xfrm>
            <a:off x="526800" y="3756750"/>
            <a:ext cx="3425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Design to meet </a:t>
            </a:r>
            <a:r>
              <a:rPr b="1" lang="en-US" sz="3000"/>
              <a:t>General</a:t>
            </a:r>
            <a:r>
              <a:rPr lang="en-US" sz="3000"/>
              <a:t> requirements</a:t>
            </a:r>
            <a:endParaRPr sz="3000"/>
          </a:p>
        </p:txBody>
      </p:sp>
      <p:sp>
        <p:nvSpPr>
          <p:cNvPr id="285" name="Google Shape;285;p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6" name="Google Shape;2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325" y="365125"/>
            <a:ext cx="7528149" cy="565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9"/>
          <p:cNvSpPr txBox="1"/>
          <p:nvPr>
            <p:ph idx="1" type="body"/>
          </p:nvPr>
        </p:nvSpPr>
        <p:spPr>
          <a:xfrm>
            <a:off x="374400" y="1699350"/>
            <a:ext cx="3425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/>
              <a:t>Looked at behavioural (use-case/sequence) and structural (component) UML diagram</a:t>
            </a:r>
            <a:endParaRPr i="1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type="title"/>
          </p:nvPr>
        </p:nvSpPr>
        <p:spPr>
          <a:xfrm>
            <a:off x="152400" y="136525"/>
            <a:ext cx="5204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 Work - final iterations (2)</a:t>
            </a:r>
            <a:endParaRPr/>
          </a:p>
        </p:txBody>
      </p:sp>
      <p:sp>
        <p:nvSpPr>
          <p:cNvPr id="293" name="Google Shape;293;p40"/>
          <p:cNvSpPr txBox="1"/>
          <p:nvPr>
            <p:ph idx="1" type="body"/>
          </p:nvPr>
        </p:nvSpPr>
        <p:spPr>
          <a:xfrm>
            <a:off x="252250" y="1643025"/>
            <a:ext cx="2897400" cy="1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Design to meet </a:t>
            </a:r>
            <a:r>
              <a:rPr b="1" lang="en-US" sz="3000"/>
              <a:t>Manage Teaching</a:t>
            </a:r>
            <a:r>
              <a:rPr lang="en-US" sz="3000"/>
              <a:t> requirements</a:t>
            </a:r>
            <a:endParaRPr sz="3000"/>
          </a:p>
        </p:txBody>
      </p:sp>
      <p:sp>
        <p:nvSpPr>
          <p:cNvPr id="294" name="Google Shape;294;p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5" name="Google Shape;2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600" y="916925"/>
            <a:ext cx="8772225" cy="53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/>
          <p:nvPr>
            <p:ph type="title"/>
          </p:nvPr>
        </p:nvSpPr>
        <p:spPr>
          <a:xfrm>
            <a:off x="152400" y="136525"/>
            <a:ext cx="5204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 Work - final iterations (3)</a:t>
            </a:r>
            <a:endParaRPr/>
          </a:p>
        </p:txBody>
      </p:sp>
      <p:sp>
        <p:nvSpPr>
          <p:cNvPr id="301" name="Google Shape;301;p41"/>
          <p:cNvSpPr txBox="1"/>
          <p:nvPr>
            <p:ph idx="1" type="body"/>
          </p:nvPr>
        </p:nvSpPr>
        <p:spPr>
          <a:xfrm>
            <a:off x="1166650" y="2176425"/>
            <a:ext cx="2897400" cy="1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Design to meet </a:t>
            </a:r>
            <a:r>
              <a:rPr b="1" lang="en-US" sz="3000"/>
              <a:t>Student Profile</a:t>
            </a:r>
            <a:r>
              <a:rPr lang="en-US" sz="3000"/>
              <a:t> requirements</a:t>
            </a:r>
            <a:endParaRPr sz="3000"/>
          </a:p>
        </p:txBody>
      </p:sp>
      <p:sp>
        <p:nvSpPr>
          <p:cNvPr id="302" name="Google Shape;302;p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3" name="Google Shape;3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325" y="424150"/>
            <a:ext cx="5744775" cy="564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Background (2)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Neurodiversity covers "cognitive disabilities such as Dyslexia, … Autistic Spectrum disorder, … and Attention Deficit Hyperactivity Disorder (ADHD)" (Dalton, 2013).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It covers the contrasts in how pupils' brains govern their learning and social behaviour.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Teaching standards stress reacting to pupil’s "strengths and needs" (Department for Education, 2021: p.11).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Teachers are urged to “guide pupils to reflect on … their emerging needs” (Department for Education, 2021: p.10).</a:t>
            </a:r>
            <a:endParaRPr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type="title"/>
          </p:nvPr>
        </p:nvSpPr>
        <p:spPr>
          <a:xfrm>
            <a:off x="76200" y="60325"/>
            <a:ext cx="5204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 Work - final iterations (4)</a:t>
            </a:r>
            <a:endParaRPr/>
          </a:p>
        </p:txBody>
      </p:sp>
      <p:sp>
        <p:nvSpPr>
          <p:cNvPr id="309" name="Google Shape;309;p42"/>
          <p:cNvSpPr txBox="1"/>
          <p:nvPr>
            <p:ph idx="1" type="body"/>
          </p:nvPr>
        </p:nvSpPr>
        <p:spPr>
          <a:xfrm>
            <a:off x="176050" y="1566825"/>
            <a:ext cx="2897400" cy="1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Design to meet </a:t>
            </a:r>
            <a:r>
              <a:rPr b="1" lang="en-US" sz="3000"/>
              <a:t>Learning Workspace</a:t>
            </a:r>
            <a:r>
              <a:rPr lang="en-US" sz="3000"/>
              <a:t> requirements</a:t>
            </a:r>
            <a:endParaRPr sz="3000"/>
          </a:p>
        </p:txBody>
      </p:sp>
      <p:sp>
        <p:nvSpPr>
          <p:cNvPr id="310" name="Google Shape;310;p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1" name="Google Shape;311;p42"/>
          <p:cNvPicPr preferRelativeResize="0"/>
          <p:nvPr/>
        </p:nvPicPr>
        <p:blipFill rotWithShape="1">
          <a:blip r:embed="rId3">
            <a:alphaModFix/>
          </a:blip>
          <a:srcRect b="0" l="0" r="1941" t="0"/>
          <a:stretch/>
        </p:blipFill>
        <p:spPr>
          <a:xfrm>
            <a:off x="3202950" y="1044150"/>
            <a:ext cx="8863799" cy="486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type="title"/>
          </p:nvPr>
        </p:nvSpPr>
        <p:spPr>
          <a:xfrm>
            <a:off x="152400" y="136525"/>
            <a:ext cx="7830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Design Work - final iterations (5)</a:t>
            </a:r>
            <a:endParaRPr/>
          </a:p>
        </p:txBody>
      </p:sp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176050" y="1566825"/>
            <a:ext cx="2897400" cy="1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Design to meet </a:t>
            </a:r>
            <a:r>
              <a:rPr b="1" lang="en-US" sz="3000"/>
              <a:t>Overview</a:t>
            </a:r>
            <a:r>
              <a:rPr lang="en-US" sz="3000"/>
              <a:t> requirements</a:t>
            </a:r>
            <a:endParaRPr sz="3000"/>
          </a:p>
        </p:txBody>
      </p:sp>
      <p:sp>
        <p:nvSpPr>
          <p:cNvPr id="318" name="Google Shape;318;p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9" name="Google Shape;31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651" y="797800"/>
            <a:ext cx="8906575" cy="5619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/>
          <p:nvPr>
            <p:ph type="title"/>
          </p:nvPr>
        </p:nvSpPr>
        <p:spPr>
          <a:xfrm>
            <a:off x="152400" y="136525"/>
            <a:ext cx="7830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Design Work - final iterations (6)</a:t>
            </a:r>
            <a:endParaRPr/>
          </a:p>
        </p:txBody>
      </p:sp>
      <p:sp>
        <p:nvSpPr>
          <p:cNvPr id="325" name="Google Shape;325;p44"/>
          <p:cNvSpPr txBox="1"/>
          <p:nvPr>
            <p:ph idx="1" type="body"/>
          </p:nvPr>
        </p:nvSpPr>
        <p:spPr>
          <a:xfrm>
            <a:off x="176050" y="1566825"/>
            <a:ext cx="2897400" cy="1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Design to meet </a:t>
            </a:r>
            <a:r>
              <a:rPr b="1" lang="en-US" sz="3000"/>
              <a:t>General (structural)</a:t>
            </a:r>
            <a:r>
              <a:rPr lang="en-US" sz="3000"/>
              <a:t> requirements</a:t>
            </a:r>
            <a:endParaRPr sz="3000"/>
          </a:p>
        </p:txBody>
      </p:sp>
      <p:sp>
        <p:nvSpPr>
          <p:cNvPr id="326" name="Google Shape;326;p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7" name="Google Shape;32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625" y="1314125"/>
            <a:ext cx="8970801" cy="39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>
            <p:ph type="title"/>
          </p:nvPr>
        </p:nvSpPr>
        <p:spPr>
          <a:xfrm>
            <a:off x="152400" y="136525"/>
            <a:ext cx="11676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Design Work - final iteration - Database Schema</a:t>
            </a:r>
            <a:endParaRPr/>
          </a:p>
        </p:txBody>
      </p:sp>
      <p:sp>
        <p:nvSpPr>
          <p:cNvPr id="333" name="Google Shape;333;p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4" name="Google Shape;3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00" y="945875"/>
            <a:ext cx="11352801" cy="519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/>
          <p:nvPr>
            <p:ph type="title"/>
          </p:nvPr>
        </p:nvSpPr>
        <p:spPr>
          <a:xfrm>
            <a:off x="152400" y="136525"/>
            <a:ext cx="11676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Consideration of UI </a:t>
            </a:r>
            <a:r>
              <a:rPr lang="en-US"/>
              <a:t>Design</a:t>
            </a:r>
            <a:endParaRPr/>
          </a:p>
        </p:txBody>
      </p:sp>
      <p:sp>
        <p:nvSpPr>
          <p:cNvPr id="340" name="Google Shape;340;p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1" name="Google Shape;34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00" y="878288"/>
            <a:ext cx="6450899" cy="52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5399" y="1407325"/>
            <a:ext cx="5181801" cy="3789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"/>
          <p:cNvSpPr txBox="1"/>
          <p:nvPr>
            <p:ph type="title"/>
          </p:nvPr>
        </p:nvSpPr>
        <p:spPr>
          <a:xfrm>
            <a:off x="152400" y="136525"/>
            <a:ext cx="11676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Consideration of UI Design (2)</a:t>
            </a:r>
            <a:endParaRPr/>
          </a:p>
        </p:txBody>
      </p:sp>
      <p:sp>
        <p:nvSpPr>
          <p:cNvPr id="348" name="Google Shape;348;p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9" name="Google Shape;34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450" y="1903100"/>
            <a:ext cx="45815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6325" y="1681875"/>
            <a:ext cx="505777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/>
          <p:nvPr>
            <p:ph type="title"/>
          </p:nvPr>
        </p:nvSpPr>
        <p:spPr>
          <a:xfrm>
            <a:off x="76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Evaluating Solution (1)</a:t>
            </a:r>
            <a:endParaRPr/>
          </a:p>
        </p:txBody>
      </p:sp>
      <p:sp>
        <p:nvSpPr>
          <p:cNvPr id="356" name="Google Shape;356;p48"/>
          <p:cNvSpPr txBox="1"/>
          <p:nvPr>
            <p:ph idx="1" type="body"/>
          </p:nvPr>
        </p:nvSpPr>
        <p:spPr>
          <a:xfrm>
            <a:off x="188625" y="1060325"/>
            <a:ext cx="11844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8125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50"/>
              <a:buChar char="•"/>
            </a:pPr>
            <a:r>
              <a:rPr b="1" lang="en-US" sz="1950">
                <a:latin typeface="Arial"/>
                <a:ea typeface="Arial"/>
                <a:cs typeface="Arial"/>
                <a:sym typeface="Arial"/>
              </a:rPr>
              <a:t>Limitations in terms of Chapter 1 Objectives (and future recommendations):</a:t>
            </a:r>
            <a:endParaRPr b="1" sz="1950">
              <a:latin typeface="Arial"/>
              <a:ea typeface="Arial"/>
              <a:cs typeface="Arial"/>
              <a:sym typeface="Arial"/>
            </a:endParaRPr>
          </a:p>
          <a:p>
            <a:pPr indent="-23812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•"/>
            </a:pPr>
            <a:r>
              <a:rPr b="1" lang="en-US" sz="1950">
                <a:latin typeface="Arial"/>
                <a:ea typeface="Arial"/>
                <a:cs typeface="Arial"/>
                <a:sym typeface="Arial"/>
              </a:rPr>
              <a:t>Objective One:</a:t>
            </a:r>
            <a:r>
              <a:rPr lang="en-US" sz="1950">
                <a:latin typeface="Arial"/>
                <a:ea typeface="Arial"/>
                <a:cs typeface="Arial"/>
                <a:sym typeface="Arial"/>
              </a:rPr>
              <a:t> Delving into more than two profiles, and a teacher focus could have been placed by reading about inclusive pedagogies for each profile.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-23812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•"/>
            </a:pPr>
            <a:r>
              <a:rPr b="1" lang="en-US" sz="1950">
                <a:latin typeface="Arial"/>
                <a:ea typeface="Arial"/>
                <a:cs typeface="Arial"/>
                <a:sym typeface="Arial"/>
              </a:rPr>
              <a:t>Objective Two:</a:t>
            </a:r>
            <a:r>
              <a:rPr lang="en-US" sz="1950">
                <a:latin typeface="Arial"/>
                <a:ea typeface="Arial"/>
                <a:cs typeface="Arial"/>
                <a:sym typeface="Arial"/>
              </a:rPr>
              <a:t> Pre-instruction, post-instruction, and differentiated learning may have been explored further for my research question on learning loss (neurotypical/neuroatypical).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-23812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•"/>
            </a:pPr>
            <a:r>
              <a:rPr b="1" lang="en-US" sz="1950">
                <a:latin typeface="Arial"/>
                <a:ea typeface="Arial"/>
                <a:cs typeface="Arial"/>
                <a:sym typeface="Arial"/>
              </a:rPr>
              <a:t>Objective Three: </a:t>
            </a:r>
            <a:r>
              <a:rPr lang="en-US" sz="1950">
                <a:latin typeface="Arial"/>
                <a:ea typeface="Arial"/>
                <a:cs typeface="Arial"/>
                <a:sym typeface="Arial"/>
              </a:rPr>
              <a:t>This project may have benefited from using multiple datasets to observe patterns regarding SEN/D pupils and check if there has been a rise in EHCP use.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-23812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•"/>
            </a:pPr>
            <a:r>
              <a:rPr b="1" lang="en-US" sz="1950">
                <a:latin typeface="Arial"/>
                <a:ea typeface="Arial"/>
                <a:cs typeface="Arial"/>
                <a:sym typeface="Arial"/>
              </a:rPr>
              <a:t>Objective Four:</a:t>
            </a:r>
            <a:r>
              <a:rPr lang="en-US" sz="1950">
                <a:latin typeface="Arial"/>
                <a:ea typeface="Arial"/>
                <a:cs typeface="Arial"/>
                <a:sym typeface="Arial"/>
              </a:rPr>
              <a:t> While MoSCoW was used, "Must Have" requirements depended on "Could Have" requirements. In future, requirements may be grouped beyond related component.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-23812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•"/>
            </a:pPr>
            <a:r>
              <a:rPr b="1" lang="en-US" sz="1950">
                <a:latin typeface="Arial"/>
                <a:ea typeface="Arial"/>
                <a:cs typeface="Arial"/>
                <a:sym typeface="Arial"/>
              </a:rPr>
              <a:t>Objective Five:</a:t>
            </a:r>
            <a:r>
              <a:rPr lang="en-US" sz="1950">
                <a:latin typeface="Arial"/>
                <a:ea typeface="Arial"/>
                <a:cs typeface="Arial"/>
                <a:sym typeface="Arial"/>
              </a:rPr>
              <a:t> This project may have benefited from primary research on teachers to build on design as opposed to better meeting research-based requirements.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-23812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•"/>
            </a:pPr>
            <a:r>
              <a:rPr b="1" lang="en-US" sz="1950">
                <a:latin typeface="Arial"/>
                <a:ea typeface="Arial"/>
                <a:cs typeface="Arial"/>
                <a:sym typeface="Arial"/>
              </a:rPr>
              <a:t>Objective Six:</a:t>
            </a:r>
            <a:r>
              <a:rPr lang="en-US" sz="19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50">
                <a:latin typeface="Arial"/>
                <a:ea typeface="Arial"/>
                <a:cs typeface="Arial"/>
                <a:sym typeface="Arial"/>
              </a:rPr>
              <a:t>Implementation was a lot on creating an environment for a learning tool for helping teachers.</a:t>
            </a:r>
            <a:r>
              <a:rPr lang="en-US" sz="1950">
                <a:latin typeface="Arial"/>
                <a:ea typeface="Arial"/>
                <a:cs typeface="Arial"/>
                <a:sym typeface="Arial"/>
              </a:rPr>
              <a:t> CD levels may in future be determined by an activity for pupils. Research may be done to grasp link between CDs and activities, how CDs fluctuate, and DET use.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-23812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•"/>
            </a:pPr>
            <a:r>
              <a:rPr b="1" lang="en-US" sz="1950">
                <a:latin typeface="Arial"/>
                <a:ea typeface="Arial"/>
                <a:cs typeface="Arial"/>
                <a:sym typeface="Arial"/>
              </a:rPr>
              <a:t>Objective Seven:</a:t>
            </a:r>
            <a:r>
              <a:rPr lang="en-US" sz="1950">
                <a:latin typeface="Arial"/>
                <a:ea typeface="Arial"/>
                <a:cs typeface="Arial"/>
                <a:sym typeface="Arial"/>
              </a:rPr>
              <a:t> Conducting more security testing and other types such as performance</a:t>
            </a:r>
            <a:endParaRPr b="1" sz="1950"/>
          </a:p>
        </p:txBody>
      </p:sp>
      <p:sp>
        <p:nvSpPr>
          <p:cNvPr id="357" name="Google Shape;357;p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>
            <p:ph type="title"/>
          </p:nvPr>
        </p:nvSpPr>
        <p:spPr>
          <a:xfrm>
            <a:off x="76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Evaluating Solution (2)</a:t>
            </a:r>
            <a:endParaRPr/>
          </a:p>
        </p:txBody>
      </p:sp>
      <p:sp>
        <p:nvSpPr>
          <p:cNvPr id="363" name="Google Shape;363;p49"/>
          <p:cNvSpPr txBox="1"/>
          <p:nvPr>
            <p:ph idx="1" type="body"/>
          </p:nvPr>
        </p:nvSpPr>
        <p:spPr>
          <a:xfrm>
            <a:off x="188625" y="1441325"/>
            <a:ext cx="11844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50">
                <a:latin typeface="Arial"/>
                <a:ea typeface="Arial"/>
                <a:cs typeface="Arial"/>
                <a:sym typeface="Arial"/>
              </a:rPr>
              <a:t>Personal Development</a:t>
            </a:r>
            <a:r>
              <a:rPr b="1" lang="en-US" sz="1750">
                <a:latin typeface="Arial"/>
                <a:ea typeface="Arial"/>
                <a:cs typeface="Arial"/>
                <a:sym typeface="Arial"/>
              </a:rPr>
              <a:t>:</a:t>
            </a:r>
            <a:endParaRPr b="1" sz="1750">
              <a:latin typeface="Arial"/>
              <a:ea typeface="Arial"/>
              <a:cs typeface="Arial"/>
              <a:sym typeface="Arial"/>
            </a:endParaRPr>
          </a:p>
          <a:p>
            <a:pPr indent="-225425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50"/>
              <a:buChar char="•"/>
            </a:pPr>
            <a:r>
              <a:rPr lang="en-US" sz="1750">
                <a:latin typeface="Arial"/>
                <a:ea typeface="Arial"/>
                <a:cs typeface="Arial"/>
                <a:sym typeface="Arial"/>
              </a:rPr>
              <a:t>Mindful and aware of those who have SEN/D or identify as being neurodiverse. </a:t>
            </a: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indent="-22542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•"/>
            </a:pPr>
            <a:r>
              <a:rPr lang="en-US" sz="1750">
                <a:latin typeface="Arial"/>
                <a:ea typeface="Arial"/>
                <a:cs typeface="Arial"/>
                <a:sym typeface="Arial"/>
              </a:rPr>
              <a:t>Taking the initiative to, for example, listen to online events during QMUL’s March Neurodiversity Celebration Week for insight. </a:t>
            </a: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indent="-22542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•"/>
            </a:pPr>
            <a:r>
              <a:rPr lang="en-US" sz="1750">
                <a:latin typeface="Arial"/>
                <a:ea typeface="Arial"/>
                <a:cs typeface="Arial"/>
                <a:sym typeface="Arial"/>
              </a:rPr>
              <a:t>Valuing project management, specifically knowing the scope and ranking requirements. </a:t>
            </a: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indent="-22542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•"/>
            </a:pPr>
            <a:r>
              <a:rPr lang="en-US" sz="1750">
                <a:latin typeface="Arial"/>
                <a:ea typeface="Arial"/>
                <a:cs typeface="Arial"/>
                <a:sym typeface="Arial"/>
              </a:rPr>
              <a:t>Valuing importance of design ensures use-cases are judged to their fullest extent.</a:t>
            </a:r>
            <a:endParaRPr b="1" sz="1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50">
                <a:latin typeface="Arial"/>
                <a:ea typeface="Arial"/>
                <a:cs typeface="Arial"/>
                <a:sym typeface="Arial"/>
              </a:rPr>
              <a:t>Conclusions:</a:t>
            </a:r>
            <a:endParaRPr b="1" sz="1750">
              <a:latin typeface="Arial"/>
              <a:ea typeface="Arial"/>
              <a:cs typeface="Arial"/>
              <a:sym typeface="Arial"/>
            </a:endParaRPr>
          </a:p>
          <a:p>
            <a:pPr indent="-225425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50"/>
              <a:buChar char="•"/>
            </a:pPr>
            <a:r>
              <a:rPr lang="en-US" sz="1750">
                <a:latin typeface="Arial"/>
                <a:ea typeface="Arial"/>
                <a:cs typeface="Arial"/>
                <a:sym typeface="Arial"/>
              </a:rPr>
              <a:t>Key to continue creating learning environments tailored for pupils with distinct profiles and raising pupil awareness of support plan reviews. </a:t>
            </a: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indent="-22542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•"/>
            </a:pPr>
            <a:r>
              <a:rPr lang="en-US" sz="1750">
                <a:latin typeface="Arial"/>
                <a:ea typeface="Arial"/>
                <a:cs typeface="Arial"/>
                <a:sym typeface="Arial"/>
              </a:rPr>
              <a:t>For teachers there are barriers to accessing or reaching every pupil with a distinct profile </a:t>
            </a: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indent="-22542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•"/>
            </a:pPr>
            <a:r>
              <a:rPr lang="en-US" sz="1750">
                <a:latin typeface="Arial"/>
                <a:ea typeface="Arial"/>
                <a:cs typeface="Arial"/>
                <a:sym typeface="Arial"/>
              </a:rPr>
              <a:t>Armstrong (2012): "there is no typical mental capacity—no normal brain to which all other brains are compared". </a:t>
            </a: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indent="-22542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•"/>
            </a:pPr>
            <a:r>
              <a:rPr lang="en-US" sz="1750">
                <a:latin typeface="Arial"/>
                <a:ea typeface="Arial"/>
                <a:cs typeface="Arial"/>
                <a:sym typeface="Arial"/>
              </a:rPr>
              <a:t>My findings showed that teaching standards may need to better guide teachers</a:t>
            </a: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indent="-22542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•"/>
            </a:pPr>
            <a:r>
              <a:rPr lang="en-US" sz="1750">
                <a:latin typeface="Arial"/>
                <a:ea typeface="Arial"/>
                <a:cs typeface="Arial"/>
                <a:sym typeface="Arial"/>
              </a:rPr>
              <a:t>more consideration may be needed on what encompasses SEN/D or neurodiverse pupils from Ofsted </a:t>
            </a:r>
            <a:endParaRPr sz="1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70" name="Google Shape;370;p50"/>
          <p:cNvSpPr txBox="1"/>
          <p:nvPr>
            <p:ph idx="1" type="body"/>
          </p:nvPr>
        </p:nvSpPr>
        <p:spPr>
          <a:xfrm>
            <a:off x="838200" y="1520825"/>
            <a:ext cx="10515600" cy="45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40"/>
              <a:t>GOV UK (2022a). Special educational needs in England. Available from: https://explore-education-statistics.service.gov.uk/find-statistics/special-educational-needs-in-england. [Accessed 14th November 2022].</a:t>
            </a:r>
            <a:endParaRPr sz="14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40"/>
              <a:t>Department for Education (2015). SEND code of practice: 0 to 25 years. Available from: https://www.gov.uk/government/publications/send-code-of-practice-0-to-25. [Accessed 14 November 2022].</a:t>
            </a:r>
            <a:endParaRPr sz="14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40"/>
              <a:t>UK Government and Parliament (2022). Petition: Make SEND training mandatory for all teaching staff. Available from: https://petition.parliament.uk/petitions/607849 [Accessed 14 November 2022].</a:t>
            </a:r>
            <a:endParaRPr sz="14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40"/>
              <a:t>Dalton, Nick S. (2013). Neurodiversity HCI. Available from: https://dl.acm.org/doi/10.1145/2427076.2427091 [Accessed 14th November 2022].</a:t>
            </a:r>
            <a:endParaRPr sz="14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40"/>
              <a:t>Department for Education (2021). Teachers’ Standards. Available from: https://www.gov.uk/government/publications/teachers-standards. [Accessed 14 November 2022].</a:t>
            </a:r>
            <a:endParaRPr sz="14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40"/>
              <a:t>Ofsted. (2022a). Education Inspection Framework. Available from: https://www.gov.uk/government/publications/education-inspection-framework/education-inspection-framework [Accessed: 24 November 2022].</a:t>
            </a:r>
            <a:endParaRPr sz="14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40"/>
              <a:t>Ofsted. (2022b) School inspection handbook. Available from: https://www.gov.uk/government/publications/school-inspection-handbook-eif/school-inspection-handbook [Accessed: 24 November 2022].</a:t>
            </a:r>
            <a:endParaRPr sz="14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40"/>
              <a:t>Cognassist (2021). How to support neurodiverse learners. Available from: https://cognassist.com/insights-hub/how-to-support-neurodiverse-learners/ [Accessed 21 November 2022].</a:t>
            </a:r>
            <a:endParaRPr sz="14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t/>
            </a:r>
            <a:endParaRPr sz="1440"/>
          </a:p>
        </p:txBody>
      </p:sp>
      <p:sp>
        <p:nvSpPr>
          <p:cNvPr id="371" name="Google Shape;371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 (2)</a:t>
            </a:r>
            <a:endParaRPr/>
          </a:p>
        </p:txBody>
      </p:sp>
      <p:sp>
        <p:nvSpPr>
          <p:cNvPr id="377" name="Google Shape;377;p51"/>
          <p:cNvSpPr txBox="1"/>
          <p:nvPr>
            <p:ph idx="1" type="body"/>
          </p:nvPr>
        </p:nvSpPr>
        <p:spPr>
          <a:xfrm>
            <a:off x="838200" y="1520825"/>
            <a:ext cx="10515600" cy="4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40"/>
              <a:t>Blue, J. (2021). 10 Ways to Support Learners with Dyslexia. Available from: https://www.cambridgeenglish.org/blog/ten-ways-to-support-learners-with-dyslexia/#:~:text=Dyslexia%20is%20a%20learning%20difficulty,greatly%20from%20person%20to%20person. [Accessed 24 November 2022].</a:t>
            </a:r>
            <a:endParaRPr sz="14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40"/>
              <a:t>Miller, C. (2022). What Is Non-Verbal Learning Disorder? - Child Mind Institute. Available from: https://childmind.org/article/what-is-non-verbal-learning-disorder/ [Accessed: 24 November 2022].</a:t>
            </a:r>
            <a:endParaRPr sz="14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40"/>
              <a:t>Broitman, Jessica, and Miranda Melcher, Amy Margolis, and Jack M. Davis. (2020). NVLD and Developmental Visual-Spatial Disorder in Children: Clinical Guide to Assessment and Treatment. Springer.</a:t>
            </a:r>
            <a:endParaRPr sz="14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40"/>
              <a:t>World, P. (2022). Neurodiversity in the Classroom. Available from: https://www.prometheanworld.com/gb/resource-centre/blogs/neurodiversity-in-the-classroom-tips-for-teachers/ [Accessed: 24 November 2022].</a:t>
            </a:r>
            <a:endParaRPr sz="14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40"/>
              <a:t>Accessibility Initiative. (2019). Cognitive Accessibility at W3C. Available from: https://www.w3.org/WAI/cognitive/ [Accessed: 24 November 2022].</a:t>
            </a:r>
            <a:endParaRPr sz="14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40"/>
              <a:t>UDL. (2022). UDL: The UDL Guidelines. Available from: https://udlguidelines.cast.org/ [Accessed: 24 November 2022].</a:t>
            </a:r>
            <a:endParaRPr sz="14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40"/>
              <a:t>CAST. (2018). UDL and the learning brain. Wakefield, MA: Author. Available from: http://www.cast.org/products-services/resources/2018/udl-learning-brain-neuroscience [Accessed: 24 November 2022].</a:t>
            </a:r>
            <a:endParaRPr sz="14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40"/>
              <a:t>Waltham forest. (2022). Education Health and Care plans (EHCP). https://www.walthamforest.gov.uk/schools-education-and-learning/local-offer-special-educational-needs-and-disability-send/education-health-and-care-plans-ehcp#:~:text=What%20is%20an%20Education%2C%20Health,young%20person%20stays%20in%20education).</a:t>
            </a:r>
            <a:endParaRPr sz="144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t/>
            </a:r>
            <a:endParaRPr sz="1440"/>
          </a:p>
        </p:txBody>
      </p:sp>
      <p:sp>
        <p:nvSpPr>
          <p:cNvPr id="378" name="Google Shape;378;p5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Background (3)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838200" y="1825625"/>
            <a:ext cx="10515600" cy="21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Ofsted (2022a) asks for tools that are "designed to give … those with special educational needs … cultural capital they need to succeed in life" (Ofsted, 2022a).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Ofsted (2022b) encourages presenting to pupils "end points" or how they are "to be able to reach those end points". </a:t>
            </a:r>
            <a:endParaRPr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Aims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Aim: Allow teachers to reach a greater range of pupils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Aim: Understand how learning can be differentiated without creating gaps between pupils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Aim: Understand restrictions made by teaching standards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Aim: Explore Design frameworks for improving or helping with managing learning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Consider the case of pupils not having a lot in common (variation) and how teachers may address this</a:t>
            </a:r>
            <a:endParaRPr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SMART Objectives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838200" y="2462525"/>
            <a:ext cx="10515600" cy="3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50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b="1" lang="en-US" sz="2500"/>
              <a:t>Objective One (neurotypical and neuroatypical):</a:t>
            </a:r>
            <a:r>
              <a:rPr lang="en-US" sz="2500"/>
              <a:t> </a:t>
            </a:r>
            <a:endParaRPr sz="2500"/>
          </a:p>
          <a:p>
            <a:pPr indent="-50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lang="en-US" sz="2500"/>
              <a:t>•	</a:t>
            </a:r>
            <a:r>
              <a:rPr b="1" lang="en-US" sz="2500"/>
              <a:t>Specific:</a:t>
            </a:r>
            <a:r>
              <a:rPr lang="en-US" sz="2500"/>
              <a:t> I must research about neurotypical and neuroatypical pupils. </a:t>
            </a:r>
            <a:endParaRPr sz="2500"/>
          </a:p>
          <a:p>
            <a:pPr indent="-50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lang="en-US" sz="2500"/>
              <a:t>•	</a:t>
            </a:r>
            <a:r>
              <a:rPr b="1" lang="en-US" sz="2500"/>
              <a:t>Measurable:</a:t>
            </a:r>
            <a:r>
              <a:rPr lang="en-US" sz="2500"/>
              <a:t> Two or more profiles of neuroatypical pupils should be looked at. </a:t>
            </a:r>
            <a:endParaRPr sz="2500"/>
          </a:p>
          <a:p>
            <a:pPr indent="-50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lang="en-US" sz="2500"/>
              <a:t>•	</a:t>
            </a:r>
            <a:r>
              <a:rPr b="1" lang="en-US" sz="2500"/>
              <a:t>Achievable:</a:t>
            </a:r>
            <a:r>
              <a:rPr lang="en-US" sz="2500"/>
              <a:t> I must read about how profiles affect learning (not general daily tasks). </a:t>
            </a:r>
            <a:endParaRPr sz="2500"/>
          </a:p>
          <a:p>
            <a:pPr indent="-50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lang="en-US" sz="2500"/>
              <a:t>•	</a:t>
            </a:r>
            <a:r>
              <a:rPr b="1" lang="en-US" sz="2500"/>
              <a:t>Realistic and Relevant (scope):</a:t>
            </a:r>
            <a:r>
              <a:rPr lang="en-US" sz="2500"/>
              <a:t> My focus will be on what having certain information may mean for teachers reaching their pupils. I need insight into distinct profiles. </a:t>
            </a:r>
            <a:endParaRPr sz="2500"/>
          </a:p>
          <a:p>
            <a:pPr indent="-50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lang="en-US" sz="2500"/>
              <a:t>•	</a:t>
            </a:r>
            <a:r>
              <a:rPr b="1" lang="en-US" sz="2500"/>
              <a:t>Time-bound:</a:t>
            </a:r>
            <a:r>
              <a:rPr lang="en-US" sz="2500"/>
              <a:t> This must be completed before presenting research-based requirements.</a:t>
            </a:r>
            <a:endParaRPr sz="2500"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38200" y="1825625"/>
            <a:ext cx="105156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project involved having seven SMART objectives.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SMART Objectives (2)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838200" y="1690825"/>
            <a:ext cx="10515600" cy="3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b="1" lang="en-US" sz="2500"/>
              <a:t>Objective Two (learning, design, and accessibility): </a:t>
            </a:r>
            <a:endParaRPr b="1" sz="25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lang="en-US" sz="2500"/>
              <a:t>•	</a:t>
            </a:r>
            <a:r>
              <a:rPr b="1" lang="en-US" sz="2500"/>
              <a:t>Specific:</a:t>
            </a:r>
            <a:r>
              <a:rPr lang="en-US" sz="2500"/>
              <a:t> Besides understanding profiles, I must research the relationship between learning, design, and accessibility. </a:t>
            </a:r>
            <a:endParaRPr sz="25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lang="en-US" sz="2500"/>
              <a:t>•	</a:t>
            </a:r>
            <a:r>
              <a:rPr b="1" lang="en-US" sz="2500"/>
              <a:t>Measurable:</a:t>
            </a:r>
            <a:r>
              <a:rPr lang="en-US" sz="2500"/>
              <a:t> My research must address both learning design and learning accessibility. </a:t>
            </a:r>
            <a:endParaRPr sz="25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lang="en-US" sz="2500"/>
              <a:t>•	</a:t>
            </a:r>
            <a:r>
              <a:rPr b="1" lang="en-US" sz="2500"/>
              <a:t>Achievable:</a:t>
            </a:r>
            <a:r>
              <a:rPr lang="en-US" sz="2500"/>
              <a:t> I must value existing research on altering teaching method over changing pupils. </a:t>
            </a:r>
            <a:endParaRPr sz="25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lang="en-US" sz="2500"/>
              <a:t>•	</a:t>
            </a:r>
            <a:r>
              <a:rPr b="1" lang="en-US" sz="2500"/>
              <a:t>Realistic and Relevant (scope):</a:t>
            </a:r>
            <a:r>
              <a:rPr lang="en-US" sz="2500"/>
              <a:t> A focus must be placed on understanding adjustments to user-specific experiences. </a:t>
            </a:r>
            <a:endParaRPr sz="25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lang="en-US" sz="2500"/>
              <a:t>•	</a:t>
            </a:r>
            <a:r>
              <a:rPr b="1" lang="en-US" sz="2500"/>
              <a:t>Time-bound:</a:t>
            </a:r>
            <a:r>
              <a:rPr lang="en-US" sz="2500"/>
              <a:t> This must be done before determining project requirements and logical design.</a:t>
            </a:r>
            <a:endParaRPr sz="2500"/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SMART Objectives (3)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838200" y="1690825"/>
            <a:ext cx="10515600" cy="3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b="1" lang="en-US" sz="2500"/>
              <a:t>Objective Three (data analysis):</a:t>
            </a:r>
            <a:r>
              <a:rPr lang="en-US" sz="2500"/>
              <a:t> </a:t>
            </a:r>
            <a:endParaRPr sz="25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lang="en-US" sz="2500"/>
              <a:t>•	</a:t>
            </a:r>
            <a:r>
              <a:rPr b="1" lang="en-US" sz="2500"/>
              <a:t>Specific:</a:t>
            </a:r>
            <a:r>
              <a:rPr lang="en-US" sz="2500"/>
              <a:t> While this project may not use data on SEN/D pupils in any solution, I must analyse one or more datasets from a trusted source. This will be to appreciate the environment teachers work in and their pupils’ varied primary needs. </a:t>
            </a:r>
            <a:endParaRPr sz="25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lang="en-US" sz="2500"/>
              <a:t>•	</a:t>
            </a:r>
            <a:r>
              <a:rPr b="1" lang="en-US" sz="2500"/>
              <a:t>Measurable:</a:t>
            </a:r>
            <a:r>
              <a:rPr lang="en-US" sz="2500"/>
              <a:t> I must produce visualisations and gain insight from them. Any dataset must have more than 150,000 data points for sufficient representation. </a:t>
            </a:r>
            <a:endParaRPr sz="25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lang="en-US" sz="2500"/>
              <a:t>•	</a:t>
            </a:r>
            <a:r>
              <a:rPr b="1" lang="en-US" sz="2500"/>
              <a:t>Achievable:</a:t>
            </a:r>
            <a:r>
              <a:rPr lang="en-US" sz="2500"/>
              <a:t> I must access related columns when writing code and use data analysis libraries. </a:t>
            </a:r>
            <a:endParaRPr sz="25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lang="en-US" sz="2500"/>
              <a:t>•	</a:t>
            </a:r>
            <a:r>
              <a:rPr b="1" lang="en-US" sz="2500"/>
              <a:t>Realistic and Relevant (scope):</a:t>
            </a:r>
            <a:r>
              <a:rPr lang="en-US" sz="2500"/>
              <a:t> Any chosen dataset must relate to UK SEN/D pupils. </a:t>
            </a:r>
            <a:endParaRPr sz="25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lang="en-US" sz="2500"/>
              <a:t>•	</a:t>
            </a:r>
            <a:r>
              <a:rPr b="1" lang="en-US" sz="2500"/>
              <a:t>Time-bound:</a:t>
            </a:r>
            <a:r>
              <a:rPr lang="en-US" sz="2500"/>
              <a:t> Some analysis may only be needed to decide requirements (conscious of time).</a:t>
            </a:r>
            <a:endParaRPr sz="2500"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SMART Objectives (4)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838200" y="1690825"/>
            <a:ext cx="10515600" cy="3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b="1" lang="en-US" sz="2500"/>
              <a:t>Objective Four (project requirements):</a:t>
            </a:r>
            <a:r>
              <a:rPr lang="en-US" sz="2500"/>
              <a:t> </a:t>
            </a:r>
            <a:endParaRPr sz="25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lang="en-US" sz="2500"/>
              <a:t>•	</a:t>
            </a:r>
            <a:r>
              <a:rPr b="1" lang="en-US" sz="2500"/>
              <a:t>Specific:</a:t>
            </a:r>
            <a:r>
              <a:rPr lang="en-US" sz="2500"/>
              <a:t> I must set requirements to guide design choice, implementation, and testing. I must know what is beyond my project scope. </a:t>
            </a:r>
            <a:endParaRPr sz="25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lang="en-US" sz="2500"/>
              <a:t>•	</a:t>
            </a:r>
            <a:r>
              <a:rPr b="1" lang="en-US" sz="2500"/>
              <a:t>Measurable:</a:t>
            </a:r>
            <a:r>
              <a:rPr lang="en-US" sz="2500"/>
              <a:t> I will look at four components of a learning platform. I aim to have 10 to 15 requirements (priority valued using MoSCoW) for each component. </a:t>
            </a:r>
            <a:endParaRPr sz="25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lang="en-US" sz="2500"/>
              <a:t>•	</a:t>
            </a:r>
            <a:r>
              <a:rPr b="1" lang="en-US" sz="2500"/>
              <a:t>Achievable:</a:t>
            </a:r>
            <a:r>
              <a:rPr lang="en-US" sz="2500"/>
              <a:t> If research objectives are met (requirements’ MoSCoW priority can be justified). </a:t>
            </a:r>
            <a:endParaRPr sz="25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lang="en-US" sz="2500"/>
              <a:t>•	</a:t>
            </a:r>
            <a:r>
              <a:rPr b="1" lang="en-US" sz="2500"/>
              <a:t>Realistic and Relevant (scope):</a:t>
            </a:r>
            <a:r>
              <a:rPr lang="en-US" sz="2500"/>
              <a:t> Using the MoSCoW method will help with determining the need for meeting requirements in logical designs. </a:t>
            </a:r>
            <a:endParaRPr sz="25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lang="en-US" sz="2500"/>
              <a:t>•	</a:t>
            </a:r>
            <a:r>
              <a:rPr b="1" lang="en-US" sz="2500"/>
              <a:t>Time-bound:</a:t>
            </a:r>
            <a:r>
              <a:rPr lang="en-US" sz="2500"/>
              <a:t> I must only spend time thinking about requirements that fall under “won’t have” if they could be mistaken for being in another priority section.</a:t>
            </a:r>
            <a:endParaRPr sz="2500"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