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61" r:id="rId9"/>
    <p:sldId id="285" r:id="rId10"/>
    <p:sldId id="286" r:id="rId11"/>
    <p:sldId id="262" r:id="rId12"/>
    <p:sldId id="287" r:id="rId13"/>
    <p:sldId id="288" r:id="rId14"/>
    <p:sldId id="263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1" r:id="rId36"/>
    <p:sldId id="312" r:id="rId37"/>
    <p:sldId id="313" r:id="rId38"/>
    <p:sldId id="314" r:id="rId39"/>
    <p:sldId id="278" r:id="rId40"/>
    <p:sldId id="279" r:id="rId41"/>
    <p:sldId id="280" r:id="rId42"/>
  </p:sldIdLst>
  <p:sldSz cx="18288000" cy="10287000"/>
  <p:notesSz cx="6858000" cy="9144000"/>
  <p:embeddedFontLst>
    <p:embeddedFont>
      <p:font typeface="Canva Sans" panose="020B0604020202020204" charset="0"/>
      <p:regular r:id="rId43"/>
    </p:embeddedFont>
    <p:embeddedFont>
      <p:font typeface="Canva Sans Bold" panose="020B0604020202020204" charset="0"/>
      <p:regular r:id="rId44"/>
    </p:embeddedFont>
    <p:embeddedFont>
      <p:font typeface="Fredoka One" panose="02000000000000000000" pitchFamily="2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0" autoAdjust="0"/>
    <p:restoredTop sz="94622" autoAdjust="0"/>
  </p:normalViewPr>
  <p:slideViewPr>
    <p:cSldViewPr>
      <p:cViewPr>
        <p:scale>
          <a:sx n="50" d="100"/>
          <a:sy n="50" d="100"/>
        </p:scale>
        <p:origin x="222" y="16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58868" y="1117452"/>
            <a:ext cx="13303589" cy="100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endParaRPr lang="en-US" sz="36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396234" y="1036897"/>
            <a:ext cx="2560331" cy="2560331"/>
          </a:xfrm>
          <a:custGeom>
            <a:avLst/>
            <a:gdLst/>
            <a:ahLst/>
            <a:cxnLst/>
            <a:rect l="l" t="t" r="r" b="b"/>
            <a:pathLst>
              <a:path w="2560331" h="2560331">
                <a:moveTo>
                  <a:pt x="0" y="0"/>
                </a:moveTo>
                <a:lnTo>
                  <a:pt x="2560331" y="0"/>
                </a:lnTo>
                <a:lnTo>
                  <a:pt x="2560331" y="2560331"/>
                </a:lnTo>
                <a:lnTo>
                  <a:pt x="0" y="2560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71310-6946-C61E-BE0F-65FF9B28A0B4}"/>
              </a:ext>
            </a:extLst>
          </p:cNvPr>
          <p:cNvSpPr txBox="1"/>
          <p:nvPr/>
        </p:nvSpPr>
        <p:spPr>
          <a:xfrm>
            <a:off x="1676400" y="512769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Paper ID: ICETCS-ID-12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820E1-6C13-3704-8145-5F355DB950E5}"/>
              </a:ext>
            </a:extLst>
          </p:cNvPr>
          <p:cNvSpPr txBox="1"/>
          <p:nvPr/>
        </p:nvSpPr>
        <p:spPr>
          <a:xfrm>
            <a:off x="14161804" y="338477"/>
            <a:ext cx="43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International Conference on Emerging Trends in Cybersecurity (ICETCS 2025)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E2F89-E63D-D1CC-AEB9-BE2180AF41CD}"/>
              </a:ext>
            </a:extLst>
          </p:cNvPr>
          <p:cNvSpPr txBox="1"/>
          <p:nvPr/>
        </p:nvSpPr>
        <p:spPr>
          <a:xfrm>
            <a:off x="4312727" y="3718633"/>
            <a:ext cx="96633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Rezwanul</a:t>
            </a:r>
            <a:r>
              <a:rPr lang="en-US" sz="2400" dirty="0"/>
              <a:t> Haque (1), Shakil Mahmud Shuvo (2), Shadman Ibne Saiful (3),</a:t>
            </a:r>
          </a:p>
          <a:p>
            <a:pPr algn="ctr"/>
            <a:r>
              <a:rPr lang="en-US" sz="2400" dirty="0"/>
              <a:t>Imran Miah (1), Md. Morshed Ali (1), and Dr. S. M. </a:t>
            </a:r>
            <a:r>
              <a:rPr lang="en-US" sz="2400" dirty="0" err="1"/>
              <a:t>Nazmus</a:t>
            </a:r>
            <a:r>
              <a:rPr lang="en-US" sz="2400" dirty="0"/>
              <a:t> Sadat (1)</a:t>
            </a:r>
          </a:p>
          <a:p>
            <a:pPr algn="ctr"/>
            <a:r>
              <a:rPr lang="en-US" sz="2400" dirty="0"/>
              <a:t>1. Department of Computer Science &amp; Engineering,</a:t>
            </a:r>
          </a:p>
          <a:p>
            <a:pPr algn="ctr"/>
            <a:r>
              <a:rPr lang="en-US" sz="2400" dirty="0"/>
              <a:t>Uttara University, Bangladesh</a:t>
            </a:r>
          </a:p>
          <a:p>
            <a:pPr algn="ctr"/>
            <a:r>
              <a:rPr lang="en-US" sz="2400" dirty="0"/>
              <a:t>2. Department of Computer Science &amp; Engineering,</a:t>
            </a:r>
          </a:p>
          <a:p>
            <a:pPr algn="ctr"/>
            <a:r>
              <a:rPr lang="en-US" sz="2400" dirty="0" err="1"/>
              <a:t>Rajshahi</a:t>
            </a:r>
            <a:r>
              <a:rPr lang="en-US" sz="2400" dirty="0"/>
              <a:t> University of Engineering &amp; Technology, Rajshahi-6204, Bangladesh</a:t>
            </a:r>
          </a:p>
          <a:p>
            <a:pPr algn="ctr"/>
            <a:r>
              <a:rPr lang="en-US" sz="2400" dirty="0"/>
              <a:t>3. Department of Computer Science &amp; Engineering,</a:t>
            </a:r>
          </a:p>
          <a:p>
            <a:pPr algn="ctr"/>
            <a:r>
              <a:rPr lang="en-US" sz="2400" dirty="0"/>
              <a:t>North South University, Bangladesh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9E3EDD-4B54-CC52-07D6-75F5A10B6A92}"/>
              </a:ext>
            </a:extLst>
          </p:cNvPr>
          <p:cNvGrpSpPr/>
          <p:nvPr/>
        </p:nvGrpSpPr>
        <p:grpSpPr>
          <a:xfrm>
            <a:off x="4226257" y="866309"/>
            <a:ext cx="9749821" cy="2219792"/>
            <a:chOff x="0" y="0"/>
            <a:chExt cx="2109623" cy="455698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06F08F9-3718-360E-7B4F-E307424BE6CD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BEB4C8DF-D02D-0ECC-C387-AB7F17E8918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4">
            <a:extLst>
              <a:ext uri="{FF2B5EF4-FFF2-40B4-BE49-F238E27FC236}">
                <a16:creationId xmlns:a16="http://schemas.microsoft.com/office/drawing/2014/main" id="{C516B624-2762-B548-E510-B3E0EF777C76}"/>
              </a:ext>
            </a:extLst>
          </p:cNvPr>
          <p:cNvSpPr txBox="1"/>
          <p:nvPr/>
        </p:nvSpPr>
        <p:spPr>
          <a:xfrm>
            <a:off x="4093618" y="1145020"/>
            <a:ext cx="9968124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Fredoka One" panose="020B0604020202020204" charset="0"/>
              </a:rPr>
              <a:t>ACB-</a:t>
            </a:r>
            <a:r>
              <a:rPr lang="en-US" sz="3600" dirty="0">
                <a:latin typeface="Fredoka One" panose="02000000000000000000" pitchFamily="2" charset="0"/>
              </a:rPr>
              <a:t>TriNet: Asymmetric Convolutions and</a:t>
            </a:r>
          </a:p>
          <a:p>
            <a:pPr algn="ctr"/>
            <a:r>
              <a:rPr lang="en-US" sz="3600" dirty="0">
                <a:latin typeface="Fredoka One" panose="02000000000000000000" pitchFamily="2" charset="0"/>
              </a:rPr>
              <a:t>Triplet Attention for Effective Malware</a:t>
            </a:r>
          </a:p>
          <a:p>
            <a:pPr algn="ctr"/>
            <a:r>
              <a:rPr lang="en-US" sz="3600" dirty="0">
                <a:latin typeface="Fredoka One" panose="02000000000000000000" pitchFamily="2" charset="0"/>
              </a:rPr>
              <a:t>Classification</a:t>
            </a:r>
            <a:endParaRPr lang="en-US" sz="3600" dirty="0">
              <a:solidFill>
                <a:srgbClr val="000000"/>
              </a:solidFill>
              <a:latin typeface="Fredoka One" panose="02000000000000000000" pitchFamily="2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195A59-F640-1DC7-26CE-CF47DCF41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90169"/>
              </p:ext>
            </p:extLst>
          </p:nvPr>
        </p:nvGraphicFramePr>
        <p:xfrm>
          <a:off x="6781798" y="7221431"/>
          <a:ext cx="47244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1">
                  <a:extLst>
                    <a:ext uri="{9D8B030D-6E8A-4147-A177-3AD203B41FA5}">
                      <a16:colId xmlns:a16="http://schemas.microsoft.com/office/drawing/2014/main" val="182883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Presented By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Shadman Ibne Saiful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160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7EAB-5509-81A1-AED1-1CF7CA75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536BE09-9375-CF13-189C-3F2253ADEA95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25BE008-C31B-9072-DD05-E5918E2D8844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A4AA045-D123-313D-28F3-00D90F286489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1066995-8F7D-ADBD-7845-F160DE5C68D7}"/>
              </a:ext>
            </a:extLst>
          </p:cNvPr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F8CC26F-9818-939D-DCAA-8B5398CF09FE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9E83A70-FF8D-3921-FC6C-29E4199C8CB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F241248-CC41-C248-D8EE-E023AA55FFD8}"/>
              </a:ext>
            </a:extLst>
          </p:cNvPr>
          <p:cNvGrpSpPr/>
          <p:nvPr/>
        </p:nvGrpSpPr>
        <p:grpSpPr>
          <a:xfrm>
            <a:off x="4419600" y="664326"/>
            <a:ext cx="9448800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9CCA070-848F-E495-57B6-19FDEF21DC38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71D5E50-4900-ABC9-00C7-A5AF87B48DC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8ADF430-D9B2-24D3-B836-3B323B918A94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80E9401-57E7-9E65-2F3A-1D33F365D517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1647F09-7B04-E4DA-34D0-C2A3311A75E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90FCEF44-F1C8-D656-A1FB-4F9EC9DBB5DC}"/>
              </a:ext>
            </a:extLst>
          </p:cNvPr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0D2ECE2-CA92-36D9-36A1-18427FB423EF}"/>
              </a:ext>
            </a:extLst>
          </p:cNvPr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F63E767-4CBB-57D6-8655-75EFAB7A0E6F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Outcomes and Impacts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22E37FB-E928-31D5-C7BF-21FA806E6881}"/>
              </a:ext>
            </a:extLst>
          </p:cNvPr>
          <p:cNvSpPr txBox="1"/>
          <p:nvPr/>
        </p:nvSpPr>
        <p:spPr>
          <a:xfrm>
            <a:off x="2092429" y="2824404"/>
            <a:ext cx="14169818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/>
              <a:t>01. Improved Detection Accuracy</a:t>
            </a:r>
          </a:p>
          <a:p>
            <a:r>
              <a:rPr lang="en-US" sz="2400" dirty="0"/>
              <a:t>This research achieves </a:t>
            </a:r>
            <a:r>
              <a:rPr lang="en-US" sz="2400" b="1" dirty="0"/>
              <a:t>98.98% accuracy</a:t>
            </a:r>
            <a:r>
              <a:rPr lang="en-US" sz="2400" dirty="0"/>
              <a:t> and </a:t>
            </a:r>
            <a:r>
              <a:rPr lang="en-US" sz="2400" b="1" dirty="0"/>
              <a:t>98.81% F1-score</a:t>
            </a:r>
            <a:r>
              <a:rPr lang="en-US" sz="2400" dirty="0"/>
              <a:t> on the </a:t>
            </a:r>
            <a:r>
              <a:rPr lang="en-US" sz="2400" dirty="0" err="1"/>
              <a:t>Malimg</a:t>
            </a:r>
            <a:r>
              <a:rPr lang="en-US" sz="2400" dirty="0"/>
              <a:t> dataset, enabling highly reliable malware family classification and reducing the </a:t>
            </a:r>
            <a:r>
              <a:rPr lang="en-US" sz="2400" b="1" dirty="0"/>
              <a:t>false negative rate (2.28%)</a:t>
            </a:r>
            <a:r>
              <a:rPr lang="en-US" sz="2400" dirty="0"/>
              <a:t>, which is critical in cybersecurity applications.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b="1" dirty="0"/>
              <a:t>02. Lightweight and Efficient Model</a:t>
            </a:r>
          </a:p>
          <a:p>
            <a:r>
              <a:rPr lang="en-US" sz="2400" dirty="0"/>
              <a:t>The proposed </a:t>
            </a:r>
            <a:r>
              <a:rPr lang="en-US" sz="2400" b="1" dirty="0"/>
              <a:t>ACB-TriNet</a:t>
            </a:r>
            <a:r>
              <a:rPr lang="en-US" sz="2400" dirty="0"/>
              <a:t> uses only </a:t>
            </a:r>
            <a:r>
              <a:rPr lang="en-US" sz="2400" b="1" dirty="0"/>
              <a:t>~2.1 million parameters</a:t>
            </a:r>
            <a:r>
              <a:rPr lang="en-US" sz="2400" dirty="0"/>
              <a:t>, significantly lowering computational requirements and enabling </a:t>
            </a:r>
            <a:r>
              <a:rPr lang="en-US" sz="2400" b="1" dirty="0"/>
              <a:t>faster inference</a:t>
            </a:r>
            <a:r>
              <a:rPr lang="en-US" sz="2400" dirty="0"/>
              <a:t>—ideal for deployment in real-world security systems.</a:t>
            </a:r>
          </a:p>
          <a:p>
            <a:endParaRPr lang="en-US" sz="2400" dirty="0"/>
          </a:p>
          <a:p>
            <a:r>
              <a:rPr lang="en-US" sz="2400" b="1" dirty="0"/>
              <a:t>03.</a:t>
            </a:r>
            <a:r>
              <a:rPr lang="en-US" sz="2400" dirty="0"/>
              <a:t> </a:t>
            </a:r>
            <a:r>
              <a:rPr lang="en-US" sz="2400" b="1" dirty="0"/>
              <a:t>Enhanced Interpretability</a:t>
            </a:r>
          </a:p>
          <a:p>
            <a:r>
              <a:rPr lang="en-US" sz="2400" dirty="0"/>
              <a:t>Through </a:t>
            </a:r>
            <a:r>
              <a:rPr lang="en-US" sz="2400" b="1" dirty="0"/>
              <a:t>Triplet Attention</a:t>
            </a:r>
            <a:r>
              <a:rPr lang="en-US" sz="2400" dirty="0"/>
              <a:t> and </a:t>
            </a:r>
            <a:r>
              <a:rPr lang="en-US" sz="2400" b="1" dirty="0"/>
              <a:t>Grad-CAM visualization</a:t>
            </a:r>
            <a:r>
              <a:rPr lang="en-US" sz="2400" dirty="0"/>
              <a:t>, the model provides interpretable insights into </a:t>
            </a:r>
            <a:r>
              <a:rPr lang="en-US" sz="2400" b="1" dirty="0"/>
              <a:t>why</a:t>
            </a:r>
            <a:r>
              <a:rPr lang="en-US" sz="2400" dirty="0"/>
              <a:t> and </a:t>
            </a:r>
            <a:r>
              <a:rPr lang="en-US" sz="2400" b="1" dirty="0"/>
              <a:t>where</a:t>
            </a:r>
            <a:r>
              <a:rPr lang="en-US" sz="2400" dirty="0"/>
              <a:t> classification decisions are made, promoting trust and explainability in malware detection systems.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D45F67F1-1B51-87DF-C3EA-E775AB3ACFBF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0DB31C38-0A43-9FAF-A5A6-FB0275203B23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C057BA6C-7827-4CE0-0E53-BC54FEBFAAD0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166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222B56FD-93B8-E60A-52C4-2273C13A59EB}"/>
              </a:ext>
            </a:extLst>
          </p:cNvPr>
          <p:cNvGrpSpPr/>
          <p:nvPr/>
        </p:nvGrpSpPr>
        <p:grpSpPr>
          <a:xfrm>
            <a:off x="1058995" y="2297744"/>
            <a:ext cx="16230600" cy="6526651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4F7B871-2C53-A6D6-8A3E-C52511C4ECCB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957781B-793E-9C17-DA25-5C368F4FACF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A996D43D-A5CB-44E7-8E8E-0C4DECB4008C}"/>
              </a:ext>
            </a:extLst>
          </p:cNvPr>
          <p:cNvGrpSpPr/>
          <p:nvPr/>
        </p:nvGrpSpPr>
        <p:grpSpPr>
          <a:xfrm>
            <a:off x="-1092241" y="-204743"/>
            <a:ext cx="20507325" cy="10287000"/>
            <a:chOff x="0" y="0"/>
            <a:chExt cx="27343100" cy="13716000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2E163C34-A578-451B-9CC1-64FE3FA6D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716000" cy="13716000"/>
            </a:xfrm>
            <a:prstGeom prst="rect">
              <a:avLst/>
            </a:prstGeom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982C351B-0C7E-488B-B4CB-17C788F44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627100" y="0"/>
              <a:ext cx="13716000" cy="13716000"/>
            </a:xfrm>
            <a:prstGeom prst="rect">
              <a:avLst/>
            </a:prstGeom>
          </p:spPr>
        </p:pic>
      </p:grpSp>
      <p:pic>
        <p:nvPicPr>
          <p:cNvPr id="26" name="Picture 5">
            <a:extLst>
              <a:ext uri="{FF2B5EF4-FFF2-40B4-BE49-F238E27FC236}">
                <a16:creationId xmlns:a16="http://schemas.microsoft.com/office/drawing/2014/main" id="{EBC719DA-D4F0-405E-923D-32E1D1562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51245" y="3406697"/>
            <a:ext cx="4927677" cy="1532060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721282A3-5892-4901-A2E6-8D5DB04D9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978390" y="6996160"/>
            <a:ext cx="4927677" cy="1532060"/>
          </a:xfrm>
          <a:prstGeom prst="rect">
            <a:avLst/>
          </a:prstGeom>
        </p:spPr>
      </p:pic>
      <p:grpSp>
        <p:nvGrpSpPr>
          <p:cNvPr id="28" name="Group 7">
            <a:extLst>
              <a:ext uri="{FF2B5EF4-FFF2-40B4-BE49-F238E27FC236}">
                <a16:creationId xmlns:a16="http://schemas.microsoft.com/office/drawing/2014/main" id="{6415328B-AEDB-4CE4-934C-3234309F5F7C}"/>
              </a:ext>
            </a:extLst>
          </p:cNvPr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999FED3E-02CF-4670-BB40-E8D33BF0117E}"/>
                </a:ext>
              </a:extLst>
            </p:cNvPr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F9352767-AAFC-48F4-8041-870417D59A5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624F35F2-D1BB-4DAC-84BA-142DDD6AEB6F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1AEB94CB-5C97-411B-94D8-67FC094058A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5553DD40-373B-477A-AC61-146A00A7F63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13">
            <a:extLst>
              <a:ext uri="{FF2B5EF4-FFF2-40B4-BE49-F238E27FC236}">
                <a16:creationId xmlns:a16="http://schemas.microsoft.com/office/drawing/2014/main" id="{72C3C031-88DD-44AC-897E-AC0C4EC7BE29}"/>
              </a:ext>
            </a:extLst>
          </p:cNvPr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Literature Review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AC7B5D6-566A-433D-9119-6FE99EED687D}"/>
              </a:ext>
            </a:extLst>
          </p:cNvPr>
          <p:cNvSpPr txBox="1"/>
          <p:nvPr/>
        </p:nvSpPr>
        <p:spPr>
          <a:xfrm>
            <a:off x="4674989" y="3753406"/>
            <a:ext cx="8938022" cy="514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4"/>
              </a:lnSpc>
            </a:pPr>
            <a:endParaRPr lang="en-US" sz="3053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01468A07-B50B-49C7-81E5-ED67573F0F34}"/>
              </a:ext>
            </a:extLst>
          </p:cNvPr>
          <p:cNvSpPr txBox="1"/>
          <p:nvPr/>
        </p:nvSpPr>
        <p:spPr>
          <a:xfrm>
            <a:off x="1803359" y="2545753"/>
            <a:ext cx="14782800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/>
              <a:t>Paper Title:</a:t>
            </a:r>
            <a:r>
              <a:rPr lang="en-US" sz="2400" dirty="0"/>
              <a:t> </a:t>
            </a:r>
            <a:r>
              <a:rPr lang="en-US" sz="2400" i="1" dirty="0"/>
              <a:t>Malware Classification Using Deep Convolutional Neural Networks</a:t>
            </a:r>
            <a:r>
              <a:rPr lang="en-US" sz="2400" dirty="0"/>
              <a:t> — Kalash et al. [3]</a:t>
            </a:r>
          </a:p>
          <a:p>
            <a:endParaRPr lang="en-US" sz="2400" dirty="0"/>
          </a:p>
          <a:p>
            <a:r>
              <a:rPr lang="en-US" sz="2400" b="1" dirty="0"/>
              <a:t>Year:</a:t>
            </a:r>
            <a:r>
              <a:rPr lang="en-US" sz="2400" dirty="0"/>
              <a:t> 2018</a:t>
            </a:r>
          </a:p>
          <a:p>
            <a:endParaRPr lang="en-US" sz="2400" dirty="0"/>
          </a:p>
          <a:p>
            <a:r>
              <a:rPr lang="en-US" sz="2400" b="1" dirty="0"/>
              <a:t>Name of Publishing Media:</a:t>
            </a:r>
            <a:r>
              <a:rPr lang="en-US" sz="2400" dirty="0"/>
              <a:t> IFIP International Conference on New Technologies, Mobility and Security (NTMS)</a:t>
            </a:r>
          </a:p>
          <a:p>
            <a:endParaRPr lang="en-US" sz="2400" dirty="0"/>
          </a:p>
          <a:p>
            <a:r>
              <a:rPr lang="en-US" sz="2400" b="1" dirty="0"/>
              <a:t>Method Used:</a:t>
            </a:r>
            <a:br>
              <a:rPr lang="en-US" sz="2400" dirty="0"/>
            </a:br>
            <a:r>
              <a:rPr lang="en-US" sz="2400" dirty="0"/>
              <a:t>The researchers converted malware binaries into </a:t>
            </a:r>
            <a:r>
              <a:rPr lang="en-US" sz="2400" b="1" dirty="0"/>
              <a:t>grayscale images</a:t>
            </a:r>
            <a:r>
              <a:rPr lang="en-US" sz="2400" dirty="0"/>
              <a:t> and trained a deep </a:t>
            </a:r>
            <a:r>
              <a:rPr lang="en-US" sz="2400" b="1" dirty="0"/>
              <a:t>Convolutional Neural Network (CNN)</a:t>
            </a:r>
            <a:r>
              <a:rPr lang="en-US" sz="2400" dirty="0"/>
              <a:t> for family-level classification using the </a:t>
            </a:r>
            <a:r>
              <a:rPr lang="en-US" sz="2400" b="1" dirty="0" err="1"/>
              <a:t>Malimg</a:t>
            </a:r>
            <a:r>
              <a:rPr lang="en-US" sz="2400" b="1" dirty="0"/>
              <a:t> dataset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Result:</a:t>
            </a:r>
            <a:br>
              <a:rPr lang="en-US" sz="2400" dirty="0"/>
            </a:br>
            <a:r>
              <a:rPr lang="en-US" sz="2400" dirty="0"/>
              <a:t>Achieved an overall classification </a:t>
            </a:r>
            <a:r>
              <a:rPr lang="en-US" sz="2400" b="1" dirty="0"/>
              <a:t>accuracy of 98.52%</a:t>
            </a:r>
            <a:r>
              <a:rPr lang="en-US" sz="2400" dirty="0"/>
              <a:t>, demonstrating the effectiveness of image-based malware detection.</a:t>
            </a:r>
          </a:p>
          <a:p>
            <a:endParaRPr lang="en-US" sz="2400" dirty="0"/>
          </a:p>
          <a:p>
            <a:r>
              <a:rPr lang="en-US" sz="2400" b="1" dirty="0"/>
              <a:t>Limitation:</a:t>
            </a:r>
            <a:br>
              <a:rPr lang="en-US" sz="2400" dirty="0"/>
            </a:br>
            <a:r>
              <a:rPr lang="en-US" sz="2400" dirty="0"/>
              <a:t>The model used </a:t>
            </a:r>
            <a:r>
              <a:rPr lang="en-US" sz="2400" b="1" dirty="0"/>
              <a:t>single-channel grayscale inputs</a:t>
            </a:r>
            <a:r>
              <a:rPr lang="en-US" sz="2400" dirty="0"/>
              <a:t>, limiting its ability to capture </a:t>
            </a:r>
            <a:r>
              <a:rPr lang="en-US" sz="2400" b="1" dirty="0"/>
              <a:t>texture and structural diversity</a:t>
            </a:r>
            <a:r>
              <a:rPr lang="en-US" sz="2400" dirty="0"/>
              <a:t>, and it lacked </a:t>
            </a:r>
            <a:r>
              <a:rPr lang="en-US" sz="2400" b="1" dirty="0"/>
              <a:t>attention or interpretability mechanisms</a:t>
            </a:r>
            <a:r>
              <a:rPr lang="en-US" sz="2400" dirty="0"/>
              <a:t>.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F4B36984-6161-4793-46DB-38D9D41AE7F9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1A84A8FB-7C59-8FF2-2477-018AFFD31DB1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2558A465-8F05-5517-DE7C-E3C4C0E4F92B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7546-0B56-C2C2-4FA3-3712D212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0A6485A-7987-6F3E-6694-D2C47B1F39A6}"/>
              </a:ext>
            </a:extLst>
          </p:cNvPr>
          <p:cNvGrpSpPr/>
          <p:nvPr/>
        </p:nvGrpSpPr>
        <p:grpSpPr>
          <a:xfrm>
            <a:off x="1046336" y="1248228"/>
            <a:ext cx="16230600" cy="7582904"/>
            <a:chOff x="-2969560" y="-38100"/>
            <a:chExt cx="4274726" cy="199714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55735C4-3375-96E0-39C4-41DA15500CC8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AB08734-A788-57E7-3C1D-63B5CE01CBD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878C1790-E233-CC6E-2C1B-621FA40D8CE7}"/>
              </a:ext>
            </a:extLst>
          </p:cNvPr>
          <p:cNvGrpSpPr/>
          <p:nvPr/>
        </p:nvGrpSpPr>
        <p:grpSpPr>
          <a:xfrm>
            <a:off x="-1092241" y="-204743"/>
            <a:ext cx="20507325" cy="10287000"/>
            <a:chOff x="0" y="0"/>
            <a:chExt cx="27343100" cy="13716000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610B25E8-493A-CF61-1805-BCDFA43E0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716000" cy="13716000"/>
            </a:xfrm>
            <a:prstGeom prst="rect">
              <a:avLst/>
            </a:prstGeom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4197DF0D-DB0F-6572-1FB5-03034513B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627100" y="0"/>
              <a:ext cx="13716000" cy="13716000"/>
            </a:xfrm>
            <a:prstGeom prst="rect">
              <a:avLst/>
            </a:prstGeom>
          </p:spPr>
        </p:pic>
      </p:grpSp>
      <p:pic>
        <p:nvPicPr>
          <p:cNvPr id="26" name="Picture 5">
            <a:extLst>
              <a:ext uri="{FF2B5EF4-FFF2-40B4-BE49-F238E27FC236}">
                <a16:creationId xmlns:a16="http://schemas.microsoft.com/office/drawing/2014/main" id="{5D1B63B3-E8B7-4778-6F3E-F454A14EB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51245" y="3406697"/>
            <a:ext cx="4927677" cy="1532060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FC8B5D58-25F0-B37B-7980-A5607944C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978390" y="6996160"/>
            <a:ext cx="4927677" cy="1532060"/>
          </a:xfrm>
          <a:prstGeom prst="rect">
            <a:avLst/>
          </a:prstGeom>
        </p:spPr>
      </p:pic>
      <p:grpSp>
        <p:nvGrpSpPr>
          <p:cNvPr id="28" name="Group 7">
            <a:extLst>
              <a:ext uri="{FF2B5EF4-FFF2-40B4-BE49-F238E27FC236}">
                <a16:creationId xmlns:a16="http://schemas.microsoft.com/office/drawing/2014/main" id="{1B5752D8-E4A2-F002-20A1-BC43C7C76C26}"/>
              </a:ext>
            </a:extLst>
          </p:cNvPr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CADBC96B-F577-130D-F9AE-BD4014D299E1}"/>
                </a:ext>
              </a:extLst>
            </p:cNvPr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4DA6A753-01CD-DC01-B440-7C8AC834C21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D857D1B0-0D41-CB31-67A7-CA90376AF05F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250A51E-5728-71B0-B80E-CFB66A0EEC90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C0A55385-70E8-211E-F22B-66D9CAB93AE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13">
            <a:extLst>
              <a:ext uri="{FF2B5EF4-FFF2-40B4-BE49-F238E27FC236}">
                <a16:creationId xmlns:a16="http://schemas.microsoft.com/office/drawing/2014/main" id="{20878ABF-2DE1-CF71-DEC7-9DB2F9448875}"/>
              </a:ext>
            </a:extLst>
          </p:cNvPr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Literature Review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9A121EC0-58A6-88F3-3FFE-EDE7AF990C8E}"/>
              </a:ext>
            </a:extLst>
          </p:cNvPr>
          <p:cNvSpPr txBox="1"/>
          <p:nvPr/>
        </p:nvSpPr>
        <p:spPr>
          <a:xfrm>
            <a:off x="4674989" y="3753406"/>
            <a:ext cx="8938022" cy="514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4"/>
              </a:lnSpc>
            </a:pPr>
            <a:endParaRPr lang="en-US" sz="3053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49800772-6B87-BBAA-6FBA-742FAD75C688}"/>
              </a:ext>
            </a:extLst>
          </p:cNvPr>
          <p:cNvSpPr txBox="1"/>
          <p:nvPr/>
        </p:nvSpPr>
        <p:spPr>
          <a:xfrm>
            <a:off x="1803359" y="2618910"/>
            <a:ext cx="14782800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/>
              <a:t>Paper Title:</a:t>
            </a:r>
            <a:r>
              <a:rPr lang="en-US" sz="2400" dirty="0"/>
              <a:t> </a:t>
            </a:r>
            <a:r>
              <a:rPr lang="en-US" sz="2400" i="1" dirty="0"/>
              <a:t>Deep Learning for Malware Analysis and Classification</a:t>
            </a:r>
            <a:r>
              <a:rPr lang="en-US" sz="2400" dirty="0"/>
              <a:t> — </a:t>
            </a:r>
            <a:r>
              <a:rPr lang="en-US" sz="2400" dirty="0" err="1"/>
              <a:t>Vinayakumar</a:t>
            </a:r>
            <a:r>
              <a:rPr lang="en-US" sz="2400" dirty="0"/>
              <a:t> et al. [5]</a:t>
            </a:r>
          </a:p>
          <a:p>
            <a:endParaRPr lang="en-US" sz="2400" dirty="0"/>
          </a:p>
          <a:p>
            <a:r>
              <a:rPr lang="en-US" sz="2400" b="1" dirty="0"/>
              <a:t>Year:</a:t>
            </a:r>
            <a:r>
              <a:rPr lang="en-US" sz="2400" dirty="0"/>
              <a:t> 2020</a:t>
            </a:r>
          </a:p>
          <a:p>
            <a:endParaRPr lang="en-US" sz="2400" dirty="0"/>
          </a:p>
          <a:p>
            <a:r>
              <a:rPr lang="en-US" sz="2400" b="1" dirty="0"/>
              <a:t>Name of Publishing Media:</a:t>
            </a:r>
            <a:r>
              <a:rPr lang="en-US" sz="2400" dirty="0"/>
              <a:t> </a:t>
            </a:r>
            <a:r>
              <a:rPr lang="en-US" sz="2400" i="1" dirty="0"/>
              <a:t>Computers &amp; Security</a:t>
            </a:r>
            <a:r>
              <a:rPr lang="en-US" sz="2400" dirty="0"/>
              <a:t> (Elsevier)</a:t>
            </a:r>
          </a:p>
          <a:p>
            <a:endParaRPr lang="en-US" sz="2400" dirty="0"/>
          </a:p>
          <a:p>
            <a:r>
              <a:rPr lang="en-US" sz="2400" b="1" dirty="0"/>
              <a:t>Method Used:</a:t>
            </a:r>
            <a:br>
              <a:rPr lang="en-US" sz="2400" dirty="0"/>
            </a:br>
            <a:r>
              <a:rPr lang="en-US" sz="2400" dirty="0"/>
              <a:t>Developed a </a:t>
            </a:r>
            <a:r>
              <a:rPr lang="en-US" sz="2400" b="1" dirty="0"/>
              <a:t>deep CNN ensemble</a:t>
            </a:r>
            <a:r>
              <a:rPr lang="en-US" sz="2400" dirty="0"/>
              <a:t> framework using multiple architectures (VGG, </a:t>
            </a:r>
            <a:r>
              <a:rPr lang="en-US" sz="2400" dirty="0" err="1"/>
              <a:t>ResNet</a:t>
            </a:r>
            <a:r>
              <a:rPr lang="en-US" sz="2400" dirty="0"/>
              <a:t>, and Inception) for large-scale malware datasets. Combined static and dynamic analysis features to enhance classification performance.</a:t>
            </a:r>
          </a:p>
          <a:p>
            <a:endParaRPr lang="en-US" sz="2400" dirty="0"/>
          </a:p>
          <a:p>
            <a:r>
              <a:rPr lang="en-US" sz="2400" b="1" dirty="0"/>
              <a:t>Result:</a:t>
            </a:r>
            <a:br>
              <a:rPr lang="en-US" sz="2400" dirty="0"/>
            </a:br>
            <a:r>
              <a:rPr lang="en-US" sz="2400" dirty="0"/>
              <a:t>Reported an impressive </a:t>
            </a:r>
            <a:r>
              <a:rPr lang="en-US" sz="2400" b="1" dirty="0"/>
              <a:t>accuracy of 99.0%</a:t>
            </a:r>
            <a:r>
              <a:rPr lang="en-US" sz="2400" dirty="0"/>
              <a:t> and improved robustness against traditional obfuscation techniques.</a:t>
            </a:r>
          </a:p>
          <a:p>
            <a:endParaRPr lang="en-US" sz="2400" dirty="0"/>
          </a:p>
          <a:p>
            <a:r>
              <a:rPr lang="en-US" sz="2400" b="1" dirty="0"/>
              <a:t>Limitation:</a:t>
            </a:r>
            <a:br>
              <a:rPr lang="en-US" sz="2400" dirty="0"/>
            </a:br>
            <a:r>
              <a:rPr lang="en-US" sz="2400" dirty="0"/>
              <a:t>The approach required </a:t>
            </a:r>
            <a:r>
              <a:rPr lang="en-US" sz="2400" b="1" dirty="0"/>
              <a:t>significant computational resources</a:t>
            </a:r>
            <a:r>
              <a:rPr lang="en-US" sz="2400" dirty="0"/>
              <a:t> due to multiple model ensembles and lacked </a:t>
            </a:r>
            <a:r>
              <a:rPr lang="en-US" sz="2400" b="1" dirty="0"/>
              <a:t>efficiency for real-time malware detection</a:t>
            </a:r>
            <a:r>
              <a:rPr lang="en-US" sz="2400" dirty="0"/>
              <a:t> on constrained systems.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787784AC-F406-CC30-68A4-260C9FDF77CC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EC9F3881-684C-669A-1A2D-38B0A3A62C44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93F1C1D0-1AF6-5B1B-C023-78BB2E9058AB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1731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4F772-8B98-B6B9-9D14-BF300C9C6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2F3F8458-3A22-0214-BC1E-C2A4FA55A328}"/>
              </a:ext>
            </a:extLst>
          </p:cNvPr>
          <p:cNvGrpSpPr/>
          <p:nvPr/>
        </p:nvGrpSpPr>
        <p:grpSpPr>
          <a:xfrm>
            <a:off x="1046336" y="1248228"/>
            <a:ext cx="16230600" cy="7582904"/>
            <a:chOff x="-2969560" y="-38100"/>
            <a:chExt cx="4274726" cy="199714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F86115-F139-68CE-2AC1-081158AD6B3B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CF37963-5983-3223-B205-18FC13E5B26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">
            <a:extLst>
              <a:ext uri="{FF2B5EF4-FFF2-40B4-BE49-F238E27FC236}">
                <a16:creationId xmlns:a16="http://schemas.microsoft.com/office/drawing/2014/main" id="{01B98A42-E5DA-E8A8-FB43-CAE3574E0EEA}"/>
              </a:ext>
            </a:extLst>
          </p:cNvPr>
          <p:cNvGrpSpPr/>
          <p:nvPr/>
        </p:nvGrpSpPr>
        <p:grpSpPr>
          <a:xfrm>
            <a:off x="-1092241" y="-204743"/>
            <a:ext cx="20507325" cy="10287000"/>
            <a:chOff x="0" y="0"/>
            <a:chExt cx="27343100" cy="13716000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BB93966F-4483-70D3-2E7D-F8CCECD5A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3716000" cy="13716000"/>
            </a:xfrm>
            <a:prstGeom prst="rect">
              <a:avLst/>
            </a:prstGeom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2F646161-0F7A-4735-A8F4-1FB0566DD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627100" y="0"/>
              <a:ext cx="13716000" cy="13716000"/>
            </a:xfrm>
            <a:prstGeom prst="rect">
              <a:avLst/>
            </a:prstGeom>
          </p:spPr>
        </p:pic>
      </p:grpSp>
      <p:pic>
        <p:nvPicPr>
          <p:cNvPr id="26" name="Picture 5">
            <a:extLst>
              <a:ext uri="{FF2B5EF4-FFF2-40B4-BE49-F238E27FC236}">
                <a16:creationId xmlns:a16="http://schemas.microsoft.com/office/drawing/2014/main" id="{99589599-7A87-7832-E90E-2690EF75F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951245" y="3406697"/>
            <a:ext cx="4927677" cy="1532060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1C2138C5-ADE8-49C6-BE14-F319BFD74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3978390" y="6996160"/>
            <a:ext cx="4927677" cy="1532060"/>
          </a:xfrm>
          <a:prstGeom prst="rect">
            <a:avLst/>
          </a:prstGeom>
        </p:spPr>
      </p:pic>
      <p:grpSp>
        <p:nvGrpSpPr>
          <p:cNvPr id="28" name="Group 7">
            <a:extLst>
              <a:ext uri="{FF2B5EF4-FFF2-40B4-BE49-F238E27FC236}">
                <a16:creationId xmlns:a16="http://schemas.microsoft.com/office/drawing/2014/main" id="{A98ABFE0-08D4-5995-55BD-4C6687C650BF}"/>
              </a:ext>
            </a:extLst>
          </p:cNvPr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223A015B-2C28-5EAB-955F-98C631CD101C}"/>
                </a:ext>
              </a:extLst>
            </p:cNvPr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3BFB1BA9-AE24-ED59-CC06-2BC0FC03C55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5DD1E358-06E9-A70B-18B0-795F699BF24E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0F047D65-29A8-F714-9C4F-3940BB10E162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3585806B-321D-A37E-EE0F-3CF03D94849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13">
            <a:extLst>
              <a:ext uri="{FF2B5EF4-FFF2-40B4-BE49-F238E27FC236}">
                <a16:creationId xmlns:a16="http://schemas.microsoft.com/office/drawing/2014/main" id="{3287E361-A7F8-17FD-B11C-3429528EED51}"/>
              </a:ext>
            </a:extLst>
          </p:cNvPr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Literature Review</a:t>
            </a: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601A0769-D056-5FF3-F744-2EDC9BB78E97}"/>
              </a:ext>
            </a:extLst>
          </p:cNvPr>
          <p:cNvSpPr txBox="1"/>
          <p:nvPr/>
        </p:nvSpPr>
        <p:spPr>
          <a:xfrm>
            <a:off x="4674989" y="3753406"/>
            <a:ext cx="8938022" cy="514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4"/>
              </a:lnSpc>
            </a:pPr>
            <a:endParaRPr lang="en-US" sz="3053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BFE4937D-2389-F9BB-6138-EF6F0CC1FD4D}"/>
              </a:ext>
            </a:extLst>
          </p:cNvPr>
          <p:cNvSpPr txBox="1"/>
          <p:nvPr/>
        </p:nvSpPr>
        <p:spPr>
          <a:xfrm>
            <a:off x="1803359" y="2528424"/>
            <a:ext cx="14782800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/>
              <a:t>Paper Title:</a:t>
            </a:r>
            <a:r>
              <a:rPr lang="en-US" sz="2400" dirty="0"/>
              <a:t> </a:t>
            </a:r>
            <a:r>
              <a:rPr lang="en-US" sz="2400" i="1" dirty="0"/>
              <a:t>Malware Images: Visualization and Automatic Classification</a:t>
            </a:r>
            <a:r>
              <a:rPr lang="en-US" sz="2400" dirty="0"/>
              <a:t> — Nataraj et al. [2]</a:t>
            </a:r>
          </a:p>
          <a:p>
            <a:endParaRPr lang="en-US" sz="2400" dirty="0"/>
          </a:p>
          <a:p>
            <a:r>
              <a:rPr lang="en-US" sz="2400" b="1" dirty="0"/>
              <a:t>Year:</a:t>
            </a:r>
            <a:r>
              <a:rPr lang="en-US" sz="2400" dirty="0"/>
              <a:t> 2011</a:t>
            </a:r>
          </a:p>
          <a:p>
            <a:endParaRPr lang="en-US" sz="2400" dirty="0"/>
          </a:p>
          <a:p>
            <a:r>
              <a:rPr lang="en-US" sz="2400" b="1" dirty="0"/>
              <a:t>Name of Publishing Media:</a:t>
            </a:r>
            <a:r>
              <a:rPr lang="en-US" sz="2400" dirty="0"/>
              <a:t> </a:t>
            </a:r>
            <a:r>
              <a:rPr lang="en-US" sz="2400" i="1" dirty="0"/>
              <a:t>Proceedings of the 8th International Symposium on Visualization for Cyber Security (</a:t>
            </a:r>
            <a:r>
              <a:rPr lang="en-US" sz="2400" i="1" dirty="0" err="1"/>
              <a:t>VizSec</a:t>
            </a:r>
            <a:r>
              <a:rPr lang="en-US" sz="2400" i="1" dirty="0"/>
              <a:t>)</a:t>
            </a:r>
          </a:p>
          <a:p>
            <a:endParaRPr lang="en-US" sz="2400" dirty="0"/>
          </a:p>
          <a:p>
            <a:r>
              <a:rPr lang="en-US" sz="2400" b="1" dirty="0"/>
              <a:t>Method Used:</a:t>
            </a:r>
            <a:br>
              <a:rPr lang="en-US" sz="2400" dirty="0"/>
            </a:br>
            <a:r>
              <a:rPr lang="en-US" sz="2400" dirty="0"/>
              <a:t>Introduced the concept of </a:t>
            </a:r>
            <a:r>
              <a:rPr lang="en-US" sz="2400" b="1" dirty="0"/>
              <a:t>visualizing malware binaries as grayscale images</a:t>
            </a:r>
            <a:r>
              <a:rPr lang="en-US" sz="2400" dirty="0"/>
              <a:t>. Employed </a:t>
            </a:r>
            <a:r>
              <a:rPr lang="en-US" sz="2400" b="1" dirty="0"/>
              <a:t>texture analysis and similarity measures</a:t>
            </a:r>
            <a:r>
              <a:rPr lang="en-US" sz="2400" dirty="0"/>
              <a:t> to classify malware families without deep learning.</a:t>
            </a:r>
          </a:p>
          <a:p>
            <a:endParaRPr lang="en-US" sz="2400" dirty="0"/>
          </a:p>
          <a:p>
            <a:r>
              <a:rPr lang="en-US" sz="2400" b="1" dirty="0"/>
              <a:t>Result:</a:t>
            </a:r>
            <a:br>
              <a:rPr lang="en-US" sz="2400" dirty="0"/>
            </a:br>
            <a:r>
              <a:rPr lang="en-US" sz="2400" dirty="0"/>
              <a:t>Successfully demonstrated that </a:t>
            </a:r>
            <a:r>
              <a:rPr lang="en-US" sz="2400" b="1" dirty="0"/>
              <a:t>visual patterns in malware binaries</a:t>
            </a:r>
            <a:r>
              <a:rPr lang="en-US" sz="2400" dirty="0"/>
              <a:t> correlate with family types, laying the foundation for vision-based malware classification.</a:t>
            </a:r>
          </a:p>
          <a:p>
            <a:endParaRPr lang="en-US" sz="2400" dirty="0"/>
          </a:p>
          <a:p>
            <a:r>
              <a:rPr lang="en-US" sz="2400" b="1" dirty="0"/>
              <a:t>Limitation:</a:t>
            </a:r>
            <a:br>
              <a:rPr lang="en-US" sz="2400" dirty="0"/>
            </a:br>
            <a:r>
              <a:rPr lang="en-US" sz="2400" dirty="0"/>
              <a:t>Used </a:t>
            </a:r>
            <a:r>
              <a:rPr lang="en-US" sz="2400" b="1" dirty="0"/>
              <a:t>handcrafted features</a:t>
            </a:r>
            <a:r>
              <a:rPr lang="en-US" sz="2400" dirty="0"/>
              <a:t> and simple distance metrics, resulting in </a:t>
            </a:r>
            <a:r>
              <a:rPr lang="en-US" sz="2400" b="1" dirty="0"/>
              <a:t>lower generalization</a:t>
            </a:r>
            <a:r>
              <a:rPr lang="en-US" sz="2400" dirty="0"/>
              <a:t> and no ability to learn hierarchical features automatically.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212FC095-A165-39E6-865B-31598A22636F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BA495799-45FA-0A5F-2793-CAD40EDF652F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97DCD13C-094B-ACC5-91FD-E276B1F56371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2906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06D8EF42-9FC1-D6E3-B798-F4A85384CCCB}"/>
              </a:ext>
            </a:extLst>
          </p:cNvPr>
          <p:cNvGrpSpPr/>
          <p:nvPr/>
        </p:nvGrpSpPr>
        <p:grpSpPr>
          <a:xfrm>
            <a:off x="1028699" y="698140"/>
            <a:ext cx="16230600" cy="7582904"/>
            <a:chOff x="-2969560" y="-38100"/>
            <a:chExt cx="4274726" cy="199714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2A5595C8-04D9-76F0-B0EE-6CDFC61FCAC3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E2A921E1-42B7-130A-079C-73A8BC24C4D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010400" y="664564"/>
            <a:ext cx="4267200" cy="1730229"/>
            <a:chOff x="0" y="0"/>
            <a:chExt cx="238342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Dataset</a:t>
            </a:r>
          </a:p>
        </p:txBody>
      </p:sp>
      <p:sp>
        <p:nvSpPr>
          <p:cNvPr id="13" name="Freeform 13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452124" y="4183830"/>
            <a:ext cx="16053513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study employs the </a:t>
            </a:r>
            <a:r>
              <a:rPr lang="en-US" sz="2400" b="1" dirty="0" err="1"/>
              <a:t>Malimg</a:t>
            </a:r>
            <a:r>
              <a:rPr lang="en-US" sz="2400" b="1" dirty="0"/>
              <a:t> dataset</a:t>
            </a:r>
            <a:r>
              <a:rPr lang="en-US" sz="2400" dirty="0"/>
              <a:t> [2], a widely used public benchmark for image-based malware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contains </a:t>
            </a:r>
            <a:r>
              <a:rPr lang="en-US" sz="2400" b="1" dirty="0"/>
              <a:t>9,339 grayscale malware samples</a:t>
            </a:r>
            <a:r>
              <a:rPr lang="en-US" sz="2400" dirty="0"/>
              <a:t> across </a:t>
            </a:r>
            <a:r>
              <a:rPr lang="en-US" sz="2400" b="1" dirty="0"/>
              <a:t>25 malware families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Malware binaries are converted into </a:t>
            </a:r>
            <a:r>
              <a:rPr lang="en-US" sz="2400" b="1" dirty="0"/>
              <a:t>grayscale images</a:t>
            </a:r>
            <a:r>
              <a:rPr lang="en-US" sz="2400" dirty="0"/>
              <a:t>, where byte values correspond to pixel intensities.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1736F-5A38-6BCC-68AB-5FDCDF926C97}"/>
              </a:ext>
            </a:extLst>
          </p:cNvPr>
          <p:cNvSpPr txBox="1"/>
          <p:nvPr/>
        </p:nvSpPr>
        <p:spPr>
          <a:xfrm>
            <a:off x="6918385" y="3135348"/>
            <a:ext cx="4333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1. Collecting the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B9264-567D-DC22-ECB3-FBC3836E6607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EBDE7DC5-F7C7-4E2E-28D9-45589981C8A5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530277CD-7AA0-9721-B781-56AD4656D81C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D1C8D-5E0E-FADB-F8E0-F3475B327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33C5B5E7-EC04-1117-4BC5-633A87D874FD}"/>
              </a:ext>
            </a:extLst>
          </p:cNvPr>
          <p:cNvGrpSpPr/>
          <p:nvPr/>
        </p:nvGrpSpPr>
        <p:grpSpPr>
          <a:xfrm>
            <a:off x="1028699" y="698140"/>
            <a:ext cx="16230600" cy="7582904"/>
            <a:chOff x="-2969560" y="-38100"/>
            <a:chExt cx="4274726" cy="199714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1B81781-044F-2A84-FA7D-3C6023FC4057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03169ED1-D12A-6CC9-7682-86D2AE33A45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A5CF8F2F-8CD3-EB80-3CA7-3E67CEFFB336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CD0692-C9B0-4FE4-BDF5-7D6440BB75DB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2C18CD9-4DDA-D0A0-245C-F8A99D937B0B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541231B-EE89-319F-0D90-5F3473D1CB48}"/>
              </a:ext>
            </a:extLst>
          </p:cNvPr>
          <p:cNvGrpSpPr/>
          <p:nvPr/>
        </p:nvGrpSpPr>
        <p:grpSpPr>
          <a:xfrm>
            <a:off x="7010400" y="664564"/>
            <a:ext cx="4267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26DEA96-B930-0885-4FB5-6417532AA849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EFAAE87-C664-CCD3-3108-7EBC5756290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F000DD4-CAC0-2A59-756A-6DF84CB11C85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0B7F2DE-A4CB-F69E-1479-CC44277A0CE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798BAFD-102F-1C75-9E43-E514F81A2C7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8A7089FF-17D1-DE41-BC5D-23BB164E086B}"/>
              </a:ext>
            </a:extLst>
          </p:cNvPr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76FFE1C-CDBF-F4E8-72B1-8EC19E20F5B3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Dataset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9D6ACD9-D3E7-C794-7603-1443ED399F5C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833D9-C9CF-A791-ED69-8FFE96D6F34D}"/>
              </a:ext>
            </a:extLst>
          </p:cNvPr>
          <p:cNvSpPr txBox="1"/>
          <p:nvPr/>
        </p:nvSpPr>
        <p:spPr>
          <a:xfrm>
            <a:off x="7230974" y="3135348"/>
            <a:ext cx="3708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2. About the Dataset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E82A661-1A33-508F-33A8-726BA465E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60880"/>
              </p:ext>
            </p:extLst>
          </p:nvPr>
        </p:nvGraphicFramePr>
        <p:xfrm>
          <a:off x="4543721" y="3853696"/>
          <a:ext cx="92005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0278">
                  <a:extLst>
                    <a:ext uri="{9D8B030D-6E8A-4147-A177-3AD203B41FA5}">
                      <a16:colId xmlns:a16="http://schemas.microsoft.com/office/drawing/2014/main" val="1376711834"/>
                    </a:ext>
                  </a:extLst>
                </a:gridCol>
                <a:gridCol w="4600278">
                  <a:extLst>
                    <a:ext uri="{9D8B030D-6E8A-4147-A177-3AD203B41FA5}">
                      <a16:colId xmlns:a16="http://schemas.microsoft.com/office/drawing/2014/main" val="3962246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25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Image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Grayscale (.</a:t>
                      </a:r>
                      <a:r>
                        <a:rPr lang="en-US" sz="2400" dirty="0" err="1"/>
                        <a:t>png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58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Image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32 x 32 pixels (resized)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Number of Families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4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Dataset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9,339 malware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3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Static malware visualization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1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Nataraj et al. (</a:t>
                      </a:r>
                      <a:r>
                        <a:rPr lang="en-US" sz="2400" dirty="0" err="1"/>
                        <a:t>VizSec</a:t>
                      </a:r>
                      <a:r>
                        <a:rPr lang="en-US" sz="2400" dirty="0"/>
                        <a:t>, 2011) 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443942"/>
                  </a:ext>
                </a:extLst>
              </a:tr>
            </a:tbl>
          </a:graphicData>
        </a:graphic>
      </p:graphicFrame>
      <p:sp>
        <p:nvSpPr>
          <p:cNvPr id="17" name="TextBox 17">
            <a:extLst>
              <a:ext uri="{FF2B5EF4-FFF2-40B4-BE49-F238E27FC236}">
                <a16:creationId xmlns:a16="http://schemas.microsoft.com/office/drawing/2014/main" id="{2DE528EA-F43C-06AD-1045-607D3FBB6CFF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5E5E5DF8-B2E9-0414-5289-219DC68C725D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BF6A37B7-C434-B1BB-90AE-7709383CCA20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78088E-EE96-4995-1697-065E799DFD3B}"/>
              </a:ext>
            </a:extLst>
          </p:cNvPr>
          <p:cNvSpPr txBox="1"/>
          <p:nvPr/>
        </p:nvSpPr>
        <p:spPr>
          <a:xfrm>
            <a:off x="7899587" y="7454441"/>
            <a:ext cx="276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1: </a:t>
            </a:r>
            <a:r>
              <a:rPr lang="en-US" dirty="0" err="1"/>
              <a:t>Malimg</a:t>
            </a:r>
            <a:r>
              <a:rPr lang="en-US" dirty="0"/>
              <a:t> Dataset [2]</a:t>
            </a:r>
          </a:p>
        </p:txBody>
      </p:sp>
    </p:spTree>
    <p:extLst>
      <p:ext uri="{BB962C8B-B14F-4D97-AF65-F5344CB8AC3E}">
        <p14:creationId xmlns:p14="http://schemas.microsoft.com/office/powerpoint/2010/main" val="236008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4727-78CE-850F-9764-BD47AD57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F6C3D978-87D3-B0C1-E2D7-8316CEC49932}"/>
              </a:ext>
            </a:extLst>
          </p:cNvPr>
          <p:cNvGrpSpPr/>
          <p:nvPr/>
        </p:nvGrpSpPr>
        <p:grpSpPr>
          <a:xfrm>
            <a:off x="1028699" y="698140"/>
            <a:ext cx="16230600" cy="8134192"/>
            <a:chOff x="-2969560" y="-38100"/>
            <a:chExt cx="4274726" cy="199714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EC3D5AA-FE9B-4946-701E-09AED468866C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B9A046E9-2607-5E8D-7654-8B4B8A9F4CD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9538A383-2679-FBB2-6196-D8B59F76DBB4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4FB46C1-247D-2299-A747-0FAA0F6FBADE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635EB51-3A6A-1B88-9CDA-2591ECC5A02C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97EE5AF-E45A-0A2E-C21C-B50CF2A3BD5A}"/>
              </a:ext>
            </a:extLst>
          </p:cNvPr>
          <p:cNvGrpSpPr/>
          <p:nvPr/>
        </p:nvGrpSpPr>
        <p:grpSpPr>
          <a:xfrm>
            <a:off x="7010400" y="664564"/>
            <a:ext cx="4267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078CFD-9886-012D-9EC8-E9D088CF78E8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439C3CE-A956-F93E-8666-AA6589E444A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FD5D5A9-72B8-FC0C-ECF5-DD8CF2EEF57B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C76694D-FE77-EB64-651E-7757013A7C56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772BF97-6668-C176-F553-38A139EEE1A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F55065D8-F57B-E8D2-CC0A-8906CCDAEF29}"/>
              </a:ext>
            </a:extLst>
          </p:cNvPr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D1FFAB1-8737-335C-A9EE-DFB2044FE402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Dataset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18D56FC-24DB-F068-CB39-7C8A8B7961B2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22FF1-14EB-7871-FAAD-E23B2C4CD51F}"/>
              </a:ext>
            </a:extLst>
          </p:cNvPr>
          <p:cNvSpPr txBox="1"/>
          <p:nvPr/>
        </p:nvSpPr>
        <p:spPr>
          <a:xfrm>
            <a:off x="7184684" y="2420193"/>
            <a:ext cx="361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3. Dataset Summary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0C5F61-346C-F317-D51B-862C69FE3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129" y="2940903"/>
            <a:ext cx="7096418" cy="40777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922A6E-8889-F5A4-336C-D98425314C3C}"/>
              </a:ext>
            </a:extLst>
          </p:cNvPr>
          <p:cNvSpPr txBox="1"/>
          <p:nvPr/>
        </p:nvSpPr>
        <p:spPr>
          <a:xfrm>
            <a:off x="1096633" y="7573948"/>
            <a:ext cx="16161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dataset is </a:t>
            </a:r>
            <a:r>
              <a:rPr lang="en-US" altLang="en-US" sz="2400" b="1" dirty="0">
                <a:latin typeface="Arial" panose="020B0604020202020204" pitchFamily="34" charset="0"/>
              </a:rPr>
              <a:t>highly imbalanced</a:t>
            </a:r>
            <a:r>
              <a:rPr lang="en-US" altLang="en-US" sz="2400" dirty="0">
                <a:latin typeface="Arial" panose="020B0604020202020204" pitchFamily="34" charset="0"/>
              </a:rPr>
              <a:t>, with large variation in family sizes.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To address imbalance, </a:t>
            </a:r>
            <a:r>
              <a:rPr lang="en-US" altLang="en-US" sz="2400" b="1" dirty="0">
                <a:latin typeface="Arial" panose="020B0604020202020204" pitchFamily="34" charset="0"/>
              </a:rPr>
              <a:t>class-balanced focal loss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Arial" panose="020B0604020202020204" pitchFamily="34" charset="0"/>
              </a:rPr>
              <a:t>Deferred Re-Weighting (DRW)</a:t>
            </a:r>
            <a:r>
              <a:rPr lang="en-US" altLang="en-US" sz="2400" dirty="0">
                <a:latin typeface="Arial" panose="020B0604020202020204" pitchFamily="34" charset="0"/>
              </a:rPr>
              <a:t> were applied during training.</a:t>
            </a:r>
          </a:p>
          <a:p>
            <a:endParaRPr lang="en-US" sz="240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91BF106-4994-D3F0-6925-533661252B74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071042D7-96C0-1266-B475-FAB4C39B3098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3DD0D350-5895-8B92-366D-8FFCAA997646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FF070B-94F6-BDFD-A062-EDFEB2DA4B68}"/>
              </a:ext>
            </a:extLst>
          </p:cNvPr>
          <p:cNvSpPr txBox="1"/>
          <p:nvPr/>
        </p:nvSpPr>
        <p:spPr>
          <a:xfrm>
            <a:off x="5896597" y="7144673"/>
            <a:ext cx="644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MBX9"/>
              </a:rPr>
              <a:t>Fig. 1. </a:t>
            </a:r>
            <a:r>
              <a:rPr lang="en-US" sz="1800" b="0" i="0" u="none" strike="noStrike" baseline="0" dirty="0">
                <a:latin typeface="CMR9"/>
              </a:rPr>
              <a:t>Distribution of malware families in the </a:t>
            </a:r>
            <a:r>
              <a:rPr lang="en-US" dirty="0" err="1">
                <a:latin typeface="CMR9"/>
              </a:rPr>
              <a:t>Malimg</a:t>
            </a:r>
            <a:r>
              <a:rPr lang="en-US" sz="1800" b="0" i="0" u="none" strike="noStrike" baseline="0" dirty="0">
                <a:latin typeface="CMR9"/>
              </a:rPr>
              <a:t> dataset [2].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6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013BC-F1B7-4D4C-CBFC-9FDBE588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9B25A8F5-2266-18EE-A86D-BDD3AD4C6F59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150B4333-2768-E9F7-70CE-B45EAE33FA7F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6" name="TextBox 7">
              <a:extLst>
                <a:ext uri="{FF2B5EF4-FFF2-40B4-BE49-F238E27FC236}">
                  <a16:creationId xmlns:a16="http://schemas.microsoft.com/office/drawing/2014/main" id="{C00B9423-4AB4-AF62-4BF6-5089EDFDFF8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52475225-A3A4-D3E7-D0DA-2963F4161D51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1FC65A2-93CC-4A86-E39A-D06BBA3DC78B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8B3598A-7D5E-BFE3-1CB7-D05AB7E10BFD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3DE858B-A215-1063-408E-0FED248E5CA0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F9835B5-639E-5F61-9EAA-35798CF1FC71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18CE7C6-2380-7A84-0793-51B7C2352CF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DDE7F14-5A05-74E5-5D71-CE6BE0996399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1BB05C-2FE9-0D3F-A007-CEF2635E10EB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B34AF85-C6D9-8DD7-2852-776DB04A6FB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9C105CCD-58EC-D39A-730C-F7B20FB5582C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8132A5C-26E7-AB19-00DA-DB703CF9CD42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B5E3EDB-A6F6-3116-7EE6-E2E88D071E99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F09BC-3786-A12D-C4A6-836FF128E368}"/>
              </a:ext>
            </a:extLst>
          </p:cNvPr>
          <p:cNvSpPr txBox="1"/>
          <p:nvPr/>
        </p:nvSpPr>
        <p:spPr>
          <a:xfrm>
            <a:off x="7628675" y="2130047"/>
            <a:ext cx="2962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1. Preprocessing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27297-2276-4E6B-7BC5-36BFC0D44BDF}"/>
              </a:ext>
            </a:extLst>
          </p:cNvPr>
          <p:cNvSpPr txBox="1"/>
          <p:nvPr/>
        </p:nvSpPr>
        <p:spPr>
          <a:xfrm>
            <a:off x="1024204" y="2547690"/>
            <a:ext cx="171113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The raw </a:t>
            </a:r>
            <a:r>
              <a:rPr lang="en-US" altLang="en-US" sz="2200" b="1" dirty="0" err="1">
                <a:latin typeface="Arial" panose="020B0604020202020204" pitchFamily="34" charset="0"/>
              </a:rPr>
              <a:t>Malimg</a:t>
            </a:r>
            <a:r>
              <a:rPr lang="en-US" altLang="en-US" sz="2200" b="1" dirty="0">
                <a:latin typeface="Arial" panose="020B0604020202020204" pitchFamily="34" charset="0"/>
              </a:rPr>
              <a:t> dataset </a:t>
            </a:r>
            <a:r>
              <a:rPr lang="en-US" altLang="en-US" sz="2200" dirty="0">
                <a:latin typeface="Arial" panose="020B0604020202020204" pitchFamily="34" charset="0"/>
              </a:rPr>
              <a:t>[2] consists of grayscale images representing malware binaries.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To prepare the data for training, a </a:t>
            </a:r>
            <a:r>
              <a:rPr lang="en-US" altLang="en-US" sz="2200" b="1" dirty="0">
                <a:latin typeface="Arial" panose="020B0604020202020204" pitchFamily="34" charset="0"/>
              </a:rPr>
              <a:t>three-channel composite</a:t>
            </a:r>
            <a:r>
              <a:rPr lang="en-US" altLang="en-US" sz="2200" dirty="0">
                <a:latin typeface="Arial" panose="020B0604020202020204" pitchFamily="34" charset="0"/>
              </a:rPr>
              <a:t> is created by merging: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</a:rPr>
              <a:t>Grayscale Channel (G):</a:t>
            </a:r>
            <a:r>
              <a:rPr lang="en-US" altLang="en-US" sz="2200" dirty="0">
                <a:latin typeface="Arial" panose="020B0604020202020204" pitchFamily="34" charset="0"/>
              </a:rPr>
              <a:t> Represents raw intensity of binary files.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200" b="1" dirty="0">
                <a:latin typeface="Arial" panose="020B0604020202020204" pitchFamily="34" charset="0"/>
              </a:rPr>
              <a:t>Entropy Channel (E):</a:t>
            </a:r>
            <a:r>
              <a:rPr lang="en-US" altLang="en-US" sz="2200" dirty="0">
                <a:latin typeface="Arial" panose="020B0604020202020204" pitchFamily="34" charset="0"/>
              </a:rPr>
              <a:t> Captures texture and randomness patterns in code structure.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200" b="1" dirty="0">
                <a:latin typeface="Arial" panose="020B0604020202020204" pitchFamily="34" charset="0"/>
              </a:rPr>
              <a:t>Sobel Edge Channel (S):</a:t>
            </a:r>
            <a:r>
              <a:rPr lang="en-US" altLang="en-US" sz="2200" dirty="0">
                <a:latin typeface="Arial" panose="020B0604020202020204" pitchFamily="34" charset="0"/>
              </a:rPr>
              <a:t> Highlights boundary and structural details of malware families.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Each malware sample is thus transformed into a </a:t>
            </a:r>
            <a:r>
              <a:rPr lang="en-US" altLang="en-US" sz="2200" b="1" dirty="0">
                <a:latin typeface="Arial" panose="020B0604020202020204" pitchFamily="34" charset="0"/>
              </a:rPr>
              <a:t>32×32×3</a:t>
            </a:r>
            <a:r>
              <a:rPr lang="en-US" altLang="en-US" sz="2200" dirty="0">
                <a:latin typeface="Arial" panose="020B0604020202020204" pitchFamily="34" charset="0"/>
              </a:rPr>
              <a:t> image.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Images are </a:t>
            </a:r>
            <a:r>
              <a:rPr lang="en-US" altLang="en-US" sz="2200" b="1" dirty="0">
                <a:latin typeface="Arial" panose="020B0604020202020204" pitchFamily="34" charset="0"/>
              </a:rPr>
              <a:t>normalized</a:t>
            </a:r>
            <a:r>
              <a:rPr lang="en-US" altLang="en-US" sz="2200" dirty="0">
                <a:latin typeface="Arial" panose="020B0604020202020204" pitchFamily="34" charset="0"/>
              </a:rPr>
              <a:t> to pixel range [0, 1] and </a:t>
            </a:r>
            <a:r>
              <a:rPr lang="en-US" altLang="en-US" sz="2200" b="1" dirty="0">
                <a:latin typeface="Arial" panose="020B0604020202020204" pitchFamily="34" charset="0"/>
              </a:rPr>
              <a:t>augmented</a:t>
            </a:r>
            <a:r>
              <a:rPr lang="en-US" altLang="en-US" sz="2200" dirty="0">
                <a:latin typeface="Arial" panose="020B0604020202020204" pitchFamily="34" charset="0"/>
              </a:rPr>
              <a:t> to enhance generalization.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Augmentation techniques include: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Random horizontal flips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Small rotations (±5°)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Shifts (≤5%) and zoom (≤10%)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Random cutout (4–8 </a:t>
            </a:r>
            <a:r>
              <a:rPr lang="en-US" altLang="en-US" sz="2200" dirty="0" err="1">
                <a:latin typeface="Arial" panose="020B0604020202020204" pitchFamily="34" charset="0"/>
              </a:rPr>
              <a:t>px</a:t>
            </a:r>
            <a:r>
              <a:rPr lang="en-US" altLang="en-US" sz="2200" dirty="0">
                <a:latin typeface="Arial" panose="020B0604020202020204" pitchFamily="34" charset="0"/>
              </a:rPr>
              <a:t> mask) applied consistently across all channels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Data are then </a:t>
            </a:r>
            <a:r>
              <a:rPr lang="en-US" altLang="en-US" sz="2200" b="1" dirty="0">
                <a:latin typeface="Arial" panose="020B0604020202020204" pitchFamily="34" charset="0"/>
              </a:rPr>
              <a:t>split into 70% training, 15% validation, and 15% testing</a:t>
            </a:r>
            <a:r>
              <a:rPr lang="en-US" altLang="en-US" sz="2200" dirty="0">
                <a:latin typeface="Arial" panose="020B0604020202020204" pitchFamily="34" charset="0"/>
              </a:rPr>
              <a:t>, maintaining family proportions (stratified split).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BBCB1-1CC9-9D66-4786-440206887A95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059D33E9-2580-D3DC-389B-24A55EF2D8AE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436E8C64-1F97-D660-236A-5C2F2D1AC8EF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8731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50B0B-6196-E436-1CD4-5E2D9C77C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5C296677-EFC3-1AFC-9376-00BC101A4545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EF6C02C-B61A-CCCC-C247-AFF30D363C0E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455FC08F-D7D7-8977-1007-F226EF6B46D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723BFD8A-54AA-D961-3599-8AFD825F4220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AC94825-F80E-0429-9CE6-07DD02BD7994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B22A8E5-92AF-1AD4-CF0E-A95F06A66CBB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DCB7266-5D64-8CEC-935E-7850227411B2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7A26638-8B68-3EC2-B02F-981D4BB7F84A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10BFA84-5686-46A2-AC33-877E37553B4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B5FBBE1-38F9-FC6B-B3AF-C0619BB63EBF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2C340E5-A6C2-4ED1-634D-FC2410D2C2DD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9FE9786-9737-A296-6624-BC40313DA18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9621005-F1F7-5188-3A73-C221025369F6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24D7095-C67C-9BEF-8D3C-F3D981A1CBA5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4BA28F6-E85F-86BF-FF3B-A7323A91532D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3DB53C-B511-5862-E392-0A2E33BD7B93}"/>
              </a:ext>
            </a:extLst>
          </p:cNvPr>
          <p:cNvSpPr txBox="1"/>
          <p:nvPr/>
        </p:nvSpPr>
        <p:spPr>
          <a:xfrm>
            <a:off x="6924638" y="2130047"/>
            <a:ext cx="4370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1. Preprocessing (cont’d)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9BED48-0EEA-01EA-4735-3B96A9407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238" y="2714822"/>
            <a:ext cx="4419537" cy="46502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8D4071-3D5E-A5D5-3400-880753355D86}"/>
              </a:ext>
            </a:extLst>
          </p:cNvPr>
          <p:cNvSpPr txBox="1"/>
          <p:nvPr/>
        </p:nvSpPr>
        <p:spPr>
          <a:xfrm>
            <a:off x="1062038" y="7679740"/>
            <a:ext cx="1623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baseline="0" dirty="0">
                <a:latin typeface="+mj-lt"/>
                <a:cs typeface="Arial" panose="020B0604020202020204" pitchFamily="34" charset="0"/>
              </a:rPr>
              <a:t>Fig. 2</a:t>
            </a:r>
            <a:r>
              <a:rPr lang="en-US" b="0" i="0" u="none" strike="noStrike" baseline="0" dirty="0">
                <a:latin typeface="+mj-lt"/>
                <a:cs typeface="Arial" panose="020B0604020202020204" pitchFamily="34" charset="0"/>
              </a:rPr>
              <a:t>. Three-channel preprocessing representation of a malware sample showing (top-left) grayscale byte intensity, (top-right) local Shannon entropy highlighting complexity regions, (bottom-left) Sobel edge magnitude capturing structural boundaries, and (bottom-right) the combined three-channel input.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39D009E-DF30-50A8-D7E9-C76BC5FD7303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D44C65F-060B-8159-F0A9-812213180456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D3780801-68BE-9465-03D4-246EB63290F3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0275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E91C-C7C5-06FD-7DD9-6B60773E3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C5219833-BDAA-E107-4471-1016C6B248BF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06C951B-98C6-DD4C-BB37-E04CEF7A608D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6" name="TextBox 7">
              <a:extLst>
                <a:ext uri="{FF2B5EF4-FFF2-40B4-BE49-F238E27FC236}">
                  <a16:creationId xmlns:a16="http://schemas.microsoft.com/office/drawing/2014/main" id="{1D89D1A1-0146-D4FD-9316-6BBFB6E5448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B6D887A5-8CD3-9A34-C600-93A78C0FA608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E6117B9-4FDC-1C8C-6658-2E0945038821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7CE44E7-2EE9-7CB5-EE31-7431CA7DD338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410A4DF-6A87-776F-9E3A-CDCB09995387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89D3131-1317-6205-634D-11976009168C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05DB3EC-181E-AD24-F2A8-16B0A028646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AB21B2C-5020-9D49-2BCB-8F67A6143FCC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CFF1732-10F0-3B97-0558-5BFA01775F8C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E95A87E-AB85-9804-0BE5-9A8C307972E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090C0EDE-E440-E7CA-C4B7-CEC9725EDB9C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F57E4DD-3383-0F71-4C39-A0D5FB1291C7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7B4EF55-FED1-E0AA-D3DF-FF358893BF54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4879B-234E-A0C3-671B-4FB88CB818CD}"/>
              </a:ext>
            </a:extLst>
          </p:cNvPr>
          <p:cNvSpPr txBox="1"/>
          <p:nvPr/>
        </p:nvSpPr>
        <p:spPr>
          <a:xfrm>
            <a:off x="6924638" y="2130047"/>
            <a:ext cx="4370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1. Preprocessing (cont’d)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8ABBF-9F75-AF57-9E41-868C0A67B0AC}"/>
              </a:ext>
            </a:extLst>
          </p:cNvPr>
          <p:cNvSpPr txBox="1"/>
          <p:nvPr/>
        </p:nvSpPr>
        <p:spPr>
          <a:xfrm>
            <a:off x="1109012" y="7174386"/>
            <a:ext cx="16230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model training and evaluation, the dataset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stratified by family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preserve class distribution.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Stratified split ensures balanced representation of malware families across all subsets, and minimizes bias toward dominant classes.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8AEDE1-93F1-19BB-1728-6AB440308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99" y="3084757"/>
            <a:ext cx="4613728" cy="3387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8A54C8-A1DC-3FD0-7F9B-FCC732180337}"/>
              </a:ext>
            </a:extLst>
          </p:cNvPr>
          <p:cNvSpPr txBox="1"/>
          <p:nvPr/>
        </p:nvSpPr>
        <p:spPr>
          <a:xfrm>
            <a:off x="5871307" y="6657514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Fig 3: </a:t>
            </a:r>
            <a:r>
              <a:rPr lang="en-US" altLang="en-US" dirty="0">
                <a:latin typeface="Arial" panose="020B0604020202020204" pitchFamily="34" charset="0"/>
              </a:rPr>
              <a:t>Data split (70% training, 15% validation, and 15% testing)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31D713-1937-E71C-1E80-95ED799E4012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AB322DD5-8F9F-3B40-AE51-F44862BEA3D6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E8F0A4C-9F77-D919-4B87-840D3035E69D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2825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361282"/>
            <a:ext cx="16230600" cy="7144669"/>
            <a:chOff x="0" y="-38100"/>
            <a:chExt cx="4274726" cy="18817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84362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1" y="235411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0" y="512157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 panose="020B0604020202020204" charset="0"/>
              </a:rPr>
              <a:t>Outline</a:t>
            </a:r>
          </a:p>
        </p:txBody>
      </p:sp>
      <p:sp>
        <p:nvSpPr>
          <p:cNvPr id="15" name="Freeform 15"/>
          <p:cNvSpPr/>
          <p:nvPr/>
        </p:nvSpPr>
        <p:spPr>
          <a:xfrm>
            <a:off x="46912" y="34387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905496" y="70085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60630" y="2012413"/>
            <a:ext cx="4369370" cy="5946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Introduction</a:t>
            </a:r>
          </a:p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Problem Statement </a:t>
            </a:r>
          </a:p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Research Questions</a:t>
            </a:r>
          </a:p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Objectives</a:t>
            </a:r>
          </a:p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Outcomes &amp; Impacts</a:t>
            </a:r>
          </a:p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Literature Review</a:t>
            </a:r>
          </a:p>
          <a:p>
            <a:pPr marL="608461" lvl="1" indent="-304230">
              <a:lnSpc>
                <a:spcPts val="394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Dataset</a:t>
            </a:r>
          </a:p>
          <a:p>
            <a:pPr marL="608461" lvl="1" indent="-304230">
              <a:lnSpc>
                <a:spcPts val="394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Methodology</a:t>
            </a:r>
          </a:p>
          <a:p>
            <a:pPr marL="608461" lvl="1" indent="-304230">
              <a:lnSpc>
                <a:spcPts val="394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Experimental Setup </a:t>
            </a:r>
          </a:p>
          <a:p>
            <a:pPr marL="608461" lvl="1" indent="-304230">
              <a:lnSpc>
                <a:spcPts val="394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cs typeface="Arial" panose="020B0604020202020204" pitchFamily="34" charset="0"/>
              </a:rPr>
              <a:t>Results Analysis</a:t>
            </a:r>
          </a:p>
          <a:p>
            <a:pPr marL="608461" lvl="1" indent="-304230">
              <a:lnSpc>
                <a:spcPts val="394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Conclusion &amp; Future works</a:t>
            </a:r>
          </a:p>
          <a:p>
            <a:pPr marL="608461" lvl="1" indent="-304230">
              <a:lnSpc>
                <a:spcPts val="394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8543-9977-C916-CEB4-6763B2A68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E8F81CF0-F6CB-AE0F-85CB-50420178F587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6AF35B0-BBFA-03F5-ECF0-5D1CC859BDE0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FEC7C094-0B8D-78C0-EF9B-AADAA82D65A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5FB3FD66-FF80-BFC0-B416-76A70A9BFD35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AAFFCD-04BA-5207-C96B-16AEC3097982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36D8A64-DEBF-6A09-D8EA-DCEB4D0717E6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794930B-F871-7085-C7DA-F543F351CF0B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0D6B10B-5390-FA9A-B0BE-035CBBB8C4E8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B2992F2-A43D-5DF2-9B62-F12DEEA672E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8D1A408-CD6E-9250-59E0-7F89834EF305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CEC7B55-7C8D-5767-75A7-D01CE3AA0E31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EA033C4-E764-D55F-8836-BCCE6714423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7605EA0-21BB-96D7-B3BE-187E0028FB4C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64AFDF4-D724-6E8D-0950-66D258A8173F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8124FED-91E6-96A5-8BD1-A276EBA13A74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FF1A06-8D7B-C383-3F97-FBD8F522CAEA}"/>
              </a:ext>
            </a:extLst>
          </p:cNvPr>
          <p:cNvSpPr txBox="1"/>
          <p:nvPr/>
        </p:nvSpPr>
        <p:spPr>
          <a:xfrm>
            <a:off x="5687152" y="2130047"/>
            <a:ext cx="684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2. </a:t>
            </a:r>
            <a:r>
              <a:rPr lang="en-US" sz="3200" b="1" dirty="0">
                <a:cs typeface="Arial" panose="020B0604020202020204" pitchFamily="34" charset="0"/>
              </a:rPr>
              <a:t>Asymmetric Convolution Block (ACB)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FD28D-9360-6B76-450A-377CD7E3691B}"/>
              </a:ext>
            </a:extLst>
          </p:cNvPr>
          <p:cNvSpPr txBox="1"/>
          <p:nvPr/>
        </p:nvSpPr>
        <p:spPr>
          <a:xfrm>
            <a:off x="1046336" y="2986429"/>
            <a:ext cx="16403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b="1" dirty="0">
                <a:latin typeface="Arial" panose="020B0604020202020204" pitchFamily="34" charset="0"/>
              </a:rPr>
              <a:t>Asymmetric Convolution Block (ACB)</a:t>
            </a:r>
            <a:r>
              <a:rPr lang="en-US" altLang="en-US" sz="2400" dirty="0">
                <a:latin typeface="Arial" panose="020B0604020202020204" pitchFamily="34" charset="0"/>
              </a:rPr>
              <a:t> replaces the standard 3×3 kernel with three </a:t>
            </a:r>
            <a:r>
              <a:rPr lang="en-US" altLang="en-US" sz="2400" b="1" dirty="0">
                <a:latin typeface="Arial" panose="020B0604020202020204" pitchFamily="34" charset="0"/>
              </a:rPr>
              <a:t>parallel asymmetric kernels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b="1" dirty="0">
                <a:latin typeface="Arial" panose="020B0604020202020204" pitchFamily="34" charset="0"/>
              </a:rPr>
              <a:t>3 × 3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1 × 3</a:t>
            </a:r>
            <a:r>
              <a:rPr lang="en-US" altLang="en-US" sz="2400" dirty="0">
                <a:latin typeface="Arial" panose="020B0604020202020204" pitchFamily="34" charset="0"/>
              </a:rPr>
              <a:t>, and </a:t>
            </a:r>
            <a:r>
              <a:rPr lang="en-US" altLang="en-US" sz="2400" b="1" dirty="0">
                <a:latin typeface="Arial" panose="020B0604020202020204" pitchFamily="34" charset="0"/>
              </a:rPr>
              <a:t>3 × 1 </a:t>
            </a:r>
            <a:r>
              <a:rPr lang="en-US" altLang="en-US" sz="2400" dirty="0">
                <a:latin typeface="Arial" panose="020B0604020202020204" pitchFamily="34" charset="0"/>
              </a:rPr>
              <a:t>[7].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These parallel filters capture both </a:t>
            </a:r>
            <a:r>
              <a:rPr lang="en-US" altLang="en-US" sz="2400" b="1" dirty="0">
                <a:latin typeface="Arial" panose="020B0604020202020204" pitchFamily="34" charset="0"/>
              </a:rPr>
              <a:t>horizontal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Arial" panose="020B0604020202020204" pitchFamily="34" charset="0"/>
              </a:rPr>
              <a:t>vertical</a:t>
            </a:r>
            <a:r>
              <a:rPr lang="en-US" altLang="en-US" sz="2400" dirty="0">
                <a:latin typeface="Arial" panose="020B0604020202020204" pitchFamily="34" charset="0"/>
              </a:rPr>
              <a:t> directional features while maintaining low computational cost.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outputs of the three convolutions are </a:t>
            </a:r>
            <a:r>
              <a:rPr lang="en-US" altLang="en-US" sz="2400" b="1" dirty="0">
                <a:latin typeface="Arial" panose="020B0604020202020204" pitchFamily="34" charset="0"/>
              </a:rPr>
              <a:t>summed</a:t>
            </a:r>
            <a:r>
              <a:rPr lang="en-US" altLang="en-US" sz="2400" dirty="0">
                <a:latin typeface="Arial" panose="020B0604020202020204" pitchFamily="34" charset="0"/>
              </a:rPr>
              <a:t> and followed by: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Batch Normalization (BN)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GELU activation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During inference, all asymmetric kernels are </a:t>
            </a:r>
            <a:r>
              <a:rPr lang="en-US" altLang="en-US" sz="2400" b="1" dirty="0">
                <a:latin typeface="Arial" panose="020B0604020202020204" pitchFamily="34" charset="0"/>
              </a:rPr>
              <a:t>merged</a:t>
            </a:r>
            <a:r>
              <a:rPr lang="en-US" altLang="en-US" sz="2400" dirty="0">
                <a:latin typeface="Arial" panose="020B0604020202020204" pitchFamily="34" charset="0"/>
              </a:rPr>
              <a:t> into a single 3×3 equivalent kernel, preserving efficiency.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This structure improves the network’s ability to detect </a:t>
            </a:r>
            <a:r>
              <a:rPr lang="en-US" altLang="en-US" sz="2400" b="1" dirty="0">
                <a:latin typeface="Arial" panose="020B0604020202020204" pitchFamily="34" charset="0"/>
              </a:rPr>
              <a:t>texture, orientation, and boundary patterns</a:t>
            </a:r>
            <a:r>
              <a:rPr lang="en-US" altLang="en-US" sz="2400" dirty="0">
                <a:latin typeface="Arial" panose="020B0604020202020204" pitchFamily="34" charset="0"/>
              </a:rPr>
              <a:t> in malware images.</a:t>
            </a:r>
          </a:p>
          <a:p>
            <a:endParaRPr lang="en-US" sz="240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407DE7F-65BA-DA1A-92FE-7FB364017F92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B01D7C7-1B81-F6A3-E13F-F07C1266DA2E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F4600A47-EFB3-AF44-30CA-6BE234E09B9F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3604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9B95-1676-A008-9565-7660883B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>
            <a:extLst>
              <a:ext uri="{FF2B5EF4-FFF2-40B4-BE49-F238E27FC236}">
                <a16:creationId xmlns:a16="http://schemas.microsoft.com/office/drawing/2014/main" id="{6A40C00C-967D-647E-20B2-B3D731E71FBB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518EC3F2-A881-FA72-26B2-B17630F304F5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0EA6FDEA-85C3-A790-35C2-CB778577FD9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2F31A340-1D48-2D0F-163D-1F66687F72D3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A49DF2-23F5-D8B8-9BBB-95B6BF5E3AF2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ED65BF1-BC9C-2B8B-5C45-5FC0719FF2AD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181F70A-F5AE-578A-AA81-427FB6DC0674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13FD7E-81ED-E39E-9EAE-E68FCE318885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AC867EF-4A74-98AE-DF91-20CB27897E6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EDACFEF-9F79-7E49-E71C-2E15E4C5F49F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E67749-E853-8A1B-EBAA-FF7B377884EC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EC699F1-CEE1-1B85-0D4F-285BA2FBD96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C24FFB6-188C-27D6-034B-51F5517FF2C5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C7F0602-BC01-4EA9-5319-DAD5260D2D46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417FD4E-5749-EBEB-68A0-55CB55880390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EB8C4-62C5-1E92-3A12-1403D24F1BAB}"/>
              </a:ext>
            </a:extLst>
          </p:cNvPr>
          <p:cNvSpPr txBox="1"/>
          <p:nvPr/>
        </p:nvSpPr>
        <p:spPr>
          <a:xfrm>
            <a:off x="4983115" y="2130047"/>
            <a:ext cx="8253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2. </a:t>
            </a:r>
            <a:r>
              <a:rPr lang="en-US" sz="3200" b="1" dirty="0">
                <a:cs typeface="Arial" panose="020B0604020202020204" pitchFamily="34" charset="0"/>
              </a:rPr>
              <a:t>Asymmetric Convolution Block (ACB) (cont’d)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DFDA0-BCFC-3687-4D8E-EF03B033987A}"/>
              </a:ext>
            </a:extLst>
          </p:cNvPr>
          <p:cNvSpPr txBox="1"/>
          <p:nvPr/>
        </p:nvSpPr>
        <p:spPr>
          <a:xfrm>
            <a:off x="789465" y="33412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3D9FF52-C9D3-6F7B-AB4B-3F111E12C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3640" y="2979033"/>
            <a:ext cx="8814046" cy="47942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D8C5B2-2B7C-EB2A-81E0-FA726FC74A9A}"/>
              </a:ext>
            </a:extLst>
          </p:cNvPr>
          <p:cNvSpPr txBox="1"/>
          <p:nvPr/>
        </p:nvSpPr>
        <p:spPr>
          <a:xfrm>
            <a:off x="5620693" y="8076435"/>
            <a:ext cx="697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Arial" panose="020B0604020202020204" pitchFamily="34" charset="0"/>
              </a:rPr>
              <a:t>Fig. 4. </a:t>
            </a:r>
            <a:r>
              <a:rPr lang="en-US" dirty="0">
                <a:cs typeface="Arial" panose="020B0604020202020204" pitchFamily="34" charset="0"/>
              </a:rPr>
              <a:t>Architectural diagram of the Asymmetric Convolution Block (ACB).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C0F09AD-FF96-E727-2EC1-7BB0C94100F7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79B0B0E9-3F8C-B2DD-E04D-DFD9209096EB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416B5B70-74FE-3A1B-7AA3-80FAA6540E3E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4012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05B9-A849-1E12-8A1C-1DF3E3B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16538690-C933-FAC2-2513-CFF54F1BF815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597E50B-D9A8-C561-5CAD-44B21B2AD51F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ACE80A09-C79E-712D-DD6D-04B473C206E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8956BEB1-10E3-5C76-196E-0B90664B893A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B55FEC3-43D1-A23A-B6C1-B44495398760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357A0F0-A34A-F3A0-5B2B-5BBF3891FBB5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10A65A9-9412-EFA7-26E2-75EFFE4DA651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61CF106-A0B7-1AAD-F9EF-D476F7DA29F1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7FB731C-781F-78B5-ED5A-E150A7734B1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8EF90E8-80BF-9C61-6D06-5A349CC2A6F9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71F6A67-A5F3-8BAB-DF31-DF860D839AD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7404C9C-504C-5F7C-26F9-04991209866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9BA70A90-E448-5C61-AEB0-2506D28D251D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609D9D5-FD63-9FC7-E50E-1284FB1CEC15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BD0EE1F-46E0-3BC2-E2B7-28EA113492EE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E92CDA-E88C-3F2E-6F37-F87997648B46}"/>
              </a:ext>
            </a:extLst>
          </p:cNvPr>
          <p:cNvSpPr txBox="1"/>
          <p:nvPr/>
        </p:nvSpPr>
        <p:spPr>
          <a:xfrm>
            <a:off x="6374369" y="1971195"/>
            <a:ext cx="5472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3. </a:t>
            </a:r>
            <a:r>
              <a:rPr lang="en-US" sz="3200" b="1" dirty="0">
                <a:cs typeface="Arial" panose="020B0604020202020204" pitchFamily="34" charset="0"/>
              </a:rPr>
              <a:t>Triplet Attention Mechanism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3669A-F7C0-9B77-4E7C-9FEFA17C38DF}"/>
              </a:ext>
            </a:extLst>
          </p:cNvPr>
          <p:cNvSpPr txBox="1"/>
          <p:nvPr/>
        </p:nvSpPr>
        <p:spPr>
          <a:xfrm>
            <a:off x="704295" y="2473830"/>
            <a:ext cx="1681273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Traditional attention modules (CBAM, BAM) compute </a:t>
            </a:r>
            <a:r>
              <a:rPr lang="en-US" sz="2400" i="1" dirty="0">
                <a:cs typeface="Arial" panose="020B0604020202020204" pitchFamily="34" charset="0"/>
              </a:rPr>
              <a:t>spatial</a:t>
            </a:r>
            <a:r>
              <a:rPr lang="en-US" sz="2400" dirty="0">
                <a:cs typeface="Arial" panose="020B0604020202020204" pitchFamily="34" charset="0"/>
              </a:rPr>
              <a:t> and </a:t>
            </a:r>
            <a:r>
              <a:rPr lang="en-US" sz="2400" i="1" dirty="0">
                <a:cs typeface="Arial" panose="020B0604020202020204" pitchFamily="34" charset="0"/>
              </a:rPr>
              <a:t>channel</a:t>
            </a:r>
            <a:r>
              <a:rPr lang="en-US" sz="2400" dirty="0">
                <a:cs typeface="Arial" panose="020B0604020202020204" pitchFamily="34" charset="0"/>
              </a:rPr>
              <a:t> attention separately, missing critical </a:t>
            </a:r>
            <a:r>
              <a:rPr lang="en-US" sz="2400" b="1" dirty="0">
                <a:cs typeface="Arial" panose="020B0604020202020204" pitchFamily="34" charset="0"/>
              </a:rPr>
              <a:t>cross-dimensional interactions</a:t>
            </a:r>
            <a:r>
              <a:rPr lang="en-US" sz="2400" dirty="0"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Triplet Attention jointly models relationships among </a:t>
            </a:r>
            <a:r>
              <a:rPr lang="en-US" sz="2400" b="1" dirty="0">
                <a:cs typeface="Arial" panose="020B0604020202020204" pitchFamily="34" charset="0"/>
              </a:rPr>
              <a:t>height (H)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b="1" dirty="0">
                <a:cs typeface="Arial" panose="020B0604020202020204" pitchFamily="34" charset="0"/>
              </a:rPr>
              <a:t>width (W)</a:t>
            </a:r>
            <a:r>
              <a:rPr lang="en-US" sz="2400" dirty="0">
                <a:cs typeface="Arial" panose="020B0604020202020204" pitchFamily="34" charset="0"/>
              </a:rPr>
              <a:t>, and </a:t>
            </a:r>
            <a:r>
              <a:rPr lang="en-US" sz="2400" b="1" dirty="0">
                <a:cs typeface="Arial" panose="020B0604020202020204" pitchFamily="34" charset="0"/>
              </a:rPr>
              <a:t>channel (C)</a:t>
            </a:r>
            <a:r>
              <a:rPr lang="en-US" sz="2400" dirty="0">
                <a:cs typeface="Arial" panose="020B0604020202020204" pitchFamily="34" charset="0"/>
              </a:rPr>
              <a:t> dimensions by applying a shared lightweight operator to three </a:t>
            </a:r>
            <a:r>
              <a:rPr lang="en-US" sz="2400" b="1" dirty="0">
                <a:cs typeface="Arial" panose="020B0604020202020204" pitchFamily="34" charset="0"/>
              </a:rPr>
              <a:t>tensor permutations </a:t>
            </a:r>
            <a:r>
              <a:rPr lang="en-US" sz="2400" dirty="0">
                <a:cs typeface="Arial" panose="020B0604020202020204" pitchFamily="34" charset="0"/>
              </a:rPr>
              <a:t>[8].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Working Principle:</a:t>
            </a:r>
            <a:endParaRPr lang="en-US" sz="24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Compute </a:t>
            </a:r>
            <a:r>
              <a:rPr lang="en-US" sz="2400" b="1" dirty="0" err="1">
                <a:cs typeface="Arial" panose="020B0604020202020204" pitchFamily="34" charset="0"/>
              </a:rPr>
              <a:t>ZPool</a:t>
            </a:r>
            <a:r>
              <a:rPr lang="en-US" sz="2400" b="1" dirty="0">
                <a:cs typeface="Arial" panose="020B0604020202020204" pitchFamily="34" charset="0"/>
              </a:rPr>
              <a:t>(X)</a:t>
            </a:r>
            <a:r>
              <a:rPr lang="en-US" sz="2400" dirty="0">
                <a:cs typeface="Arial" panose="020B0604020202020204" pitchFamily="34" charset="0"/>
              </a:rPr>
              <a:t> by concatenating max- and mean-projections across channels to capture both salient and average activations.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Apply a </a:t>
            </a:r>
            <a:r>
              <a:rPr lang="en-US" sz="2400" b="1" dirty="0">
                <a:cs typeface="Arial" panose="020B0604020202020204" pitchFamily="34" charset="0"/>
              </a:rPr>
              <a:t>7 × 7 convolution + Batch Norm + Sigmoid</a:t>
            </a:r>
            <a:r>
              <a:rPr lang="en-US" sz="2400" dirty="0">
                <a:cs typeface="Arial" panose="020B0604020202020204" pitchFamily="34" charset="0"/>
              </a:rPr>
              <a:t> to form an attention mask A(X).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Process three tensor views – (H,W), (W,H), and (C,H) – each gated by its mask.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Average the three refined outputs → final attention-weighted tensor Y&lt;sub&gt;triplet&lt;/sub&gt;.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Advantages:</a:t>
            </a:r>
            <a:endParaRPr lang="en-US" sz="24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Captures </a:t>
            </a:r>
            <a:r>
              <a:rPr lang="en-US" sz="2400" b="1" dirty="0">
                <a:cs typeface="Arial" panose="020B0604020202020204" pitchFamily="34" charset="0"/>
              </a:rPr>
              <a:t>cross-channel–spatial dependencies</a:t>
            </a:r>
            <a:r>
              <a:rPr lang="en-US" sz="2400" dirty="0">
                <a:cs typeface="Arial" panose="020B0604020202020204" pitchFamily="34" charset="0"/>
              </a:rPr>
              <a:t> missed by 2-D attention.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Enhances </a:t>
            </a:r>
            <a:r>
              <a:rPr lang="en-US" sz="2400" b="1" dirty="0">
                <a:cs typeface="Arial" panose="020B0604020202020204" pitchFamily="34" charset="0"/>
              </a:rPr>
              <a:t>feature selectivity</a:t>
            </a:r>
            <a:r>
              <a:rPr lang="en-US" sz="2400" dirty="0">
                <a:cs typeface="Arial" panose="020B0604020202020204" pitchFamily="34" charset="0"/>
              </a:rPr>
              <a:t> in malware visualization tasks.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Lightweight → minimal computational overhead.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5D36B39-3175-4938-AAF1-C338B04AA09D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FBBFA3E0-B745-AAF9-DE9E-62322F450E4C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E54F87F3-19EC-2C58-9E73-32630DFA6015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22784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803B4-AE67-C12C-1C68-09CC91FA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B9EC02B4-A220-FB39-D759-5BD9BDC40187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FE38CD3-5D98-B010-03AB-8E3D44A6DA39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180182A7-D547-8DF9-1D59-FC79BF781AF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46A2F35D-3749-3E51-7C0E-8CA283ACE262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E8B871-EFC7-7276-620F-ADA42DCD3A01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335B160-1885-D3D1-08F4-0AAE967FEC26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F0C82F3-6E7F-027E-05DA-F21B7A94E0BE}"/>
              </a:ext>
            </a:extLst>
          </p:cNvPr>
          <p:cNvGrpSpPr/>
          <p:nvPr/>
        </p:nvGrpSpPr>
        <p:grpSpPr>
          <a:xfrm>
            <a:off x="6248399" y="267857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EA1A10B-93FA-9842-B4C4-469ABC7AF70F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83C8D61-80BD-8907-3107-4B2B43B66B7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12EF5CA-C993-0A6C-C4D4-5E04E6B32D88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986AB94-5B67-2373-A436-94A67EF16818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E931DD5-63E9-0861-2884-63E86394B3A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B323B385-C80D-B72F-6EB1-F3F59710F2B1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5D658AA-09BE-95A9-1BED-D38ED2D36ADA}"/>
              </a:ext>
            </a:extLst>
          </p:cNvPr>
          <p:cNvSpPr txBox="1"/>
          <p:nvPr/>
        </p:nvSpPr>
        <p:spPr>
          <a:xfrm>
            <a:off x="4543720" y="524204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F7CED4E-EFB5-6348-3A61-5A814DC1DD91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268DC-1933-4E2E-0743-7C2D8CD9A1A4}"/>
              </a:ext>
            </a:extLst>
          </p:cNvPr>
          <p:cNvSpPr txBox="1"/>
          <p:nvPr/>
        </p:nvSpPr>
        <p:spPr>
          <a:xfrm>
            <a:off x="6670156" y="1971195"/>
            <a:ext cx="4881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4. Dual-Branch Architecture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B33D0-BAC3-1E1A-DFDF-5A3C76C886EC}"/>
              </a:ext>
            </a:extLst>
          </p:cNvPr>
          <p:cNvSpPr txBox="1"/>
          <p:nvPr/>
        </p:nvSpPr>
        <p:spPr>
          <a:xfrm>
            <a:off x="704295" y="2473830"/>
            <a:ext cx="16812735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The proposed </a:t>
            </a:r>
            <a:r>
              <a:rPr lang="en-US" altLang="en-US" sz="2300" b="1" dirty="0"/>
              <a:t>ACB-TriNet</a:t>
            </a:r>
            <a:r>
              <a:rPr lang="en-US" altLang="en-US" sz="2300" dirty="0"/>
              <a:t> model employs a </a:t>
            </a:r>
            <a:r>
              <a:rPr lang="en-US" altLang="en-US" sz="2300" b="1" dirty="0"/>
              <a:t>dual-branch CNN architecture</a:t>
            </a:r>
            <a:r>
              <a:rPr lang="en-US" altLang="en-US" sz="2300" dirty="0"/>
              <a:t> to effectively learn both </a:t>
            </a:r>
            <a:r>
              <a:rPr lang="en-US" altLang="en-US" sz="2300" b="1" dirty="0"/>
              <a:t>low-level texture </a:t>
            </a:r>
            <a:r>
              <a:rPr lang="en-US" altLang="en-US" sz="2300" dirty="0"/>
              <a:t>and </a:t>
            </a:r>
            <a:r>
              <a:rPr lang="en-US" altLang="en-US" sz="2300" b="1" dirty="0"/>
              <a:t>high-level semantic</a:t>
            </a:r>
            <a:r>
              <a:rPr lang="en-US" altLang="en-US" sz="2300" dirty="0"/>
              <a:t> features from malware images.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b="1" dirty="0"/>
              <a:t>Branch A – Residual Feature Extractor:</a:t>
            </a:r>
            <a:endParaRPr lang="en-US" altLang="en-US" sz="23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Built upon </a:t>
            </a:r>
            <a:r>
              <a:rPr lang="en-US" altLang="en-US" sz="2300" b="1" dirty="0" err="1"/>
              <a:t>ResNet</a:t>
            </a:r>
            <a:r>
              <a:rPr lang="en-US" altLang="en-US" sz="2300" b="1" dirty="0"/>
              <a:t>-style bottleneck blocks</a:t>
            </a:r>
            <a:r>
              <a:rPr lang="en-US" altLang="en-US" sz="2300" dirty="0"/>
              <a:t> integrated with </a:t>
            </a:r>
            <a:r>
              <a:rPr lang="en-US" altLang="en-US" sz="2300" b="1" dirty="0"/>
              <a:t>Asymmetric Convolution Blocks (ACB)</a:t>
            </a:r>
            <a:r>
              <a:rPr lang="en-US" altLang="en-US" sz="2300" dirty="0"/>
              <a:t> and </a:t>
            </a:r>
            <a:r>
              <a:rPr lang="en-US" altLang="en-US" sz="2300" b="1" dirty="0"/>
              <a:t>Triplet Attention</a:t>
            </a:r>
            <a:r>
              <a:rPr lang="en-US" altLang="en-US" sz="2300" dirty="0"/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Learns </a:t>
            </a:r>
            <a:r>
              <a:rPr lang="en-US" altLang="en-US" sz="2300" b="1" dirty="0"/>
              <a:t>directional and cross-spatial</a:t>
            </a:r>
            <a:r>
              <a:rPr lang="en-US" altLang="en-US" sz="2300" dirty="0"/>
              <a:t> information.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Produces </a:t>
            </a:r>
            <a:r>
              <a:rPr lang="en-US" altLang="en-US" sz="2300" b="1" dirty="0"/>
              <a:t>fine-grained, texture-sensitive</a:t>
            </a:r>
            <a:r>
              <a:rPr lang="en-US" altLang="en-US" sz="2300" dirty="0"/>
              <a:t> features.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b="1" dirty="0"/>
              <a:t>Branch B – VGG-Style Feature Extractor:</a:t>
            </a:r>
            <a:endParaRPr lang="en-US" altLang="en-US" sz="23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Sequential 3×3 convolutions with max-pooling.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Captures </a:t>
            </a:r>
            <a:r>
              <a:rPr lang="en-US" altLang="en-US" sz="2300" b="1" dirty="0"/>
              <a:t>global structural and semantic representations</a:t>
            </a:r>
            <a:r>
              <a:rPr lang="en-US" altLang="en-US" sz="2300" dirty="0"/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Lightweight and parameter-efficient.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3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b="1" dirty="0"/>
              <a:t>Feature Fusion Module:</a:t>
            </a:r>
            <a:endParaRPr lang="en-US" altLang="en-US" sz="23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Outputs from both branches are </a:t>
            </a:r>
            <a:r>
              <a:rPr lang="en-US" altLang="en-US" sz="2300" b="1" dirty="0"/>
              <a:t>concatenated and passed through a Global Attention Block (GAB)</a:t>
            </a:r>
            <a:r>
              <a:rPr lang="en-US" altLang="en-US" sz="2300" dirty="0"/>
              <a:t> for refinement.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300" dirty="0"/>
              <a:t>Followed by </a:t>
            </a:r>
            <a:r>
              <a:rPr lang="en-US" altLang="en-US" sz="2300" b="1" dirty="0"/>
              <a:t>Fully Connected (FC)</a:t>
            </a:r>
            <a:r>
              <a:rPr lang="en-US" altLang="en-US" sz="2300" dirty="0"/>
              <a:t> and </a:t>
            </a:r>
            <a:r>
              <a:rPr lang="en-US" altLang="en-US" sz="2300" b="1" dirty="0" err="1"/>
              <a:t>Softmax</a:t>
            </a:r>
            <a:r>
              <a:rPr lang="en-US" altLang="en-US" sz="2300" dirty="0"/>
              <a:t> layers for classification into 25 malware families.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52ABE-F25E-C16B-6708-A356E7E423D5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22C729A8-580D-8D59-0FBE-74588564F6DD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798B01DE-9C08-8136-9B75-159DE36AF6CC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44077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2DC6-D850-827C-C872-0171038D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5">
            <a:extLst>
              <a:ext uri="{FF2B5EF4-FFF2-40B4-BE49-F238E27FC236}">
                <a16:creationId xmlns:a16="http://schemas.microsoft.com/office/drawing/2014/main" id="{FFEDAF79-EB33-E264-5A01-1389592B671C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2227EC2-C5DD-C54D-2D8C-616745F692C2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03075761-8DE3-CF82-BC40-323311DC2B0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B0162FF6-ACC4-F137-37D0-CCFF361E0CB9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4B91656-3083-038C-60D1-B5BA9433095A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BDFE9D2-5887-3F45-AF7B-97E316DB4F38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542ADB5-12D4-A5E2-8942-0D030EE14181}"/>
              </a:ext>
            </a:extLst>
          </p:cNvPr>
          <p:cNvGrpSpPr/>
          <p:nvPr/>
        </p:nvGrpSpPr>
        <p:grpSpPr>
          <a:xfrm>
            <a:off x="6248398" y="148324"/>
            <a:ext cx="5791200" cy="1730229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E68A7B7-A226-DDDC-1179-1EE28334D6A7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2FE5B10-9828-4129-5DF4-B044E0E3AD2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AF04D0B-711A-7736-862F-04040537E107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351818A-0ED2-9E3C-64BA-2BF559068676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FD2A330-2B9E-C136-3692-7E2C0376DBA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7DA172AA-3ED3-0474-1666-066062F0A31B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9118EB3-208E-02AB-E192-093B96DF345A}"/>
              </a:ext>
            </a:extLst>
          </p:cNvPr>
          <p:cNvSpPr txBox="1"/>
          <p:nvPr/>
        </p:nvSpPr>
        <p:spPr>
          <a:xfrm>
            <a:off x="4577059" y="450547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B6B87C3F-3F8F-E86C-37FE-54A76A329A3B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28CCA-2B48-1C22-D8BC-2CDB2CA71989}"/>
              </a:ext>
            </a:extLst>
          </p:cNvPr>
          <p:cNvSpPr txBox="1"/>
          <p:nvPr/>
        </p:nvSpPr>
        <p:spPr>
          <a:xfrm>
            <a:off x="5271823" y="1869529"/>
            <a:ext cx="767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5. Proposed Model: ACB-TriNet Architecture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E747F-E207-A715-E41A-B4208E20CCB6}"/>
              </a:ext>
            </a:extLst>
          </p:cNvPr>
          <p:cNvSpPr txBox="1"/>
          <p:nvPr/>
        </p:nvSpPr>
        <p:spPr>
          <a:xfrm>
            <a:off x="847272" y="2338137"/>
            <a:ext cx="1712650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The proposed </a:t>
            </a:r>
            <a:r>
              <a:rPr lang="en-US" sz="2000" b="1" dirty="0">
                <a:cs typeface="Arial" panose="020B0604020202020204" pitchFamily="34" charset="0"/>
              </a:rPr>
              <a:t>ACB-TriNet</a:t>
            </a:r>
            <a:r>
              <a:rPr lang="en-US" sz="2000" dirty="0">
                <a:cs typeface="Arial" panose="020B0604020202020204" pitchFamily="34" charset="0"/>
              </a:rPr>
              <a:t> integrates </a:t>
            </a:r>
            <a:r>
              <a:rPr lang="en-US" sz="2000" b="1" dirty="0">
                <a:cs typeface="Arial" panose="020B0604020202020204" pitchFamily="34" charset="0"/>
              </a:rPr>
              <a:t>Asymmetric Convolution Blocks (ACB)</a:t>
            </a:r>
            <a:r>
              <a:rPr lang="en-US" sz="2000" dirty="0">
                <a:cs typeface="Arial" panose="020B0604020202020204" pitchFamily="34" charset="0"/>
              </a:rPr>
              <a:t> and </a:t>
            </a:r>
            <a:r>
              <a:rPr lang="en-US" sz="2000" b="1" dirty="0">
                <a:cs typeface="Arial" panose="020B0604020202020204" pitchFamily="34" charset="0"/>
              </a:rPr>
              <a:t>Triplet Attention</a:t>
            </a:r>
            <a:r>
              <a:rPr lang="en-US" sz="2000" dirty="0">
                <a:cs typeface="Arial" panose="020B0604020202020204" pitchFamily="34" charset="0"/>
              </a:rPr>
              <a:t> within a </a:t>
            </a:r>
            <a:r>
              <a:rPr lang="en-US" sz="2000" b="1" dirty="0">
                <a:cs typeface="Arial" panose="020B0604020202020204" pitchFamily="34" charset="0"/>
              </a:rPr>
              <a:t>dual-branch CNN framework</a:t>
            </a:r>
            <a:r>
              <a:rPr lang="en-US" sz="2000" dirty="0">
                <a:cs typeface="Arial" panose="020B0604020202020204" pitchFamily="34" charset="0"/>
              </a:rPr>
              <a:t> for robust malware image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Combines </a:t>
            </a:r>
            <a:r>
              <a:rPr lang="en-US" sz="2000" b="1" dirty="0">
                <a:cs typeface="Arial" panose="020B0604020202020204" pitchFamily="34" charset="0"/>
              </a:rPr>
              <a:t>directional feature learning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b="1" dirty="0">
                <a:cs typeface="Arial" panose="020B0604020202020204" pitchFamily="34" charset="0"/>
              </a:rPr>
              <a:t>cross-dimensional attention</a:t>
            </a:r>
            <a:r>
              <a:rPr lang="en-US" sz="2000" dirty="0">
                <a:cs typeface="Arial" panose="020B0604020202020204" pitchFamily="34" charset="0"/>
              </a:rPr>
              <a:t>, and </a:t>
            </a:r>
            <a:r>
              <a:rPr lang="en-US" sz="2000" b="1" dirty="0">
                <a:cs typeface="Arial" panose="020B0604020202020204" pitchFamily="34" charset="0"/>
              </a:rPr>
              <a:t>class-balanced optimization </a:t>
            </a:r>
            <a:r>
              <a:rPr lang="en-US" sz="2000" dirty="0">
                <a:cs typeface="Arial" panose="020B0604020202020204" pitchFamily="34" charset="0"/>
              </a:rPr>
              <a:t>[6].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Designed to be </a:t>
            </a:r>
            <a:r>
              <a:rPr lang="en-US" sz="2000" b="1" dirty="0">
                <a:cs typeface="Arial" panose="020B0604020202020204" pitchFamily="34" charset="0"/>
              </a:rPr>
              <a:t>lightweight (2.1M parameters)</a:t>
            </a:r>
            <a:r>
              <a:rPr lang="en-US" sz="2000" dirty="0">
                <a:cs typeface="Arial" panose="020B0604020202020204" pitchFamily="34" charset="0"/>
              </a:rPr>
              <a:t> and </a:t>
            </a:r>
            <a:r>
              <a:rPr lang="en-US" sz="2000" b="1" dirty="0">
                <a:cs typeface="Arial" panose="020B0604020202020204" pitchFamily="34" charset="0"/>
              </a:rPr>
              <a:t>interpretable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r>
              <a:rPr lang="en-US" sz="2000" b="1" dirty="0">
                <a:cs typeface="Arial" panose="020B0604020202020204" pitchFamily="34" charset="0"/>
              </a:rPr>
              <a:t>Key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Input:</a:t>
            </a:r>
            <a:endParaRPr lang="en-US" sz="20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3-channel malware images (Grayscale, Entropy, Sobel). Size: </a:t>
            </a:r>
            <a:r>
              <a:rPr lang="en-US" sz="2000" b="1" dirty="0">
                <a:cs typeface="Arial" panose="020B0604020202020204" pitchFamily="34" charset="0"/>
              </a:rPr>
              <a:t>32×32×3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Feature Extraction:</a:t>
            </a:r>
            <a:endParaRPr lang="en-US" sz="20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Dual-Branch Design: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Branch A: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ResNet</a:t>
            </a:r>
            <a:r>
              <a:rPr lang="en-US" sz="2000" dirty="0">
                <a:cs typeface="Arial" panose="020B0604020202020204" pitchFamily="34" charset="0"/>
              </a:rPr>
              <a:t>-style with ACB + Triplet Attention.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Branch B:</a:t>
            </a:r>
            <a:r>
              <a:rPr lang="en-US" sz="2000" dirty="0">
                <a:cs typeface="Arial" panose="020B0604020202020204" pitchFamily="34" charset="0"/>
              </a:rPr>
              <a:t> VGG-style stacked 3×3 convolutions.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Feature Fusion:</a:t>
            </a:r>
            <a:endParaRPr lang="en-US" sz="20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Outputs concatenated and refined using a </a:t>
            </a:r>
            <a:r>
              <a:rPr lang="en-US" sz="2000" b="1" dirty="0">
                <a:cs typeface="Arial" panose="020B0604020202020204" pitchFamily="34" charset="0"/>
              </a:rPr>
              <a:t>Global Attention Block (GAB)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Enhances discriminative representation.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cs typeface="Arial" panose="020B0604020202020204" pitchFamily="34" charset="0"/>
              </a:rPr>
              <a:t>Classification:</a:t>
            </a:r>
            <a:endParaRPr lang="en-US" sz="2000" dirty="0"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Fully Connected → </a:t>
            </a:r>
            <a:r>
              <a:rPr lang="en-US" sz="2000" dirty="0" err="1">
                <a:cs typeface="Arial" panose="020B0604020202020204" pitchFamily="34" charset="0"/>
              </a:rPr>
              <a:t>Softmax</a:t>
            </a:r>
            <a:r>
              <a:rPr lang="en-US" sz="2000" dirty="0">
                <a:cs typeface="Arial" panose="020B0604020202020204" pitchFamily="34" charset="0"/>
              </a:rPr>
              <a:t> Layer → </a:t>
            </a:r>
            <a:r>
              <a:rPr lang="en-US" sz="2000" b="1" dirty="0">
                <a:cs typeface="Arial" panose="020B0604020202020204" pitchFamily="34" charset="0"/>
              </a:rPr>
              <a:t>25 Malware Families</a:t>
            </a:r>
            <a:r>
              <a:rPr lang="en-US" sz="2000" dirty="0"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 panose="020B0604020202020204" pitchFamily="34" charset="0"/>
              </a:rPr>
              <a:t>Trained using </a:t>
            </a:r>
            <a:r>
              <a:rPr lang="en-US" sz="2000" b="1" dirty="0">
                <a:cs typeface="Arial" panose="020B0604020202020204" pitchFamily="34" charset="0"/>
              </a:rPr>
              <a:t>Class-Balanced Focal Loss + DRW</a:t>
            </a:r>
            <a:r>
              <a:rPr lang="en-US" sz="2000" dirty="0">
                <a:cs typeface="Arial" panose="020B0604020202020204" pitchFamily="34" charset="0"/>
              </a:rPr>
              <a:t> to handle imbalance.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02EF291-4510-3D95-3F9C-493B8F1A40ED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3C0A5366-363C-A8A8-56AC-8DF3064B7555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72FFF4B3-4646-266B-7F97-3C70C7D3AE46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30493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2E18D-DE44-30D2-56C0-E415869A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>
            <a:extLst>
              <a:ext uri="{FF2B5EF4-FFF2-40B4-BE49-F238E27FC236}">
                <a16:creationId xmlns:a16="http://schemas.microsoft.com/office/drawing/2014/main" id="{E3E1E102-ED62-F454-7153-C09B2EA5BC70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4C9AABA4-3092-FD7C-47FB-835B9EA02BCF}"/>
                </a:ext>
              </a:extLst>
            </p:cNvPr>
            <p:cNvSpPr/>
            <p:nvPr/>
          </p:nvSpPr>
          <p:spPr>
            <a:xfrm>
              <a:off x="-2969560" y="157457"/>
              <a:ext cx="4274726" cy="1801586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663006F4-CAD7-CA2B-6641-1E1F3AD83EC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DB152367-C1F8-F86D-614D-A70AD05401A2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8DCD9E4-1D20-AA42-5EFD-36592A62FE30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B3701E5-A66A-80C8-DDB4-6E9DAA81F658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7F7E84B-3874-EE68-967E-C45A0EA5D17E}"/>
              </a:ext>
            </a:extLst>
          </p:cNvPr>
          <p:cNvGrpSpPr/>
          <p:nvPr/>
        </p:nvGrpSpPr>
        <p:grpSpPr>
          <a:xfrm>
            <a:off x="6248398" y="148324"/>
            <a:ext cx="5791200" cy="1506507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46943A-F5EF-66ED-A716-6CA90C3EE871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15DB1B3-A1A7-A92C-ABE2-A591954A754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A036D17-06CA-2114-1380-231CEA458249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F24AD92-3975-C2A9-E84D-AECBBEEBCF42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1DEC75C-EDB4-37C7-9157-93836A8E9C0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4F91D776-0B54-32EE-6BA5-550430A869FB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1DB7675-6B0E-D38F-D835-181B89755172}"/>
              </a:ext>
            </a:extLst>
          </p:cNvPr>
          <p:cNvSpPr txBox="1"/>
          <p:nvPr/>
        </p:nvSpPr>
        <p:spPr>
          <a:xfrm>
            <a:off x="4567785" y="335306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Methodology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E7F4217-AF6F-2D00-CB96-5C9DB60D9547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D24A9-073A-D3A0-C212-DD57B76FDBC7}"/>
              </a:ext>
            </a:extLst>
          </p:cNvPr>
          <p:cNvSpPr txBox="1"/>
          <p:nvPr/>
        </p:nvSpPr>
        <p:spPr>
          <a:xfrm>
            <a:off x="4567783" y="1625660"/>
            <a:ext cx="9085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5. Proposed Model: ACB-TriNet Architecture (cont’d)</a:t>
            </a:r>
            <a:endParaRPr lang="en-US" sz="3200" b="1" dirty="0"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CF290D-E409-9094-8AE3-1AE49BBDF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585" y="2185035"/>
            <a:ext cx="3737863" cy="61760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6CBBE6-C9B0-D578-BF66-C30D9E9F18ED}"/>
              </a:ext>
            </a:extLst>
          </p:cNvPr>
          <p:cNvSpPr txBox="1"/>
          <p:nvPr/>
        </p:nvSpPr>
        <p:spPr>
          <a:xfrm>
            <a:off x="6914878" y="8419481"/>
            <a:ext cx="4359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/>
              <a:t>Fig. 5. </a:t>
            </a:r>
            <a:r>
              <a:rPr lang="en-US" sz="1800" b="0" i="0" u="none" strike="noStrike" baseline="0" dirty="0"/>
              <a:t>Overview of the proposed ACB-TriNet.</a:t>
            </a:r>
            <a:endParaRPr lang="en-US" dirty="0"/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D3F95C86-6AFC-45B5-E5EE-9604E369269C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48A61D75-77E4-8C81-9ABF-4F6A626B87F7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C3A70243-84CE-DA6D-799C-9FACA692A11A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663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D4EF9-833C-1994-4DE1-A82FF147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5E41BC3E-7185-1848-2FF7-079FFA21355F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19572E2-65A6-5703-C0D5-70C8B4C17C5A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BACC0CEA-BB00-87CB-9FA3-2B84B1ECA8D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0A5F7556-8A0E-1DC1-3EDB-13BDEC84FEAB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9088C9-403B-6E20-2EA0-039434B826C9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459F035-A1DE-C095-64D0-A4F289C1A0D3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BE55716-F536-86DA-9593-3601713C3816}"/>
              </a:ext>
            </a:extLst>
          </p:cNvPr>
          <p:cNvGrpSpPr/>
          <p:nvPr/>
        </p:nvGrpSpPr>
        <p:grpSpPr>
          <a:xfrm>
            <a:off x="5638800" y="507203"/>
            <a:ext cx="7086600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0C19EE5-F479-6C3D-E8A2-63DD0DE18C7C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18075EC-9259-6851-38AA-AA318F29A73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648CA29-08EB-8039-1AD1-789DB653407E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D72FA4D-3492-8192-BF34-DBCDA1A6A05F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54F42AF-5E77-26F2-591E-5F87158ACA7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390831C1-42F3-FB67-F138-CCC9FF9FA160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8F73AF8-74FA-6741-D405-34561C233A05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Experimental Setup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7B1D233-7380-ED45-804F-F8E239FE1B42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0D607-05A7-9CF0-D810-1455681EBDED}"/>
              </a:ext>
            </a:extLst>
          </p:cNvPr>
          <p:cNvSpPr txBox="1"/>
          <p:nvPr/>
        </p:nvSpPr>
        <p:spPr>
          <a:xfrm>
            <a:off x="1152580" y="2438711"/>
            <a:ext cx="83521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Hardware &amp;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Processor:</a:t>
            </a:r>
            <a:r>
              <a:rPr lang="en-US" sz="2400" dirty="0"/>
              <a:t> Intel® Core™ i7-13700K (3.4 GHz)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GPU:</a:t>
            </a:r>
            <a:r>
              <a:rPr lang="en-US" sz="2400" dirty="0"/>
              <a:t> NVIDIA RTX 4070 (12 GB VRAM)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RAM:</a:t>
            </a:r>
            <a:r>
              <a:rPr lang="en-US" sz="2400" dirty="0"/>
              <a:t> 32 GB DDR5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Framework:</a:t>
            </a:r>
            <a:r>
              <a:rPr lang="en-US" sz="2400" dirty="0"/>
              <a:t> </a:t>
            </a:r>
            <a:r>
              <a:rPr lang="en-US" sz="2400" dirty="0" err="1"/>
              <a:t>PyTorch</a:t>
            </a:r>
            <a:r>
              <a:rPr lang="en-US" sz="2400" dirty="0"/>
              <a:t> 2.0.1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OS:</a:t>
            </a:r>
            <a:r>
              <a:rPr lang="en-US" sz="2400" dirty="0"/>
              <a:t> Ubuntu 22.04 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Training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Optimizer:</a:t>
            </a:r>
            <a:r>
              <a:rPr lang="en-US" sz="2400" dirty="0"/>
              <a:t> Adam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Learning Rate:</a:t>
            </a:r>
            <a:r>
              <a:rPr lang="en-US" sz="2400" dirty="0"/>
              <a:t> 0.001 (decayed by 0.1 every 30 epochs)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Batch Size:</a:t>
            </a:r>
            <a:r>
              <a:rPr lang="en-US" sz="2400" dirty="0"/>
              <a:t> 32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Epochs:</a:t>
            </a:r>
            <a:r>
              <a:rPr lang="en-US" sz="2400" dirty="0"/>
              <a:t> 150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Loss Function:</a:t>
            </a:r>
            <a:r>
              <a:rPr lang="en-US" sz="2400" dirty="0"/>
              <a:t> Class-Balanced Focal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Regularization:</a:t>
            </a:r>
            <a:r>
              <a:rPr lang="en-US" sz="2400" dirty="0"/>
              <a:t> Dropout (0.5) and Weight Decay (1e−4)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Imbalance Handling:</a:t>
            </a:r>
            <a:r>
              <a:rPr lang="en-US" sz="2400" dirty="0"/>
              <a:t> Deferred Re-Weighting (DRW)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26C5AA-E993-4530-0DEB-0C8190D434A1}"/>
              </a:ext>
            </a:extLst>
          </p:cNvPr>
          <p:cNvSpPr txBox="1"/>
          <p:nvPr/>
        </p:nvSpPr>
        <p:spPr>
          <a:xfrm>
            <a:off x="10955724" y="2465844"/>
            <a:ext cx="41805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Evaluation 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Accuracy (ACC)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Precision (P)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Recall (R)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F1-Score (F1)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False Negative Rate (FNR)</a:t>
            </a:r>
          </a:p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87D1A-5152-7F80-4C9B-1D9785BE667A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BA4432EA-29FD-AD6E-BBB1-B5CEC42ECFB4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F3490AC1-D465-C9D3-7C84-B72C1AFD2233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725065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57A2B-A8C7-13BE-3884-61582F0D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B910C55F-4F1F-4074-70F6-6D77575552E5}"/>
              </a:ext>
            </a:extLst>
          </p:cNvPr>
          <p:cNvGrpSpPr/>
          <p:nvPr/>
        </p:nvGrpSpPr>
        <p:grpSpPr>
          <a:xfrm>
            <a:off x="1028699" y="698139"/>
            <a:ext cx="16230600" cy="8170577"/>
            <a:chOff x="-2969560" y="-38100"/>
            <a:chExt cx="4274726" cy="199714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FB2114C-194B-167E-4B4B-A5B6A66B1BC0}"/>
                </a:ext>
              </a:extLst>
            </p:cNvPr>
            <p:cNvSpPr/>
            <p:nvPr/>
          </p:nvSpPr>
          <p:spPr>
            <a:xfrm>
              <a:off x="-2969560" y="24009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872DE735-D71E-EE18-94F3-EEA88A4786E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6083237B-6C1B-930A-CB8B-1A72D4D5466B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E246719-068C-C53A-B618-91FCBB062204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B5ADD36-E7B9-4203-5425-7E45C92CFAEE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DBF8040-039B-0B3A-5361-5199BB0ACCB1}"/>
              </a:ext>
            </a:extLst>
          </p:cNvPr>
          <p:cNvGrpSpPr/>
          <p:nvPr/>
        </p:nvGrpSpPr>
        <p:grpSpPr>
          <a:xfrm>
            <a:off x="6248400" y="507203"/>
            <a:ext cx="5791200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C587218-5ADF-2C29-0775-CDBBEC35FE51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C59A8CE-C7F2-6612-C0F0-46A24B348A4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08158DA-BCFF-73FB-AE8E-0317AE106C4A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73121D2-16D7-EE6D-1E23-54E1060A840D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BEBC3D7-4493-986B-E92A-5DF268EF4B0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593F329C-4029-78A9-2DF5-4E173D63674E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0284FE8-5491-3320-39EF-52A8E1D41A8B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5B1543C-653C-A7E4-01C5-8440175007AF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717F2-AB89-564A-2EC8-0A5B984C88C7}"/>
              </a:ext>
            </a:extLst>
          </p:cNvPr>
          <p:cNvSpPr txBox="1"/>
          <p:nvPr/>
        </p:nvSpPr>
        <p:spPr>
          <a:xfrm>
            <a:off x="7998307" y="2593636"/>
            <a:ext cx="222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1. Overview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7DC4F-B365-D2B3-B187-57B01BBE0D87}"/>
              </a:ext>
            </a:extLst>
          </p:cNvPr>
          <p:cNvSpPr txBox="1"/>
          <p:nvPr/>
        </p:nvSpPr>
        <p:spPr>
          <a:xfrm>
            <a:off x="1262020" y="3912159"/>
            <a:ext cx="157639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section presents the experimental outcomes and evaluation of the proposed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ACB-TriNet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analysis demonstrates that the combination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Asymmetric Convolution Blocks (ACB)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Triplet Attention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Global Attention Block (GAB)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results in state-of-the-art accuracy, robustness, and interpretability for malware family classification using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Malimg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903A2-E224-9D15-D103-75BC9EBAAC11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7CE672F2-9C1C-4C20-B785-44D9B46051F4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F03E1E5D-2F66-6C52-AE1B-3E0FD4113196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83346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97374-B345-27B0-801F-E376BD7A3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>
            <a:extLst>
              <a:ext uri="{FF2B5EF4-FFF2-40B4-BE49-F238E27FC236}">
                <a16:creationId xmlns:a16="http://schemas.microsoft.com/office/drawing/2014/main" id="{46CD1002-C5C6-BC52-A3EB-4044283C0C9E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9FD6A04B-56D0-B593-EF1C-5DD104342685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7C527641-26A6-91A8-6082-FB2F3647C77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975D7CA3-1557-F126-2079-CD60EB3EC509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A5600A-4EDB-B28C-3DE6-C33BEBEAC759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30631C3-BD9D-6A22-DAC3-BAC9D262ACC2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831D00C-07C5-9149-3832-F82510B4E091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07248E3-45C7-CE6C-B113-9ABBB4FC3EF8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E7528B4-D224-1A55-C5B1-76EF683008A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980FC03-A972-65AE-B1B8-DA9E19679BB4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F28259D-F83E-9DE0-01F9-2BCFCDBD646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128997A-0084-1916-4F46-382AB1AF368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3BF5FEF8-AC33-314A-D527-7F27C73C60BF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6768DA8-615D-41FA-01DB-B5D404141061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738E32F-2E4B-C24B-3831-952CF78AE373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12D930-560B-967E-D8DC-D403DD85565A}"/>
              </a:ext>
            </a:extLst>
          </p:cNvPr>
          <p:cNvSpPr txBox="1"/>
          <p:nvPr/>
        </p:nvSpPr>
        <p:spPr>
          <a:xfrm>
            <a:off x="5117614" y="2036447"/>
            <a:ext cx="7986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2. Model Training and Validation Performance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65E536-6FB8-4198-1AD4-2FD8309A749A}"/>
              </a:ext>
            </a:extLst>
          </p:cNvPr>
          <p:cNvSpPr txBox="1"/>
          <p:nvPr/>
        </p:nvSpPr>
        <p:spPr>
          <a:xfrm>
            <a:off x="741293" y="2786398"/>
            <a:ext cx="82473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Model trained for </a:t>
            </a:r>
            <a:r>
              <a:rPr lang="en-US" altLang="en-US" sz="2400" b="1" dirty="0">
                <a:latin typeface="Arial" panose="020B0604020202020204" pitchFamily="34" charset="0"/>
              </a:rPr>
              <a:t>50 epochs</a:t>
            </a:r>
            <a:r>
              <a:rPr lang="en-US" altLang="en-US" sz="2400" dirty="0">
                <a:latin typeface="Arial" panose="020B0604020202020204" pitchFamily="34" charset="0"/>
              </a:rPr>
              <a:t> using </a:t>
            </a:r>
            <a:r>
              <a:rPr lang="en-US" altLang="en-US" sz="2400" b="1" dirty="0" err="1">
                <a:latin typeface="Arial" panose="020B0604020202020204" pitchFamily="34" charset="0"/>
              </a:rPr>
              <a:t>AdamW</a:t>
            </a:r>
            <a:r>
              <a:rPr lang="en-US" altLang="en-US" sz="2400" b="1" dirty="0">
                <a:latin typeface="Arial" panose="020B0604020202020204" pitchFamily="34" charset="0"/>
              </a:rPr>
              <a:t> optimizer    (</a:t>
            </a:r>
            <a:r>
              <a:rPr lang="en-US" altLang="en-US" sz="2400" b="1" dirty="0" err="1">
                <a:latin typeface="Arial" panose="020B0604020202020204" pitchFamily="34" charset="0"/>
              </a:rPr>
              <a:t>lr</a:t>
            </a:r>
            <a:r>
              <a:rPr lang="en-US" altLang="en-US" sz="2400" b="1" dirty="0">
                <a:latin typeface="Arial" panose="020B0604020202020204" pitchFamily="34" charset="0"/>
              </a:rPr>
              <a:t> = 3×10⁻⁴)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Arial" panose="020B0604020202020204" pitchFamily="34" charset="0"/>
              </a:rPr>
              <a:t>Deferred Re-Weighting (DRW)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Focal Loss (γ = 2)</a:t>
            </a:r>
            <a:r>
              <a:rPr lang="en-US" altLang="en-US" sz="2400" dirty="0">
                <a:latin typeface="Arial" panose="020B0604020202020204" pitchFamily="34" charset="0"/>
              </a:rPr>
              <a:t> used to handle class imbalance and focus on hard examples.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Training stabilized rapidly, showing excellent convergence: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Training Accuracy:</a:t>
            </a:r>
            <a:r>
              <a:rPr lang="en-US" altLang="en-US" sz="2400" dirty="0">
                <a:latin typeface="Arial" panose="020B0604020202020204" pitchFamily="34" charset="0"/>
              </a:rPr>
              <a:t> ≈ 97%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Validation Accuracy:</a:t>
            </a:r>
            <a:r>
              <a:rPr lang="en-US" altLang="en-US" sz="2400" dirty="0">
                <a:latin typeface="Arial" panose="020B0604020202020204" pitchFamily="34" charset="0"/>
              </a:rPr>
              <a:t> ≈ 98%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Validation Loss:</a:t>
            </a:r>
            <a:r>
              <a:rPr lang="en-US" altLang="en-US" sz="2400" dirty="0">
                <a:latin typeface="Arial" panose="020B0604020202020204" pitchFamily="34" charset="0"/>
              </a:rPr>
              <a:t> ≈ 0.05 (lower than training, indicating good generalization)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Indicates minimal overfitting and stable optimization.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1B87DB-7C2E-8A44-A7EC-D45C33C24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899" y="3145677"/>
            <a:ext cx="8366399" cy="35389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06045E-2392-E9BF-68D8-D69A3C107C57}"/>
              </a:ext>
            </a:extLst>
          </p:cNvPr>
          <p:cNvSpPr txBox="1"/>
          <p:nvPr/>
        </p:nvSpPr>
        <p:spPr>
          <a:xfrm>
            <a:off x="10701431" y="6783610"/>
            <a:ext cx="531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5. </a:t>
            </a:r>
            <a:r>
              <a:rPr lang="en-US" dirty="0"/>
              <a:t>Training and validation accuracy and loss curves.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0472633E-2936-C70A-633E-A499D7E136AC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6EDB3692-7A64-18F6-3E58-B2A430F3CB3F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D66A1940-10BC-F006-8524-D6D79546B5E3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90050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2CBF4-2A77-7585-6F60-24807CDE7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>
            <a:extLst>
              <a:ext uri="{FF2B5EF4-FFF2-40B4-BE49-F238E27FC236}">
                <a16:creationId xmlns:a16="http://schemas.microsoft.com/office/drawing/2014/main" id="{FF05F839-F72D-04FE-AE26-A7F64F0F5F05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875AB1A-AB5B-DF4C-D616-EC8BB713BB40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CD376167-F9AE-FD44-810C-B94F2075B06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801819CE-100F-FA48-59D8-3CB53B90B6EF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F48EED-0092-1485-FD84-FC78578DE676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9E7D031-5A9A-8256-B851-E806EF0EE17C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BD7B960-031B-C9DB-AC89-439C8C9D5DDA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1A699F0-2018-74E4-B209-6E64BEA18D59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9B1EE69-F4E9-5511-9B0D-D291784ED58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76D1637-3985-38D6-A6F0-9A97782BEC95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15E3713-F456-72EC-D63B-3291575EE665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744A569-B4B3-1AF6-DA26-D2DD6CF2119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3440248-D05E-CA09-A0EE-8F84EAA97543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B8A521DA-6097-52D8-57C7-3B71AF6030CD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B5AE80E-335F-349C-B116-47F81311DF05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E64479-68BC-AC4A-0583-7F7CC3A4EFE5}"/>
              </a:ext>
            </a:extLst>
          </p:cNvPr>
          <p:cNvSpPr txBox="1"/>
          <p:nvPr/>
        </p:nvSpPr>
        <p:spPr>
          <a:xfrm>
            <a:off x="6062392" y="2036447"/>
            <a:ext cx="609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3. Performance by Malware Family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B5691-41BF-39CB-FB71-20BD1707C10B}"/>
              </a:ext>
            </a:extLst>
          </p:cNvPr>
          <p:cNvSpPr txBox="1"/>
          <p:nvPr/>
        </p:nvSpPr>
        <p:spPr>
          <a:xfrm>
            <a:off x="966439" y="2826330"/>
            <a:ext cx="82473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Table 1 summarizes results across </a:t>
            </a:r>
            <a:r>
              <a:rPr lang="en-US" altLang="en-US" sz="2400" b="1" dirty="0">
                <a:latin typeface="Arial" panose="020B0604020202020204" pitchFamily="34" charset="0"/>
              </a:rPr>
              <a:t>25 malware families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Several classes achieve perfect accuracy, precision, recall, and F1-score — notably </a:t>
            </a:r>
            <a:r>
              <a:rPr lang="en-US" altLang="en-US" sz="2400" b="1" dirty="0" err="1">
                <a:latin typeface="Arial" panose="020B0604020202020204" pitchFamily="34" charset="0"/>
              </a:rPr>
              <a:t>Adialer.C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 err="1">
                <a:latin typeface="Arial" panose="020B0604020202020204" pitchFamily="34" charset="0"/>
              </a:rPr>
              <a:t>Autorun.K</a:t>
            </a:r>
            <a:r>
              <a:rPr lang="en-US" altLang="en-US" sz="2400" dirty="0">
                <a:latin typeface="Arial" panose="020B0604020202020204" pitchFamily="34" charset="0"/>
              </a:rPr>
              <a:t>, and </a:t>
            </a:r>
            <a:r>
              <a:rPr lang="en-US" altLang="en-US" sz="2400" b="1" dirty="0" err="1">
                <a:latin typeface="Arial" panose="020B0604020202020204" pitchFamily="34" charset="0"/>
              </a:rPr>
              <a:t>FakeRean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Slight reductions in F1 score appear for </a:t>
            </a:r>
            <a:r>
              <a:rPr lang="en-US" altLang="en-US" sz="2400" b="1" dirty="0" err="1">
                <a:latin typeface="Arial" panose="020B0604020202020204" pitchFamily="34" charset="0"/>
              </a:rPr>
              <a:t>Swizzor.gen!E</a:t>
            </a:r>
            <a:r>
              <a:rPr lang="en-US" altLang="en-US" sz="2400" b="1" dirty="0">
                <a:latin typeface="Arial" panose="020B0604020202020204" pitchFamily="34" charset="0"/>
              </a:rPr>
              <a:t> (F1 = 0.88)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 err="1">
                <a:latin typeface="Arial" panose="020B0604020202020204" pitchFamily="34" charset="0"/>
              </a:rPr>
              <a:t>Swizzor.gen!I</a:t>
            </a:r>
            <a:r>
              <a:rPr lang="en-US" altLang="en-US" sz="2400" b="1" dirty="0">
                <a:latin typeface="Arial" panose="020B0604020202020204" pitchFamily="34" charset="0"/>
              </a:rPr>
              <a:t> (F1 = 0.89)</a:t>
            </a:r>
            <a:r>
              <a:rPr lang="en-US" altLang="en-US" sz="2400" dirty="0">
                <a:latin typeface="Arial" panose="020B0604020202020204" pitchFamily="34" charset="0"/>
              </a:rPr>
              <a:t> due to high structural similarity.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False Negative Rate (FNR): 2.28%</a:t>
            </a:r>
            <a:r>
              <a:rPr lang="en-US" altLang="en-US" sz="2400" dirty="0">
                <a:latin typeface="Arial" panose="020B0604020202020204" pitchFamily="34" charset="0"/>
              </a:rPr>
              <a:t> — critical for minimizing missed detections.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False Positive Rate (FPR): 0.07%</a:t>
            </a:r>
            <a:r>
              <a:rPr lang="en-US" altLang="en-US" sz="2400" dirty="0">
                <a:latin typeface="Arial" panose="020B0604020202020204" pitchFamily="34" charset="0"/>
              </a:rPr>
              <a:t>, reducing false alerts.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6DACA2E-20B1-42AA-AFCA-268E8EBC0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174" y="2853564"/>
            <a:ext cx="6584603" cy="53865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2787A6-C025-C8B6-F263-A8CC370849A1}"/>
              </a:ext>
            </a:extLst>
          </p:cNvPr>
          <p:cNvSpPr txBox="1"/>
          <p:nvPr/>
        </p:nvSpPr>
        <p:spPr>
          <a:xfrm>
            <a:off x="9353763" y="8374733"/>
            <a:ext cx="815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Table 2. </a:t>
            </a:r>
            <a:r>
              <a:rPr lang="en-US" dirty="0"/>
              <a:t>Comparison of performance metrics for various malware detection methods.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A79624A2-8DD6-781C-7DAE-920DE133232C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9AF84AA2-8382-95F3-8CEB-BD37378339BE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131D4B5F-EB77-9E98-3433-274AFFE2746C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494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8373" y="81281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749647" y="69704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Introduction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3068D8-83D5-FF67-21EF-5724FCE68567}"/>
              </a:ext>
            </a:extLst>
          </p:cNvPr>
          <p:cNvSpPr txBox="1"/>
          <p:nvPr/>
        </p:nvSpPr>
        <p:spPr>
          <a:xfrm>
            <a:off x="1274295" y="3755855"/>
            <a:ext cx="157785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Malware continues to proliferate, posing </a:t>
            </a:r>
            <a:r>
              <a:rPr lang="en-US" sz="2400" b="1" dirty="0"/>
              <a:t>severe cybersecurity threats</a:t>
            </a:r>
            <a:r>
              <a:rPr lang="en-US" sz="2400" dirty="0"/>
              <a:t> worldwide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Signature-based</a:t>
            </a:r>
            <a:r>
              <a:rPr lang="en-US" sz="2400" dirty="0"/>
              <a:t> and </a:t>
            </a:r>
            <a:r>
              <a:rPr lang="en-US" sz="2400" b="1" dirty="0"/>
              <a:t>behavior-based</a:t>
            </a:r>
            <a:r>
              <a:rPr lang="en-US" sz="2400" dirty="0"/>
              <a:t> methods struggle against </a:t>
            </a:r>
            <a:r>
              <a:rPr lang="en-US" sz="2400" i="1" dirty="0"/>
              <a:t>code obfuscation</a:t>
            </a:r>
            <a:r>
              <a:rPr lang="en-US" sz="2400" dirty="0"/>
              <a:t>, </a:t>
            </a:r>
            <a:r>
              <a:rPr lang="en-US" sz="2400" i="1" dirty="0"/>
              <a:t>polymorphism</a:t>
            </a:r>
            <a:r>
              <a:rPr lang="en-US" sz="2400" dirty="0"/>
              <a:t>, and </a:t>
            </a:r>
            <a:r>
              <a:rPr lang="en-US" sz="2400" i="1" dirty="0"/>
              <a:t>packing techniques</a:t>
            </a:r>
            <a:r>
              <a:rPr lang="en-US" sz="2400" dirty="0"/>
              <a:t> [2, 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Deep learning–based image analysis</a:t>
            </a:r>
            <a:r>
              <a:rPr lang="en-US" sz="2400" dirty="0"/>
              <a:t> of malware binaries emerged as a promising alternative: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Converts malware binaries into </a:t>
            </a:r>
            <a:r>
              <a:rPr lang="en-US" sz="2400" b="1" dirty="0"/>
              <a:t>grayscale images</a:t>
            </a:r>
            <a:r>
              <a:rPr lang="en-US" sz="2400" dirty="0"/>
              <a:t> revealing visual/textural patterns unique to each family [4, 5].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automatic feature extraction</a:t>
            </a:r>
            <a:r>
              <a:rPr lang="en-US" sz="2400" dirty="0"/>
              <a:t> and </a:t>
            </a:r>
            <a:r>
              <a:rPr lang="en-US" sz="2400" b="1" dirty="0"/>
              <a:t>robust classification</a:t>
            </a:r>
            <a:r>
              <a:rPr lang="en-US" sz="2400" dirty="0"/>
              <a:t> even under code mutation.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D36EB2-D67A-A6AC-780E-CD675F6E860A}"/>
              </a:ext>
            </a:extLst>
          </p:cNvPr>
          <p:cNvSpPr txBox="1"/>
          <p:nvPr/>
        </p:nvSpPr>
        <p:spPr>
          <a:xfrm>
            <a:off x="6878513" y="2700345"/>
            <a:ext cx="4570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Background &amp; Motivation</a:t>
            </a: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80EC7B47-C4D2-127B-606F-86254885E0C7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4C99BB9C-9B23-BB10-5969-89638F0347E0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9D18BEE5-2921-11C4-2398-44B44D613F02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5A3F3-87BA-914A-F5EF-C08922027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>
            <a:extLst>
              <a:ext uri="{FF2B5EF4-FFF2-40B4-BE49-F238E27FC236}">
                <a16:creationId xmlns:a16="http://schemas.microsoft.com/office/drawing/2014/main" id="{24F14C4F-C69F-07BB-80F1-000CB5C9751E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6DA70096-50EC-783C-9EC4-CD2F4BE045F1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AD1A898B-C5A4-5E90-1B05-D65DD0F2774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B57CE39D-E254-51F0-F797-2CF2362BE3C1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281BBD0-4E59-52A9-EEFF-31B713A7066C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C7D94E-4619-5744-FBC4-D39CA42C6D93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DBF74BC-DE78-D579-FCB6-ACED12FB9605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751DFA8-D7D2-1AC1-7602-434A75FB7291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4DD9A97-8FFB-CC99-0EDE-2AEE41C9E5F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49B3121-6D32-409B-2DD2-520C140E3E46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C0ABF00-2D9C-FA85-7CAD-E1CFF6963015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B4DE6B9-67D2-0224-3958-5EC3CF88D54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373E540C-442A-4C18-9DDE-178EA6326A83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C6CE0B6-D830-9147-2C29-07F053896B9A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CA43173-3356-4FEE-DDC4-5079AB3A4157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4D7FF-8C33-B2A5-6C4F-612372F72CF2}"/>
              </a:ext>
            </a:extLst>
          </p:cNvPr>
          <p:cNvSpPr txBox="1"/>
          <p:nvPr/>
        </p:nvSpPr>
        <p:spPr>
          <a:xfrm>
            <a:off x="6451730" y="2036447"/>
            <a:ext cx="531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4. Overall Model Effectiveness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B80DD-E668-525A-B4B7-55BADE373E68}"/>
              </a:ext>
            </a:extLst>
          </p:cNvPr>
          <p:cNvSpPr txBox="1"/>
          <p:nvPr/>
        </p:nvSpPr>
        <p:spPr>
          <a:xfrm>
            <a:off x="925671" y="3052701"/>
            <a:ext cx="8247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proposed </a:t>
            </a:r>
            <a:r>
              <a:rPr lang="en-US" sz="2400" b="1" dirty="0"/>
              <a:t>ACB-TriNet</a:t>
            </a:r>
            <a:r>
              <a:rPr lang="en-US" sz="2400" dirty="0"/>
              <a:t> model achieves consistently high performance: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Accuracy:</a:t>
            </a:r>
            <a:r>
              <a:rPr lang="en-US" sz="2400" dirty="0"/>
              <a:t> 98.98%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Precision:</a:t>
            </a:r>
            <a:r>
              <a:rPr lang="en-US" sz="2400" dirty="0"/>
              <a:t> 98.95%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Recall:</a:t>
            </a:r>
            <a:r>
              <a:rPr lang="en-US" sz="2400" dirty="0"/>
              <a:t> 98.90%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F1-Score:</a:t>
            </a:r>
            <a:r>
              <a:rPr lang="en-US" sz="2400" dirty="0"/>
              <a:t> 98.81%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False Positive Rate:</a:t>
            </a:r>
            <a:r>
              <a:rPr lang="en-US" sz="2400" dirty="0"/>
              <a:t> 0.07%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False Negative Rate:</a:t>
            </a:r>
            <a:r>
              <a:rPr lang="en-US" sz="2400" dirty="0"/>
              <a:t> 2.28%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results confirm strong generalization and reliability across all malware categories.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52FA5D-F97C-0CDB-1726-F06BA3D45AA8}"/>
              </a:ext>
            </a:extLst>
          </p:cNvPr>
          <p:cNvSpPr txBox="1"/>
          <p:nvPr/>
        </p:nvSpPr>
        <p:spPr>
          <a:xfrm>
            <a:off x="9265843" y="7952271"/>
            <a:ext cx="776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6. </a:t>
            </a:r>
            <a:r>
              <a:rPr lang="en-US" dirty="0"/>
              <a:t>Overall results on validation data. Left axis: Accuracy, Precision, Recall, and</a:t>
            </a:r>
          </a:p>
          <a:p>
            <a:r>
              <a:rPr lang="en-US" dirty="0"/>
              <a:t>F1 (in %). Right axis: error rates (FPR, FNR).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E913D4-89FC-D207-79D8-EFA271191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147" y="2849901"/>
            <a:ext cx="8388991" cy="5033394"/>
          </a:xfrm>
          <a:prstGeom prst="rect">
            <a:avLst/>
          </a:prstGeom>
        </p:spPr>
      </p:pic>
      <p:sp>
        <p:nvSpPr>
          <p:cNvPr id="21" name="TextBox 17">
            <a:extLst>
              <a:ext uri="{FF2B5EF4-FFF2-40B4-BE49-F238E27FC236}">
                <a16:creationId xmlns:a16="http://schemas.microsoft.com/office/drawing/2014/main" id="{CCE78C22-4747-D489-3A10-4AFC78F5F19C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75A1341-A4AE-C4A2-06C3-CC4EC05A58F4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B5080074-0C78-9942-041D-E8C121057BEE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11997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8EAC-ADDD-9511-7E60-D93FE0BCE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5">
            <a:extLst>
              <a:ext uri="{FF2B5EF4-FFF2-40B4-BE49-F238E27FC236}">
                <a16:creationId xmlns:a16="http://schemas.microsoft.com/office/drawing/2014/main" id="{D4CF988E-3174-6C14-23DE-9E29878E0A89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44CF686E-DCCD-BBB1-A0A1-C1967512EE70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15DD5BEE-6A11-527A-0AEC-ABB4BA7D0A2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068868A7-2A16-CB85-49A1-270851C6A1D5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9E8B61-574D-AD43-80F5-E608020421BD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D97C575-F70B-50FE-83C4-11976314A57C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711BB4D-BD9A-B2D3-4868-3C5A982D3030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2775B2C-D46F-D8C7-08C5-E732BD8C3C6E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E6FA774-A12A-CDA9-9F7F-4A491E46197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1C04B58-8515-00BB-E216-DBE17A4C712D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17049D0-A3A9-1D7C-CF86-18B361B2D981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E9D7975-5D66-2DAE-CA9E-57B86DFEEB0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32CF05DE-B5D0-8E62-BE6C-F7D97C50EBD6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4DD0AED-3A50-B86C-EABC-022E791FD79B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9BBDC0E-CD3B-F14A-131F-B83FA4F718D1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895BA-120A-8AAD-2E58-30B7CB27ADF6}"/>
              </a:ext>
            </a:extLst>
          </p:cNvPr>
          <p:cNvSpPr txBox="1"/>
          <p:nvPr/>
        </p:nvSpPr>
        <p:spPr>
          <a:xfrm>
            <a:off x="6601296" y="2036447"/>
            <a:ext cx="501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5. Confusion Matrix Analysis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55E11-7798-9531-75A6-2006E3DF9692}"/>
              </a:ext>
            </a:extLst>
          </p:cNvPr>
          <p:cNvSpPr txBox="1"/>
          <p:nvPr/>
        </p:nvSpPr>
        <p:spPr>
          <a:xfrm>
            <a:off x="741293" y="2786398"/>
            <a:ext cx="8247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Confusion matrix shows excellent </a:t>
            </a:r>
            <a:r>
              <a:rPr lang="en-US" altLang="en-US" sz="2400" b="1" dirty="0">
                <a:latin typeface="Arial" panose="020B0604020202020204" pitchFamily="34" charset="0"/>
              </a:rPr>
              <a:t>diagonal dominance</a:t>
            </a:r>
            <a:r>
              <a:rPr lang="en-US" altLang="en-US" sz="2400" dirty="0">
                <a:latin typeface="Arial" panose="020B0604020202020204" pitchFamily="34" charset="0"/>
              </a:rPr>
              <a:t>, indicating accurate classification across all 25 malware families.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Misclassifications primarily occur between </a:t>
            </a:r>
            <a:r>
              <a:rPr lang="en-US" altLang="en-US" sz="2400" b="1" dirty="0" err="1">
                <a:latin typeface="Arial" panose="020B0604020202020204" pitchFamily="34" charset="0"/>
              </a:rPr>
              <a:t>Swizzor.gen!E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 err="1">
                <a:latin typeface="Arial" panose="020B0604020202020204" pitchFamily="34" charset="0"/>
              </a:rPr>
              <a:t>Swizzor.gen!I</a:t>
            </a:r>
            <a:r>
              <a:rPr lang="en-US" altLang="en-US" sz="2400" dirty="0">
                <a:latin typeface="Arial" panose="020B0604020202020204" pitchFamily="34" charset="0"/>
              </a:rPr>
              <a:t>, which are polymorphic variants.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Demonstrates strong differentiation even between visually similar malware samples.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878BD-2C3A-2DF0-59D7-74DE9341A1DA}"/>
              </a:ext>
            </a:extLst>
          </p:cNvPr>
          <p:cNvSpPr txBox="1"/>
          <p:nvPr/>
        </p:nvSpPr>
        <p:spPr>
          <a:xfrm>
            <a:off x="9818520" y="8335339"/>
            <a:ext cx="780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7. </a:t>
            </a:r>
            <a:r>
              <a:rPr lang="en-US" dirty="0"/>
              <a:t>Confusion matrix showing the classification results for all malware families.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724CA4-F613-8E7F-D92C-13ED6B046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7887" y="2589236"/>
            <a:ext cx="6269107" cy="5686110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E63A9E1F-D9EA-9CF3-D83A-DADB58470E19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EAF185B6-E4A1-43AB-1F1D-066440C2650F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872DD6B8-6AA5-B1DB-A782-AE342BFCBA50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39071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B36AB-40D3-4A52-9D91-951B74A6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5">
            <a:extLst>
              <a:ext uri="{FF2B5EF4-FFF2-40B4-BE49-F238E27FC236}">
                <a16:creationId xmlns:a16="http://schemas.microsoft.com/office/drawing/2014/main" id="{A5664526-5FE8-35DA-D113-F1946CA26228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BEB6DA22-11A5-3F00-659B-64D549740AE1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02FE6F28-0A70-E0D0-9CAC-5F1CBFF0EAE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6CBE7E8E-B8AC-7738-D088-8A6FB91905BD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7E9DACE-B186-F3B6-97EF-D715748B0E17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A285B51-CE15-FD44-D51F-B8627FB7A7AD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BC4FC26-19DF-6E64-DC01-2A991F130B67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B142A7C-5059-BE4D-CAEF-561B09D0C440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52EE79C-C7FF-4C77-FC88-0395F92EFDE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CE86FEC-D720-B60A-B83C-E47BBA4172EB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65D58FF-6A56-7F44-E9A8-3B7710DAF39D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EA751A9-D464-9044-A23D-06D4EEBED78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34868B1E-0B2A-AC48-375E-95ECDEE528C2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F43DB06-8971-F554-83DD-ECF08361696B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01CAE70-E2B7-CFFA-1F26-5871CB9D5BA9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A23CD-38DD-5A5F-30B4-188172C06E38}"/>
              </a:ext>
            </a:extLst>
          </p:cNvPr>
          <p:cNvSpPr txBox="1"/>
          <p:nvPr/>
        </p:nvSpPr>
        <p:spPr>
          <a:xfrm>
            <a:off x="6975630" y="2036447"/>
            <a:ext cx="4270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6. ROC Curve Evaluation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F75980-61C3-0E30-60B4-8348D4D5E8F3}"/>
              </a:ext>
            </a:extLst>
          </p:cNvPr>
          <p:cNvSpPr txBox="1"/>
          <p:nvPr/>
        </p:nvSpPr>
        <p:spPr>
          <a:xfrm>
            <a:off x="741293" y="2786398"/>
            <a:ext cx="8247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ROC curves evaluate trade-offs between true-positive and false-positive rates.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proposed model achieves a </a:t>
            </a:r>
            <a:r>
              <a:rPr lang="en-US" altLang="en-US" sz="2400" b="1" dirty="0">
                <a:latin typeface="Arial" panose="020B0604020202020204" pitchFamily="34" charset="0"/>
              </a:rPr>
              <a:t>macro AUC of 0.9998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21 malware families</a:t>
            </a:r>
            <a:r>
              <a:rPr lang="en-US" altLang="en-US" sz="2400" dirty="0">
                <a:latin typeface="Arial" panose="020B0604020202020204" pitchFamily="34" charset="0"/>
              </a:rPr>
              <a:t> reached AUC = 1.0, and the rest &gt; 0.998.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Indicates almost perfect separability between malware families.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46A097-F3BE-4220-9627-EEFE22558B78}"/>
              </a:ext>
            </a:extLst>
          </p:cNvPr>
          <p:cNvSpPr txBox="1"/>
          <p:nvPr/>
        </p:nvSpPr>
        <p:spPr>
          <a:xfrm>
            <a:off x="9887402" y="8328835"/>
            <a:ext cx="781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8. </a:t>
            </a:r>
            <a:r>
              <a:rPr lang="en-US" dirty="0"/>
              <a:t>ROC curves depicting the model’s performance across 25 malware families.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106EC5-70B1-6090-45F1-2DD0E3E77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2333" y="2531082"/>
            <a:ext cx="6990037" cy="5782954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7FC58E06-F2E4-73D8-013A-AAC59F9A7F7D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EBAFCF24-4F22-C0C3-0021-FCF38F783705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6CDA9AB0-C6AD-D9DE-0725-33039AF708FA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01411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44748-3F3C-D324-14AE-0E8F9449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">
            <a:extLst>
              <a:ext uri="{FF2B5EF4-FFF2-40B4-BE49-F238E27FC236}">
                <a16:creationId xmlns:a16="http://schemas.microsoft.com/office/drawing/2014/main" id="{99945490-23D7-D8F0-D372-29129C761241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CA4B9AB-A5CE-9995-B5E5-A125DA7C7E03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7AA7B9EE-8577-3DA1-680A-3F2EB1D453C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04A54045-A6E3-EDB9-6FD5-5A7A533A8CFA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FD9177-7FD5-0ABA-7BFD-443E809BBD4C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0FEF17B-1918-3B86-92FA-5280CEEF9358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DAD31E4-8B17-9ED3-06F9-A705E453F715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24672D-69C6-FDA2-BDC7-48F14E706004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15CFC5A-2AC0-311A-611E-8FF16E3F052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88964CF-D8F2-A88D-F124-06E2AE654A3A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CEE4C4-C145-0DFA-A354-05EC0ED10B4E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E304B0C-5A81-39DE-E48F-6B93B61F6FF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C60CAFA0-8322-1D06-42FA-B918F1376B3A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0BBADB8-8519-C5CF-5999-4B4B6C1B0129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129ADE06-BFDD-FA46-5A22-F22A4E691C7E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86C64A-358A-8737-E06C-4A6F55401B24}"/>
              </a:ext>
            </a:extLst>
          </p:cNvPr>
          <p:cNvSpPr txBox="1"/>
          <p:nvPr/>
        </p:nvSpPr>
        <p:spPr>
          <a:xfrm>
            <a:off x="5959839" y="2036447"/>
            <a:ext cx="630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7. Precision–Recall Curve Evaluation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1548B7-D96F-E0DE-FF96-4B36B6D10C57}"/>
              </a:ext>
            </a:extLst>
          </p:cNvPr>
          <p:cNvSpPr txBox="1"/>
          <p:nvPr/>
        </p:nvSpPr>
        <p:spPr>
          <a:xfrm>
            <a:off x="741293" y="2786398"/>
            <a:ext cx="8247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 curves emphasize performance on minority classes.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Macro Average Precision (AP): 0.9898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17 families</a:t>
            </a:r>
            <a:r>
              <a:rPr lang="en-US" altLang="en-US" sz="2400" dirty="0">
                <a:latin typeface="Arial" panose="020B0604020202020204" pitchFamily="34" charset="0"/>
              </a:rPr>
              <a:t> achieved AP = 1.0 (perfect precision–recall balance).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Slight precision degradation for </a:t>
            </a:r>
            <a:r>
              <a:rPr lang="en-US" altLang="en-US" sz="2400" b="1" dirty="0" err="1">
                <a:latin typeface="Arial" panose="020B0604020202020204" pitchFamily="34" charset="0"/>
              </a:rPr>
              <a:t>Swizzor.gen!E</a:t>
            </a:r>
            <a:r>
              <a:rPr lang="en-US" altLang="en-US" sz="2400" b="1" dirty="0">
                <a:latin typeface="Arial" panose="020B0604020202020204" pitchFamily="34" charset="0"/>
              </a:rPr>
              <a:t> (AP = 0.886)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 err="1">
                <a:latin typeface="Arial" panose="020B0604020202020204" pitchFamily="34" charset="0"/>
              </a:rPr>
              <a:t>Swizzor.gen!I</a:t>
            </a:r>
            <a:r>
              <a:rPr lang="en-US" altLang="en-US" sz="2400" b="1" dirty="0">
                <a:latin typeface="Arial" panose="020B0604020202020204" pitchFamily="34" charset="0"/>
              </a:rPr>
              <a:t> (AP = 0.921)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Confirms consistent detection capability across imbalanced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4E0C72-43E9-2F57-6B6D-1103174F0BE3}"/>
              </a:ext>
            </a:extLst>
          </p:cNvPr>
          <p:cNvSpPr txBox="1"/>
          <p:nvPr/>
        </p:nvSpPr>
        <p:spPr>
          <a:xfrm>
            <a:off x="11155219" y="8445377"/>
            <a:ext cx="618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9. </a:t>
            </a:r>
            <a:r>
              <a:rPr lang="en-US" dirty="0"/>
              <a:t>Precision-recall curves for classification across all families.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28D6B1-8B39-7AC8-6B20-5324E8114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3604" y="2609147"/>
            <a:ext cx="6994277" cy="5786462"/>
          </a:xfrm>
          <a:prstGeom prst="rect">
            <a:avLst/>
          </a:prstGeom>
        </p:spPr>
      </p:pic>
      <p:sp>
        <p:nvSpPr>
          <p:cNvPr id="27" name="TextBox 17">
            <a:extLst>
              <a:ext uri="{FF2B5EF4-FFF2-40B4-BE49-F238E27FC236}">
                <a16:creationId xmlns:a16="http://schemas.microsoft.com/office/drawing/2014/main" id="{6171EBB1-9F29-091D-2111-2B196FE233C4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A5303BD4-476B-5C79-F81C-FE468B8A9975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4CAFF98E-5F1A-6F08-B55B-DC3341F74998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21976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47D1A-2E48-5541-0022-6412718D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5">
            <a:extLst>
              <a:ext uri="{FF2B5EF4-FFF2-40B4-BE49-F238E27FC236}">
                <a16:creationId xmlns:a16="http://schemas.microsoft.com/office/drawing/2014/main" id="{1B71B8F4-DFE3-C893-6013-596DD189C8FE}"/>
              </a:ext>
            </a:extLst>
          </p:cNvPr>
          <p:cNvGrpSpPr/>
          <p:nvPr/>
        </p:nvGrpSpPr>
        <p:grpSpPr>
          <a:xfrm>
            <a:off x="729695" y="698139"/>
            <a:ext cx="16812735" cy="8158246"/>
            <a:chOff x="-3045583" y="-38100"/>
            <a:chExt cx="4274726" cy="1994129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3D96B5BE-1168-D51D-D7AF-F703FB74DBF9}"/>
                </a:ext>
              </a:extLst>
            </p:cNvPr>
            <p:cNvSpPr/>
            <p:nvPr/>
          </p:nvSpPr>
          <p:spPr>
            <a:xfrm>
              <a:off x="-3045583" y="237076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2" name="TextBox 7">
              <a:extLst>
                <a:ext uri="{FF2B5EF4-FFF2-40B4-BE49-F238E27FC236}">
                  <a16:creationId xmlns:a16="http://schemas.microsoft.com/office/drawing/2014/main" id="{7632433B-EF3D-35FD-190B-409429FCD52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AEE41D81-216C-7FDF-7612-5835A47973E8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83E7746-00AC-14F8-1D6C-CAD5D9DF4047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AF92489-8A8A-AFA9-4FB0-A59EC1336130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5783E03-B036-EDEA-8964-7F88256D958B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2C0DAA4-9FB0-194E-C8A8-1618297FED85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38B9C93-02D5-CE65-40F5-6F04E0153F1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B2F56C3-7465-EC99-6AE0-DE9C782EE8EB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7D32458-27BB-D299-7FFE-4890289232FF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C704F93-7DED-501A-03C7-B53CCEFDFAF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9D253077-E492-5A2A-DB34-AF278BEA2C3A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AC67C0E2-CC42-E484-C99F-6DA20E5EB3E2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D1BF467-F918-5266-9708-037320FA07CD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8F0AE-4717-1857-1047-F721F15E5AA4}"/>
              </a:ext>
            </a:extLst>
          </p:cNvPr>
          <p:cNvSpPr txBox="1"/>
          <p:nvPr/>
        </p:nvSpPr>
        <p:spPr>
          <a:xfrm>
            <a:off x="5989367" y="2036447"/>
            <a:ext cx="6242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8. Comparison with Existing Studies</a:t>
            </a:r>
            <a:endParaRPr lang="en-US" sz="3200" b="1" dirty="0"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4E3601-7454-F4F6-1455-18F68318A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163" y="2786398"/>
            <a:ext cx="12573000" cy="45048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64EEFA-1A5E-6111-5431-A6BB9C939944}"/>
              </a:ext>
            </a:extLst>
          </p:cNvPr>
          <p:cNvSpPr txBox="1"/>
          <p:nvPr/>
        </p:nvSpPr>
        <p:spPr>
          <a:xfrm>
            <a:off x="5638800" y="7456463"/>
            <a:ext cx="1091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CMBX9"/>
              </a:rPr>
              <a:t>Table 3</a:t>
            </a:r>
            <a:r>
              <a:rPr lang="en-US" sz="1800" b="0" i="0" u="none" strike="noStrike" baseline="0" dirty="0">
                <a:latin typeface="CMBX9"/>
              </a:rPr>
              <a:t>. </a:t>
            </a:r>
            <a:r>
              <a:rPr lang="en-US" sz="1800" b="0" i="0" u="none" strike="noStrike" baseline="0" dirty="0">
                <a:latin typeface="CMR9"/>
              </a:rPr>
              <a:t>Comparison with other studies on malware family classification.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AA81F-DD1C-7DDA-FB5F-4B23E06A4134}"/>
              </a:ext>
            </a:extLst>
          </p:cNvPr>
          <p:cNvSpPr txBox="1"/>
          <p:nvPr/>
        </p:nvSpPr>
        <p:spPr>
          <a:xfrm>
            <a:off x="1027208" y="7927387"/>
            <a:ext cx="161939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ACB-TriNet surpasses all previous architectures, owing to the synergy between </a:t>
            </a:r>
            <a:r>
              <a:rPr lang="en-US" sz="2400" b="1" dirty="0"/>
              <a:t>asymmetric convolution</a:t>
            </a:r>
            <a:r>
              <a:rPr lang="en-US" sz="2400" dirty="0"/>
              <a:t>, </a:t>
            </a:r>
            <a:r>
              <a:rPr lang="en-US" sz="2400" b="1" dirty="0"/>
              <a:t>triplet attention</a:t>
            </a:r>
            <a:r>
              <a:rPr lang="en-US" sz="2400" dirty="0"/>
              <a:t>, and </a:t>
            </a:r>
            <a:r>
              <a:rPr lang="en-US" sz="2400" b="1" dirty="0"/>
              <a:t>global feature fusion</a:t>
            </a:r>
            <a:r>
              <a:rPr lang="en-US" sz="2400" dirty="0"/>
              <a:t>.</a:t>
            </a: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C3819E9E-006A-14A6-8882-D728D4F97ADC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4F3E2757-81FD-1CB7-AC99-65F1472725A5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73190FE4-C2D1-AA0A-2705-AB018FCB1A43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720330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D879-8AD9-F169-C0EF-4F4DC670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5">
            <a:extLst>
              <a:ext uri="{FF2B5EF4-FFF2-40B4-BE49-F238E27FC236}">
                <a16:creationId xmlns:a16="http://schemas.microsoft.com/office/drawing/2014/main" id="{0E68863F-0682-777B-135A-8AE745439996}"/>
              </a:ext>
            </a:extLst>
          </p:cNvPr>
          <p:cNvGrpSpPr/>
          <p:nvPr/>
        </p:nvGrpSpPr>
        <p:grpSpPr>
          <a:xfrm>
            <a:off x="517247" y="702505"/>
            <a:ext cx="17253505" cy="8158246"/>
            <a:chOff x="-3045583" y="-38100"/>
            <a:chExt cx="4386794" cy="1994129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19F5576-AA3B-FC5C-006E-D69253A99535}"/>
                </a:ext>
              </a:extLst>
            </p:cNvPr>
            <p:cNvSpPr/>
            <p:nvPr/>
          </p:nvSpPr>
          <p:spPr>
            <a:xfrm>
              <a:off x="-3045583" y="237076"/>
              <a:ext cx="4386794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3" name="TextBox 7">
              <a:extLst>
                <a:ext uri="{FF2B5EF4-FFF2-40B4-BE49-F238E27FC236}">
                  <a16:creationId xmlns:a16="http://schemas.microsoft.com/office/drawing/2014/main" id="{00E523AA-6B7F-B038-3626-4D7C16CBA6A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3D11B4A7-603E-8FB1-F3F6-E61B5436510A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DD56296-CE38-9967-1BFB-7F62C2DCD3D4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2BBA843-89F2-BE50-C358-A44645F4929C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16D1FAC-73D8-C5EC-FF60-04AE8CE1EFE4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F751ECC-AF0A-3569-8A44-2D7B18F60987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30CDFA3-EA90-1248-F2FE-0E5E5C60CC2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1EB01D3-2901-5A4C-D33E-680B5FAD340F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40A0BB8-52A3-88B5-2480-6B777C86F245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D0FDCF0-693F-4837-E64A-A487E0BB5D9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F61C6DB-C36B-2FAA-66F2-F1F4F63F56A7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18E97F9-DAB6-C402-3C41-4824C853E67D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66CEB7C-9522-4785-ADB0-F9058500CA53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F7393-39C5-30AB-CBF7-A5AF91BEE67C}"/>
              </a:ext>
            </a:extLst>
          </p:cNvPr>
          <p:cNvSpPr txBox="1"/>
          <p:nvPr/>
        </p:nvSpPr>
        <p:spPr>
          <a:xfrm>
            <a:off x="5959839" y="2036447"/>
            <a:ext cx="6301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9. Interpretation of Model Behavior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8D20E-EE80-B3D5-5A08-B3B67BE1374D}"/>
              </a:ext>
            </a:extLst>
          </p:cNvPr>
          <p:cNvSpPr txBox="1"/>
          <p:nvPr/>
        </p:nvSpPr>
        <p:spPr>
          <a:xfrm>
            <a:off x="741293" y="2786398"/>
            <a:ext cx="71219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Grad-CAM visualizations highlight discriminative regions in malware images.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Arial" panose="020B0604020202020204" pitchFamily="34" charset="0"/>
              </a:rPr>
              <a:t>ResNet</a:t>
            </a:r>
            <a:r>
              <a:rPr lang="en-US" altLang="en-US" sz="2400" b="1" dirty="0">
                <a:latin typeface="Arial" panose="020B0604020202020204" pitchFamily="34" charset="0"/>
              </a:rPr>
              <a:t> branch:</a:t>
            </a:r>
            <a:r>
              <a:rPr lang="en-US" altLang="en-US" sz="2400" dirty="0">
                <a:latin typeface="Arial" panose="020B0604020202020204" pitchFamily="34" charset="0"/>
              </a:rPr>
              <a:t> captures </a:t>
            </a:r>
            <a:r>
              <a:rPr lang="en-US" altLang="en-US" sz="2400" b="1" dirty="0">
                <a:latin typeface="Arial" panose="020B0604020202020204" pitchFamily="34" charset="0"/>
              </a:rPr>
              <a:t>global hierarchical</a:t>
            </a:r>
            <a:r>
              <a:rPr lang="en-US" altLang="en-US" sz="2400" dirty="0">
                <a:latin typeface="Arial" panose="020B0604020202020204" pitchFamily="34" charset="0"/>
              </a:rPr>
              <a:t> structures.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VGG branch:</a:t>
            </a:r>
            <a:r>
              <a:rPr lang="en-US" altLang="en-US" sz="2400" dirty="0">
                <a:latin typeface="Arial" panose="020B0604020202020204" pitchFamily="34" charset="0"/>
              </a:rPr>
              <a:t> captures </a:t>
            </a:r>
            <a:r>
              <a:rPr lang="en-US" altLang="en-US" sz="2400" b="1" dirty="0">
                <a:latin typeface="Arial" panose="020B0604020202020204" pitchFamily="34" charset="0"/>
              </a:rPr>
              <a:t>local fine-grained textures</a:t>
            </a:r>
            <a:r>
              <a:rPr lang="en-US" altLang="en-US" sz="2400" dirty="0">
                <a:latin typeface="Arial" panose="020B0604020202020204" pitchFamily="34" charset="0"/>
              </a:rPr>
              <a:t> (e.g., obfuscation patterns).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Fusion combines both to yield a comprehensive representation.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1DABCB-83A7-7426-7508-FF3EFAD274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3194" y="3417135"/>
            <a:ext cx="9802245" cy="28683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ED326E-2507-DCF9-CD3A-24AD7152B999}"/>
              </a:ext>
            </a:extLst>
          </p:cNvPr>
          <p:cNvSpPr txBox="1"/>
          <p:nvPr/>
        </p:nvSpPr>
        <p:spPr>
          <a:xfrm>
            <a:off x="7981207" y="6463862"/>
            <a:ext cx="9802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CMBX9"/>
              </a:rPr>
              <a:t>Fig. 10</a:t>
            </a:r>
            <a:r>
              <a:rPr lang="en-US" sz="1800" b="0" i="0" u="none" strike="noStrike" baseline="0" dirty="0">
                <a:latin typeface="CMBX9"/>
              </a:rPr>
              <a:t>. </a:t>
            </a:r>
            <a:r>
              <a:rPr lang="en-US" sz="1800" b="0" i="0" u="none" strike="noStrike" baseline="0" dirty="0">
                <a:latin typeface="CMR9"/>
              </a:rPr>
              <a:t>Dual-branch feature extraction and fusion. Panels: (a) three-channel input image, (b) </a:t>
            </a:r>
            <a:r>
              <a:rPr lang="en-US" sz="1800" b="0" i="0" u="none" strike="noStrike" baseline="0" dirty="0" err="1">
                <a:latin typeface="CMR9"/>
              </a:rPr>
              <a:t>ResNet</a:t>
            </a:r>
            <a:r>
              <a:rPr lang="en-US" sz="1800" b="0" i="0" u="none" strike="noStrike" baseline="0" dirty="0">
                <a:latin typeface="CMR9"/>
              </a:rPr>
              <a:t> branch highlighting global hierarchical structure, (c) VGG branch emphasizing local textures, (d) fused representation after concatenation and reduction, and (e) final decision map with confidence.</a:t>
            </a:r>
            <a:endParaRPr lang="en-US" dirty="0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F1CA49FD-72E8-631D-7E54-58A020B98B3F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7FEE2529-A3D1-A93D-5E41-6083AB0CBF7D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8E1BED63-064B-8D7C-F5C2-939BED23D221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87611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A1FD7-1430-D4C8-4AB9-3DECAB5F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5">
            <a:extLst>
              <a:ext uri="{FF2B5EF4-FFF2-40B4-BE49-F238E27FC236}">
                <a16:creationId xmlns:a16="http://schemas.microsoft.com/office/drawing/2014/main" id="{5A221466-AC34-A102-C006-26C23AEE6C18}"/>
              </a:ext>
            </a:extLst>
          </p:cNvPr>
          <p:cNvGrpSpPr/>
          <p:nvPr/>
        </p:nvGrpSpPr>
        <p:grpSpPr>
          <a:xfrm>
            <a:off x="517247" y="702505"/>
            <a:ext cx="17253505" cy="8158246"/>
            <a:chOff x="-3045583" y="-38100"/>
            <a:chExt cx="4386794" cy="1994129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B60D887-F341-B1F3-9A4A-616619FE07A4}"/>
                </a:ext>
              </a:extLst>
            </p:cNvPr>
            <p:cNvSpPr/>
            <p:nvPr/>
          </p:nvSpPr>
          <p:spPr>
            <a:xfrm>
              <a:off x="-3045583" y="237076"/>
              <a:ext cx="4386794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A750AAB5-9041-2836-EC73-514036BA7AE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C16AD00B-D33A-0DEB-F6F3-69CEDE120857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2EC6D7-0842-7B16-FA65-D7C4C74FEF00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3931AB5-FC7A-F0F7-13FC-0589FD68205E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85A123E-A0D8-00AA-DC56-237504ECC529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149C994-D6C1-5363-E5BF-6B920E4C0A7B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B377049-9261-E252-21F8-C3A7E468ADE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68542E8-E10C-A3CA-FF25-59DD85AFFA4C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CC1B2F3-64A6-29AF-87B0-311744472ABA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D2BCD56-057F-E8E0-4D9C-1CCD5055AEA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CE77205B-BF1F-673D-1815-4ADCFF043772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A08FC26-ABBB-CD5E-A0FB-290FC3D79519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819851C-D55B-2ED1-837D-A0E732B064DF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ACE26-8940-E40A-2285-67B65B57C646}"/>
              </a:ext>
            </a:extLst>
          </p:cNvPr>
          <p:cNvSpPr txBox="1"/>
          <p:nvPr/>
        </p:nvSpPr>
        <p:spPr>
          <a:xfrm>
            <a:off x="5651200" y="2036447"/>
            <a:ext cx="691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10. Attention Mechanisms Visualization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64CAA-7B7E-FB0F-DD95-537E91B7E4E0}"/>
              </a:ext>
            </a:extLst>
          </p:cNvPr>
          <p:cNvSpPr txBox="1"/>
          <p:nvPr/>
        </p:nvSpPr>
        <p:spPr>
          <a:xfrm>
            <a:off x="741293" y="2786398"/>
            <a:ext cx="79455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visualization demonstrates how the network refines focus progressively: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ACB:</a:t>
            </a:r>
            <a:r>
              <a:rPr lang="en-US" altLang="en-US" sz="2400" dirty="0">
                <a:latin typeface="Arial" panose="020B0604020202020204" pitchFamily="34" charset="0"/>
              </a:rPr>
              <a:t> Captures horizontal and vertical malware structures.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Triplet Attention:</a:t>
            </a:r>
            <a:r>
              <a:rPr lang="en-US" altLang="en-US" sz="2400" dirty="0">
                <a:latin typeface="Arial" panose="020B0604020202020204" pitchFamily="34" charset="0"/>
              </a:rPr>
              <a:t> Models cross-dimensional interactions (height, width, channels).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GAB:</a:t>
            </a:r>
            <a:r>
              <a:rPr lang="en-US" altLang="en-US" sz="2400" dirty="0">
                <a:latin typeface="Arial" panose="020B0604020202020204" pitchFamily="34" charset="0"/>
              </a:rPr>
              <a:t> Selects most informative spatial regions for final decision.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Produces highly concentrated attention on </a:t>
            </a:r>
            <a:r>
              <a:rPr lang="en-US" altLang="en-US" sz="2400" b="1" dirty="0">
                <a:latin typeface="Arial" panose="020B0604020202020204" pitchFamily="34" charset="0"/>
              </a:rPr>
              <a:t>family-specific code patterns</a:t>
            </a:r>
            <a:r>
              <a:rPr lang="en-US" altLang="en-US" sz="2400" dirty="0">
                <a:latin typeface="Arial" panose="020B0604020202020204" pitchFamily="34" charset="0"/>
              </a:rPr>
              <a:t>, improving interpretability.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731ECC-45ED-5E15-459E-873EED782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433" y="2571938"/>
            <a:ext cx="7695566" cy="51916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C03FEA8-3AD3-153C-95AF-AA07738B48D7}"/>
              </a:ext>
            </a:extLst>
          </p:cNvPr>
          <p:cNvSpPr txBox="1"/>
          <p:nvPr/>
        </p:nvSpPr>
        <p:spPr>
          <a:xfrm>
            <a:off x="9501943" y="7784774"/>
            <a:ext cx="7944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11. </a:t>
            </a:r>
            <a:r>
              <a:rPr lang="en-US" dirty="0"/>
              <a:t>Attention mechanism visualizations. Rows: (a) ACB with multi-directional</a:t>
            </a:r>
          </a:p>
          <a:p>
            <a:r>
              <a:rPr lang="en-US" dirty="0"/>
              <a:t>kernels (3×3, 1×3, 3×1); (b) Triplet Attention across channel–height, channel–width,</a:t>
            </a:r>
          </a:p>
          <a:p>
            <a:r>
              <a:rPr lang="en-US" dirty="0"/>
              <a:t>and height–width views; (c) GAB combining channel attention and spatial attention</a:t>
            </a:r>
          </a:p>
          <a:p>
            <a:r>
              <a:rPr lang="en-US" dirty="0"/>
              <a:t>to produce a refined decision map.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EAEBD09F-3320-7877-0D0A-E44442344C75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473FB371-CB4E-EA34-547B-57D409B2FE31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528BC8AF-4FFF-BC61-C697-16396C2D7AFB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925448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9320-B516-104F-7DC6-394153AA8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5">
            <a:extLst>
              <a:ext uri="{FF2B5EF4-FFF2-40B4-BE49-F238E27FC236}">
                <a16:creationId xmlns:a16="http://schemas.microsoft.com/office/drawing/2014/main" id="{31CAB86B-9067-4BD5-14CF-3AF38AAC065B}"/>
              </a:ext>
            </a:extLst>
          </p:cNvPr>
          <p:cNvGrpSpPr/>
          <p:nvPr/>
        </p:nvGrpSpPr>
        <p:grpSpPr>
          <a:xfrm>
            <a:off x="517247" y="702505"/>
            <a:ext cx="17253505" cy="8158246"/>
            <a:chOff x="-3045583" y="-38100"/>
            <a:chExt cx="4386794" cy="1994129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E3CA585-0056-B51F-E113-C7EE4AC06393}"/>
                </a:ext>
              </a:extLst>
            </p:cNvPr>
            <p:cNvSpPr/>
            <p:nvPr/>
          </p:nvSpPr>
          <p:spPr>
            <a:xfrm>
              <a:off x="-3045583" y="237076"/>
              <a:ext cx="4386794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6" name="TextBox 7">
              <a:extLst>
                <a:ext uri="{FF2B5EF4-FFF2-40B4-BE49-F238E27FC236}">
                  <a16:creationId xmlns:a16="http://schemas.microsoft.com/office/drawing/2014/main" id="{8E2C8807-ADC7-D562-4946-7EF49F2507D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8C3FE587-FBB7-FDAE-BFD9-DA6C193D3731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172C4AC-FABC-14AF-60C3-2FCEE5875F42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2DB4C6F-D82C-D30D-DFA8-70C0D0826212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8862C4B-F45A-7182-09BA-8B0C7563E9CC}"/>
              </a:ext>
            </a:extLst>
          </p:cNvPr>
          <p:cNvGrpSpPr/>
          <p:nvPr/>
        </p:nvGrpSpPr>
        <p:grpSpPr>
          <a:xfrm>
            <a:off x="6248400" y="507203"/>
            <a:ext cx="5791201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4A378F-D836-3FF0-2B4C-5D33935A4BA8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C709905-7D7A-767C-A16A-07FDD15E02B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4E8BCE7-7634-AA19-06F2-83FE5F17B63D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6EABAB-5FF8-4684-610B-7A1CF7811963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F362277-4354-B263-F6FE-8A49A9460C6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5FDF309E-2220-9270-0414-AFFE115E7469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B2D04F6-5022-F294-D2C2-AA5CA5C91C4D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Results Analysis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52AC370-9272-ACF2-A4A9-4C9B195C2458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A15A00-82A5-FCA9-BEC9-FFD419DEAF49}"/>
              </a:ext>
            </a:extLst>
          </p:cNvPr>
          <p:cNvSpPr txBox="1"/>
          <p:nvPr/>
        </p:nvSpPr>
        <p:spPr>
          <a:xfrm>
            <a:off x="5462507" y="2036447"/>
            <a:ext cx="7296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11. Key Findings from the Results Analysis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E9611-C6A4-7E67-7982-C7B3E9C00A2A}"/>
              </a:ext>
            </a:extLst>
          </p:cNvPr>
          <p:cNvSpPr txBox="1"/>
          <p:nvPr/>
        </p:nvSpPr>
        <p:spPr>
          <a:xfrm>
            <a:off x="1711530" y="3474999"/>
            <a:ext cx="15794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High Accuracy &amp; Reliability:</a:t>
            </a:r>
            <a:r>
              <a:rPr lang="en-US" sz="2400" dirty="0"/>
              <a:t> 98.98% accuracy, 98.81% F1-score.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Low Error Rates:</a:t>
            </a:r>
            <a:r>
              <a:rPr lang="en-US" sz="2400" dirty="0"/>
              <a:t> FPR = 0.07%, FNR = 2.28%.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State-of-the-Art Performance:</a:t>
            </a:r>
            <a:r>
              <a:rPr lang="en-US" sz="2400" dirty="0"/>
              <a:t> Outperforms all previous CNN and attention-based models.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Interpretability:</a:t>
            </a:r>
            <a:r>
              <a:rPr lang="en-US" sz="2400" dirty="0"/>
              <a:t> Grad-CAM and attention maps reveal how the model identifies key discriminative regions.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Efficiency:</a:t>
            </a:r>
            <a:r>
              <a:rPr lang="en-US" sz="2400" dirty="0"/>
              <a:t> Only ~2.1 million parameters — significantly lighter than ResNet-50 or DenseNet-121.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D004EF4-4066-8B60-5BCA-BC39D6536F6F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DCBCB53-EAE6-2A82-F969-9973FB0F7AF5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B8CE7B51-557D-FB48-D773-A5707EBCF54C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91234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07F29-5F24-3CE5-ACFC-A6D350D67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">
            <a:extLst>
              <a:ext uri="{FF2B5EF4-FFF2-40B4-BE49-F238E27FC236}">
                <a16:creationId xmlns:a16="http://schemas.microsoft.com/office/drawing/2014/main" id="{927C2B68-2B2D-C33D-F7BE-C581CB079539}"/>
              </a:ext>
            </a:extLst>
          </p:cNvPr>
          <p:cNvGrpSpPr/>
          <p:nvPr/>
        </p:nvGrpSpPr>
        <p:grpSpPr>
          <a:xfrm>
            <a:off x="517247" y="702505"/>
            <a:ext cx="17253505" cy="8158246"/>
            <a:chOff x="-3045583" y="-38100"/>
            <a:chExt cx="4386794" cy="1994129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2B4DAC1-8B4D-CAE2-CB36-8A1B41E7D866}"/>
                </a:ext>
              </a:extLst>
            </p:cNvPr>
            <p:cNvSpPr/>
            <p:nvPr/>
          </p:nvSpPr>
          <p:spPr>
            <a:xfrm>
              <a:off x="-3045583" y="237076"/>
              <a:ext cx="4386794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25" name="TextBox 7">
              <a:extLst>
                <a:ext uri="{FF2B5EF4-FFF2-40B4-BE49-F238E27FC236}">
                  <a16:creationId xmlns:a16="http://schemas.microsoft.com/office/drawing/2014/main" id="{E3FF4A88-AA67-F70A-EC70-A97A636751F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3C2A441A-4944-4C89-8BFD-EF04C8DFD935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F09FED0-3393-FCEB-4CB9-75B674724E80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089C916-C298-FBA8-DACE-8E90E7CE31BB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730B5DF-3161-1731-2F7B-856FFCA8E2B1}"/>
              </a:ext>
            </a:extLst>
          </p:cNvPr>
          <p:cNvGrpSpPr/>
          <p:nvPr/>
        </p:nvGrpSpPr>
        <p:grpSpPr>
          <a:xfrm>
            <a:off x="4419600" y="507203"/>
            <a:ext cx="9448800" cy="1196731"/>
            <a:chOff x="0" y="0"/>
            <a:chExt cx="2383420" cy="45569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5F651D6-976B-F213-6920-04840BCB2DEE}"/>
                </a:ext>
              </a:extLst>
            </p:cNvPr>
            <p:cNvSpPr/>
            <p:nvPr/>
          </p:nvSpPr>
          <p:spPr>
            <a:xfrm>
              <a:off x="0" y="0"/>
              <a:ext cx="2383420" cy="455698"/>
            </a:xfrm>
            <a:custGeom>
              <a:avLst/>
              <a:gdLst/>
              <a:ahLst/>
              <a:cxnLst/>
              <a:rect l="l" t="t" r="r" b="b"/>
              <a:pathLst>
                <a:path w="2383420" h="455698">
                  <a:moveTo>
                    <a:pt x="0" y="0"/>
                  </a:moveTo>
                  <a:lnTo>
                    <a:pt x="2383420" y="0"/>
                  </a:lnTo>
                  <a:lnTo>
                    <a:pt x="238342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69A8397-8A11-3624-839A-C9E6A1E8DB91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07D900C-5BF9-1CC1-D1E6-38619AEE2BBD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CA40E6B-8CF0-5DD1-1656-A368582D0577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88B3377-5222-FA2B-B75E-5B08FD3B964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B541B25A-8D50-8459-09EB-F882F7335342}"/>
              </a:ext>
            </a:extLst>
          </p:cNvPr>
          <p:cNvSpPr/>
          <p:nvPr/>
        </p:nvSpPr>
        <p:spPr>
          <a:xfrm rot="-1536545" flipH="1">
            <a:off x="17174733" y="-8866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4A73C4E-0825-02BE-A1E8-26C3FDD1B718}"/>
              </a:ext>
            </a:extLst>
          </p:cNvPr>
          <p:cNvSpPr txBox="1"/>
          <p:nvPr/>
        </p:nvSpPr>
        <p:spPr>
          <a:xfrm>
            <a:off x="2098030" y="507203"/>
            <a:ext cx="14158616" cy="1056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5400" dirty="0">
                <a:solidFill>
                  <a:srgbClr val="000000"/>
                </a:solidFill>
                <a:latin typeface="Fredoka One"/>
              </a:rPr>
              <a:t>Conclusion &amp; Future Works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242F1A43-868B-BF6C-5D1A-282221764C36}"/>
              </a:ext>
            </a:extLst>
          </p:cNvPr>
          <p:cNvSpPr/>
          <p:nvPr/>
        </p:nvSpPr>
        <p:spPr>
          <a:xfrm rot="9999176" flipH="1">
            <a:off x="-1506780" y="769099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FD27E-F702-A804-ADF5-CC2814FE6339}"/>
              </a:ext>
            </a:extLst>
          </p:cNvPr>
          <p:cNvSpPr txBox="1"/>
          <p:nvPr/>
        </p:nvSpPr>
        <p:spPr>
          <a:xfrm>
            <a:off x="1280284" y="2547820"/>
            <a:ext cx="157941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Proposed </a:t>
            </a:r>
            <a:r>
              <a:rPr lang="en-US" altLang="en-US" sz="2400" b="1" dirty="0">
                <a:latin typeface="Arial" panose="020B0604020202020204" pitchFamily="34" charset="0"/>
              </a:rPr>
              <a:t>ACB-TriNet</a:t>
            </a:r>
            <a:r>
              <a:rPr lang="en-US" altLang="en-US" sz="2400" dirty="0">
                <a:latin typeface="Arial" panose="020B0604020202020204" pitchFamily="34" charset="0"/>
              </a:rPr>
              <a:t>, a </a:t>
            </a:r>
            <a:r>
              <a:rPr lang="en-US" altLang="en-US" sz="2400" i="1" dirty="0">
                <a:latin typeface="Arial" panose="020B0604020202020204" pitchFamily="34" charset="0"/>
              </a:rPr>
              <a:t>dual-branch CNN</a:t>
            </a:r>
            <a:r>
              <a:rPr lang="en-US" altLang="en-US" sz="2400" dirty="0">
                <a:latin typeface="Arial" panose="020B0604020202020204" pitchFamily="34" charset="0"/>
              </a:rPr>
              <a:t> for malware family classification using the </a:t>
            </a:r>
            <a:r>
              <a:rPr lang="en-US" altLang="en-US" sz="2400" b="1" dirty="0" err="1">
                <a:latin typeface="Arial" panose="020B0604020202020204" pitchFamily="34" charset="0"/>
              </a:rPr>
              <a:t>Malimg</a:t>
            </a:r>
            <a:r>
              <a:rPr lang="en-US" altLang="en-US" sz="2400" b="1" dirty="0">
                <a:latin typeface="Arial" panose="020B0604020202020204" pitchFamily="34" charset="0"/>
              </a:rPr>
              <a:t> dataset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Utilizes </a:t>
            </a:r>
            <a:r>
              <a:rPr lang="en-US" altLang="en-US" sz="2400" b="1" dirty="0">
                <a:latin typeface="Arial" panose="020B0604020202020204" pitchFamily="34" charset="0"/>
              </a:rPr>
              <a:t>three-channel representations</a:t>
            </a:r>
            <a:r>
              <a:rPr lang="en-US" altLang="en-US" sz="2400" dirty="0">
                <a:latin typeface="Arial" panose="020B0604020202020204" pitchFamily="34" charset="0"/>
              </a:rPr>
              <a:t> (grayscale, entropy, Sobel edge) to capture diverse structural and textural features.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Combines </a:t>
            </a:r>
            <a:r>
              <a:rPr lang="en-US" altLang="en-US" sz="2400" b="1" dirty="0">
                <a:latin typeface="Arial" panose="020B0604020202020204" pitchFamily="34" charset="0"/>
              </a:rPr>
              <a:t>Asymmetric Convolution Blocks (ACB)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Triplet Attention</a:t>
            </a:r>
            <a:r>
              <a:rPr lang="en-US" altLang="en-US" sz="2400" dirty="0">
                <a:latin typeface="Arial" panose="020B0604020202020204" pitchFamily="34" charset="0"/>
              </a:rPr>
              <a:t>, and a </a:t>
            </a:r>
            <a:r>
              <a:rPr lang="en-US" altLang="en-US" sz="2400" b="1" dirty="0">
                <a:latin typeface="Arial" panose="020B0604020202020204" pitchFamily="34" charset="0"/>
              </a:rPr>
              <a:t>Global Attention Block (GAB)</a:t>
            </a:r>
            <a:r>
              <a:rPr lang="en-US" altLang="en-US" sz="2400" dirty="0">
                <a:latin typeface="Arial" panose="020B0604020202020204" pitchFamily="34" charset="0"/>
              </a:rPr>
              <a:t> to learn both global and local </a:t>
            </a:r>
            <a:r>
              <a:rPr lang="en-US" altLang="en-US" sz="2400">
                <a:latin typeface="Arial" panose="020B0604020202020204" pitchFamily="34" charset="0"/>
              </a:rPr>
              <a:t>patterns.[7, 8]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Achieved </a:t>
            </a:r>
            <a:r>
              <a:rPr lang="en-US" altLang="en-US" sz="2400" b="1" dirty="0">
                <a:latin typeface="Arial" panose="020B0604020202020204" pitchFamily="34" charset="0"/>
              </a:rPr>
              <a:t>98.98 % accuracy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Arial" panose="020B0604020202020204" pitchFamily="34" charset="0"/>
              </a:rPr>
              <a:t>2.28 % false negative rate</a:t>
            </a:r>
            <a:r>
              <a:rPr lang="en-US" altLang="en-US" sz="2400" dirty="0">
                <a:latin typeface="Arial" panose="020B0604020202020204" pitchFamily="34" charset="0"/>
              </a:rPr>
              <a:t>, ensuring reliable malware detection.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Grad-CAM visualizations</a:t>
            </a:r>
            <a:r>
              <a:rPr lang="en-US" altLang="en-US" sz="2400" dirty="0">
                <a:latin typeface="Arial" panose="020B0604020202020204" pitchFamily="34" charset="0"/>
              </a:rPr>
              <a:t> confirm interpretable feature focus and transparent decision-making.[13]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Future work includes </a:t>
            </a:r>
            <a:r>
              <a:rPr lang="en-US" altLang="en-US" sz="2400" b="1" dirty="0">
                <a:latin typeface="Arial" panose="020B0604020202020204" pitchFamily="34" charset="0"/>
              </a:rPr>
              <a:t>zero-day detection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dynamic behavior analysis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adversarial robustness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lightweight edge deployment</a:t>
            </a:r>
            <a:r>
              <a:rPr lang="en-US" altLang="en-US" sz="2400" dirty="0">
                <a:latin typeface="Arial" panose="020B0604020202020204" pitchFamily="34" charset="0"/>
              </a:rPr>
              <a:t>, and </a:t>
            </a:r>
            <a:r>
              <a:rPr lang="en-US" altLang="en-US" sz="2400" b="1" dirty="0">
                <a:latin typeface="Arial" panose="020B0604020202020204" pitchFamily="34" charset="0"/>
              </a:rPr>
              <a:t>cross-dataset evaluation</a:t>
            </a:r>
            <a:r>
              <a:rPr lang="en-US" altLang="en-US" sz="2400" dirty="0">
                <a:latin typeface="Arial" panose="020B0604020202020204" pitchFamily="34" charset="0"/>
              </a:rPr>
              <a:t> for real-world generalization.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CB9FC-D107-91D1-A9B3-D813AC15F07B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7CDA4E55-EB2B-3A2B-23A0-1DA83D7D775B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8F04648F-4544-8FF7-48E9-6417A6A69F90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477786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06169" y="1529678"/>
            <a:ext cx="16875663" cy="7513639"/>
            <a:chOff x="0" y="0"/>
            <a:chExt cx="4444619" cy="18620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4619" cy="1862021"/>
            </a:xfrm>
            <a:custGeom>
              <a:avLst/>
              <a:gdLst/>
              <a:ahLst/>
              <a:cxnLst/>
              <a:rect l="l" t="t" r="r" b="b"/>
              <a:pathLst>
                <a:path w="4444619" h="1862021">
                  <a:moveTo>
                    <a:pt x="0" y="0"/>
                  </a:moveTo>
                  <a:lnTo>
                    <a:pt x="4444619" y="0"/>
                  </a:lnTo>
                  <a:lnTo>
                    <a:pt x="4444619" y="1862021"/>
                  </a:lnTo>
                  <a:lnTo>
                    <a:pt x="0" y="1862021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References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408850" y="2501487"/>
            <a:ext cx="15403626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Symantec Threat Report (2023).</a:t>
            </a:r>
            <a:r>
              <a:rPr lang="en-US" altLang="en-US" sz="2400" dirty="0"/>
              <a:t> </a:t>
            </a:r>
            <a:r>
              <a:rPr lang="en-US" altLang="en-US" sz="2400" i="1" dirty="0"/>
              <a:t>Global Malware Statistics.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Nataraj, L., Karthikeyan, S., Jacob, G., &amp; Manjunath, B. S.</a:t>
            </a:r>
            <a:r>
              <a:rPr lang="en-US" altLang="en-US" sz="2400" dirty="0"/>
              <a:t> (2011). </a:t>
            </a:r>
            <a:r>
              <a:rPr lang="en-US" altLang="en-US" sz="2400" i="1" dirty="0"/>
              <a:t>Malware Images: Visualization and Automatic Classification.</a:t>
            </a:r>
            <a:r>
              <a:rPr lang="en-US" altLang="en-US" sz="2400" dirty="0"/>
              <a:t> </a:t>
            </a:r>
            <a:r>
              <a:rPr lang="en-US" altLang="en-US" sz="2400" i="1" dirty="0"/>
              <a:t>Proceedings of the 8th International Symposium on Visualization for Cyber Security (</a:t>
            </a:r>
            <a:r>
              <a:rPr lang="en-US" altLang="en-US" sz="2400" i="1" dirty="0" err="1"/>
              <a:t>VizSec</a:t>
            </a:r>
            <a:r>
              <a:rPr lang="en-US" altLang="en-US" sz="2400" i="1" dirty="0"/>
              <a:t>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Kalash, M., Rochan, M., Mohammed, N., Bruce, N. D. B., Wang, Y., &amp; Muhammad, M.</a:t>
            </a:r>
            <a:r>
              <a:rPr lang="en-US" altLang="en-US" sz="2400" dirty="0"/>
              <a:t> (2018). </a:t>
            </a:r>
            <a:r>
              <a:rPr lang="en-US" altLang="en-US" sz="2400" i="1" dirty="0"/>
              <a:t>Malware Classification Using Deep Convolutional Neural Networks.</a:t>
            </a:r>
            <a:r>
              <a:rPr lang="en-US" altLang="en-US" sz="2400" dirty="0"/>
              <a:t> </a:t>
            </a:r>
            <a:r>
              <a:rPr lang="en-US" altLang="en-US" sz="2400" i="1" dirty="0"/>
              <a:t>IFIP International Conference on New Technologies, Mobility and Security (NTMS).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 err="1"/>
              <a:t>Agarap</a:t>
            </a:r>
            <a:r>
              <a:rPr lang="en-US" altLang="en-US" sz="2400" b="1" dirty="0"/>
              <a:t>, A. F., &amp; Ramos, J. D.</a:t>
            </a:r>
            <a:r>
              <a:rPr lang="en-US" altLang="en-US" sz="2400" dirty="0"/>
              <a:t> (2018). </a:t>
            </a:r>
            <a:r>
              <a:rPr lang="en-US" altLang="en-US" sz="2400" i="1" dirty="0"/>
              <a:t>Malware Classification Using Artificial Neural Networks on Raw Bytes and N-grams.</a:t>
            </a:r>
            <a:r>
              <a:rPr lang="en-US" altLang="en-US" sz="2400" dirty="0"/>
              <a:t> </a:t>
            </a:r>
            <a:r>
              <a:rPr lang="en-US" altLang="en-US" sz="2400" i="1" dirty="0"/>
              <a:t>arXiv:1802.10135.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 err="1"/>
              <a:t>Vinayakumar</a:t>
            </a:r>
            <a:r>
              <a:rPr lang="en-US" altLang="en-US" sz="2400" b="1" dirty="0"/>
              <a:t>, R., Soman, K. P., &amp; Poornachandran, P.</a:t>
            </a:r>
            <a:r>
              <a:rPr lang="en-US" altLang="en-US" sz="2400" dirty="0"/>
              <a:t> (2020). </a:t>
            </a:r>
            <a:r>
              <a:rPr lang="en-US" altLang="en-US" sz="2400" i="1" dirty="0"/>
              <a:t>Deep Learning for Malware Analysis and Classification.</a:t>
            </a:r>
            <a:r>
              <a:rPr lang="en-US" altLang="en-US" sz="2400" dirty="0"/>
              <a:t> </a:t>
            </a:r>
            <a:r>
              <a:rPr lang="en-US" altLang="en-US" sz="2400" i="1" dirty="0"/>
              <a:t>Computers &amp; Security, 92,</a:t>
            </a:r>
            <a:r>
              <a:rPr lang="en-US" altLang="en-US" sz="2400" dirty="0"/>
              <a:t> Article 101760.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/>
              <a:t>Cui, Y., Jia, M., Lin, T.-Y., Song, Y., &amp; Belongie, S.</a:t>
            </a:r>
            <a:r>
              <a:rPr lang="en-US" altLang="en-US" sz="2400" dirty="0"/>
              <a:t> (2019). </a:t>
            </a:r>
            <a:r>
              <a:rPr lang="en-US" altLang="en-US" sz="2400" i="1" dirty="0"/>
              <a:t>Class-Balanced Loss Based on Effective Number of Samples.</a:t>
            </a:r>
            <a:r>
              <a:rPr lang="en-US" altLang="en-US" sz="2400" dirty="0"/>
              <a:t> </a:t>
            </a:r>
            <a:r>
              <a:rPr lang="en-US" altLang="en-US" sz="2400" i="1" dirty="0"/>
              <a:t>IEEE/CVF Conference on Computer Vision and Pattern Recognition (CVPR).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60A7D77B-68CF-9B21-528B-75CF5B78BFFE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827DFD75-64BF-9A98-F377-7358555B0A9B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8DFA4DA8-7303-5784-44B5-66DCE42ECF97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2D624-1545-5CCF-DBF3-AF83FF87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EF3618-035F-EB9D-9034-CA2488FE5839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3ADA36-F3FC-C0F2-EF35-BF2B0C885785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DEB8A0F-7891-833F-6C2A-C8D08B2C0957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9B26AEC-7A30-F435-590C-9CA1FD1B45A2}"/>
              </a:ext>
            </a:extLst>
          </p:cNvPr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85DD99F-904A-8405-294D-CBBCADF95D46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2624031-B7C3-E71A-EA7D-25BFF1B43F8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5A44994-12F6-90D9-25EE-AA6381A9A376}"/>
              </a:ext>
            </a:extLst>
          </p:cNvPr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E33D8C-062F-B570-FF96-42CB632744E6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34CCDD7-E493-EF30-A8C7-5D040F82BAC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DE0512D-3406-2C74-B4EC-1F289A560809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8343FA5-9AE8-3284-A9B3-9579DB480772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16E2102-CC57-6F96-99CA-926DC71E8F0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C1C1B0AB-C596-2A70-235B-F38C6BA5DCB0}"/>
              </a:ext>
            </a:extLst>
          </p:cNvPr>
          <p:cNvSpPr/>
          <p:nvPr/>
        </p:nvSpPr>
        <p:spPr>
          <a:xfrm>
            <a:off x="58373" y="81281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CA39BF7-51FD-2348-9B2A-5E521AC966CF}"/>
              </a:ext>
            </a:extLst>
          </p:cNvPr>
          <p:cNvSpPr/>
          <p:nvPr/>
        </p:nvSpPr>
        <p:spPr>
          <a:xfrm>
            <a:off x="14749647" y="69704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A721F1EB-CA2A-6EBE-5715-B8D1E0F17464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Introduction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19541E-712B-C890-0F52-0725B06A69B3}"/>
              </a:ext>
            </a:extLst>
          </p:cNvPr>
          <p:cNvSpPr txBox="1"/>
          <p:nvPr/>
        </p:nvSpPr>
        <p:spPr>
          <a:xfrm>
            <a:off x="1443833" y="3893451"/>
            <a:ext cx="15778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 CNN-based studies achieved high accuracy but suffer from: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Single-channel inputs</a:t>
            </a:r>
            <a:r>
              <a:rPr lang="en-US" sz="2400" dirty="0"/>
              <a:t> present limited feature diversity [3].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Heavy architectures</a:t>
            </a:r>
            <a:r>
              <a:rPr lang="en-US" sz="2400" dirty="0"/>
              <a:t> are computationally expensive [5].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High false-negative rates (FNR)</a:t>
            </a:r>
            <a:r>
              <a:rPr lang="en-US" sz="2400" dirty="0"/>
              <a:t> on minority classes due to data imbalance [6].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BCC5F-4AE7-8914-705F-4E9B8028B961}"/>
              </a:ext>
            </a:extLst>
          </p:cNvPr>
          <p:cNvSpPr txBox="1"/>
          <p:nvPr/>
        </p:nvSpPr>
        <p:spPr>
          <a:xfrm>
            <a:off x="7371853" y="2737634"/>
            <a:ext cx="3477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Existing Limitations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D599F900-17BB-7989-F907-B94AFC413EB7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00FD05DE-EEF1-AD85-3026-FC8563CF45D7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A28EE221-641C-E510-779A-7AD58A4E15E1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59777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06169" y="1529678"/>
            <a:ext cx="16875663" cy="7400773"/>
            <a:chOff x="0" y="0"/>
            <a:chExt cx="4444619" cy="18620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4619" cy="1862021"/>
            </a:xfrm>
            <a:custGeom>
              <a:avLst/>
              <a:gdLst/>
              <a:ahLst/>
              <a:cxnLst/>
              <a:rect l="l" t="t" r="r" b="b"/>
              <a:pathLst>
                <a:path w="4444619" h="1862021">
                  <a:moveTo>
                    <a:pt x="0" y="0"/>
                  </a:moveTo>
                  <a:lnTo>
                    <a:pt x="4444619" y="0"/>
                  </a:lnTo>
                  <a:lnTo>
                    <a:pt x="4444619" y="1862021"/>
                  </a:lnTo>
                  <a:lnTo>
                    <a:pt x="0" y="1862021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"/>
              </a:rPr>
              <a:t>References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C6A75E8E-6038-5D0C-F0B7-7A0F8C655D14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DCCBB1E8-F04A-BD89-855A-0BADF3442ECD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D04BB1FB-6FF9-B16A-ED0C-020B101E4264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E14A5-DB6C-4A51-5E33-242601E49B8E}"/>
              </a:ext>
            </a:extLst>
          </p:cNvPr>
          <p:cNvSpPr txBox="1"/>
          <p:nvPr/>
        </p:nvSpPr>
        <p:spPr>
          <a:xfrm>
            <a:off x="1295400" y="2688744"/>
            <a:ext cx="152949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7. Ding, X., &amp; Zhang, X.</a:t>
            </a:r>
            <a:r>
              <a:rPr lang="en-US" altLang="en-US" sz="2400" dirty="0"/>
              <a:t> (2023). </a:t>
            </a:r>
            <a:r>
              <a:rPr lang="en-US" altLang="en-US" sz="2400" i="1" dirty="0" err="1"/>
              <a:t>ACNet</a:t>
            </a:r>
            <a:r>
              <a:rPr lang="en-US" altLang="en-US" sz="2400" i="1" dirty="0"/>
              <a:t>: Asymmetric Convolution Networks for Improved Representations.</a:t>
            </a:r>
            <a:r>
              <a:rPr lang="en-US" altLang="en-US" sz="2400" dirty="0"/>
              <a:t> </a:t>
            </a:r>
            <a:r>
              <a:rPr lang="en-US" altLang="en-US" sz="2400" i="1" dirty="0"/>
              <a:t>IEEE Transactions on Pattern Analysis and Machine Intelligence (TPAMI).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8. Misra, D., </a:t>
            </a:r>
            <a:r>
              <a:rPr lang="en-US" altLang="en-US" sz="2400" b="1" dirty="0" err="1"/>
              <a:t>Nalamada</a:t>
            </a:r>
            <a:r>
              <a:rPr lang="en-US" altLang="en-US" sz="2400" b="1" dirty="0"/>
              <a:t>, T., </a:t>
            </a:r>
            <a:r>
              <a:rPr lang="en-US" altLang="en-US" sz="2400" b="1" dirty="0" err="1"/>
              <a:t>Arasanipalai</a:t>
            </a:r>
            <a:r>
              <a:rPr lang="en-US" altLang="en-US" sz="2400" b="1" dirty="0"/>
              <a:t>, A. U., &amp; Hou, Q.</a:t>
            </a:r>
            <a:r>
              <a:rPr lang="en-US" altLang="en-US" sz="2400" dirty="0"/>
              <a:t> (2021). </a:t>
            </a:r>
            <a:r>
              <a:rPr lang="en-US" altLang="en-US" sz="2400" i="1" dirty="0"/>
              <a:t>Triplet Attention for Parameter-Efficient Image Classification.</a:t>
            </a:r>
            <a:r>
              <a:rPr lang="en-US" altLang="en-US" sz="2400" dirty="0"/>
              <a:t> </a:t>
            </a:r>
            <a:r>
              <a:rPr lang="en-US" altLang="en-US" sz="2400" i="1" dirty="0"/>
              <a:t>IEEE Winter Conference on Applications of Computer Vision (WACV).</a:t>
            </a:r>
            <a:endParaRPr lang="en-US" altLang="en-US" sz="2400" dirty="0"/>
          </a:p>
          <a:p>
            <a:pPr>
              <a:buFont typeface="+mj-lt"/>
              <a:buAutoNum type="arabicPeriod" startAt="9"/>
            </a:pPr>
            <a:endParaRPr lang="en-US" sz="2400" b="1" dirty="0"/>
          </a:p>
          <a:p>
            <a:pPr>
              <a:buFont typeface="+mj-lt"/>
              <a:buAutoNum type="arabicPeriod" startAt="9"/>
            </a:pPr>
            <a:endParaRPr lang="en-US" sz="2400" b="1" dirty="0"/>
          </a:p>
          <a:p>
            <a:pPr>
              <a:buFont typeface="+mj-lt"/>
              <a:buAutoNum type="arabicPeriod" startAt="9"/>
            </a:pPr>
            <a:r>
              <a:rPr lang="en-US" sz="2400" b="1" dirty="0"/>
              <a:t> AV-Test Institute.</a:t>
            </a:r>
            <a:r>
              <a:rPr lang="en-US" sz="2400" dirty="0"/>
              <a:t> (2025). </a:t>
            </a:r>
            <a:r>
              <a:rPr lang="en-US" sz="2400" i="1" dirty="0"/>
              <a:t>Malware Statistics &amp; Trends Report.</a:t>
            </a:r>
          </a:p>
          <a:p>
            <a:pPr>
              <a:buFont typeface="+mj-lt"/>
              <a:buAutoNum type="arabicPeriod" startAt="9"/>
            </a:pPr>
            <a:endParaRPr lang="en-US" sz="2400" dirty="0"/>
          </a:p>
          <a:p>
            <a:pPr>
              <a:buFont typeface="+mj-lt"/>
              <a:buAutoNum type="arabicPeriod" startAt="9"/>
            </a:pPr>
            <a:r>
              <a:rPr lang="en-US" sz="2400" b="1" dirty="0"/>
              <a:t> Ahmed, I. T., Rahman, F., &amp; Karim, M. R.</a:t>
            </a:r>
            <a:r>
              <a:rPr lang="en-US" sz="2400" dirty="0"/>
              <a:t> (2024). </a:t>
            </a:r>
            <a:r>
              <a:rPr lang="en-US" sz="2400" i="1" dirty="0"/>
              <a:t>Comparative Analysis of Texture-Based Malware Detection.</a:t>
            </a:r>
            <a:r>
              <a:rPr lang="en-US" sz="2400" dirty="0"/>
              <a:t> </a:t>
            </a:r>
            <a:r>
              <a:rPr lang="en-US" sz="2400" i="1" dirty="0"/>
              <a:t>IEEE Access.</a:t>
            </a:r>
          </a:p>
          <a:p>
            <a:pPr>
              <a:buFont typeface="+mj-lt"/>
              <a:buAutoNum type="arabicPeriod" startAt="9"/>
            </a:pPr>
            <a:endParaRPr lang="en-US" sz="2400" dirty="0"/>
          </a:p>
          <a:p>
            <a:pPr>
              <a:buFont typeface="+mj-lt"/>
              <a:buAutoNum type="arabicPeriod" startAt="9"/>
            </a:pPr>
            <a:r>
              <a:rPr lang="en-US" sz="2400" b="1" dirty="0"/>
              <a:t> Nath, H. V., &amp; </a:t>
            </a:r>
            <a:r>
              <a:rPr lang="en-US" sz="2400" b="1" dirty="0" err="1"/>
              <a:t>Mehtre</a:t>
            </a:r>
            <a:r>
              <a:rPr lang="en-US" sz="2400" b="1" dirty="0"/>
              <a:t>, B. M.</a:t>
            </a:r>
            <a:r>
              <a:rPr lang="en-US" sz="2400" dirty="0"/>
              <a:t> (2014). </a:t>
            </a:r>
            <a:r>
              <a:rPr lang="en-US" sz="2400" i="1" dirty="0"/>
              <a:t>Static Malware Analysis Using Machine Learning Methods.</a:t>
            </a:r>
            <a:r>
              <a:rPr lang="en-US" sz="2400" dirty="0"/>
              <a:t> </a:t>
            </a:r>
            <a:r>
              <a:rPr lang="en-US" sz="2400" i="1" dirty="0"/>
              <a:t>Springer.</a:t>
            </a:r>
          </a:p>
          <a:p>
            <a:pPr>
              <a:buFont typeface="+mj-lt"/>
              <a:buAutoNum type="arabicPeriod" startAt="9"/>
            </a:pPr>
            <a:endParaRPr lang="en-US" sz="2400" i="1" dirty="0"/>
          </a:p>
          <a:p>
            <a:pPr>
              <a:buFont typeface="+mj-lt"/>
              <a:buAutoNum type="arabicPeriod" startAt="9"/>
            </a:pPr>
            <a:r>
              <a:rPr lang="en-US" sz="2400" b="1" dirty="0"/>
              <a:t> Selvaraju et al. </a:t>
            </a:r>
            <a:r>
              <a:rPr lang="en-US" sz="2400" dirty="0"/>
              <a:t>(2017) – </a:t>
            </a:r>
            <a:r>
              <a:rPr lang="en-US" sz="2400" i="1" dirty="0"/>
              <a:t>Grad-CAM: Visual Explanations from Deep Networks</a:t>
            </a:r>
            <a:r>
              <a:rPr lang="en-US" sz="2400" dirty="0"/>
              <a:t>, ICCV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89310" y="8823260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 One Bold"/>
              </a:rPr>
              <a:t>THANK YOU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68194" y="4953317"/>
            <a:ext cx="6951613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You are welcome to ask any questions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FFEABDA-3575-CC48-15D5-DABC90F092BB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FDD3C120-9592-2970-1FE0-D51759E71473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17" name="TextBox 19">
            <a:extLst>
              <a:ext uri="{FF2B5EF4-FFF2-40B4-BE49-F238E27FC236}">
                <a16:creationId xmlns:a16="http://schemas.microsoft.com/office/drawing/2014/main" id="{5E07D9D4-50D5-1883-E725-46CE321602A3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41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BD07-2D25-C982-93D6-000C67D0D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BB3969F-DB89-68F1-2942-47F04B69BBFA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AA596B-E8E5-E2B1-1C8C-EAB260619C49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BB5F54C-F1F6-01F2-DF66-E4F589551933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ADBE57C-0E30-C264-3432-64F3A3BA249D}"/>
              </a:ext>
            </a:extLst>
          </p:cNvPr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124C568-ABFF-1C61-CB46-4F7C04F43847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29A2122-9BE7-68F6-0798-53FF1B88752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73DD2AF-DE72-6B21-238E-710AF75F12A8}"/>
              </a:ext>
            </a:extLst>
          </p:cNvPr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61F4EA7-0BF9-2A9C-12C8-5FC42AAE5307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BB2A18F-DD00-5605-C070-D76E194621B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9C0102E-2688-BF07-8A85-41CBB346B774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7997875-AF48-016A-16AC-36F1C42032DD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ABDBB31-9382-DFF2-CD5D-07F86EB360A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A6CA7F2-9AEE-63FE-605B-8BF0D7D0A3F5}"/>
              </a:ext>
            </a:extLst>
          </p:cNvPr>
          <p:cNvSpPr/>
          <p:nvPr/>
        </p:nvSpPr>
        <p:spPr>
          <a:xfrm>
            <a:off x="58373" y="81281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7AE83163-3ADD-F7BC-D03F-3F4552C9B357}"/>
              </a:ext>
            </a:extLst>
          </p:cNvPr>
          <p:cNvSpPr/>
          <p:nvPr/>
        </p:nvSpPr>
        <p:spPr>
          <a:xfrm>
            <a:off x="14749647" y="69704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339C8017-85BF-B437-E8EB-4FC7302A0430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50471-4860-434C-5096-08C0DEA5D922}"/>
              </a:ext>
            </a:extLst>
          </p:cNvPr>
          <p:cNvSpPr txBox="1"/>
          <p:nvPr/>
        </p:nvSpPr>
        <p:spPr>
          <a:xfrm>
            <a:off x="1422400" y="3463897"/>
            <a:ext cx="157785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Malware images contain </a:t>
            </a:r>
            <a:r>
              <a:rPr lang="en-US" sz="2400" b="1" dirty="0"/>
              <a:t>directional and textural cues</a:t>
            </a:r>
            <a:r>
              <a:rPr lang="en-US" sz="2400" dirty="0"/>
              <a:t> that require multi-directional filters.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Asymmetric Convolution Blocks (ACB)</a:t>
            </a:r>
            <a:r>
              <a:rPr lang="en-US" sz="2400" dirty="0"/>
              <a:t> capture </a:t>
            </a:r>
            <a:r>
              <a:rPr lang="en-US" sz="2400" i="1" dirty="0"/>
              <a:t>horizontal + vertical</a:t>
            </a:r>
            <a:r>
              <a:rPr lang="en-US" sz="2400" dirty="0"/>
              <a:t> feature orientation efficiently [7].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Triplet Attention</a:t>
            </a:r>
            <a:r>
              <a:rPr lang="en-US" sz="2400" dirty="0"/>
              <a:t> strengthens </a:t>
            </a:r>
            <a:r>
              <a:rPr lang="en-US" sz="2400" i="1" dirty="0"/>
              <a:t>cross-dimensional (H, W, C)</a:t>
            </a:r>
            <a:r>
              <a:rPr lang="en-US" sz="2400" dirty="0"/>
              <a:t> feature correlation [8].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Global Attention Block (GAB)</a:t>
            </a:r>
            <a:r>
              <a:rPr lang="en-US" sz="2400" dirty="0"/>
              <a:t> aggregates both spatial and channel context for refined representation. [7,8]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These innovations form the proposed </a:t>
            </a:r>
            <a:r>
              <a:rPr lang="en-US" sz="2400" b="1" dirty="0"/>
              <a:t>ACB-TriNet</a:t>
            </a:r>
            <a:r>
              <a:rPr lang="en-US" sz="2400" dirty="0"/>
              <a:t> framework—a </a:t>
            </a:r>
            <a:r>
              <a:rPr lang="en-US" sz="2400" b="1" i="1" dirty="0"/>
              <a:t>compact, interpretable, dual-branch CNN </a:t>
            </a:r>
            <a:r>
              <a:rPr lang="en-US" sz="2400" dirty="0"/>
              <a:t>for malware family classification.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96F13-BEFC-F44C-FDC3-AE16EBCC094F}"/>
              </a:ext>
            </a:extLst>
          </p:cNvPr>
          <p:cNvSpPr txBox="1"/>
          <p:nvPr/>
        </p:nvSpPr>
        <p:spPr>
          <a:xfrm>
            <a:off x="6859565" y="2708091"/>
            <a:ext cx="4620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Motivation for ACB-TriNet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7DD70644-F53E-70E6-AEB6-E7EC47D21784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A319ED58-4395-E14E-DB27-477E0AFF8067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B6225ED1-FBF2-AD75-7C40-A0ABAC57898E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35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38889-4604-4E47-3CF3-928654552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A59C95-E8A5-8DF2-5309-A90C938525EE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182670-A5DE-3C5C-4668-5B839677D3FD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AF12AA5-4472-8547-556D-5AC61862648A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AD7AFE4-9C9B-9960-917F-9C164DCCB43E}"/>
              </a:ext>
            </a:extLst>
          </p:cNvPr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6104505-F6EE-B39F-4054-D36CE84D1806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2457E5D-BB64-AED3-0C40-FFAD7071696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A55F753-5460-FD92-4887-EA7B312FB39B}"/>
              </a:ext>
            </a:extLst>
          </p:cNvPr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3DAD3C0-1305-3A4C-A885-F4397DCCA742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F91EF2F-8CF1-EAF1-BDB7-C60D03CEE93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F628577-A756-07A0-CC74-F1457691A128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38D9BBD-1BF3-6DED-A4E4-FC36FA419E51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2FCBEEF-A8F1-1069-9C34-B3A43EB7960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878DD690-04A8-A968-A051-A4F189E582D6}"/>
              </a:ext>
            </a:extLst>
          </p:cNvPr>
          <p:cNvSpPr/>
          <p:nvPr/>
        </p:nvSpPr>
        <p:spPr>
          <a:xfrm>
            <a:off x="58373" y="81281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8754FA82-20E9-E784-7887-D4A55A832997}"/>
              </a:ext>
            </a:extLst>
          </p:cNvPr>
          <p:cNvSpPr/>
          <p:nvPr/>
        </p:nvSpPr>
        <p:spPr>
          <a:xfrm>
            <a:off x="14749647" y="69704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1F45830-2EC2-11F6-70F4-933AC58EB0BC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Introduction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B42A3-C64B-4301-7240-4BDC56149914}"/>
              </a:ext>
            </a:extLst>
          </p:cNvPr>
          <p:cNvSpPr txBox="1"/>
          <p:nvPr/>
        </p:nvSpPr>
        <p:spPr>
          <a:xfrm>
            <a:off x="1422400" y="3463897"/>
            <a:ext cx="15778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Three-channel (Grayscale + Entropy + Sobel)</a:t>
            </a:r>
            <a:r>
              <a:rPr lang="en-US" altLang="en-US" sz="2400" dirty="0">
                <a:latin typeface="+mj-lt"/>
              </a:rPr>
              <a:t> image representation for richer structural–textural encoding.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Dual-branch CNN</a:t>
            </a:r>
            <a:r>
              <a:rPr lang="en-US" altLang="en-US" sz="2400" dirty="0">
                <a:latin typeface="+mj-lt"/>
              </a:rPr>
              <a:t> integrating ACB, Triplet Attention, and GAB to enhance discriminative power.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+mj-lt"/>
              </a:rPr>
              <a:t>Class-balanced focal loss + Deferred Re-Weighting (DRW)</a:t>
            </a:r>
            <a:r>
              <a:rPr lang="en-US" altLang="en-US" sz="2400" dirty="0">
                <a:latin typeface="+mj-lt"/>
              </a:rPr>
              <a:t> to tackle imbalance and lower FNR. [6]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+mj-lt"/>
              </a:rPr>
              <a:t>Achieves </a:t>
            </a:r>
            <a:r>
              <a:rPr lang="en-US" altLang="en-US" sz="2400" b="1" dirty="0">
                <a:latin typeface="+mj-lt"/>
              </a:rPr>
              <a:t>98.98 % accuracy</a:t>
            </a:r>
            <a:r>
              <a:rPr lang="en-US" altLang="en-US" sz="2400" dirty="0">
                <a:latin typeface="+mj-lt"/>
              </a:rPr>
              <a:t>, </a:t>
            </a:r>
            <a:r>
              <a:rPr lang="en-US" altLang="en-US" sz="2400" b="1" dirty="0">
                <a:latin typeface="+mj-lt"/>
              </a:rPr>
              <a:t>98.81 % F1-score</a:t>
            </a:r>
            <a:r>
              <a:rPr lang="en-US" altLang="en-US" sz="2400" dirty="0">
                <a:latin typeface="+mj-lt"/>
              </a:rPr>
              <a:t>, and </a:t>
            </a:r>
            <a:r>
              <a:rPr lang="en-US" altLang="en-US" sz="2400" b="1" dirty="0">
                <a:latin typeface="+mj-lt"/>
              </a:rPr>
              <a:t>2.28 % FNR</a:t>
            </a:r>
            <a:r>
              <a:rPr lang="en-US" altLang="en-US" sz="2400" dirty="0">
                <a:latin typeface="+mj-lt"/>
              </a:rPr>
              <a:t> on </a:t>
            </a:r>
            <a:r>
              <a:rPr lang="en-US" altLang="en-US" sz="2400" dirty="0" err="1">
                <a:latin typeface="+mj-lt"/>
              </a:rPr>
              <a:t>Malimg</a:t>
            </a:r>
            <a:r>
              <a:rPr lang="en-US" altLang="en-US" sz="2400" dirty="0">
                <a:latin typeface="+mj-lt"/>
              </a:rPr>
              <a:t> dataset.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1D0652-B7A8-3E39-8B9C-28017C13FE46}"/>
              </a:ext>
            </a:extLst>
          </p:cNvPr>
          <p:cNvSpPr txBox="1"/>
          <p:nvPr/>
        </p:nvSpPr>
        <p:spPr>
          <a:xfrm>
            <a:off x="7532307" y="2667790"/>
            <a:ext cx="3223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Key Contributions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78BD9780-6AD8-69BE-9EDA-BAFEE709B9AB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F7E4DE9-26D8-329B-34EC-E59C9F64C198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6E7E4F27-D862-BD03-D2C7-97478C2E278E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650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F39F1-F4EC-2A9C-96CC-C3FAD1A9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CF4E38-1F59-C52E-5C1B-F6C9FBA92B6B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A170834-CFBE-BFBE-9EEA-24DB1F457FE9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C94CEA6-B3A0-4F19-C7F5-A130ECB5406D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DFCB8B7-4AAC-9D49-F82C-9FDD3B84C47C}"/>
              </a:ext>
            </a:extLst>
          </p:cNvPr>
          <p:cNvGrpSpPr/>
          <p:nvPr/>
        </p:nvGrpSpPr>
        <p:grpSpPr>
          <a:xfrm>
            <a:off x="1028700" y="1505943"/>
            <a:ext cx="16230600" cy="7128405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894B4B0-638D-C1A3-C389-351908B6D147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C93B908-CB7A-C706-3AAF-F1DBED86755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19A9C6F0-18E3-F2C1-665F-994B5172DA35}"/>
              </a:ext>
            </a:extLst>
          </p:cNvPr>
          <p:cNvGrpSpPr/>
          <p:nvPr/>
        </p:nvGrpSpPr>
        <p:grpSpPr>
          <a:xfrm>
            <a:off x="4953000" y="687305"/>
            <a:ext cx="8382000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82331FE-8002-3A24-40E9-5C1DCD138468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A7C2983-7257-3EB4-13A8-2ADE62BD1E58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AA27949-4F45-5E46-9DEB-F29C7BE515DB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E77A1D9-322E-7616-808B-FBCB032A6FB1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0B1E9C9-D795-C052-7557-74536FDF766A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7B89EF9-7C4B-7FDE-CD42-5F804B2C3400}"/>
              </a:ext>
            </a:extLst>
          </p:cNvPr>
          <p:cNvSpPr/>
          <p:nvPr/>
        </p:nvSpPr>
        <p:spPr>
          <a:xfrm>
            <a:off x="-772822" y="-387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B19E59A-C776-A6C4-92F2-5AC5EDC8D4DE}"/>
              </a:ext>
            </a:extLst>
          </p:cNvPr>
          <p:cNvSpPr/>
          <p:nvPr/>
        </p:nvSpPr>
        <p:spPr>
          <a:xfrm>
            <a:off x="16249131" y="680584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42F8995-A777-9B0C-F6F1-731782C92F20}"/>
              </a:ext>
            </a:extLst>
          </p:cNvPr>
          <p:cNvSpPr txBox="1"/>
          <p:nvPr/>
        </p:nvSpPr>
        <p:spPr>
          <a:xfrm>
            <a:off x="4543721" y="904875"/>
            <a:ext cx="9200557" cy="2285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Problem Statement </a:t>
            </a:r>
          </a:p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541FCD29-40AD-6BC7-F956-69A639B11A42}"/>
              </a:ext>
            </a:extLst>
          </p:cNvPr>
          <p:cNvSpPr txBox="1"/>
          <p:nvPr/>
        </p:nvSpPr>
        <p:spPr>
          <a:xfrm>
            <a:off x="15954464" y="9150719"/>
            <a:ext cx="1271867" cy="40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  <a:spcBef>
                <a:spcPct val="0"/>
              </a:spcBef>
            </a:pPr>
            <a:endParaRPr lang="en-US" sz="2389" dirty="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94E3AC-AB66-51D0-76B5-2058514F9FA2}"/>
              </a:ext>
            </a:extLst>
          </p:cNvPr>
          <p:cNvSpPr txBox="1"/>
          <p:nvPr/>
        </p:nvSpPr>
        <p:spPr>
          <a:xfrm>
            <a:off x="1520336" y="4098663"/>
            <a:ext cx="15314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Seeking a solution to the growing challenge of accurately classifying polymorphic and obfuscated malware families by developing a </a:t>
            </a:r>
            <a:r>
              <a:rPr lang="en-US" sz="2400" b="1" dirty="0"/>
              <a:t>lightweight, interpretable deep learning model</a:t>
            </a:r>
            <a:r>
              <a:rPr lang="en-US" sz="2400" dirty="0"/>
              <a:t> that integrates multi-channel image representations with Asymmetric Convolutions and Triplet Attention for enhanced feature learning and reduced false negatives.</a:t>
            </a: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F5C788D5-AF28-E3D2-3BB4-746D67BECCAE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77E939AF-6733-97A7-114C-5AEA5B51CA69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F55E36D1-E25D-4653-1A69-E6C01808ADA7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4915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76800" y="687305"/>
            <a:ext cx="8534400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Research Questions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25754" y="3129638"/>
            <a:ext cx="14169818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01.</a:t>
            </a:r>
            <a:r>
              <a:rPr lang="en-US" sz="2400" dirty="0"/>
              <a:t> What are the challenges in accurately classifying polymorphic and obfuscated malware families?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/>
            </a:br>
            <a:r>
              <a:rPr lang="en-US" sz="2400" b="1" dirty="0"/>
              <a:t>02.</a:t>
            </a:r>
            <a:r>
              <a:rPr lang="en-US" sz="2400" dirty="0"/>
              <a:t> How can </a:t>
            </a:r>
            <a:r>
              <a:rPr lang="en-US" sz="2400" b="1" dirty="0"/>
              <a:t>multi-channel (grayscale, entropy, and Sobel)</a:t>
            </a:r>
            <a:r>
              <a:rPr lang="en-US" sz="2400" dirty="0"/>
              <a:t> representations enhance the discriminative ability of malware classifiers?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/>
            </a:br>
            <a:r>
              <a:rPr lang="en-US" sz="2400" b="1" dirty="0"/>
              <a:t>03.</a:t>
            </a:r>
            <a:r>
              <a:rPr lang="en-US" sz="2400" dirty="0"/>
              <a:t> Do </a:t>
            </a:r>
            <a:r>
              <a:rPr lang="en-US" sz="2400" b="1" dirty="0"/>
              <a:t>Asymmetric Convolution Blocks (ACB)</a:t>
            </a:r>
            <a:r>
              <a:rPr lang="en-US" sz="2400" dirty="0"/>
              <a:t> and </a:t>
            </a:r>
            <a:r>
              <a:rPr lang="en-US" sz="2400" b="1" dirty="0"/>
              <a:t>Triplet Attention</a:t>
            </a:r>
            <a:r>
              <a:rPr lang="en-US" sz="2400" dirty="0"/>
              <a:t> improve feature learning and interpretability in malware image classification?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400" dirty="0"/>
            </a:br>
            <a:r>
              <a:rPr lang="en-US" sz="2400" b="1" dirty="0"/>
              <a:t>04.</a:t>
            </a:r>
            <a:r>
              <a:rPr lang="en-US" sz="2400" dirty="0"/>
              <a:t> How can </a:t>
            </a:r>
            <a:r>
              <a:rPr lang="en-US" sz="2400" b="1" dirty="0"/>
              <a:t>class-balanced focal loss</a:t>
            </a:r>
            <a:r>
              <a:rPr lang="en-US" sz="2400" dirty="0"/>
              <a:t> and </a:t>
            </a:r>
            <a:r>
              <a:rPr lang="en-US" sz="2400" b="1" dirty="0"/>
              <a:t>Deferred Re-Weighting (DRW)</a:t>
            </a:r>
            <a:r>
              <a:rPr lang="en-US" sz="2400" dirty="0"/>
              <a:t> effectively address dataset imbalance and reduce false negatives?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7E0EAB69-7D1C-C76B-EBAA-71A6A3CB6EC0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3B8EFE56-5F7D-8F38-FE15-69E20F2384F0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AEEF3583-8BB5-3FC5-6A89-B479FA4B8296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F3A6-4029-881F-4337-51276060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CE645A-D461-C74E-BE39-617D17198AD9}"/>
              </a:ext>
            </a:extLst>
          </p:cNvPr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454860A-B94B-2C4A-89F5-622E04CC7FD7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9F04280-73D0-9BF9-8659-E7F226FF6391}"/>
                </a:ext>
              </a:extLst>
            </p:cNvPr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CFC8925-2457-7AA5-5413-0091917A1557}"/>
              </a:ext>
            </a:extLst>
          </p:cNvPr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672BD77-BE52-5D06-9214-E6C342D847FB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2E081E3-D16D-F0AF-8090-622ABE035ED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02E57C9-D55C-E068-129C-FEC2534B9CB4}"/>
              </a:ext>
            </a:extLst>
          </p:cNvPr>
          <p:cNvGrpSpPr/>
          <p:nvPr/>
        </p:nvGrpSpPr>
        <p:grpSpPr>
          <a:xfrm>
            <a:off x="4876800" y="687305"/>
            <a:ext cx="8534400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2F5D00F-7825-FA06-A7B2-574F93657088}"/>
                </a:ext>
              </a:extLst>
            </p:cNvPr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6A19185-3934-D996-FCBB-5C059A8D964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9122796-A2B8-D5F0-1899-3E5C76A7A975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C1ABE3C-2AC9-783D-EDE8-104774E5488C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E6CDC9A-8E16-583B-1DA0-E7AFE71A89E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C2DE938A-BCB0-A986-5147-F3EDDDB1353C}"/>
              </a:ext>
            </a:extLst>
          </p:cNvPr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D1CA23B-1A92-D477-E4A7-D7B40398C278}"/>
              </a:ext>
            </a:extLst>
          </p:cNvPr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40DBCC3-4505-86F4-5B65-86A2EDE60E84}"/>
              </a:ext>
            </a:extLst>
          </p:cNvPr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 One Bold"/>
              </a:rPr>
              <a:t>Objectives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655854A-44D6-A285-FCD6-EE2FEEE3DD9D}"/>
              </a:ext>
            </a:extLst>
          </p:cNvPr>
          <p:cNvSpPr txBox="1"/>
          <p:nvPr/>
        </p:nvSpPr>
        <p:spPr>
          <a:xfrm>
            <a:off x="2025754" y="3129638"/>
            <a:ext cx="14169818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/>
              <a:t>01.</a:t>
            </a:r>
            <a:r>
              <a:rPr lang="en-US" sz="2400" dirty="0"/>
              <a:t>To design a </a:t>
            </a:r>
            <a:r>
              <a:rPr lang="en-US" sz="2400" b="1" dirty="0"/>
              <a:t>lightweight dual-branch CNN</a:t>
            </a:r>
            <a:r>
              <a:rPr lang="en-US" sz="2400" dirty="0"/>
              <a:t> model that effectively classifies malware families using image-based representations.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b="1" dirty="0"/>
              <a:t>02.</a:t>
            </a:r>
            <a:r>
              <a:rPr lang="en-US" sz="2400" dirty="0"/>
              <a:t> To enhance </a:t>
            </a:r>
            <a:r>
              <a:rPr lang="en-US" sz="2400" b="1" dirty="0"/>
              <a:t>feature extraction and directional sensitivity</a:t>
            </a:r>
            <a:r>
              <a:rPr lang="en-US" sz="2400" dirty="0"/>
              <a:t> through </a:t>
            </a:r>
            <a:r>
              <a:rPr lang="en-US" sz="2400" b="1" dirty="0"/>
              <a:t>Asymmetric Convolution Blocks (ACB)</a:t>
            </a:r>
            <a:r>
              <a:rPr lang="en-US" sz="2400" dirty="0"/>
              <a:t> for richer structural learning.</a:t>
            </a:r>
          </a:p>
          <a:p>
            <a:endParaRPr lang="en-US" sz="2400" dirty="0"/>
          </a:p>
          <a:p>
            <a:r>
              <a:rPr lang="en-US" sz="2400" b="1" dirty="0"/>
              <a:t>03.</a:t>
            </a:r>
            <a:r>
              <a:rPr lang="en-US" sz="2400" dirty="0"/>
              <a:t> To incorporate </a:t>
            </a:r>
            <a:r>
              <a:rPr lang="en-US" sz="2400" b="1" dirty="0"/>
              <a:t>Triplet Attention</a:t>
            </a:r>
            <a:r>
              <a:rPr lang="en-US" sz="2400" dirty="0"/>
              <a:t> and </a:t>
            </a:r>
            <a:r>
              <a:rPr lang="en-US" sz="2400" b="1" dirty="0"/>
              <a:t>Global Attention Block (GAB)</a:t>
            </a:r>
            <a:r>
              <a:rPr lang="en-US" sz="2400" dirty="0"/>
              <a:t> to strengthen cross-dimensional feature interactions and improve interpretability.</a:t>
            </a:r>
          </a:p>
          <a:p>
            <a:endParaRPr lang="en-US" sz="2400" dirty="0"/>
          </a:p>
          <a:p>
            <a:r>
              <a:rPr lang="en-US" sz="2400" b="1" dirty="0"/>
              <a:t>04.</a:t>
            </a:r>
            <a:r>
              <a:rPr lang="en-US" sz="2400" dirty="0"/>
              <a:t> To handle </a:t>
            </a:r>
            <a:r>
              <a:rPr lang="en-US" sz="2400" b="1" dirty="0"/>
              <a:t>class imbalance</a:t>
            </a:r>
            <a:r>
              <a:rPr lang="en-US" sz="2400" dirty="0"/>
              <a:t> and minimize </a:t>
            </a:r>
            <a:r>
              <a:rPr lang="en-US" sz="2400" b="1" dirty="0"/>
              <a:t>false negatives</a:t>
            </a:r>
            <a:r>
              <a:rPr lang="en-US" sz="2400" dirty="0"/>
              <a:t> by employing </a:t>
            </a:r>
            <a:r>
              <a:rPr lang="en-US" sz="2400" b="1" dirty="0"/>
              <a:t>Class-Balanced Focal Loss</a:t>
            </a:r>
            <a:r>
              <a:rPr lang="en-US" sz="2400" dirty="0"/>
              <a:t> and </a:t>
            </a:r>
            <a:r>
              <a:rPr lang="en-US" sz="2400" b="1" dirty="0"/>
              <a:t>Deferred Re-Weighting (DRW)</a:t>
            </a:r>
            <a:r>
              <a:rPr lang="en-US" sz="2400" dirty="0"/>
              <a:t> during training.</a:t>
            </a:r>
          </a:p>
          <a:p>
            <a:endParaRPr lang="en-US" sz="2400" dirty="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B049F8F5-5A8C-5B46-8703-025D81BCE0FA}"/>
              </a:ext>
            </a:extLst>
          </p:cNvPr>
          <p:cNvSpPr txBox="1"/>
          <p:nvPr/>
        </p:nvSpPr>
        <p:spPr>
          <a:xfrm>
            <a:off x="1046336" y="9305846"/>
            <a:ext cx="1327158" cy="378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4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</a:rPr>
              <a:t>27/10/25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B9C05BA0-7A9E-F628-13C3-FAF107F0F0D3}"/>
              </a:ext>
            </a:extLst>
          </p:cNvPr>
          <p:cNvSpPr txBox="1"/>
          <p:nvPr/>
        </p:nvSpPr>
        <p:spPr>
          <a:xfrm>
            <a:off x="3424986" y="9423970"/>
            <a:ext cx="11371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000" dirty="0"/>
              <a:t>ACB-TriNet: Asymmetric </a:t>
            </a:r>
            <a:r>
              <a:rPr lang="en-US" dirty="0"/>
              <a:t>Convolutions</a:t>
            </a:r>
            <a:r>
              <a:rPr lang="en-US" sz="2000" dirty="0"/>
              <a:t> and Triplet Attention for Effective Malware Classification</a:t>
            </a:r>
            <a:endParaRPr lang="en-US" sz="2000" dirty="0">
              <a:solidFill>
                <a:srgbClr val="000000"/>
              </a:solidFill>
              <a:latin typeface="Fredoka One" panose="020B060402020202020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FE955885-5194-AAF0-CA8F-A827306C7D92}"/>
              </a:ext>
            </a:extLst>
          </p:cNvPr>
          <p:cNvSpPr txBox="1"/>
          <p:nvPr/>
        </p:nvSpPr>
        <p:spPr>
          <a:xfrm>
            <a:off x="16276384" y="9339787"/>
            <a:ext cx="1783016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3014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4243</Words>
  <Application>Microsoft Office PowerPoint</Application>
  <PresentationFormat>Custom</PresentationFormat>
  <Paragraphs>548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Calibri</vt:lpstr>
      <vt:lpstr>Canva Sans</vt:lpstr>
      <vt:lpstr>CMBX9</vt:lpstr>
      <vt:lpstr>Fredoka One</vt:lpstr>
      <vt:lpstr>Canva Sans Bold</vt:lpstr>
      <vt:lpstr>Arial</vt:lpstr>
      <vt:lpstr>Fredoka One Bold</vt:lpstr>
      <vt:lpstr>CMR9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Rashid</dc:creator>
  <cp:lastModifiedBy>Shadman Ibne Saiful</cp:lastModifiedBy>
  <cp:revision>79</cp:revision>
  <dcterms:created xsi:type="dcterms:W3CDTF">2006-08-16T00:00:00Z</dcterms:created>
  <dcterms:modified xsi:type="dcterms:W3CDTF">2025-10-27T12:39:10Z</dcterms:modified>
  <dc:identifier>DAFcVpVr728</dc:identifier>
</cp:coreProperties>
</file>