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handoutMasterIdLst>
    <p:handoutMasterId r:id="rId7"/>
  </p:handoutMasterIdLst>
  <p:sldIdLst>
    <p:sldId id="372" r:id="rId2"/>
    <p:sldId id="393" r:id="rId3"/>
    <p:sldId id="394" r:id="rId4"/>
    <p:sldId id="317" r:id="rId5"/>
  </p:sldIdLst>
  <p:sldSz cx="9144000" cy="5143500" type="screen16x9"/>
  <p:notesSz cx="6858000" cy="9144000"/>
  <p:embeddedFontLst>
    <p:embeddedFont>
      <p:font typeface="Barlow ExtraBold" panose="00000900000000000000" pitchFamily="2" charset="0"/>
      <p:bold r:id="rId8"/>
      <p:boldItalic r:id="rId9"/>
    </p:embeddedFont>
    <p:embeddedFont>
      <p:font typeface="Blinker" panose="020B0604020202020204" charset="0"/>
      <p:regular r:id="rId10"/>
      <p:bold r:id="rId11"/>
    </p:embeddedFont>
    <p:embeddedFont>
      <p:font typeface="Gill Sans MT" panose="020B05020201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0EBE1-6124-47AB-B010-8BB1810CB53E}">
  <a:tblStyle styleId="{FBF0EBE1-6124-47AB-B010-8BB1810CB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337" autoAdjust="0"/>
  </p:normalViewPr>
  <p:slideViewPr>
    <p:cSldViewPr snapToGrid="0">
      <p:cViewPr varScale="1">
        <p:scale>
          <a:sx n="105" d="100"/>
          <a:sy n="105" d="100"/>
        </p:scale>
        <p:origin x="8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5B5D41-33B8-4325-ACB3-BD455E8A0F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7C38C-9B74-401F-BFEB-B27077B0D0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27B86-079C-4314-A7EA-D2CB6D82D81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C2F6-984F-43AC-B304-5600C09B6E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5350B-4DF6-422D-A109-24CEEA7614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906B-A3CA-41A6-B806-CDF98A84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23a3bb8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23a3bb8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5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23a3bb8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23a3bb8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6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23a3bb8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23a3bb8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4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a23a3bb8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a23a3bb8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34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3825" y="1229400"/>
            <a:ext cx="5952000" cy="272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03000"/>
            <a:ext cx="5841300" cy="16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289175"/>
            <a:ext cx="40713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970550" y="1660470"/>
            <a:ext cx="2449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2"/>
          </p:nvPr>
        </p:nvSpPr>
        <p:spPr>
          <a:xfrm>
            <a:off x="1970550" y="2384203"/>
            <a:ext cx="2449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3"/>
          </p:nvPr>
        </p:nvSpPr>
        <p:spPr>
          <a:xfrm>
            <a:off x="5974500" y="1660470"/>
            <a:ext cx="2449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5974500" y="2384203"/>
            <a:ext cx="2449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5"/>
          </p:nvPr>
        </p:nvSpPr>
        <p:spPr>
          <a:xfrm>
            <a:off x="1970550" y="3372070"/>
            <a:ext cx="2449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6"/>
          </p:nvPr>
        </p:nvSpPr>
        <p:spPr>
          <a:xfrm>
            <a:off x="1970550" y="4095803"/>
            <a:ext cx="2449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7"/>
          </p:nvPr>
        </p:nvSpPr>
        <p:spPr>
          <a:xfrm>
            <a:off x="5974500" y="3372070"/>
            <a:ext cx="2449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8"/>
          </p:nvPr>
        </p:nvSpPr>
        <p:spPr>
          <a:xfrm>
            <a:off x="5974500" y="4095803"/>
            <a:ext cx="2449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457825"/>
            <a:ext cx="77040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;p25"/>
          <p:cNvSpPr txBox="1">
            <a:spLocks/>
          </p:cNvSpPr>
          <p:nvPr/>
        </p:nvSpPr>
        <p:spPr>
          <a:xfrm>
            <a:off x="0" y="1365420"/>
            <a:ext cx="9143999" cy="17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Helvetica" panose="020B0604020202020204" pitchFamily="34" charset="0"/>
              </a:rPr>
              <a:t>TTP Analysis using Retrieval Augmentation Generation (RAG) with Large Language Models</a:t>
            </a:r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Our Identity and Logos | Brand Portal | RIT">
            <a:extLst>
              <a:ext uri="{FF2B5EF4-FFF2-40B4-BE49-F238E27FC236}">
                <a16:creationId xmlns:a16="http://schemas.microsoft.com/office/drawing/2014/main" id="{2FFAB87E-2F42-1080-F770-8A9C9259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68" y="203906"/>
            <a:ext cx="493610" cy="1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7;p25">
            <a:extLst>
              <a:ext uri="{FF2B5EF4-FFF2-40B4-BE49-F238E27FC236}">
                <a16:creationId xmlns:a16="http://schemas.microsoft.com/office/drawing/2014/main" id="{ABEE5162-FBA1-7C62-8D9B-BF049AFB6BFD}"/>
              </a:ext>
            </a:extLst>
          </p:cNvPr>
          <p:cNvSpPr txBox="1">
            <a:spLocks/>
          </p:cNvSpPr>
          <p:nvPr/>
        </p:nvSpPr>
        <p:spPr>
          <a:xfrm>
            <a:off x="0" y="3645554"/>
            <a:ext cx="9143999" cy="29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1800" b="0" i="0" u="none" strike="noStrike" cap="none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linker"/>
              <a:buNone/>
              <a:defRPr sz="28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ctr">
              <a:spcBef>
                <a:spcPts val="200"/>
              </a:spcBef>
            </a:pPr>
            <a:r>
              <a:rPr lang="e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Reza Fayyazi</a:t>
            </a:r>
            <a:endParaRPr lang="en-US" sz="2000" b="1" dirty="0">
              <a:solidFill>
                <a:schemeClr val="bg2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555" y="82197"/>
            <a:ext cx="2630848" cy="377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b="1" dirty="0">
                <a:solidFill>
                  <a:srgbClr val="FF6600"/>
                </a:solidFill>
                <a:latin typeface="Gill Sans MT" panose="020B0502020104020203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Natural Language Processing</a:t>
            </a:r>
            <a:endParaRPr lang="en-US" sz="1200" b="1" dirty="0">
              <a:solidFill>
                <a:srgbClr val="FF6600"/>
              </a:solidFill>
              <a:latin typeface="Gill Sans MT" panose="020B0502020104020203" pitchFamily="34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5937" y="4664829"/>
            <a:ext cx="931665" cy="377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b="1" dirty="0">
                <a:solidFill>
                  <a:srgbClr val="FF6600"/>
                </a:solidFill>
                <a:latin typeface="Gill Sans MT" panose="020B0502020104020203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Fall 2023</a:t>
            </a:r>
            <a:endParaRPr lang="en-US" sz="1200" b="1" dirty="0">
              <a:solidFill>
                <a:srgbClr val="FF6600"/>
              </a:solidFill>
              <a:latin typeface="Gill Sans MT" panose="020B0502020104020203" pitchFamily="34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55" y="4664829"/>
            <a:ext cx="1584088" cy="377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b="1" dirty="0">
                <a:solidFill>
                  <a:srgbClr val="FF6600"/>
                </a:solidFill>
                <a:latin typeface="Gill Sans MT" panose="020B0502020104020203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Project Proposal</a:t>
            </a:r>
            <a:endParaRPr lang="en-US" sz="1200" b="1" dirty="0">
              <a:solidFill>
                <a:srgbClr val="FF6600"/>
              </a:solidFill>
              <a:latin typeface="Gill Sans MT" panose="020B0502020104020203" pitchFamily="34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7E81D1-9AA9-1A65-3DD8-0410CB78CE5C}"/>
              </a:ext>
            </a:extLst>
          </p:cNvPr>
          <p:cNvSpPr txBox="1"/>
          <p:nvPr/>
        </p:nvSpPr>
        <p:spPr>
          <a:xfrm>
            <a:off x="388257" y="901536"/>
            <a:ext cx="849448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b="1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Motivation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Incident threat analysis is challenging due to the volume and variety of change in vulnerabilities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MITRE ATT&amp;CK [1] provides insights about the behaviors and techniques utilized by adversaries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Tactics, Techniques, and Procedures (TTPs) are to describe how and why attackers exploit vulnerabilities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TTP descriptions can be challenging to interpret due to their inherent ambiguity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Cyberattacks on Industrial Control Systems (ICS) can lead to service disruptions, safety hazards, and economic and environmental impacts.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Ambiguous ICS Descriptions lead to confusion in cybersecurity operations or even business, policy, and legal decisions.</a:t>
            </a:r>
          </a:p>
          <a:p>
            <a:pPr algn="just">
              <a:spcAft>
                <a:spcPts val="1200"/>
              </a:spcAft>
            </a:pPr>
            <a:r>
              <a:rPr lang="en-US" sz="1200" b="1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Research Question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How well LLMs can interpret TTPs for Industrial Control Systems?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Can LLMs provide factually grounded answers with Retrieval Augmentation (RAG) [2] to build trust for cyber-operations?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Gill Sans MT" panose="020B0502020104020203" pitchFamily="34" charset="0"/>
              <a:ea typeface="Cambria" panose="02040503050406030204" pitchFamily="18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Gill Sans MT" panose="020B0502020104020203" pitchFamily="34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A5364-ABC9-4BA4-4185-C170B86D446A}"/>
              </a:ext>
            </a:extLst>
          </p:cNvPr>
          <p:cNvSpPr/>
          <p:nvPr/>
        </p:nvSpPr>
        <p:spPr>
          <a:xfrm>
            <a:off x="340137" y="355146"/>
            <a:ext cx="4184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>
                <a:solidFill>
                  <a:schemeClr val="tx1"/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Motivation &amp; Research Questions</a:t>
            </a:r>
            <a:endParaRPr lang="en-US" sz="2000" dirty="0"/>
          </a:p>
        </p:txBody>
      </p:sp>
      <p:sp>
        <p:nvSpPr>
          <p:cNvPr id="9" name="Slide Number Placeholder 152">
            <a:extLst>
              <a:ext uri="{FF2B5EF4-FFF2-40B4-BE49-F238E27FC236}">
                <a16:creationId xmlns:a16="http://schemas.microsoft.com/office/drawing/2014/main" id="{3549CCE5-6D45-9D16-31D6-27F8B923939E}"/>
              </a:ext>
            </a:extLst>
          </p:cNvPr>
          <p:cNvSpPr txBox="1">
            <a:spLocks/>
          </p:cNvSpPr>
          <p:nvPr/>
        </p:nvSpPr>
        <p:spPr>
          <a:xfrm>
            <a:off x="8722484" y="4724092"/>
            <a:ext cx="51816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24157-7873-E55D-686D-C87FEB7EE7F3}"/>
              </a:ext>
            </a:extLst>
          </p:cNvPr>
          <p:cNvSpPr txBox="1"/>
          <p:nvPr/>
        </p:nvSpPr>
        <p:spPr>
          <a:xfrm>
            <a:off x="145143" y="4667321"/>
            <a:ext cx="8048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[1] https://attack.mitre.org/</a:t>
            </a:r>
            <a:endParaRPr lang="en-US" sz="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Borgeaud, S., Mensch, A., Hoffmann, J., Cai, T., Rutherford, E.,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Millican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... &amp;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Sifre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(2022, June). Improving language models by retrieving from trillions of tokens. In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2206-2240). PMLR.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36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6C6C6-F65E-15F2-60B4-861FC0C8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12" y="709014"/>
            <a:ext cx="6387484" cy="376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D9D3C-3508-9F67-ACC0-D0243E9731A7}"/>
              </a:ext>
            </a:extLst>
          </p:cNvPr>
          <p:cNvSpPr txBox="1"/>
          <p:nvPr/>
        </p:nvSpPr>
        <p:spPr>
          <a:xfrm>
            <a:off x="145143" y="4667321"/>
            <a:ext cx="8048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[1] https://attack.mitre.org/</a:t>
            </a:r>
            <a:endParaRPr lang="en-US" sz="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Borgeaud, S., Mensch, A., Hoffmann, J., Cai, T., Rutherford, E.,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Millican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... &amp;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Sifre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(2022, June). Improving language models by retrieving from trillions of tokens. In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2206-2240). PMLR.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6A750-F0E3-B15C-0CF9-51E94676C2BA}"/>
              </a:ext>
            </a:extLst>
          </p:cNvPr>
          <p:cNvSpPr/>
          <p:nvPr/>
        </p:nvSpPr>
        <p:spPr>
          <a:xfrm>
            <a:off x="261257" y="364812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>
                <a:solidFill>
                  <a:schemeClr val="tx1"/>
                </a:solidFill>
                <a:latin typeface="Gill Sans MT" panose="020B0502020104020203" pitchFamily="34" charset="0"/>
                <a:cs typeface="Helvetica" panose="020B0604020202020204" pitchFamily="34" charset="0"/>
              </a:rPr>
              <a:t>Methodology</a:t>
            </a:r>
            <a:endParaRPr lang="en-US" sz="2000" dirty="0"/>
          </a:p>
        </p:txBody>
      </p:sp>
      <p:sp>
        <p:nvSpPr>
          <p:cNvPr id="6" name="Slide Number Placeholder 152">
            <a:extLst>
              <a:ext uri="{FF2B5EF4-FFF2-40B4-BE49-F238E27FC236}">
                <a16:creationId xmlns:a16="http://schemas.microsoft.com/office/drawing/2014/main" id="{5F211D61-FD15-CF43-C041-616D15474D7A}"/>
              </a:ext>
            </a:extLst>
          </p:cNvPr>
          <p:cNvSpPr txBox="1">
            <a:spLocks/>
          </p:cNvSpPr>
          <p:nvPr/>
        </p:nvSpPr>
        <p:spPr>
          <a:xfrm>
            <a:off x="8722484" y="4724092"/>
            <a:ext cx="51816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CC4F8-4334-EA80-BBB8-BD02B2D6C2EE}"/>
              </a:ext>
            </a:extLst>
          </p:cNvPr>
          <p:cNvSpPr txBox="1"/>
          <p:nvPr/>
        </p:nvSpPr>
        <p:spPr>
          <a:xfrm>
            <a:off x="261257" y="1072397"/>
            <a:ext cx="2039257" cy="330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sz="1200" b="1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Dataset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ICS Procedures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MITRE ATT&amp;CK [1] Descriptions</a:t>
            </a:r>
            <a:endParaRPr lang="en-US" sz="1200" b="1" dirty="0">
              <a:latin typeface="Gill Sans MT" panose="020B0502020104020203" pitchFamily="34" charset="0"/>
              <a:ea typeface="Cambria" panose="02040503050406030204" pitchFamily="18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400"/>
              </a:spcAft>
            </a:pPr>
            <a:r>
              <a:rPr lang="en-US" sz="1200" b="1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Task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Multi-Label (12 tactics)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200" b="1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Metrics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Accuracy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F1 Score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200" dirty="0">
              <a:latin typeface="Gill Sans MT" panose="020B0502020104020203" pitchFamily="34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4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77;p48">
            <a:extLst>
              <a:ext uri="{FF2B5EF4-FFF2-40B4-BE49-F238E27FC236}">
                <a16:creationId xmlns:a16="http://schemas.microsoft.com/office/drawing/2014/main" id="{62795746-EB31-44F1-8436-AFFA354F0C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6019" y="2202494"/>
            <a:ext cx="5330454" cy="919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6600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Thank you!</a:t>
            </a:r>
            <a:endParaRPr sz="4800" b="1" dirty="0">
              <a:solidFill>
                <a:srgbClr val="FF6600"/>
              </a:solidFill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oogle Shape;979;p48">
            <a:extLst>
              <a:ext uri="{FF2B5EF4-FFF2-40B4-BE49-F238E27FC236}">
                <a16:creationId xmlns:a16="http://schemas.microsoft.com/office/drawing/2014/main" id="{DE27C33F-E9AA-4152-ABD3-2C6919A2ED84}"/>
              </a:ext>
            </a:extLst>
          </p:cNvPr>
          <p:cNvSpPr txBox="1">
            <a:spLocks/>
          </p:cNvSpPr>
          <p:nvPr/>
        </p:nvSpPr>
        <p:spPr>
          <a:xfrm>
            <a:off x="0" y="2882520"/>
            <a:ext cx="4172211" cy="1137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2B1C2-05DF-F583-B10B-E68DB76F4FEE}"/>
              </a:ext>
            </a:extLst>
          </p:cNvPr>
          <p:cNvSpPr txBox="1"/>
          <p:nvPr/>
        </p:nvSpPr>
        <p:spPr>
          <a:xfrm>
            <a:off x="2922105" y="3451436"/>
            <a:ext cx="2903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Happy to answer any questions.</a:t>
            </a:r>
            <a:endParaRPr lang="en-US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152">
            <a:extLst>
              <a:ext uri="{FF2B5EF4-FFF2-40B4-BE49-F238E27FC236}">
                <a16:creationId xmlns:a16="http://schemas.microsoft.com/office/drawing/2014/main" id="{BF4BD9EF-4B71-5879-686E-2DE6F1B40E8E}"/>
              </a:ext>
            </a:extLst>
          </p:cNvPr>
          <p:cNvSpPr txBox="1">
            <a:spLocks/>
          </p:cNvSpPr>
          <p:nvPr/>
        </p:nvSpPr>
        <p:spPr>
          <a:xfrm>
            <a:off x="8722484" y="4724092"/>
            <a:ext cx="51816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Gill Sans MT" panose="020B0502020104020203" pitchFamily="34" charset="0"/>
              </a:rPr>
              <a:t>3</a:t>
            </a:r>
          </a:p>
        </p:txBody>
      </p:sp>
      <p:pic>
        <p:nvPicPr>
          <p:cNvPr id="7" name="Picture 2" descr="Our Identity and Logos | Brand Portal | RIT">
            <a:extLst>
              <a:ext uri="{FF2B5EF4-FFF2-40B4-BE49-F238E27FC236}">
                <a16:creationId xmlns:a16="http://schemas.microsoft.com/office/drawing/2014/main" id="{2FFAB87E-2F42-1080-F770-8A9C9259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73" y="218618"/>
            <a:ext cx="577769" cy="2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94901"/>
      </p:ext>
    </p:extLst>
  </p:cSld>
  <p:clrMapOvr>
    <a:masterClrMapping/>
  </p:clrMapOvr>
</p:sld>
</file>

<file path=ppt/theme/theme1.xml><?xml version="1.0" encoding="utf-8"?>
<a:theme xmlns:a="http://schemas.openxmlformats.org/drawingml/2006/main" name="Dynamic Dark Thesis Defense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343</Words>
  <Application>Microsoft Office PowerPoint</Application>
  <PresentationFormat>On-screen Show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Gill Sans MT</vt:lpstr>
      <vt:lpstr>Blinker</vt:lpstr>
      <vt:lpstr>Barlow ExtraBold</vt:lpstr>
      <vt:lpstr>Times New Roman</vt:lpstr>
      <vt:lpstr>Dynamic Dark Thesis Defense by Slidesgo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Reivew of Deep Learning: Theory &amp; Architectures</dc:title>
  <dc:creator>pentium</dc:creator>
  <cp:lastModifiedBy>Reza Fayyazi (RIT Student)</cp:lastModifiedBy>
  <cp:revision>185</cp:revision>
  <dcterms:modified xsi:type="dcterms:W3CDTF">2023-11-06T22:36:11Z</dcterms:modified>
</cp:coreProperties>
</file>