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67" r:id="rId3"/>
    <p:sldId id="351" r:id="rId4"/>
    <p:sldId id="268" r:id="rId5"/>
    <p:sldId id="261" r:id="rId6"/>
    <p:sldId id="263" r:id="rId7"/>
    <p:sldId id="264" r:id="rId8"/>
    <p:sldId id="265" r:id="rId9"/>
    <p:sldId id="266" r:id="rId10"/>
    <p:sldId id="269" r:id="rId11"/>
    <p:sldId id="270" r:id="rId12"/>
    <p:sldId id="271" r:id="rId13"/>
    <p:sldId id="272" r:id="rId14"/>
    <p:sldId id="273" r:id="rId15"/>
    <p:sldId id="274" r:id="rId16"/>
    <p:sldId id="276" r:id="rId17"/>
    <p:sldId id="275" r:id="rId18"/>
    <p:sldId id="277" r:id="rId19"/>
    <p:sldId id="278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777"/>
  </p:normalViewPr>
  <p:slideViewPr>
    <p:cSldViewPr snapToGrid="0" snapToObjects="1">
      <p:cViewPr varScale="1">
        <p:scale>
          <a:sx n="104" d="100"/>
          <a:sy n="104" d="100"/>
        </p:scale>
        <p:origin x="36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90002-3E2F-024D-989E-7C1D88EB1B81}" type="datetimeFigureOut">
              <a:rPr lang="en-US" smtClean="0"/>
              <a:t>6/16/18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4E2419-C770-8541-A7CC-0E0561685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13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6/16/18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6/16/18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6/16/18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allery.shinyapps.io/087-crandash/" TargetMode="External"/><Relationship Id="rId2" Type="http://schemas.openxmlformats.org/officeDocument/2006/relationships/hyperlink" Target="https://gallery.shinyapps.io/lego-viz/" TargetMode="Externa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pittsburghpa.shinyapps.io/BurghsEyeView" TargetMode="External"/><Relationship Id="rId4" Type="http://schemas.openxmlformats.org/officeDocument/2006/relationships/hyperlink" Target="https://pittsburghpa.shinyapps.io/dashburgh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7" y="2183870"/>
            <a:ext cx="8361229" cy="2098226"/>
          </a:xfrm>
        </p:spPr>
        <p:txBody>
          <a:bodyPr/>
          <a:lstStyle/>
          <a:p>
            <a:r>
              <a:rPr lang="en-US" dirty="0"/>
              <a:t>R Shiny </a:t>
            </a:r>
            <a:r>
              <a:rPr lang="en-US"/>
              <a:t>for Operations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4" y="4282096"/>
            <a:ext cx="6831673" cy="1086237"/>
          </a:xfrm>
        </p:spPr>
        <p:txBody>
          <a:bodyPr/>
          <a:lstStyle/>
          <a:p>
            <a:r>
              <a:rPr lang="en-US"/>
              <a:t>Instructor: </a:t>
            </a:r>
            <a:r>
              <a:rPr lang="en-US" dirty="0"/>
              <a:t>Geoffrey Arnold</a:t>
            </a:r>
          </a:p>
        </p:txBody>
      </p:sp>
    </p:spTree>
    <p:extLst>
      <p:ext uri="{BB962C8B-B14F-4D97-AF65-F5344CB8AC3E}">
        <p14:creationId xmlns:p14="http://schemas.microsoft.com/office/powerpoint/2010/main" val="20734513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Grid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9100" y="685800"/>
            <a:ext cx="8521700" cy="6053221"/>
          </a:xfrm>
        </p:spPr>
      </p:pic>
    </p:spTree>
    <p:extLst>
      <p:ext uri="{BB962C8B-B14F-4D97-AF65-F5344CB8AC3E}">
        <p14:creationId xmlns:p14="http://schemas.microsoft.com/office/powerpoint/2010/main" val="2838525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effectLst/>
        </p:spPr>
      </p:sp>
      <p:sp>
        <p:nvSpPr>
          <p:cNvPr id="11" name="Rectangle 10" title="Side bar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6" title="Crop Mark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038446" y="1749415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7" name="Rectangle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868" y="160867"/>
            <a:ext cx="10908160" cy="577685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530" y="508783"/>
            <a:ext cx="9506832" cy="50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1733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NavBar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8900" y="260701"/>
            <a:ext cx="6919349" cy="3981099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589" y="3467100"/>
            <a:ext cx="6782411" cy="3148976"/>
          </a:xfrm>
        </p:spPr>
      </p:pic>
    </p:spTree>
    <p:extLst>
      <p:ext uri="{BB962C8B-B14F-4D97-AF65-F5344CB8AC3E}">
        <p14:creationId xmlns:p14="http://schemas.microsoft.com/office/powerpoint/2010/main" val="19088758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effectLst/>
        </p:spPr>
      </p:sp>
      <p:sp>
        <p:nvSpPr>
          <p:cNvPr id="11" name="Rectangle 10" title="Side bar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6" title="Crop Mark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038446" y="1749415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7" name="Rectangle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868" y="160867"/>
            <a:ext cx="10908160" cy="577685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454" y="508783"/>
            <a:ext cx="9056984" cy="50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95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Theme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552" y="1562100"/>
            <a:ext cx="9601200" cy="5173981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00" y="5323778"/>
            <a:ext cx="4395304" cy="924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4812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Themes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552" y="1524000"/>
            <a:ext cx="10045134" cy="502797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43523"/>
            <a:ext cx="6203506" cy="814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7533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Concepts of Shiny apps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 to Server</a:t>
            </a:r>
          </a:p>
        </p:txBody>
      </p:sp>
    </p:spTree>
    <p:extLst>
      <p:ext uri="{BB962C8B-B14F-4D97-AF65-F5344CB8AC3E}">
        <p14:creationId xmlns:p14="http://schemas.microsoft.com/office/powerpoint/2010/main" val="12761906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Server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2235200"/>
          </a:xfrm>
        </p:spPr>
        <p:txBody>
          <a:bodyPr>
            <a:normAutofit/>
          </a:bodyPr>
          <a:lstStyle/>
          <a:p>
            <a:r>
              <a:rPr lang="en-US" dirty="0"/>
              <a:t>Outputs</a:t>
            </a:r>
          </a:p>
          <a:p>
            <a:pPr lvl="1"/>
            <a:r>
              <a:rPr lang="en-US" dirty="0"/>
              <a:t>List of functions called in the UI which generates plots, tables and other objects.</a:t>
            </a:r>
          </a:p>
          <a:p>
            <a:pPr lvl="1"/>
            <a:r>
              <a:rPr lang="en-US" dirty="0"/>
              <a:t>Will regenerate whenever dependent inputs are changed, or based off of required action in UI.</a:t>
            </a:r>
          </a:p>
          <a:p>
            <a:pPr lvl="1"/>
            <a:r>
              <a:rPr lang="en-US" dirty="0"/>
              <a:t>Shiny Apps will display from any graphics package including;</a:t>
            </a:r>
          </a:p>
          <a:p>
            <a:pPr lvl="2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781300" y="4521200"/>
            <a:ext cx="7620000" cy="2031325"/>
          </a:xfrm>
          <a:prstGeom prst="rect">
            <a:avLst/>
          </a:prstGeom>
          <a:noFill/>
        </p:spPr>
        <p:txBody>
          <a:bodyPr wrap="square" numCol="3" rtlCol="0">
            <a:spAutoFit/>
          </a:bodyPr>
          <a:lstStyle/>
          <a:p>
            <a:pPr marL="1200150" lvl="2" indent="-285750">
              <a:buFont typeface="Arial" charset="0"/>
              <a:buChar char="•"/>
            </a:pPr>
            <a:r>
              <a:rPr lang="en-US" dirty="0"/>
              <a:t>ggplot2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dirty="0" err="1"/>
              <a:t>plotly</a:t>
            </a:r>
            <a:endParaRPr lang="en-US" dirty="0"/>
          </a:p>
          <a:p>
            <a:pPr marL="1200150" lvl="2" indent="-285750">
              <a:buFont typeface="Arial" charset="0"/>
              <a:buChar char="•"/>
            </a:pPr>
            <a:r>
              <a:rPr lang="en-US" dirty="0"/>
              <a:t>DT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dirty="0" err="1"/>
              <a:t>LeafletR</a:t>
            </a:r>
            <a:endParaRPr lang="en-US" dirty="0"/>
          </a:p>
          <a:p>
            <a:pPr marL="1200150" lvl="2" indent="-285750">
              <a:buFont typeface="Arial" charset="0"/>
              <a:buChar char="•"/>
            </a:pPr>
            <a:r>
              <a:rPr lang="en-US" dirty="0" err="1"/>
              <a:t>ggvis</a:t>
            </a:r>
            <a:endParaRPr lang="en-US" dirty="0"/>
          </a:p>
          <a:p>
            <a:pPr marL="1200150" lvl="2" indent="-285750">
              <a:buFont typeface="Arial" charset="0"/>
              <a:buChar char="•"/>
            </a:pPr>
            <a:r>
              <a:rPr lang="en-US" dirty="0" err="1"/>
              <a:t>googleVis</a:t>
            </a:r>
            <a:endParaRPr lang="en-US" dirty="0"/>
          </a:p>
          <a:p>
            <a:pPr marL="1200150" lvl="2" indent="-285750">
              <a:buFont typeface="Arial" charset="0"/>
              <a:buChar char="•"/>
            </a:pPr>
            <a:r>
              <a:rPr lang="en-US" dirty="0"/>
              <a:t>wordcloud2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dirty="0"/>
              <a:t>d3heatmap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dirty="0" err="1"/>
              <a:t>dygraphs</a:t>
            </a:r>
            <a:endParaRPr lang="en-US" dirty="0"/>
          </a:p>
          <a:p>
            <a:pPr marL="1200150" lvl="2" indent="-285750">
              <a:buFont typeface="Arial" charset="0"/>
              <a:buChar char="•"/>
            </a:pPr>
            <a:r>
              <a:rPr lang="en-US" dirty="0" err="1"/>
              <a:t>ggmap</a:t>
            </a:r>
            <a:endParaRPr lang="en-US" dirty="0"/>
          </a:p>
          <a:p>
            <a:pPr marL="1200150" lvl="2" indent="-285750">
              <a:buFont typeface="Arial" charset="0"/>
              <a:buChar char="•"/>
            </a:pPr>
            <a:r>
              <a:rPr lang="en-US" dirty="0" err="1"/>
              <a:t>highcharter</a:t>
            </a:r>
            <a:endParaRPr lang="en-US" dirty="0"/>
          </a:p>
          <a:p>
            <a:pPr marL="1200150" lvl="2" indent="-285750">
              <a:buFont typeface="Arial" charset="0"/>
              <a:buChar char="•"/>
            </a:pPr>
            <a:r>
              <a:rPr lang="en-US" dirty="0" err="1"/>
              <a:t>rgl</a:t>
            </a:r>
            <a:endParaRPr lang="en-US" dirty="0"/>
          </a:p>
          <a:p>
            <a:pPr marL="1200150" lvl="2" indent="-285750">
              <a:buFont typeface="Arial" charset="0"/>
              <a:buChar char="•"/>
            </a:pPr>
            <a:r>
              <a:rPr lang="en-US" dirty="0" err="1"/>
              <a:t>DiagrammeR</a:t>
            </a:r>
            <a:endParaRPr lang="en-US" dirty="0"/>
          </a:p>
          <a:p>
            <a:pPr marL="1200150" lvl="2" indent="-285750">
              <a:buFont typeface="Arial" charset="0"/>
              <a:buChar char="•"/>
            </a:pPr>
            <a:r>
              <a:rPr lang="en-US" dirty="0" err="1"/>
              <a:t>rCharts</a:t>
            </a:r>
            <a:endParaRPr lang="en-US" dirty="0"/>
          </a:p>
          <a:p>
            <a:pPr marL="1200150" lvl="2" indent="-285750">
              <a:buFont typeface="Arial" charset="0"/>
              <a:buChar char="•"/>
            </a:pPr>
            <a:endParaRPr lang="en-US" dirty="0"/>
          </a:p>
          <a:p>
            <a:pPr marL="1200150" lvl="2" indent="-285750">
              <a:buFont typeface="Arial" charset="0"/>
              <a:buChar char="•"/>
            </a:pPr>
            <a:endParaRPr lang="en-US" dirty="0"/>
          </a:p>
          <a:p>
            <a:pPr marL="1200150" lvl="2" indent="-285750">
              <a:buFont typeface="Arial" charset="0"/>
              <a:buChar char="•"/>
            </a:pPr>
            <a:endParaRPr lang="en-US" dirty="0"/>
          </a:p>
          <a:p>
            <a:pPr marL="1200150" lvl="2" indent="-285750">
              <a:buFont typeface="Arial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5454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effectLst/>
        </p:spPr>
      </p:sp>
      <p:sp>
        <p:nvSpPr>
          <p:cNvPr id="12" name="Rectangle 11" title="Side bar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068" y="4550229"/>
            <a:ext cx="6682315" cy="1687285"/>
          </a:xfrm>
          <a:prstGeom prst="rect">
            <a:avLst/>
          </a:prstGeom>
        </p:spPr>
      </p:pic>
      <p:sp>
        <p:nvSpPr>
          <p:cNvPr id="14" name="Rectangle 13" title="Side bar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44" y="631372"/>
            <a:ext cx="3135086" cy="560614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Saving Outputs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41595" y="631371"/>
            <a:ext cx="6797262" cy="374468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Output is a list which you build onto as you create your visuals</a:t>
            </a:r>
          </a:p>
          <a:p>
            <a:r>
              <a:rPr lang="en-US" dirty="0"/>
              <a:t>Each entry in the list is called in the UI by the name saved.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The three outputs below are called by “</a:t>
            </a:r>
            <a:r>
              <a:rPr lang="en-US" dirty="0" err="1"/>
              <a:t>report.table</a:t>
            </a:r>
            <a:r>
              <a:rPr lang="en-US" dirty="0"/>
              <a:t>”, “</a:t>
            </a:r>
            <a:r>
              <a:rPr lang="en-US" dirty="0" err="1"/>
              <a:t>downloadData</a:t>
            </a:r>
            <a:r>
              <a:rPr lang="en-US" dirty="0"/>
              <a:t>” and “map” respectively.</a:t>
            </a:r>
          </a:p>
          <a:p>
            <a:r>
              <a:rPr lang="en-US" dirty="0"/>
              <a:t>Otherwise these images work just like anything created in an </a:t>
            </a:r>
            <a:r>
              <a:rPr lang="en-US" dirty="0" err="1"/>
              <a:t>RMarkdown</a:t>
            </a:r>
            <a:r>
              <a:rPr lang="en-US" dirty="0"/>
              <a:t> document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2569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Shiny Apps are made of up of three arguments.</a:t>
            </a:r>
          </a:p>
          <a:p>
            <a:pPr lvl="1"/>
            <a:r>
              <a:rPr lang="en-US" dirty="0" err="1"/>
              <a:t>Ui</a:t>
            </a:r>
            <a:endParaRPr lang="en-US" dirty="0"/>
          </a:p>
          <a:p>
            <a:pPr lvl="1"/>
            <a:r>
              <a:rPr lang="en-US" dirty="0"/>
              <a:t>Server</a:t>
            </a:r>
          </a:p>
          <a:p>
            <a:r>
              <a:rPr lang="en-US" dirty="0"/>
              <a:t>There are numerous layout selections and combinations</a:t>
            </a:r>
          </a:p>
          <a:p>
            <a:r>
              <a:rPr lang="en-US" dirty="0"/>
              <a:t>To easily style your map you can use custom or free </a:t>
            </a:r>
            <a:r>
              <a:rPr lang="en-US" dirty="0" err="1"/>
              <a:t>css</a:t>
            </a:r>
            <a:r>
              <a:rPr lang="en-US" dirty="0"/>
              <a:t> bootstraps</a:t>
            </a:r>
          </a:p>
          <a:p>
            <a:r>
              <a:rPr lang="en-US" dirty="0"/>
              <a:t>Outputs are functions which generate the desired content for the app’s UI</a:t>
            </a:r>
          </a:p>
        </p:txBody>
      </p:sp>
    </p:spTree>
    <p:extLst>
      <p:ext uri="{BB962C8B-B14F-4D97-AF65-F5344CB8AC3E}">
        <p14:creationId xmlns:p14="http://schemas.microsoft.com/office/powerpoint/2010/main" val="1525180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Concepts of Shiny apps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They’re all just functions</a:t>
            </a:r>
          </a:p>
        </p:txBody>
      </p:sp>
    </p:spTree>
    <p:extLst>
      <p:ext uri="{BB962C8B-B14F-4D97-AF65-F5344CB8AC3E}">
        <p14:creationId xmlns:p14="http://schemas.microsoft.com/office/powerpoint/2010/main" val="1722406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D87FA9-E0E2-2D43-86C3-F7E249C1B81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App</a:t>
            </a:r>
          </a:p>
          <a:p>
            <a:pPr lvl="1"/>
            <a:r>
              <a:rPr lang="en-US" dirty="0">
                <a:hlinkClick r:id="rId2"/>
              </a:rPr>
              <a:t>https://gallery.shinyapps.io/lego-viz/</a:t>
            </a:r>
            <a:endParaRPr lang="en-US" dirty="0"/>
          </a:p>
          <a:p>
            <a:r>
              <a:rPr lang="en-US" dirty="0"/>
              <a:t>Shiny Dashboard</a:t>
            </a:r>
          </a:p>
          <a:p>
            <a:pPr lvl="1"/>
            <a:r>
              <a:rPr lang="en-US" dirty="0">
                <a:hlinkClick r:id="rId3"/>
              </a:rPr>
              <a:t>https://gallery.shinyapps.io/087-crandash/</a:t>
            </a:r>
            <a:endParaRPr lang="en-US" dirty="0"/>
          </a:p>
          <a:p>
            <a:r>
              <a:rPr lang="en-US" dirty="0" err="1"/>
              <a:t>Flexdashboard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https://pittsburghpa.shinyapps.io/dashburgh/</a:t>
            </a:r>
            <a:r>
              <a:rPr lang="en-US" dirty="0"/>
              <a:t>	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A7E9615-4D57-5D4A-A14E-09EB430AAF9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Map:</a:t>
            </a:r>
          </a:p>
          <a:p>
            <a:pPr lvl="1"/>
            <a:r>
              <a:rPr lang="en-US" dirty="0">
                <a:hlinkClick r:id="rId5"/>
              </a:rPr>
              <a:t>https://pittsburghpa.shinyapps.io/BurghsEyeView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900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Basic Parts of the function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1371600" y="2804983"/>
            <a:ext cx="9601589" cy="3768811"/>
          </a:xfrm>
        </p:spPr>
        <p:txBody>
          <a:bodyPr/>
          <a:lstStyle/>
          <a:p>
            <a:r>
              <a:rPr lang="en-US" b="1" dirty="0"/>
              <a:t>UI </a:t>
            </a:r>
            <a:r>
              <a:rPr lang="mr-IN" b="1" dirty="0"/>
              <a:t>–</a:t>
            </a:r>
            <a:r>
              <a:rPr lang="en-US" b="1" dirty="0"/>
              <a:t> User Interface</a:t>
            </a:r>
          </a:p>
          <a:p>
            <a:pPr lvl="1"/>
            <a:r>
              <a:rPr lang="en-US" dirty="0"/>
              <a:t>Builds the webpage</a:t>
            </a:r>
          </a:p>
          <a:p>
            <a:pPr lvl="1"/>
            <a:r>
              <a:rPr lang="en-US" dirty="0"/>
              <a:t>Can be done in R code OR HTML</a:t>
            </a:r>
          </a:p>
          <a:p>
            <a:r>
              <a:rPr lang="en-US" b="1" dirty="0"/>
              <a:t>Server</a:t>
            </a:r>
          </a:p>
          <a:p>
            <a:pPr lvl="1"/>
            <a:r>
              <a:rPr lang="en-US" dirty="0"/>
              <a:t>Generates all reactive content</a:t>
            </a:r>
          </a:p>
          <a:p>
            <a:pPr lvl="1"/>
            <a:r>
              <a:rPr lang="en-US" dirty="0"/>
              <a:t>Can be used to change portions of UI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6723" y="3385751"/>
            <a:ext cx="5562922" cy="704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557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Concepts of Shiny apps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Building a User Interface</a:t>
            </a:r>
          </a:p>
        </p:txBody>
      </p:sp>
    </p:spTree>
    <p:extLst>
      <p:ext uri="{BB962C8B-B14F-4D97-AF65-F5344CB8AC3E}">
        <p14:creationId xmlns:p14="http://schemas.microsoft.com/office/powerpoint/2010/main" val="206745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Sidebar Layout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085" y="1557866"/>
            <a:ext cx="9810229" cy="5147733"/>
          </a:xfrm>
        </p:spPr>
      </p:pic>
    </p:spTree>
    <p:extLst>
      <p:ext uri="{BB962C8B-B14F-4D97-AF65-F5344CB8AC3E}">
        <p14:creationId xmlns:p14="http://schemas.microsoft.com/office/powerpoint/2010/main" val="908246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effectLst/>
        </p:spPr>
      </p:sp>
      <p:sp>
        <p:nvSpPr>
          <p:cNvPr id="11" name="Rectangle 10" title="Side bar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6" title="Crop Mark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038446" y="1749415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7" name="Rectangle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868" y="160867"/>
            <a:ext cx="10908160" cy="577685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598" y="508783"/>
            <a:ext cx="10264697" cy="50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203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Sidebar w/ </a:t>
            </a:r>
            <a:r>
              <a:rPr lang="en-US" dirty="0" err="1"/>
              <a:t>Tabset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575" y="1557866"/>
            <a:ext cx="9171248" cy="5147733"/>
          </a:xfrm>
        </p:spPr>
      </p:pic>
    </p:spTree>
    <p:extLst>
      <p:ext uri="{BB962C8B-B14F-4D97-AF65-F5344CB8AC3E}">
        <p14:creationId xmlns:p14="http://schemas.microsoft.com/office/powerpoint/2010/main" val="7024223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effectLst/>
        </p:spPr>
      </p:sp>
      <p:sp>
        <p:nvSpPr>
          <p:cNvPr id="11" name="Rectangle 10" title="Side bar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6" title="Crop Mark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038446" y="1749415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7" name="Rectangle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868" y="160867"/>
            <a:ext cx="10908160" cy="577685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925" y="508783"/>
            <a:ext cx="9892043" cy="50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836082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384</TotalTime>
  <Words>298</Words>
  <Application>Microsoft Macintosh PowerPoint</Application>
  <PresentationFormat>Widescreen</PresentationFormat>
  <Paragraphs>65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Franklin Gothic Book</vt:lpstr>
      <vt:lpstr>Mangal</vt:lpstr>
      <vt:lpstr>Crop</vt:lpstr>
      <vt:lpstr>R Shiny for Operations</vt:lpstr>
      <vt:lpstr>Basic Concepts of Shiny apps</vt:lpstr>
      <vt:lpstr>Examples</vt:lpstr>
      <vt:lpstr>Two Basic Parts of the function</vt:lpstr>
      <vt:lpstr>Basic Concepts of Shiny apps</vt:lpstr>
      <vt:lpstr>Sidebar Layout</vt:lpstr>
      <vt:lpstr>PowerPoint Presentation</vt:lpstr>
      <vt:lpstr>Sidebar w/ Tabset</vt:lpstr>
      <vt:lpstr>PowerPoint Presentation</vt:lpstr>
      <vt:lpstr>Grid</vt:lpstr>
      <vt:lpstr>PowerPoint Presentation</vt:lpstr>
      <vt:lpstr>NavBar</vt:lpstr>
      <vt:lpstr>PowerPoint Presentation</vt:lpstr>
      <vt:lpstr>Custom Theme</vt:lpstr>
      <vt:lpstr>Custom Themes</vt:lpstr>
      <vt:lpstr>Basic Concepts of Shiny apps</vt:lpstr>
      <vt:lpstr>Introduction to Server Function</vt:lpstr>
      <vt:lpstr>Saving Outputs</vt:lpstr>
      <vt:lpstr>REVIEW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Shiny for Operations</dc:title>
  <dc:creator>Arnold, Geoffrey</dc:creator>
  <cp:lastModifiedBy>Arnold, Geoffrey</cp:lastModifiedBy>
  <cp:revision>22</cp:revision>
  <dcterms:created xsi:type="dcterms:W3CDTF">2017-07-16T23:50:20Z</dcterms:created>
  <dcterms:modified xsi:type="dcterms:W3CDTF">2018-06-16T16:21:45Z</dcterms:modified>
</cp:coreProperties>
</file>