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380" r:id="rId3"/>
    <p:sldId id="381" r:id="rId4"/>
    <p:sldId id="382" r:id="rId5"/>
    <p:sldId id="383" r:id="rId6"/>
    <p:sldId id="385" r:id="rId7"/>
    <p:sldId id="386" r:id="rId8"/>
    <p:sldId id="392" r:id="rId9"/>
    <p:sldId id="384" r:id="rId10"/>
    <p:sldId id="394" r:id="rId11"/>
    <p:sldId id="393" r:id="rId12"/>
    <p:sldId id="391" r:id="rId13"/>
    <p:sldId id="398" r:id="rId14"/>
    <p:sldId id="390" r:id="rId15"/>
    <p:sldId id="395" r:id="rId16"/>
    <p:sldId id="396" r:id="rId17"/>
    <p:sldId id="399" r:id="rId18"/>
    <p:sldId id="4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8"/>
    <p:restoredTop sz="94777"/>
  </p:normalViewPr>
  <p:slideViewPr>
    <p:cSldViewPr snapToGrid="0" snapToObjects="1">
      <p:cViewPr varScale="1">
        <p:scale>
          <a:sx n="104" d="100"/>
          <a:sy n="104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46180-9F54-4280-BA3E-6548B045A250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8F5BF4-677D-4378-9A91-C00C8CD42F63}">
      <dgm:prSet/>
      <dgm:spPr/>
      <dgm:t>
        <a:bodyPr/>
        <a:lstStyle/>
        <a:p>
          <a:r>
            <a:rPr lang="en-US"/>
            <a:t>Spatial DataFrame can be subset</a:t>
          </a:r>
        </a:p>
      </dgm:t>
    </dgm:pt>
    <dgm:pt modelId="{7CC96279-70BE-439F-881D-16BE0FFCB37E}" type="parTrans" cxnId="{30262681-8B0E-4C02-AA71-483464A12E98}">
      <dgm:prSet/>
      <dgm:spPr/>
      <dgm:t>
        <a:bodyPr/>
        <a:lstStyle/>
        <a:p>
          <a:endParaRPr lang="en-US"/>
        </a:p>
      </dgm:t>
    </dgm:pt>
    <dgm:pt modelId="{FBE7A033-A58C-4C51-ACD0-8266E80CDD8F}" type="sibTrans" cxnId="{30262681-8B0E-4C02-AA71-483464A12E98}">
      <dgm:prSet/>
      <dgm:spPr/>
      <dgm:t>
        <a:bodyPr/>
        <a:lstStyle/>
        <a:p>
          <a:endParaRPr lang="en-US"/>
        </a:p>
      </dgm:t>
    </dgm:pt>
    <dgm:pt modelId="{255A1CBF-8E67-417B-BFA1-58DF31B2DC71}">
      <dgm:prSet/>
      <dgm:spPr/>
      <dgm:t>
        <a:bodyPr/>
        <a:lstStyle/>
        <a:p>
          <a:r>
            <a:rPr lang="en-US"/>
            <a:t>Not easily piped </a:t>
          </a:r>
        </a:p>
      </dgm:t>
    </dgm:pt>
    <dgm:pt modelId="{066F2AB1-89D5-4756-8CDD-5CBEAC5832CA}" type="parTrans" cxnId="{666816C0-4A2F-4077-AC3F-3657390D9020}">
      <dgm:prSet/>
      <dgm:spPr/>
      <dgm:t>
        <a:bodyPr/>
        <a:lstStyle/>
        <a:p>
          <a:endParaRPr lang="en-US"/>
        </a:p>
      </dgm:t>
    </dgm:pt>
    <dgm:pt modelId="{57071691-3AA4-4126-A492-9EA927193A4B}" type="sibTrans" cxnId="{666816C0-4A2F-4077-AC3F-3657390D9020}">
      <dgm:prSet/>
      <dgm:spPr/>
      <dgm:t>
        <a:bodyPr/>
        <a:lstStyle/>
        <a:p>
          <a:endParaRPr lang="en-US"/>
        </a:p>
      </dgm:t>
    </dgm:pt>
    <dgm:pt modelId="{57822CAC-376C-44E6-B028-65E9F01BBEAC}">
      <dgm:prSet/>
      <dgm:spPr/>
      <dgm:t>
        <a:bodyPr/>
        <a:lstStyle/>
        <a:p>
          <a:r>
            <a:rPr lang="en-US" dirty="0"/>
            <a:t>For some: </a:t>
          </a:r>
          <a:r>
            <a:rPr lang="en-US" dirty="0">
              <a:sym typeface="Wingdings" panose="05000000000000000000" pitchFamily="2" charset="2"/>
            </a:rPr>
            <a:t></a:t>
          </a:r>
          <a:r>
            <a:rPr lang="en-US" dirty="0"/>
            <a:t> Others: </a:t>
          </a:r>
          <a:r>
            <a:rPr lang="en-US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19204AE9-0C32-4F7C-A7CB-61CBA5EF944A}" type="parTrans" cxnId="{FF315C98-C4B5-4A35-A1F7-B78523D23C5C}">
      <dgm:prSet/>
      <dgm:spPr/>
      <dgm:t>
        <a:bodyPr/>
        <a:lstStyle/>
        <a:p>
          <a:endParaRPr lang="en-US"/>
        </a:p>
      </dgm:t>
    </dgm:pt>
    <dgm:pt modelId="{7DEB0135-EDB0-4160-8A2B-5971D00C51AF}" type="sibTrans" cxnId="{FF315C98-C4B5-4A35-A1F7-B78523D23C5C}">
      <dgm:prSet/>
      <dgm:spPr/>
      <dgm:t>
        <a:bodyPr/>
        <a:lstStyle/>
        <a:p>
          <a:endParaRPr lang="en-US"/>
        </a:p>
      </dgm:t>
    </dgm:pt>
    <dgm:pt modelId="{DE593002-94BC-604D-9CAA-FEA442B86CC6}" type="pres">
      <dgm:prSet presAssocID="{37D46180-9F54-4280-BA3E-6548B045A250}" presName="Name0" presStyleCnt="0">
        <dgm:presLayoutVars>
          <dgm:dir/>
          <dgm:animLvl val="lvl"/>
          <dgm:resizeHandles val="exact"/>
        </dgm:presLayoutVars>
      </dgm:prSet>
      <dgm:spPr/>
    </dgm:pt>
    <dgm:pt modelId="{7F0A4146-3EF1-9340-AB24-BE571E621B4D}" type="pres">
      <dgm:prSet presAssocID="{3D8F5BF4-677D-4378-9A91-C00C8CD42F6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372DD6E-9D2F-1A44-9229-3ABB5F3C539B}" type="pres">
      <dgm:prSet presAssocID="{FBE7A033-A58C-4C51-ACD0-8266E80CDD8F}" presName="parTxOnlySpace" presStyleCnt="0"/>
      <dgm:spPr/>
    </dgm:pt>
    <dgm:pt modelId="{BDB8AAB9-C221-C045-9690-4EE931D98D15}" type="pres">
      <dgm:prSet presAssocID="{255A1CBF-8E67-417B-BFA1-58DF31B2DC7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C4480B-00A0-1246-B36E-171BABC2E4E5}" type="pres">
      <dgm:prSet presAssocID="{57071691-3AA4-4126-A492-9EA927193A4B}" presName="parTxOnlySpace" presStyleCnt="0"/>
      <dgm:spPr/>
    </dgm:pt>
    <dgm:pt modelId="{471D7636-0329-EC48-BBB7-A1249373E525}" type="pres">
      <dgm:prSet presAssocID="{57822CAC-376C-44E6-B028-65E9F01BBEA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A9C726-0AE1-1540-8C73-FE308F16C3BD}" type="presOf" srcId="{37D46180-9F54-4280-BA3E-6548B045A250}" destId="{DE593002-94BC-604D-9CAA-FEA442B86CC6}" srcOrd="0" destOrd="0" presId="urn:microsoft.com/office/officeart/2005/8/layout/chevron1"/>
    <dgm:cxn modelId="{10E1D84C-B0F6-7C47-A83F-7617276B8994}" type="presOf" srcId="{3D8F5BF4-677D-4378-9A91-C00C8CD42F63}" destId="{7F0A4146-3EF1-9340-AB24-BE571E621B4D}" srcOrd="0" destOrd="0" presId="urn:microsoft.com/office/officeart/2005/8/layout/chevron1"/>
    <dgm:cxn modelId="{78E58652-7013-5B4C-B333-2BF8B3CAEA44}" type="presOf" srcId="{57822CAC-376C-44E6-B028-65E9F01BBEAC}" destId="{471D7636-0329-EC48-BBB7-A1249373E525}" srcOrd="0" destOrd="0" presId="urn:microsoft.com/office/officeart/2005/8/layout/chevron1"/>
    <dgm:cxn modelId="{30262681-8B0E-4C02-AA71-483464A12E98}" srcId="{37D46180-9F54-4280-BA3E-6548B045A250}" destId="{3D8F5BF4-677D-4378-9A91-C00C8CD42F63}" srcOrd="0" destOrd="0" parTransId="{7CC96279-70BE-439F-881D-16BE0FFCB37E}" sibTransId="{FBE7A033-A58C-4C51-ACD0-8266E80CDD8F}"/>
    <dgm:cxn modelId="{0FA9BD82-006C-F542-98BA-A9FE0407CB88}" type="presOf" srcId="{255A1CBF-8E67-417B-BFA1-58DF31B2DC71}" destId="{BDB8AAB9-C221-C045-9690-4EE931D98D15}" srcOrd="0" destOrd="0" presId="urn:microsoft.com/office/officeart/2005/8/layout/chevron1"/>
    <dgm:cxn modelId="{FF315C98-C4B5-4A35-A1F7-B78523D23C5C}" srcId="{37D46180-9F54-4280-BA3E-6548B045A250}" destId="{57822CAC-376C-44E6-B028-65E9F01BBEAC}" srcOrd="2" destOrd="0" parTransId="{19204AE9-0C32-4F7C-A7CB-61CBA5EF944A}" sibTransId="{7DEB0135-EDB0-4160-8A2B-5971D00C51AF}"/>
    <dgm:cxn modelId="{666816C0-4A2F-4077-AC3F-3657390D9020}" srcId="{37D46180-9F54-4280-BA3E-6548B045A250}" destId="{255A1CBF-8E67-417B-BFA1-58DF31B2DC71}" srcOrd="1" destOrd="0" parTransId="{066F2AB1-89D5-4756-8CDD-5CBEAC5832CA}" sibTransId="{57071691-3AA4-4126-A492-9EA927193A4B}"/>
    <dgm:cxn modelId="{1A3568C9-E722-AC47-A211-3244C38D20A7}" type="presParOf" srcId="{DE593002-94BC-604D-9CAA-FEA442B86CC6}" destId="{7F0A4146-3EF1-9340-AB24-BE571E621B4D}" srcOrd="0" destOrd="0" presId="urn:microsoft.com/office/officeart/2005/8/layout/chevron1"/>
    <dgm:cxn modelId="{B9180AF5-5C10-B542-A194-2D134BCC4D5B}" type="presParOf" srcId="{DE593002-94BC-604D-9CAA-FEA442B86CC6}" destId="{5372DD6E-9D2F-1A44-9229-3ABB5F3C539B}" srcOrd="1" destOrd="0" presId="urn:microsoft.com/office/officeart/2005/8/layout/chevron1"/>
    <dgm:cxn modelId="{0A597882-7C80-264E-A78E-8B809B936225}" type="presParOf" srcId="{DE593002-94BC-604D-9CAA-FEA442B86CC6}" destId="{BDB8AAB9-C221-C045-9690-4EE931D98D15}" srcOrd="2" destOrd="0" presId="urn:microsoft.com/office/officeart/2005/8/layout/chevron1"/>
    <dgm:cxn modelId="{AFB1FDB5-EC99-BB49-8730-DDE3C431778C}" type="presParOf" srcId="{DE593002-94BC-604D-9CAA-FEA442B86CC6}" destId="{15C4480B-00A0-1246-B36E-171BABC2E4E5}" srcOrd="3" destOrd="0" presId="urn:microsoft.com/office/officeart/2005/8/layout/chevron1"/>
    <dgm:cxn modelId="{BE77387F-9ABA-3C48-B38A-1E967DA2FA1E}" type="presParOf" srcId="{DE593002-94BC-604D-9CAA-FEA442B86CC6}" destId="{471D7636-0329-EC48-BBB7-A1249373E52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A4146-3EF1-9340-AB24-BE571E621B4D}">
      <dsp:nvSpPr>
        <dsp:cNvPr id="0" name=""/>
        <dsp:cNvSpPr/>
      </dsp:nvSpPr>
      <dsp:spPr>
        <a:xfrm>
          <a:off x="2913" y="1080683"/>
          <a:ext cx="3550081" cy="142003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Spatial DataFrame can be subset</a:t>
          </a:r>
        </a:p>
      </dsp:txBody>
      <dsp:txXfrm>
        <a:off x="712929" y="1080683"/>
        <a:ext cx="2130049" cy="1420032"/>
      </dsp:txXfrm>
    </dsp:sp>
    <dsp:sp modelId="{BDB8AAB9-C221-C045-9690-4EE931D98D15}">
      <dsp:nvSpPr>
        <dsp:cNvPr id="0" name=""/>
        <dsp:cNvSpPr/>
      </dsp:nvSpPr>
      <dsp:spPr>
        <a:xfrm>
          <a:off x="3197987" y="1080683"/>
          <a:ext cx="3550081" cy="1420032"/>
        </a:xfrm>
        <a:prstGeom prst="chevron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 easily piped </a:t>
          </a:r>
        </a:p>
      </dsp:txBody>
      <dsp:txXfrm>
        <a:off x="3908003" y="1080683"/>
        <a:ext cx="2130049" cy="1420032"/>
      </dsp:txXfrm>
    </dsp:sp>
    <dsp:sp modelId="{471D7636-0329-EC48-BBB7-A1249373E525}">
      <dsp:nvSpPr>
        <dsp:cNvPr id="0" name=""/>
        <dsp:cNvSpPr/>
      </dsp:nvSpPr>
      <dsp:spPr>
        <a:xfrm>
          <a:off x="6393060" y="1080683"/>
          <a:ext cx="3550081" cy="1420032"/>
        </a:xfrm>
        <a:prstGeom prst="chevron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some: </a:t>
          </a:r>
          <a:r>
            <a:rPr lang="en-US" sz="2600" kern="1200" dirty="0">
              <a:sym typeface="Wingdings" panose="05000000000000000000" pitchFamily="2" charset="2"/>
            </a:rPr>
            <a:t></a:t>
          </a:r>
          <a:r>
            <a:rPr lang="en-US" sz="2600" kern="1200" dirty="0"/>
            <a:t> Others: </a:t>
          </a:r>
          <a:r>
            <a:rPr lang="en-US" sz="2600" kern="1200" dirty="0">
              <a:sym typeface="Wingdings" panose="05000000000000000000" pitchFamily="2" charset="2"/>
            </a:rPr>
            <a:t></a:t>
          </a:r>
          <a:endParaRPr lang="en-US" sz="2600" kern="1200" dirty="0"/>
        </a:p>
      </dsp:txBody>
      <dsp:txXfrm>
        <a:off x="7103076" y="1080683"/>
        <a:ext cx="2130049" cy="142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4pPr marL="688975" indent="-3397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maps in Shiny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10</a:t>
            </a:r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4C334-0EAA-DE4F-A067-D7788EF4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empty make and then update it with an observer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EEDE06-5A35-3D4E-A6F5-57A68AB7C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932" y="2149458"/>
            <a:ext cx="10816171" cy="11525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2E88F-148C-1F4F-914A-2DE0A7F3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45" y="3997987"/>
            <a:ext cx="10772959" cy="1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7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E424-A139-EC43-B7BA-949809E5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FD439-BF59-C444-A906-DF7981A821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Faster than rebuilding the entire map each time</a:t>
            </a:r>
          </a:p>
          <a:p>
            <a:r>
              <a:rPr lang="en-US" dirty="0"/>
              <a:t>User controls stay consistent throughout</a:t>
            </a:r>
          </a:p>
          <a:p>
            <a:r>
              <a:rPr lang="en-US" dirty="0"/>
              <a:t>You have to write an observer to re-zoom the map</a:t>
            </a:r>
          </a:p>
          <a:p>
            <a:r>
              <a:rPr lang="en-US" dirty="0"/>
              <a:t>You can do fun user input based things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DFF8FF-122D-EC41-AA0A-58F3D119E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Doesn’t re-zoom the map each time the user changes a selection</a:t>
            </a:r>
          </a:p>
          <a:p>
            <a:r>
              <a:rPr lang="en-US" dirty="0"/>
              <a:t>Requires an understanding of how observe() and </a:t>
            </a:r>
            <a:r>
              <a:rPr lang="en-US" dirty="0" err="1"/>
              <a:t>leafletProxy</a:t>
            </a:r>
            <a:r>
              <a:rPr lang="en-US" dirty="0"/>
              <a:t>()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5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24C5-5AA3-F64C-8261-1D49075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257C-EDBE-484E-A5FA-8C2A51B7D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Observe works much like reactive except they change things permanently.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2FF21-D410-8547-8EA4-5214D3399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Input updates</a:t>
            </a:r>
          </a:p>
          <a:p>
            <a:r>
              <a:rPr lang="en-US" dirty="0"/>
              <a:t>notifications</a:t>
            </a:r>
          </a:p>
          <a:p>
            <a:r>
              <a:rPr lang="en-US" dirty="0" err="1"/>
              <a:t>shinyjs</a:t>
            </a:r>
            <a:r>
              <a:rPr lang="en-US" dirty="0"/>
              <a:t> things such as disable/enabling buttons</a:t>
            </a:r>
          </a:p>
          <a:p>
            <a:r>
              <a:rPr lang="en-US" dirty="0"/>
              <a:t>A leaflet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A3BC-BA23-9349-BEEE-DBDFCD6D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provides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B76E-96D3-A74B-BD3C-EFCA235A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all of these examples “leaflet” is whatever you called your (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output$leaflet</a:t>
            </a:r>
            <a:r>
              <a:rPr lang="en-US" dirty="0"/>
              <a:t>)</a:t>
            </a:r>
          </a:p>
          <a:p>
            <a:r>
              <a:rPr lang="en-US" dirty="0" err="1"/>
              <a:t>input$leaflet_center</a:t>
            </a:r>
            <a:r>
              <a:rPr lang="en-US" dirty="0"/>
              <a:t> (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 </a:t>
            </a:r>
          </a:p>
          <a:p>
            <a:r>
              <a:rPr lang="en-US" dirty="0" err="1"/>
              <a:t>input$leaflet_zoom</a:t>
            </a:r>
            <a:r>
              <a:rPr lang="en-US" dirty="0"/>
              <a:t> (numeric)</a:t>
            </a:r>
          </a:p>
          <a:p>
            <a:r>
              <a:rPr lang="en-US" dirty="0" err="1"/>
              <a:t>input$leaflet_bounds</a:t>
            </a:r>
            <a:r>
              <a:rPr lang="en-US" dirty="0"/>
              <a:t>$ (north, east, south, west)</a:t>
            </a:r>
          </a:p>
          <a:p>
            <a:r>
              <a:rPr lang="en-US" dirty="0" err="1"/>
              <a:t>input$leaflet_marker_mouseout</a:t>
            </a:r>
            <a:r>
              <a:rPr lang="en-US" dirty="0"/>
              <a:t>$ (id, group,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</a:t>
            </a:r>
          </a:p>
          <a:p>
            <a:r>
              <a:rPr lang="en-US" dirty="0" err="1"/>
              <a:t>input$leaflet_marker_click</a:t>
            </a:r>
            <a:r>
              <a:rPr lang="en-US" dirty="0"/>
              <a:t>$ (id, group,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</a:t>
            </a:r>
          </a:p>
          <a:p>
            <a:r>
              <a:rPr lang="en-US" dirty="0" err="1"/>
              <a:t>input$leaflet_groups</a:t>
            </a:r>
            <a:r>
              <a:rPr lang="en-US" dirty="0"/>
              <a:t> (list)</a:t>
            </a:r>
          </a:p>
        </p:txBody>
      </p:sp>
    </p:spTree>
    <p:extLst>
      <p:ext uri="{BB962C8B-B14F-4D97-AF65-F5344CB8AC3E}">
        <p14:creationId xmlns:p14="http://schemas.microsoft.com/office/powerpoint/2010/main" val="242292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9C2E-D307-0E4E-9469-1BDB486B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versus Remove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16D4A-D76B-9C4F-9AE1-09CA9D83F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clear will remove everything of a certain type, like shapes, markers, clusters, controls or groups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D3A7E4-C9D1-CE46-8C28-9583A6C33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remove will remove thinks based off of their </a:t>
            </a:r>
            <a:r>
              <a:rPr lang="en-US" dirty="0" err="1"/>
              <a:t>layerId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6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075718-1213-1F4A-AB14-21AD9219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Example of clear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FD5827-3F20-3140-8870-048F86542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536759"/>
            <a:ext cx="9797173" cy="18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075718-1213-1F4A-AB14-21AD9219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Remove example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B2516-1709-954B-BAF4-47A891A7F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291830"/>
            <a:ext cx="9797173" cy="23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0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FDD6-195C-CD4A-ACFA-380E69F5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/>
              <a:t>Recreating the zoom effect with setView()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B010C-9B56-354D-9CC1-0E49193DD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402048"/>
            <a:ext cx="9797173" cy="20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9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B4E543-7DD5-5C4F-A7A8-B1BAB833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9685" y="5661513"/>
            <a:ext cx="6831673" cy="504510"/>
          </a:xfrm>
        </p:spPr>
        <p:txBody>
          <a:bodyPr/>
          <a:lstStyle/>
          <a:p>
            <a:r>
              <a:rPr lang="en-US" dirty="0"/>
              <a:t>Let’s look </a:t>
            </a:r>
            <a:r>
              <a:rPr lang="en-US"/>
              <a:t>at some live </a:t>
            </a:r>
            <a:r>
              <a:rPr lang="en-US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27BFC-6286-7D43-A11D-D03CA638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6" y="1717589"/>
            <a:ext cx="8595312" cy="35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0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EA6F-FB14-B04D-9768-28C456F7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5008-7ECA-2A4D-BFC6-6413046F1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Q&amp;A</a:t>
            </a:r>
          </a:p>
          <a:p>
            <a:r>
              <a:rPr lang="en-US" dirty="0"/>
              <a:t>Reactive Spatial Data</a:t>
            </a:r>
          </a:p>
          <a:p>
            <a:r>
              <a:rPr lang="en-US" dirty="0" err="1"/>
              <a:t>renderLeaflet</a:t>
            </a:r>
            <a:r>
              <a:rPr lang="en-US" dirty="0"/>
              <a:t>()</a:t>
            </a:r>
          </a:p>
          <a:p>
            <a:r>
              <a:rPr lang="en-US" dirty="0"/>
              <a:t>Leaflet Proxy</a:t>
            </a:r>
          </a:p>
          <a:p>
            <a:r>
              <a:rPr lang="en-US" dirty="0"/>
              <a:t>Remove</a:t>
            </a:r>
            <a:r>
              <a:rPr lang="en-US"/>
              <a:t>/Clear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8E8D3-7571-8F4A-98FC-21E3F0F73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F0F8-0651-FE43-B541-990E59E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2D6D6-4FDA-9848-980D-5D27D95C7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space</a:t>
            </a:r>
          </a:p>
        </p:txBody>
      </p:sp>
    </p:spTree>
    <p:extLst>
      <p:ext uri="{BB962C8B-B14F-4D97-AF65-F5344CB8AC3E}">
        <p14:creationId xmlns:p14="http://schemas.microsoft.com/office/powerpoint/2010/main" val="30313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7D987-1D10-F441-8419-D778C057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Not much has changed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8020A-46C9-4F35-9B85-28BAE5907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12809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1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CD8-F014-2E43-A399-4A107F36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Reactive Spatial Data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6B7D3-61A4-4B4F-B4A7-5BC34982F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17" y="2171701"/>
            <a:ext cx="9777891" cy="3805766"/>
          </a:xfrm>
        </p:spPr>
      </p:pic>
    </p:spTree>
    <p:extLst>
      <p:ext uri="{BB962C8B-B14F-4D97-AF65-F5344CB8AC3E}">
        <p14:creationId xmlns:p14="http://schemas.microsoft.com/office/powerpoint/2010/main" val="350473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2EC1-1F3B-FB42-97F3-F165B80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Road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36AA-D6F5-D04A-B046-66890EFBF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ultimately harder on your server and requires more loading time</a:t>
            </a:r>
          </a:p>
        </p:txBody>
      </p:sp>
    </p:spTree>
    <p:extLst>
      <p:ext uri="{BB962C8B-B14F-4D97-AF65-F5344CB8AC3E}">
        <p14:creationId xmlns:p14="http://schemas.microsoft.com/office/powerpoint/2010/main" val="311862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D7D67-4922-E546-B019-00736CF3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pipe in the reactive data and then Build your leaflet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26A25-EF1C-9E44-8E88-B239C8F7D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116" y="1322173"/>
            <a:ext cx="10385960" cy="17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1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E424-A139-EC43-B7BA-949809E5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FD439-BF59-C444-A906-DF7981A821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Re-zooms the map to the selected data each time a selection is changed</a:t>
            </a:r>
          </a:p>
          <a:p>
            <a:r>
              <a:rPr lang="en-US" dirty="0"/>
              <a:t>You don’t have to use observers or figure out how </a:t>
            </a:r>
            <a:r>
              <a:rPr lang="en-US" dirty="0" err="1"/>
              <a:t>leafletProxy</a:t>
            </a:r>
            <a:r>
              <a:rPr lang="en-US" dirty="0"/>
              <a:t>() works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DFF8FF-122D-EC41-AA0A-58F3D119E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options like </a:t>
            </a:r>
            <a:r>
              <a:rPr lang="en-US" dirty="0" err="1"/>
              <a:t>layerControls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will reset every time someone changes one of your filters</a:t>
            </a:r>
          </a:p>
          <a:p>
            <a:r>
              <a:rPr lang="en-US" dirty="0"/>
              <a:t>On a smaller machine this processing will tax the server a bit</a:t>
            </a:r>
          </a:p>
          <a:p>
            <a:r>
              <a:rPr lang="en-US" dirty="0"/>
              <a:t>Re-zooms the map to the selected data each time a selection is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5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F0F8-0651-FE43-B541-990E59E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Proxy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2D6D6-4FDA-9848-980D-5D27D95C7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440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2225</TotalTime>
  <Words>388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Franklin Gothic Book</vt:lpstr>
      <vt:lpstr>Wingdings</vt:lpstr>
      <vt:lpstr>Crop</vt:lpstr>
      <vt:lpstr>Making maps in Shiny</vt:lpstr>
      <vt:lpstr>Agenda</vt:lpstr>
      <vt:lpstr>Reactivity</vt:lpstr>
      <vt:lpstr>Not much has changed</vt:lpstr>
      <vt:lpstr>Reactive Spatial Data Example</vt:lpstr>
      <vt:lpstr>The Easy Road</vt:lpstr>
      <vt:lpstr>pipe in the reactive data and then Build your leaflet map</vt:lpstr>
      <vt:lpstr>Pros and Cons</vt:lpstr>
      <vt:lpstr>Shiny Proxy</vt:lpstr>
      <vt:lpstr>Build an empty make and then update it with an observer</vt:lpstr>
      <vt:lpstr>Pros and Cons</vt:lpstr>
      <vt:lpstr>Observer functions</vt:lpstr>
      <vt:lpstr>Leaflet provides inputs</vt:lpstr>
      <vt:lpstr>Clear versus Remove</vt:lpstr>
      <vt:lpstr>Example of clear</vt:lpstr>
      <vt:lpstr>Remove example</vt:lpstr>
      <vt:lpstr>Recreating the zoom effect with setView()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72</cp:revision>
  <dcterms:created xsi:type="dcterms:W3CDTF">2017-08-13T22:25:31Z</dcterms:created>
  <dcterms:modified xsi:type="dcterms:W3CDTF">2018-09-27T15:20:10Z</dcterms:modified>
</cp:coreProperties>
</file>