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43" r:id="rId3"/>
    <p:sldId id="373" r:id="rId4"/>
    <p:sldId id="374" r:id="rId5"/>
    <p:sldId id="375" r:id="rId6"/>
    <p:sldId id="377" r:id="rId7"/>
    <p:sldId id="378" r:id="rId8"/>
    <p:sldId id="385" r:id="rId9"/>
    <p:sldId id="386" r:id="rId10"/>
    <p:sldId id="376" r:id="rId11"/>
    <p:sldId id="379" r:id="rId12"/>
    <p:sldId id="380" r:id="rId13"/>
    <p:sldId id="381" r:id="rId14"/>
    <p:sldId id="382" r:id="rId15"/>
    <p:sldId id="384" r:id="rId16"/>
    <p:sldId id="388" r:id="rId17"/>
    <p:sldId id="372" r:id="rId18"/>
    <p:sldId id="3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9"/>
    <p:restoredTop sz="94777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>
            <a:lvl2pPr marL="863600" indent="-373063">
              <a:tabLst/>
              <a:defRPr/>
            </a:lvl2pPr>
            <a:lvl3pPr marL="1204913" indent="-373063">
              <a:tabLst/>
              <a:defRPr/>
            </a:lvl3pPr>
            <a:lvl4pPr marL="1546225" indent="-341313">
              <a:tabLst/>
              <a:defRPr/>
            </a:lvl4pPr>
            <a:lvl5pPr marL="1887538" indent="-373063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API’s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14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BADA-0E33-CD4E-87F4-B4F96220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E5A2-5993-9A44-B883-80B2C567D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MIN()</a:t>
            </a:r>
          </a:p>
          <a:p>
            <a:pPr lvl="1"/>
            <a:r>
              <a:rPr lang="en-US" dirty="0"/>
              <a:t>Returns minimum value in a column(s)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C6CD-66E4-7B45-B97A-6C7F040A4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MAX()</a:t>
            </a:r>
          </a:p>
          <a:p>
            <a:pPr lvl="1"/>
            <a:r>
              <a:rPr lang="en-US" dirty="0"/>
              <a:t>Return max value in a column(s)</a:t>
            </a:r>
          </a:p>
        </p:txBody>
      </p:sp>
    </p:spTree>
    <p:extLst>
      <p:ext uri="{BB962C8B-B14F-4D97-AF65-F5344CB8AC3E}">
        <p14:creationId xmlns:p14="http://schemas.microsoft.com/office/powerpoint/2010/main" val="100076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6768-C681-7E41-8550-FC05C65C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Count, Average,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A9A6B-607A-ED40-8F8A-CA8494775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COUNT() returns the number of rows that your query returns</a:t>
            </a:r>
          </a:p>
          <a:p>
            <a:pPr lvl="1"/>
            <a:r>
              <a:rPr lang="en-US" i="0" dirty="0"/>
              <a:t>SELECT COUNT(</a:t>
            </a:r>
            <a:r>
              <a:rPr lang="en-US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i="0" dirty="0"/>
              <a:t>FROM 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AVG() returns the average value of a numeric column.</a:t>
            </a:r>
          </a:p>
          <a:p>
            <a:pPr lvl="1"/>
            <a:r>
              <a:rPr lang="en-US" i="0" dirty="0"/>
              <a:t>SELECT AVG(</a:t>
            </a:r>
            <a:r>
              <a:rPr lang="en-US" dirty="0" err="1"/>
              <a:t>column_name</a:t>
            </a:r>
            <a:r>
              <a:rPr lang="en-US" i="0" dirty="0"/>
              <a:t>)</a:t>
            </a:r>
            <a:br>
              <a:rPr lang="en-US" dirty="0"/>
            </a:br>
            <a:r>
              <a:rPr lang="en-US" i="0" dirty="0"/>
              <a:t>FROM 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SUM() function returns the total sum - numeric columns only</a:t>
            </a:r>
          </a:p>
          <a:p>
            <a:pPr lvl="1"/>
            <a:r>
              <a:rPr lang="en-US" dirty="0"/>
              <a:t>SELECT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4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43F8-6239-FE4F-981E-5D03BCC0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5119-651D-964C-854C-5B1F3E355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helpful for when you are doing any of the summary functions mentioned in the previous slides. (COUNT, SUM, MAX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Any column that isn’t handled with a function should be included in your GROUP 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D937-87BC-8E4D-9A3D-FD5D601E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5435939" cy="358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(s), max(</a:t>
            </a:r>
            <a:r>
              <a:rPr lang="en-US" i="1" dirty="0" err="1"/>
              <a:t>column_name</a:t>
            </a:r>
            <a:r>
              <a:rPr lang="en-US" i="1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br>
              <a:rPr lang="en-US" dirty="0"/>
            </a:br>
            <a:r>
              <a:rPr lang="en-US" dirty="0"/>
              <a:t>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6249-3B3A-6A4B-861B-F41C6900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4BD-8124-7247-9710-29AB317C16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Orders your returned tables by the column or columns in your ORDER BY statement</a:t>
            </a:r>
          </a:p>
          <a:p>
            <a:r>
              <a:rPr lang="en-US" dirty="0"/>
              <a:t>Often paired with either DESC or ASC after each column to indicate which way you would like the column ordered</a:t>
            </a:r>
          </a:p>
          <a:p>
            <a:pPr lvl="1"/>
            <a:r>
              <a:rPr lang="en-US" dirty="0"/>
              <a:t>DESC (high to low)</a:t>
            </a:r>
          </a:p>
          <a:p>
            <a:pPr lvl="1"/>
            <a:r>
              <a:rPr lang="en-US" dirty="0"/>
              <a:t>ASC – Default (low to high)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3924-7CAF-E241-84E7-F2BD116350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</a:t>
            </a:r>
            <a:r>
              <a:rPr lang="en-US" dirty="0" err="1"/>
              <a:t>date_column</a:t>
            </a:r>
            <a:r>
              <a:rPr lang="en-US" dirty="0"/>
              <a:t>,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date_column</a:t>
            </a:r>
            <a:r>
              <a:rPr lang="en-US" i="1" dirty="0"/>
              <a:t>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6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90383-C3CC-544D-AE23-DE672B64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5025FB-2A39-EC47-88EE-513C21329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D440-7765-9F47-A241-2E784E46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/>
              <a:t>Print the URL in the middle of your reactive function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244A2B5B-BE00-CE48-842E-F6470F3C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61" y="1180821"/>
            <a:ext cx="4457482" cy="23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0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F93E-E28D-F847-97D3-2E6F9CE8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Dummy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6069-8CF4-5342-8107-B4F363C11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don’t have to run the app every time, create the input list manually</a:t>
            </a:r>
          </a:p>
          <a:p>
            <a:r>
              <a:rPr lang="en-US" dirty="0"/>
              <a:t>Make sure to comment it out so it doesn’t run when you’re testing your app later.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1A9AF5-8BBA-DB4B-BA58-5177F4CA57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496962"/>
            <a:ext cx="5163607" cy="1018377"/>
          </a:xfrm>
        </p:spPr>
      </p:pic>
    </p:spTree>
    <p:extLst>
      <p:ext uri="{BB962C8B-B14F-4D97-AF65-F5344CB8AC3E}">
        <p14:creationId xmlns:p14="http://schemas.microsoft.com/office/powerpoint/2010/main" val="151266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47ED-A763-3F40-B2B3-E40AFDBA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2: Due 10/19/18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4475-5F23-2143-9381-E0A6B5AA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bring the entire course together students will create an interactive map that includes one (1) interactive map, one (1) </a:t>
            </a:r>
            <a:r>
              <a:rPr lang="en-US" dirty="0" err="1"/>
              <a:t>datatable</a:t>
            </a:r>
            <a:r>
              <a:rPr lang="en-US" dirty="0"/>
              <a:t>, and two (2) interactive charts or graphs. All data should be pulled from a web API’s. The app should have at least two different types of layers (points/markers, lines, heatmap or polygons) and at least four (4) input commands and the ability for the user to download the raw data they are viewing.</a:t>
            </a:r>
          </a:p>
          <a:p>
            <a:endParaRPr lang="en-US" dirty="0"/>
          </a:p>
          <a:p>
            <a:r>
              <a:rPr lang="en-US" dirty="0"/>
              <a:t>Applications should be deployed and working on </a:t>
            </a:r>
            <a:r>
              <a:rPr lang="en-US" dirty="0" err="1"/>
              <a:t>shinyapps.io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7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F139D-DD3E-A749-A87E-880AD607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3700"/>
              <a:t>Want to work with R Shiny and the City of Pittsburgh?</a:t>
            </a:r>
          </a:p>
        </p:txBody>
      </p: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38CCFE2A-FBDA-4616-990A-55CE555D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Working on a description for next Spring semester</a:t>
            </a:r>
          </a:p>
          <a:p>
            <a:r>
              <a:rPr lang="en-US" dirty="0"/>
              <a:t>Work with Pubic Safety and I&amp;P on migrating and redesigning the PBP Shiny App portfolio</a:t>
            </a:r>
          </a:p>
          <a:p>
            <a:r>
              <a:rPr lang="en-US" dirty="0"/>
              <a:t>I’ll be sending an email to the class once the announcement goes up</a:t>
            </a: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Content Placeholder 5">
            <a:extLst>
              <a:ext uri="{FF2B5EF4-FFF2-40B4-BE49-F238E27FC236}">
                <a16:creationId xmlns:a16="http://schemas.microsoft.com/office/drawing/2014/main" id="{B6AF2853-F148-0D49-B0AF-EBAEEB26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1735743"/>
            <a:ext cx="3299579" cy="33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EAD9E8-87E7-514A-B0C9-7F909D3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5FAB5D-DC21-A44C-80DA-947691BA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  <a:p>
            <a:r>
              <a:rPr lang="en-US" dirty="0"/>
              <a:t>Useful SQL Functions</a:t>
            </a:r>
          </a:p>
          <a:p>
            <a:r>
              <a:rPr lang="en-US" dirty="0"/>
              <a:t>Debugging GET requests in Shiny</a:t>
            </a:r>
          </a:p>
          <a:p>
            <a:r>
              <a:rPr lang="en-US" dirty="0"/>
              <a:t>Project 2</a:t>
            </a:r>
          </a:p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36145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04-CC0C-9D42-A28C-8986044D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260B-27BD-8344-BBA4-0034F990C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80DFE-523C-524B-A613-58FFEE40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cap="all"/>
              <a:t>Homework 4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87BF2B-BBD8-4642-9799-EC6FBFEA6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35110"/>
              </p:ext>
            </p:extLst>
          </p:nvPr>
        </p:nvGraphicFramePr>
        <p:xfrm>
          <a:off x="2184293" y="2584049"/>
          <a:ext cx="4048682" cy="1889094"/>
        </p:xfrm>
        <a:graphic>
          <a:graphicData uri="http://schemas.openxmlformats.org/drawingml/2006/table">
            <a:tbl>
              <a:tblPr/>
              <a:tblGrid>
                <a:gridCol w="1659812">
                  <a:extLst>
                    <a:ext uri="{9D8B030D-6E8A-4147-A177-3AD203B41FA5}">
                      <a16:colId xmlns:a16="http://schemas.microsoft.com/office/drawing/2014/main" val="3268997335"/>
                    </a:ext>
                  </a:extLst>
                </a:gridCol>
                <a:gridCol w="2388870">
                  <a:extLst>
                    <a:ext uri="{9D8B030D-6E8A-4147-A177-3AD203B41FA5}">
                      <a16:colId xmlns:a16="http://schemas.microsoft.com/office/drawing/2014/main" val="978475476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93.9157895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33791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3187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6.3903802</a:t>
                      </a:r>
                      <a:endParaRPr 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5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22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FC08-8DA5-F542-AD1E-C727D02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SQL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54935-48E5-454C-BEE9-213A2C1F9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3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BADA-0E33-CD4E-87F4-B4F96220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E5A2-5993-9A44-B883-80B2C567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DISTINCT()</a:t>
            </a:r>
          </a:p>
          <a:p>
            <a:pPr lvl="1"/>
            <a:r>
              <a:rPr lang="en-US" dirty="0"/>
              <a:t>Every unique value of a column.</a:t>
            </a:r>
          </a:p>
          <a:p>
            <a:pPr lvl="1"/>
            <a:r>
              <a:rPr lang="en-US" dirty="0"/>
              <a:t>Placing TWO columns inside will return unique instances of both columns:</a:t>
            </a:r>
          </a:p>
          <a:p>
            <a:pPr lvl="1"/>
            <a:r>
              <a:rPr lang="en-US" dirty="0"/>
              <a:t>IE: DISTINCT(“REQUEST_TYPE”, “DEPARTMENT”)</a:t>
            </a:r>
          </a:p>
          <a:p>
            <a:pPr lvl="2"/>
            <a:r>
              <a:rPr lang="en-US" dirty="0"/>
              <a:t>Potholes, DPW Street Maintenance</a:t>
            </a:r>
          </a:p>
          <a:p>
            <a:pPr marL="831850" lvl="2" indent="0">
              <a:buNone/>
            </a:pPr>
            <a:r>
              <a:rPr lang="en-US" dirty="0"/>
              <a:t>	     Permits, Licenses &amp; Inspections, Weeds/</a:t>
            </a:r>
            <a:r>
              <a:rPr lang="en-US" dirty="0" err="1"/>
              <a:t>Debries</a:t>
            </a: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8967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312-957A-454F-A21E-2F5B50E4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ADD7-68B7-A74D-B645-D8B564F5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when you have an input that returns multiple</a:t>
            </a:r>
          </a:p>
          <a:p>
            <a:r>
              <a:rPr lang="en-US" dirty="0"/>
              <a:t>This works the same way %in% does in R</a:t>
            </a:r>
          </a:p>
          <a:p>
            <a:r>
              <a:rPr lang="en-US" dirty="0"/>
              <a:t>IE:</a:t>
            </a:r>
          </a:p>
          <a:p>
            <a:pPr lvl="1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...)</a:t>
            </a:r>
          </a:p>
          <a:p>
            <a:pPr lvl="1"/>
            <a:endParaRPr lang="en-US" dirty="0"/>
          </a:p>
          <a:p>
            <a:r>
              <a:rPr lang="en-US" dirty="0"/>
              <a:t>Checks to see if the value in the column matches </a:t>
            </a:r>
            <a:r>
              <a:rPr lang="en-US" i="1" dirty="0"/>
              <a:t>any</a:t>
            </a:r>
            <a:r>
              <a:rPr lang="en-US" dirty="0"/>
              <a:t> of the values in your list</a:t>
            </a:r>
          </a:p>
        </p:txBody>
      </p:sp>
    </p:spTree>
    <p:extLst>
      <p:ext uri="{BB962C8B-B14F-4D97-AF65-F5344CB8AC3E}">
        <p14:creationId xmlns:p14="http://schemas.microsoft.com/office/powerpoint/2010/main" val="24317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F64-E009-674E-A2F6-77B5006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paste() Function with an IN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FCF1-5F69-2B44-B8B2-4B3859ED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10166214" cy="1108129"/>
          </a:xfrm>
        </p:spPr>
        <p:txBody>
          <a:bodyPr>
            <a:normAutofit/>
          </a:bodyPr>
          <a:lstStyle/>
          <a:p>
            <a:r>
              <a:rPr lang="en-US" sz="1800" dirty="0"/>
              <a:t>Collapse argument:</a:t>
            </a:r>
          </a:p>
          <a:p>
            <a:pPr lvl="1"/>
            <a:r>
              <a:rPr lang="en-US" sz="1800" dirty="0"/>
              <a:t>Places a separator if you have multiple arguments, works with columns &amp; lists</a:t>
            </a:r>
          </a:p>
          <a:p>
            <a:pPr lvl="1"/>
            <a:r>
              <a:rPr lang="en-US" sz="1800" dirty="0"/>
              <a:t>Works similar to the </a:t>
            </a:r>
            <a:r>
              <a:rPr lang="en-US" sz="1800" dirty="0" err="1"/>
              <a:t>sep</a:t>
            </a:r>
            <a:r>
              <a:rPr lang="en-US" sz="1800" dirty="0"/>
              <a:t> argument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7A758-EC3A-4149-AD1F-59AB1469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9" y="3706726"/>
            <a:ext cx="11428711" cy="18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27F7-B8B9-1C44-81A5-84FA1F51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…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4546-2E8D-7643-9DCB-6EAEA94D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</a:t>
            </a:r>
          </a:p>
          <a:p>
            <a:pPr lvl="1"/>
            <a:r>
              <a:rPr lang="en-US" dirty="0"/>
              <a:t>Grab Values between two other values, like IN but for numeric values</a:t>
            </a:r>
          </a:p>
          <a:p>
            <a:pPr lvl="1"/>
            <a:r>
              <a:rPr lang="en-US" dirty="0"/>
              <a:t>Works like &lt; and &gt;</a:t>
            </a:r>
          </a:p>
          <a:p>
            <a:pPr lvl="1"/>
            <a:r>
              <a:rPr lang="en-US" i="0" dirty="0"/>
              <a:t>SELECT </a:t>
            </a:r>
            <a:r>
              <a:rPr lang="en-US" dirty="0" err="1"/>
              <a:t>column_name</a:t>
            </a:r>
            <a:r>
              <a:rPr lang="en-US" dirty="0"/>
              <a:t>(s)</a:t>
            </a:r>
            <a:br>
              <a:rPr lang="en-US" dirty="0"/>
            </a:br>
            <a:r>
              <a:rPr lang="en-US" i="0" dirty="0"/>
              <a:t>FROM 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i="0" dirty="0"/>
              <a:t>WHERE </a:t>
            </a:r>
            <a:r>
              <a:rPr lang="en-US" dirty="0" err="1"/>
              <a:t>column_name</a:t>
            </a:r>
            <a:r>
              <a:rPr lang="en-US" dirty="0"/>
              <a:t> </a:t>
            </a:r>
            <a:r>
              <a:rPr lang="en-US" i="0" dirty="0"/>
              <a:t>BETWEEN </a:t>
            </a:r>
            <a:r>
              <a:rPr lang="en-US" dirty="0"/>
              <a:t>value1</a:t>
            </a:r>
            <a:r>
              <a:rPr lang="en-US" i="0" dirty="0"/>
              <a:t> AND </a:t>
            </a:r>
            <a:r>
              <a:rPr lang="en-US" dirty="0"/>
              <a:t>value2;</a:t>
            </a:r>
          </a:p>
        </p:txBody>
      </p:sp>
    </p:spTree>
    <p:extLst>
      <p:ext uri="{BB962C8B-B14F-4D97-AF65-F5344CB8AC3E}">
        <p14:creationId xmlns:p14="http://schemas.microsoft.com/office/powerpoint/2010/main" val="18953600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637</TotalTime>
  <Words>491</Words>
  <Application>Microsoft Macintosh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API’s Part 2</vt:lpstr>
      <vt:lpstr>Agenda</vt:lpstr>
      <vt:lpstr>Homework 4</vt:lpstr>
      <vt:lpstr>Homework 4</vt:lpstr>
      <vt:lpstr>Useful SQL Functions</vt:lpstr>
      <vt:lpstr>DISTINCT</vt:lpstr>
      <vt:lpstr>IN statements</vt:lpstr>
      <vt:lpstr>paste() Function with an IN statement</vt:lpstr>
      <vt:lpstr>BETWEEN … AND</vt:lpstr>
      <vt:lpstr>Min and Max</vt:lpstr>
      <vt:lpstr>Count, Average, Sum</vt:lpstr>
      <vt:lpstr>Group by</vt:lpstr>
      <vt:lpstr>Order By</vt:lpstr>
      <vt:lpstr>Debugging tips</vt:lpstr>
      <vt:lpstr>Print the URL in the middle of your reactive function</vt:lpstr>
      <vt:lpstr>Create Dummy Filters</vt:lpstr>
      <vt:lpstr>Project 2: Due 10/19/18</vt:lpstr>
      <vt:lpstr>Want to work with R Shiny and the City of Pittsburgh?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58</cp:revision>
  <dcterms:created xsi:type="dcterms:W3CDTF">2017-08-13T22:25:31Z</dcterms:created>
  <dcterms:modified xsi:type="dcterms:W3CDTF">2018-10-11T16:44:23Z</dcterms:modified>
</cp:coreProperties>
</file>