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8"/>
  </p:notesMasterIdLst>
  <p:sldIdLst>
    <p:sldId id="256" r:id="rId2"/>
    <p:sldId id="373" r:id="rId3"/>
    <p:sldId id="374" r:id="rId4"/>
    <p:sldId id="370" r:id="rId5"/>
    <p:sldId id="257" r:id="rId6"/>
    <p:sldId id="260" r:id="rId7"/>
    <p:sldId id="258" r:id="rId8"/>
    <p:sldId id="259" r:id="rId9"/>
    <p:sldId id="261" r:id="rId10"/>
    <p:sldId id="263" r:id="rId11"/>
    <p:sldId id="264" r:id="rId12"/>
    <p:sldId id="262" r:id="rId13"/>
    <p:sldId id="369" r:id="rId14"/>
    <p:sldId id="360" r:id="rId15"/>
    <p:sldId id="362" r:id="rId16"/>
    <p:sldId id="3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777"/>
  </p:normalViewPr>
  <p:slideViewPr>
    <p:cSldViewPr snapToGrid="0" snapToObjects="1">
      <p:cViewPr varScale="1">
        <p:scale>
          <a:sx n="104" d="100"/>
          <a:sy n="104" d="100"/>
        </p:scale>
        <p:origin x="26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553857-FF24-F64E-8D31-96B246FE7FC7}" type="datetimeFigureOut">
              <a:rPr lang="en-US" smtClean="0"/>
              <a:t>9/10/18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6A8589-4DB6-F94F-9D9D-AA9919C65C29}" type="slidenum">
              <a:rPr lang="en-US" smtClean="0"/>
              <a:t>‹#›</a:t>
            </a:fld>
            <a:endParaRPr lang="en-US"/>
          </a:p>
        </p:txBody>
      </p:sp>
    </p:spTree>
    <p:extLst>
      <p:ext uri="{BB962C8B-B14F-4D97-AF65-F5344CB8AC3E}">
        <p14:creationId xmlns:p14="http://schemas.microsoft.com/office/powerpoint/2010/main" val="931345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C42C6571-5E6A-784B-B936-D3B05221CD33}" type="datetimeFigureOut">
              <a:rPr lang="en-US" smtClean="0"/>
              <a:t>9/10/18</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C6C68B0-3C7B-2D49-9F1B-BAA33F74E0C2}"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2C6571-5E6A-784B-B936-D3B05221CD33}" type="datetimeFigureOut">
              <a:rPr lang="en-US" smtClean="0"/>
              <a:t>9/10/18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C68B0-3C7B-2D49-9F1B-BAA33F74E0C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2C6571-5E6A-784B-B936-D3B05221CD33}" type="datetimeFigureOut">
              <a:rPr lang="en-US" smtClean="0"/>
              <a:t>9/10/18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C68B0-3C7B-2D49-9F1B-BAA33F74E0C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p:txBody>
          <a:bodyPr/>
          <a:lstStyle>
            <a:lvl4pPr marL="688975" indent="-339725">
              <a:tabLst/>
              <a:defRPr/>
            </a:lvl4pPr>
          </a:lstStyle>
          <a:p>
            <a:pPr lvl="0"/>
            <a:r>
              <a:rPr lang="en-US" dirty="0"/>
              <a:t>Click to edit Master text styles</a:t>
            </a:r>
          </a:p>
          <a:p>
            <a:pPr lvl="3"/>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42C6571-5E6A-784B-B936-D3B05221CD33}" type="datetimeFigureOut">
              <a:rPr lang="en-US" smtClean="0"/>
              <a:t>9/10/18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C68B0-3C7B-2D49-9F1B-BAA33F74E0C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C42C6571-5E6A-784B-B936-D3B05221CD33}" type="datetimeFigureOut">
              <a:rPr lang="en-US" smtClean="0"/>
              <a:t>9/10/18</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C6C68B0-3C7B-2D49-9F1B-BAA33F74E0C2}"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2C6571-5E6A-784B-B936-D3B05221CD33}" type="datetimeFigureOut">
              <a:rPr lang="en-US" smtClean="0"/>
              <a:t>9/10/18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6C68B0-3C7B-2D49-9F1B-BAA33F74E0C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2C6571-5E6A-784B-B936-D3B05221CD33}" type="datetimeFigureOut">
              <a:rPr lang="en-US" smtClean="0"/>
              <a:t>9/10/18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6C68B0-3C7B-2D49-9F1B-BAA33F74E0C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2C6571-5E6A-784B-B936-D3B05221CD33}" type="datetimeFigureOut">
              <a:rPr lang="en-US" smtClean="0"/>
              <a:t>9/10/18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6C68B0-3C7B-2D49-9F1B-BAA33F74E0C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2C6571-5E6A-784B-B936-D3B05221CD33}" type="datetimeFigureOut">
              <a:rPr lang="en-US" smtClean="0"/>
              <a:t>9/10/18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6C68B0-3C7B-2D49-9F1B-BAA33F74E0C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42C6571-5E6A-784B-B936-D3B05221CD33}" type="datetimeFigureOut">
              <a:rPr lang="en-US" smtClean="0"/>
              <a:t>9/10/18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C6C68B0-3C7B-2D49-9F1B-BAA33F74E0C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42C6571-5E6A-784B-B936-D3B05221CD33}" type="datetimeFigureOut">
              <a:rPr lang="en-US" smtClean="0"/>
              <a:t>9/10/18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C6C68B0-3C7B-2D49-9F1B-BAA33F74E0C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C42C6571-5E6A-784B-B936-D3B05221CD33}" type="datetimeFigureOut">
              <a:rPr lang="en-US" smtClean="0"/>
              <a:t>9/10/18</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C6C68B0-3C7B-2D49-9F1B-BAA33F74E0C2}"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563763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Shiny And Flex Dashboards</a:t>
            </a:r>
          </a:p>
        </p:txBody>
      </p:sp>
      <p:sp>
        <p:nvSpPr>
          <p:cNvPr id="3" name="Subtitle 2"/>
          <p:cNvSpPr>
            <a:spLocks noGrp="1"/>
          </p:cNvSpPr>
          <p:nvPr>
            <p:ph type="subTitle" idx="1"/>
          </p:nvPr>
        </p:nvSpPr>
        <p:spPr/>
        <p:txBody>
          <a:bodyPr/>
          <a:lstStyle/>
          <a:p>
            <a:r>
              <a:rPr lang="en-US" dirty="0"/>
              <a:t>Class 5</a:t>
            </a:r>
          </a:p>
        </p:txBody>
      </p:sp>
    </p:spTree>
    <p:extLst>
      <p:ext uri="{BB962C8B-B14F-4D97-AF65-F5344CB8AC3E}">
        <p14:creationId xmlns:p14="http://schemas.microsoft.com/office/powerpoint/2010/main" val="1503018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4727" y="516359"/>
            <a:ext cx="9601200" cy="2821816"/>
          </a:xfrm>
        </p:spPr>
      </p:pic>
      <p:sp>
        <p:nvSpPr>
          <p:cNvPr id="6" name="Content Placeholder 2"/>
          <p:cNvSpPr txBox="1">
            <a:spLocks/>
          </p:cNvSpPr>
          <p:nvPr/>
        </p:nvSpPr>
        <p:spPr>
          <a:xfrm>
            <a:off x="1371600" y="4073236"/>
            <a:ext cx="6572992" cy="2367144"/>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Menu Items </a:t>
            </a:r>
            <a:r>
              <a:rPr lang="mr-IN" dirty="0"/>
              <a:t>–</a:t>
            </a:r>
            <a:r>
              <a:rPr lang="en-US" dirty="0"/>
              <a:t> </a:t>
            </a:r>
            <a:r>
              <a:rPr lang="en-US" dirty="0" err="1"/>
              <a:t>tabName</a:t>
            </a:r>
            <a:r>
              <a:rPr lang="en-US" dirty="0"/>
              <a:t> referenced in body.</a:t>
            </a:r>
          </a:p>
          <a:p>
            <a:r>
              <a:rPr lang="en-US" dirty="0"/>
              <a:t>Global Inputs </a:t>
            </a:r>
            <a:r>
              <a:rPr lang="mr-IN" dirty="0"/>
              <a:t>–</a:t>
            </a:r>
            <a:r>
              <a:rPr lang="en-US" dirty="0"/>
              <a:t> Should work on all tabs and for all visuals.</a:t>
            </a:r>
          </a:p>
        </p:txBody>
      </p:sp>
    </p:spTree>
    <p:extLst>
      <p:ext uri="{BB962C8B-B14F-4D97-AF65-F5344CB8AC3E}">
        <p14:creationId xmlns:p14="http://schemas.microsoft.com/office/powerpoint/2010/main" val="187690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2"/>
          </a:solidFill>
          <a:effectLst/>
        </p:spPr>
      </p:sp>
      <p:grpSp>
        <p:nvGrpSpPr>
          <p:cNvPr id="11" name="Group 10"/>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2" name="Freeform 6"/>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3" name="Freeform 6"/>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7" name="Freeform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9" name="Freeform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9023" y="1470054"/>
            <a:ext cx="5659222" cy="4117083"/>
          </a:xfrm>
          <a:prstGeom prst="rect">
            <a:avLst/>
          </a:prstGeom>
        </p:spPr>
      </p:pic>
      <p:sp>
        <p:nvSpPr>
          <p:cNvPr id="2" name="Title 1"/>
          <p:cNvSpPr>
            <a:spLocks noGrp="1"/>
          </p:cNvSpPr>
          <p:nvPr>
            <p:ph type="title"/>
          </p:nvPr>
        </p:nvSpPr>
        <p:spPr>
          <a:xfrm>
            <a:off x="8154186" y="634028"/>
            <a:ext cx="3355942" cy="3732835"/>
          </a:xfrm>
        </p:spPr>
        <p:txBody>
          <a:bodyPr vert="horz" lIns="91440" tIns="45720" rIns="91440" bIns="45720" rtlCol="0" anchor="b">
            <a:normAutofit/>
          </a:bodyPr>
          <a:lstStyle/>
          <a:p>
            <a:pPr algn="ctr"/>
            <a:r>
              <a:rPr lang="en-US" sz="6600"/>
              <a:t>Body</a:t>
            </a:r>
          </a:p>
        </p:txBody>
      </p:sp>
    </p:spTree>
    <p:extLst>
      <p:ext uri="{BB962C8B-B14F-4D97-AF65-F5344CB8AC3E}">
        <p14:creationId xmlns:p14="http://schemas.microsoft.com/office/powerpoint/2010/main" val="2885880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2499" y="492826"/>
            <a:ext cx="8379557" cy="3581400"/>
          </a:xfrm>
        </p:spPr>
      </p:pic>
      <p:sp>
        <p:nvSpPr>
          <p:cNvPr id="5" name="Content Placeholder 2"/>
          <p:cNvSpPr txBox="1">
            <a:spLocks/>
          </p:cNvSpPr>
          <p:nvPr/>
        </p:nvSpPr>
        <p:spPr>
          <a:xfrm>
            <a:off x="2191692" y="4502732"/>
            <a:ext cx="8461169" cy="1933695"/>
          </a:xfrm>
          <a:prstGeom prst="rect">
            <a:avLst/>
          </a:prstGeom>
        </p:spPr>
        <p:txBody>
          <a:bodyPr vert="horz" lIns="91440" tIns="45720" rIns="91440" bIns="45720" rtlCol="0">
            <a:normAutofit fontScale="700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Tab Items </a:t>
            </a:r>
            <a:r>
              <a:rPr lang="mr-IN" dirty="0"/>
              <a:t>–</a:t>
            </a:r>
            <a:r>
              <a:rPr lang="en-US" dirty="0"/>
              <a:t> by name in Menu</a:t>
            </a:r>
          </a:p>
          <a:p>
            <a:r>
              <a:rPr lang="en-US" dirty="0"/>
              <a:t>Row\Page </a:t>
            </a:r>
            <a:r>
              <a:rPr lang="mr-IN" dirty="0"/>
              <a:t>– </a:t>
            </a:r>
            <a:r>
              <a:rPr lang="en-US" dirty="0"/>
              <a:t>based layouts</a:t>
            </a:r>
          </a:p>
          <a:p>
            <a:r>
              <a:rPr lang="en-US" dirty="0"/>
              <a:t>Box</a:t>
            </a:r>
            <a:r>
              <a:rPr lang="mr-IN" dirty="0"/>
              <a:t> – </a:t>
            </a:r>
            <a:r>
              <a:rPr lang="en-US" dirty="0"/>
              <a:t>All contents should go in a box</a:t>
            </a:r>
          </a:p>
          <a:p>
            <a:pPr lvl="1"/>
            <a:r>
              <a:rPr lang="en-US" dirty="0"/>
              <a:t>Page is broken into 12 equal bars. Width can be 1-12</a:t>
            </a:r>
          </a:p>
          <a:p>
            <a:pPr lvl="1"/>
            <a:r>
              <a:rPr lang="en-US" dirty="0"/>
              <a:t>If 12+ is specified content will kick to new row automatically, anything unspecified will get squished.</a:t>
            </a:r>
          </a:p>
          <a:p>
            <a:r>
              <a:rPr lang="en-US" dirty="0"/>
              <a:t>Inputs</a:t>
            </a:r>
            <a:r>
              <a:rPr lang="mr-IN" dirty="0"/>
              <a:t> –</a:t>
            </a:r>
            <a:r>
              <a:rPr lang="en-US" dirty="0"/>
              <a:t> can also go in boxes here should be clear what visuals they work with.</a:t>
            </a:r>
          </a:p>
        </p:txBody>
      </p:sp>
    </p:spTree>
    <p:extLst>
      <p:ext uri="{BB962C8B-B14F-4D97-AF65-F5344CB8AC3E}">
        <p14:creationId xmlns:p14="http://schemas.microsoft.com/office/powerpoint/2010/main" val="1646446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FAAD8B-A67B-424E-9A43-B1D43264468A}"/>
              </a:ext>
            </a:extLst>
          </p:cNvPr>
          <p:cNvPicPr>
            <a:picLocks noChangeAspect="1"/>
          </p:cNvPicPr>
          <p:nvPr/>
        </p:nvPicPr>
        <p:blipFill>
          <a:blip r:embed="rId2"/>
          <a:stretch>
            <a:fillRect/>
          </a:stretch>
        </p:blipFill>
        <p:spPr>
          <a:xfrm>
            <a:off x="634275" y="1977045"/>
            <a:ext cx="6900380" cy="2903909"/>
          </a:xfrm>
          <a:prstGeom prst="rect">
            <a:avLst/>
          </a:prstGeom>
        </p:spPr>
      </p:pic>
      <p:sp>
        <p:nvSpPr>
          <p:cNvPr id="2" name="Title 1">
            <a:extLst>
              <a:ext uri="{FF2B5EF4-FFF2-40B4-BE49-F238E27FC236}">
                <a16:creationId xmlns:a16="http://schemas.microsoft.com/office/drawing/2014/main" id="{93E752AC-B56E-B242-AF0F-2B856C596FF0}"/>
              </a:ext>
            </a:extLst>
          </p:cNvPr>
          <p:cNvSpPr>
            <a:spLocks noGrp="1"/>
          </p:cNvSpPr>
          <p:nvPr>
            <p:ph type="title"/>
          </p:nvPr>
        </p:nvSpPr>
        <p:spPr>
          <a:xfrm>
            <a:off x="8154030" y="1458506"/>
            <a:ext cx="3176246" cy="3000139"/>
          </a:xfrm>
        </p:spPr>
        <p:txBody>
          <a:bodyPr vert="horz" lIns="91440" tIns="45720" rIns="91440" bIns="45720" rtlCol="0" anchor="b">
            <a:normAutofit/>
          </a:bodyPr>
          <a:lstStyle/>
          <a:p>
            <a:pPr algn="l"/>
            <a:r>
              <a:rPr lang="en-US" sz="4800" dirty="0"/>
              <a:t>Practice</a:t>
            </a:r>
          </a:p>
        </p:txBody>
      </p:sp>
      <p:sp>
        <p:nvSpPr>
          <p:cNvPr id="4" name="Text Placeholder 3">
            <a:extLst>
              <a:ext uri="{FF2B5EF4-FFF2-40B4-BE49-F238E27FC236}">
                <a16:creationId xmlns:a16="http://schemas.microsoft.com/office/drawing/2014/main" id="{1B99C553-D184-0E4D-8625-FAE69CAB35F9}"/>
              </a:ext>
            </a:extLst>
          </p:cNvPr>
          <p:cNvSpPr>
            <a:spLocks noGrp="1"/>
          </p:cNvSpPr>
          <p:nvPr>
            <p:ph type="body" idx="1"/>
          </p:nvPr>
        </p:nvSpPr>
        <p:spPr>
          <a:xfrm>
            <a:off x="8569666" y="4458645"/>
            <a:ext cx="3176246" cy="1656413"/>
          </a:xfrm>
        </p:spPr>
        <p:txBody>
          <a:bodyPr vert="horz" lIns="91440" tIns="45720" rIns="91440" bIns="45720" rtlCol="0">
            <a:normAutofit/>
          </a:bodyPr>
          <a:lstStyle/>
          <a:p>
            <a:pPr algn="l"/>
            <a:r>
              <a:rPr lang="en-US" sz="2000" dirty="0"/>
              <a:t>Storyboard - Blank</a:t>
            </a:r>
          </a:p>
        </p:txBody>
      </p:sp>
    </p:spTree>
    <p:extLst>
      <p:ext uri="{BB962C8B-B14F-4D97-AF65-F5344CB8AC3E}">
        <p14:creationId xmlns:p14="http://schemas.microsoft.com/office/powerpoint/2010/main" val="1913584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Flexdashboard</a:t>
            </a:r>
            <a:endParaRPr lang="en-US" dirty="0"/>
          </a:p>
        </p:txBody>
      </p:sp>
      <p:sp>
        <p:nvSpPr>
          <p:cNvPr id="4" name="Text Placeholder 3">
            <a:extLst>
              <a:ext uri="{FF2B5EF4-FFF2-40B4-BE49-F238E27FC236}">
                <a16:creationId xmlns:a16="http://schemas.microsoft.com/office/drawing/2014/main" id="{69E1FA9A-3279-D845-98BF-9D61AC24590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38332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4" name="Rectangle 13">
            <a:extLst>
              <a:ext uri="{FF2B5EF4-FFF2-40B4-BE49-F238E27FC236}">
                <a16:creationId xmlns:a16="http://schemas.microsoft.com/office/drawing/2014/main" id="{692296C6-28F7-4BD7-9EFB-22A268E3D4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709652-1207-1B46-9F3C-8CA4138D1ECA}"/>
              </a:ext>
            </a:extLst>
          </p:cNvPr>
          <p:cNvSpPr>
            <a:spLocks noGrp="1"/>
          </p:cNvSpPr>
          <p:nvPr>
            <p:ph type="title"/>
          </p:nvPr>
        </p:nvSpPr>
        <p:spPr>
          <a:xfrm>
            <a:off x="5954486" y="1480929"/>
            <a:ext cx="5791426" cy="3254321"/>
          </a:xfrm>
        </p:spPr>
        <p:txBody>
          <a:bodyPr vert="horz" lIns="91440" tIns="45720" rIns="91440" bIns="45720" rtlCol="0" anchor="b">
            <a:normAutofit/>
          </a:bodyPr>
          <a:lstStyle/>
          <a:p>
            <a:r>
              <a:rPr lang="en-US" sz="7000" cap="all"/>
              <a:t>Setup</a:t>
            </a:r>
          </a:p>
        </p:txBody>
      </p:sp>
      <p:sp>
        <p:nvSpPr>
          <p:cNvPr id="16" name="Freeform 6">
            <a:extLst>
              <a:ext uri="{FF2B5EF4-FFF2-40B4-BE49-F238E27FC236}">
                <a16:creationId xmlns:a16="http://schemas.microsoft.com/office/drawing/2014/main" id="{CBB17300-EE76-409B-97FE-4836C5093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99584"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8" name="Freeform 6">
            <a:extLst>
              <a:ext uri="{FF2B5EF4-FFF2-40B4-BE49-F238E27FC236}">
                <a16:creationId xmlns:a16="http://schemas.microsoft.com/office/drawing/2014/main" id="{AEABCDF0-66B8-40A9-98EB-B6837EF18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5" name="Content Placeholder 4">
            <a:extLst>
              <a:ext uri="{FF2B5EF4-FFF2-40B4-BE49-F238E27FC236}">
                <a16:creationId xmlns:a16="http://schemas.microsoft.com/office/drawing/2014/main" id="{B2D9D222-1E39-0D48-8AA9-BC663698361D}"/>
              </a:ext>
            </a:extLst>
          </p:cNvPr>
          <p:cNvPicPr>
            <a:picLocks noGrp="1" noChangeAspect="1"/>
          </p:cNvPicPr>
          <p:nvPr>
            <p:ph idx="1"/>
          </p:nvPr>
        </p:nvPicPr>
        <p:blipFill>
          <a:blip r:embed="rId2"/>
          <a:stretch>
            <a:fillRect/>
          </a:stretch>
        </p:blipFill>
        <p:spPr>
          <a:xfrm>
            <a:off x="1480173" y="2713573"/>
            <a:ext cx="3267942" cy="1422260"/>
          </a:xfrm>
          <a:prstGeom prst="rect">
            <a:avLst/>
          </a:prstGeom>
        </p:spPr>
      </p:pic>
    </p:spTree>
    <p:extLst>
      <p:ext uri="{BB962C8B-B14F-4D97-AF65-F5344CB8AC3E}">
        <p14:creationId xmlns:p14="http://schemas.microsoft.com/office/powerpoint/2010/main" val="1581701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2C4A6-4671-6C43-BC5B-7753C3E56D18}"/>
              </a:ext>
            </a:extLst>
          </p:cNvPr>
          <p:cNvSpPr>
            <a:spLocks noGrp="1"/>
          </p:cNvSpPr>
          <p:nvPr>
            <p:ph type="title"/>
          </p:nvPr>
        </p:nvSpPr>
        <p:spPr>
          <a:xfrm>
            <a:off x="1371600" y="685800"/>
            <a:ext cx="9601200" cy="1485900"/>
          </a:xfrm>
        </p:spPr>
        <p:txBody>
          <a:bodyPr/>
          <a:lstStyle/>
          <a:p>
            <a:r>
              <a:rPr lang="en-US"/>
              <a:t>Basic Board Page</a:t>
            </a:r>
            <a:endParaRPr lang="en-US" dirty="0"/>
          </a:p>
        </p:txBody>
      </p:sp>
      <p:pic>
        <p:nvPicPr>
          <p:cNvPr id="5" name="Picture 4">
            <a:extLst>
              <a:ext uri="{FF2B5EF4-FFF2-40B4-BE49-F238E27FC236}">
                <a16:creationId xmlns:a16="http://schemas.microsoft.com/office/drawing/2014/main" id="{8BF17EAD-5BFC-304E-98B5-8D21D93F2656}"/>
              </a:ext>
            </a:extLst>
          </p:cNvPr>
          <p:cNvPicPr>
            <a:picLocks noChangeAspect="1"/>
          </p:cNvPicPr>
          <p:nvPr/>
        </p:nvPicPr>
        <p:blipFill>
          <a:blip r:embed="rId2"/>
          <a:stretch>
            <a:fillRect/>
          </a:stretch>
        </p:blipFill>
        <p:spPr>
          <a:xfrm>
            <a:off x="1132359" y="2527433"/>
            <a:ext cx="10693400" cy="3458939"/>
          </a:xfrm>
          <a:prstGeom prst="rect">
            <a:avLst/>
          </a:prstGeom>
        </p:spPr>
      </p:pic>
    </p:spTree>
    <p:extLst>
      <p:ext uri="{BB962C8B-B14F-4D97-AF65-F5344CB8AC3E}">
        <p14:creationId xmlns:p14="http://schemas.microsoft.com/office/powerpoint/2010/main" val="3971189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107C2-80F5-7B49-95D7-B31418FACCBE}"/>
              </a:ext>
            </a:extLst>
          </p:cNvPr>
          <p:cNvSpPr>
            <a:spLocks noGrp="1"/>
          </p:cNvSpPr>
          <p:nvPr>
            <p:ph type="title"/>
          </p:nvPr>
        </p:nvSpPr>
        <p:spPr/>
        <p:txBody>
          <a:bodyPr/>
          <a:lstStyle/>
          <a:p>
            <a:r>
              <a:rPr lang="en-US" dirty="0"/>
              <a:t>Agenda	</a:t>
            </a:r>
          </a:p>
        </p:txBody>
      </p:sp>
      <p:sp>
        <p:nvSpPr>
          <p:cNvPr id="3" name="Content Placeholder 2">
            <a:extLst>
              <a:ext uri="{FF2B5EF4-FFF2-40B4-BE49-F238E27FC236}">
                <a16:creationId xmlns:a16="http://schemas.microsoft.com/office/drawing/2014/main" id="{797C1799-F4A0-DB41-9A56-E6CF3B522CCC}"/>
              </a:ext>
            </a:extLst>
          </p:cNvPr>
          <p:cNvSpPr>
            <a:spLocks noGrp="1"/>
          </p:cNvSpPr>
          <p:nvPr>
            <p:ph idx="1"/>
          </p:nvPr>
        </p:nvSpPr>
        <p:spPr/>
        <p:txBody>
          <a:bodyPr/>
          <a:lstStyle/>
          <a:p>
            <a:r>
              <a:rPr lang="en-US" dirty="0"/>
              <a:t>Homework 2</a:t>
            </a:r>
          </a:p>
          <a:p>
            <a:r>
              <a:rPr lang="en-US" dirty="0"/>
              <a:t>Shiny Dashboard</a:t>
            </a:r>
          </a:p>
          <a:p>
            <a:r>
              <a:rPr lang="en-US" dirty="0" err="1"/>
              <a:t>Flexdashboard</a:t>
            </a:r>
            <a:endParaRPr lang="en-US" dirty="0"/>
          </a:p>
          <a:p>
            <a:r>
              <a:rPr lang="en-US" dirty="0"/>
              <a:t>Publishing to </a:t>
            </a:r>
            <a:r>
              <a:rPr lang="en-US" dirty="0" err="1"/>
              <a:t>shinyapps.io</a:t>
            </a:r>
            <a:endParaRPr lang="en-US" dirty="0"/>
          </a:p>
        </p:txBody>
      </p:sp>
    </p:spTree>
    <p:extLst>
      <p:ext uri="{BB962C8B-B14F-4D97-AF65-F5344CB8AC3E}">
        <p14:creationId xmlns:p14="http://schemas.microsoft.com/office/powerpoint/2010/main" val="2153960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B7731-CD6D-BC4E-9AAB-AB3E91BF0EB9}"/>
              </a:ext>
            </a:extLst>
          </p:cNvPr>
          <p:cNvSpPr>
            <a:spLocks noGrp="1"/>
          </p:cNvSpPr>
          <p:nvPr>
            <p:ph type="title"/>
          </p:nvPr>
        </p:nvSpPr>
        <p:spPr/>
        <p:txBody>
          <a:bodyPr/>
          <a:lstStyle/>
          <a:p>
            <a:r>
              <a:rPr lang="en-US" dirty="0"/>
              <a:t>Homework 2</a:t>
            </a:r>
          </a:p>
        </p:txBody>
      </p:sp>
      <p:sp>
        <p:nvSpPr>
          <p:cNvPr id="3" name="Content Placeholder 2">
            <a:extLst>
              <a:ext uri="{FF2B5EF4-FFF2-40B4-BE49-F238E27FC236}">
                <a16:creationId xmlns:a16="http://schemas.microsoft.com/office/drawing/2014/main" id="{A7851E95-D47A-2D40-9BD6-8CACB280B8D0}"/>
              </a:ext>
            </a:extLst>
          </p:cNvPr>
          <p:cNvSpPr>
            <a:spLocks noGrp="1"/>
          </p:cNvSpPr>
          <p:nvPr>
            <p:ph idx="1"/>
          </p:nvPr>
        </p:nvSpPr>
        <p:spPr/>
        <p:txBody>
          <a:bodyPr>
            <a:normAutofit/>
          </a:bodyPr>
          <a:lstStyle/>
          <a:p>
            <a:r>
              <a:rPr lang="en-US" dirty="0"/>
              <a:t>Nearly every Shiny application requires you to translate user inputs to allow them to manipulate the data you visualize for them. For this assignment you must use data from an open data website (you may download and clean the data and write it as a CSV). You must also use a different UI layout than what you used in Homework 2. </a:t>
            </a:r>
          </a:p>
          <a:p>
            <a:r>
              <a:rPr lang="en-US" dirty="0"/>
              <a:t>Directions: Use </a:t>
            </a:r>
            <a:r>
              <a:rPr lang="en-US" dirty="0" err="1"/>
              <a:t>plotly</a:t>
            </a:r>
            <a:r>
              <a:rPr lang="en-US" dirty="0"/>
              <a:t> (with or without the aid of ggplot2) to create three (3) different kinds of figures and one (1) data table. Include at least three (3) types of</a:t>
            </a:r>
          </a:p>
          <a:p>
            <a:r>
              <a:rPr lang="en-US" dirty="0"/>
              <a:t>Reminder Input Types are:</a:t>
            </a:r>
          </a:p>
          <a:p>
            <a:pPr marL="804863" lvl="1" indent="-414338"/>
            <a:r>
              <a:rPr lang="en-US" dirty="0"/>
              <a:t>Numeric</a:t>
            </a:r>
          </a:p>
          <a:p>
            <a:pPr marL="804863" lvl="1" indent="-414338"/>
            <a:r>
              <a:rPr lang="en-US" dirty="0"/>
              <a:t>Text</a:t>
            </a:r>
          </a:p>
          <a:p>
            <a:pPr marL="804863" lvl="1" indent="-414338"/>
            <a:r>
              <a:rPr lang="en-US" dirty="0"/>
              <a:t>Other/miscellaneous </a:t>
            </a:r>
          </a:p>
          <a:p>
            <a:endParaRPr lang="en-US" dirty="0"/>
          </a:p>
        </p:txBody>
      </p:sp>
    </p:spTree>
    <p:extLst>
      <p:ext uri="{BB962C8B-B14F-4D97-AF65-F5344CB8AC3E}">
        <p14:creationId xmlns:p14="http://schemas.microsoft.com/office/powerpoint/2010/main" val="3952837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Shiny Dashboard</a:t>
            </a:r>
          </a:p>
        </p:txBody>
      </p:sp>
      <p:sp>
        <p:nvSpPr>
          <p:cNvPr id="4" name="Text Placeholder 3">
            <a:extLst>
              <a:ext uri="{FF2B5EF4-FFF2-40B4-BE49-F238E27FC236}">
                <a16:creationId xmlns:a16="http://schemas.microsoft.com/office/drawing/2014/main" id="{69E1FA9A-3279-D845-98BF-9D61AC24590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6106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Layout</a:t>
            </a:r>
          </a:p>
        </p:txBody>
      </p:sp>
      <p:sp>
        <p:nvSpPr>
          <p:cNvPr id="3" name="Content Placeholder 2"/>
          <p:cNvSpPr>
            <a:spLocks noGrp="1"/>
          </p:cNvSpPr>
          <p:nvPr>
            <p:ph idx="1"/>
          </p:nvPr>
        </p:nvSpPr>
        <p:spPr/>
        <p:txBody>
          <a:bodyPr/>
          <a:lstStyle/>
          <a:p>
            <a:r>
              <a:rPr lang="en-US" dirty="0"/>
              <a:t>Dashboards are broken into a single argument made up of three arguments</a:t>
            </a:r>
          </a:p>
          <a:p>
            <a:pPr lvl="1"/>
            <a:r>
              <a:rPr lang="en-US" dirty="0"/>
              <a:t>Header </a:t>
            </a:r>
            <a:r>
              <a:rPr lang="mr-IN" dirty="0"/>
              <a:t>–</a:t>
            </a:r>
            <a:r>
              <a:rPr lang="en-US" dirty="0"/>
              <a:t> Window title as well as Menus</a:t>
            </a:r>
          </a:p>
          <a:p>
            <a:pPr lvl="1"/>
            <a:r>
              <a:rPr lang="en-US" dirty="0"/>
              <a:t>Sidebar </a:t>
            </a:r>
            <a:r>
              <a:rPr lang="mr-IN" dirty="0"/>
              <a:t>–</a:t>
            </a:r>
            <a:r>
              <a:rPr lang="en-US" dirty="0"/>
              <a:t> Sidebar for navigating Dashboard tabs and can hold global selection inputs</a:t>
            </a:r>
          </a:p>
          <a:p>
            <a:pPr lvl="1"/>
            <a:r>
              <a:rPr lang="en-US" dirty="0"/>
              <a:t>Body </a:t>
            </a:r>
            <a:r>
              <a:rPr lang="mr-IN" dirty="0"/>
              <a:t>–</a:t>
            </a:r>
            <a:r>
              <a:rPr lang="en-US" dirty="0"/>
              <a:t> Where the magic happens.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0350" y="1657350"/>
            <a:ext cx="4203700" cy="381000"/>
          </a:xfrm>
          <a:prstGeom prst="rect">
            <a:avLst/>
          </a:prstGeom>
        </p:spPr>
      </p:pic>
    </p:spTree>
    <p:extLst>
      <p:ext uri="{BB962C8B-B14F-4D97-AF65-F5344CB8AC3E}">
        <p14:creationId xmlns:p14="http://schemas.microsoft.com/office/powerpoint/2010/main" val="1064384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6209" y="407719"/>
            <a:ext cx="8659580" cy="6086606"/>
          </a:xfrm>
          <a:prstGeom prst="rect">
            <a:avLst/>
          </a:prstGeom>
        </p:spPr>
      </p:pic>
    </p:spTree>
    <p:extLst>
      <p:ext uri="{BB962C8B-B14F-4D97-AF65-F5344CB8AC3E}">
        <p14:creationId xmlns:p14="http://schemas.microsoft.com/office/powerpoint/2010/main" val="3469010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2"/>
          </a:solidFill>
          <a:effectLst/>
        </p:spPr>
      </p:sp>
      <p:grpSp>
        <p:nvGrpSpPr>
          <p:cNvPr id="11" name="Group 10"/>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2" name="Freeform 6"/>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3" name="Freeform 6"/>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7" name="Freeform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27878"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9" name="Freeform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403" y="2307193"/>
            <a:ext cx="4207669" cy="2443629"/>
          </a:xfrm>
          <a:prstGeom prst="rect">
            <a:avLst/>
          </a:prstGeom>
        </p:spPr>
      </p:pic>
      <p:sp>
        <p:nvSpPr>
          <p:cNvPr id="2" name="Title 1"/>
          <p:cNvSpPr>
            <a:spLocks noGrp="1"/>
          </p:cNvSpPr>
          <p:nvPr>
            <p:ph type="title"/>
          </p:nvPr>
        </p:nvSpPr>
        <p:spPr>
          <a:xfrm>
            <a:off x="6711885" y="634028"/>
            <a:ext cx="4798243" cy="3732835"/>
          </a:xfrm>
        </p:spPr>
        <p:txBody>
          <a:bodyPr vert="horz" lIns="91440" tIns="45720" rIns="91440" bIns="45720" rtlCol="0" anchor="b">
            <a:normAutofit/>
          </a:bodyPr>
          <a:lstStyle/>
          <a:p>
            <a:pPr algn="ctr"/>
            <a:r>
              <a:rPr lang="en-US" dirty="0"/>
              <a:t>Headers</a:t>
            </a:r>
          </a:p>
        </p:txBody>
      </p:sp>
    </p:spTree>
    <p:extLst>
      <p:ext uri="{BB962C8B-B14F-4D97-AF65-F5344CB8AC3E}">
        <p14:creationId xmlns:p14="http://schemas.microsoft.com/office/powerpoint/2010/main" val="2610455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Options</a:t>
            </a:r>
          </a:p>
        </p:txBody>
      </p:sp>
      <p:sp>
        <p:nvSpPr>
          <p:cNvPr id="3" name="Content Placeholder 2"/>
          <p:cNvSpPr>
            <a:spLocks noGrp="1"/>
          </p:cNvSpPr>
          <p:nvPr>
            <p:ph sz="half" idx="1"/>
          </p:nvPr>
        </p:nvSpPr>
        <p:spPr>
          <a:xfrm>
            <a:off x="1371600" y="3974361"/>
            <a:ext cx="3687288" cy="2367144"/>
          </a:xfrm>
        </p:spPr>
        <p:txBody>
          <a:bodyPr/>
          <a:lstStyle/>
          <a:p>
            <a:r>
              <a:rPr lang="en-US" dirty="0"/>
              <a:t>Notifications </a:t>
            </a:r>
          </a:p>
          <a:p>
            <a:endParaRPr lang="en-US" dirty="0"/>
          </a:p>
          <a:p>
            <a:r>
              <a:rPr lang="en-US" dirty="0"/>
              <a:t>Tasks</a:t>
            </a:r>
          </a:p>
          <a:p>
            <a:endParaRPr lang="en-US" dirty="0"/>
          </a:p>
          <a:p>
            <a:r>
              <a:rPr lang="en-US" dirty="0"/>
              <a:t>Messages</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384367" y="720643"/>
            <a:ext cx="8403604" cy="3083794"/>
          </a:xfr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r="63531"/>
          <a:stretch/>
        </p:blipFill>
        <p:spPr>
          <a:xfrm>
            <a:off x="3384367" y="3868469"/>
            <a:ext cx="569686" cy="571500"/>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4944" t="751" r="25651" b="1587"/>
          <a:stretch/>
        </p:blipFill>
        <p:spPr>
          <a:xfrm>
            <a:off x="2663848" y="4773142"/>
            <a:ext cx="615538" cy="558140"/>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66549" r="-1"/>
          <a:stretch/>
        </p:blipFill>
        <p:spPr>
          <a:xfrm>
            <a:off x="3076598" y="5671130"/>
            <a:ext cx="522553" cy="571500"/>
          </a:xfrm>
          <a:prstGeom prst="rect">
            <a:avLst/>
          </a:prstGeom>
        </p:spPr>
      </p:pic>
    </p:spTree>
    <p:extLst>
      <p:ext uri="{BB962C8B-B14F-4D97-AF65-F5344CB8AC3E}">
        <p14:creationId xmlns:p14="http://schemas.microsoft.com/office/powerpoint/2010/main" val="467173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2"/>
          </a:solidFill>
          <a:effectLst/>
        </p:spPr>
      </p:sp>
      <p:grpSp>
        <p:nvGrpSpPr>
          <p:cNvPr id="13" name="Group 12"/>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4" name="Freeform 6"/>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5" name="Freeform 6"/>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9" name="Freeform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542142"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1" name="Freeform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2306"/>
          <a:stretch/>
        </p:blipFill>
        <p:spPr>
          <a:xfrm>
            <a:off x="1371403" y="1762866"/>
            <a:ext cx="2657123" cy="3532284"/>
          </a:xfrm>
          <a:prstGeom prst="rect">
            <a:avLst/>
          </a:prstGeom>
        </p:spPr>
      </p:pic>
      <p:sp>
        <p:nvSpPr>
          <p:cNvPr id="2" name="Title 1"/>
          <p:cNvSpPr>
            <a:spLocks noGrp="1"/>
          </p:cNvSpPr>
          <p:nvPr>
            <p:ph type="title"/>
          </p:nvPr>
        </p:nvSpPr>
        <p:spPr>
          <a:xfrm>
            <a:off x="5307291" y="634028"/>
            <a:ext cx="6221689" cy="3732835"/>
          </a:xfrm>
        </p:spPr>
        <p:txBody>
          <a:bodyPr vert="horz" lIns="91440" tIns="45720" rIns="91440" bIns="45720" rtlCol="0" anchor="b">
            <a:normAutofit/>
          </a:bodyPr>
          <a:lstStyle/>
          <a:p>
            <a:pPr algn="ctr"/>
            <a:r>
              <a:rPr lang="en-US" dirty="0"/>
              <a:t>Sidebar</a:t>
            </a:r>
          </a:p>
        </p:txBody>
      </p:sp>
    </p:spTree>
    <p:extLst>
      <p:ext uri="{BB962C8B-B14F-4D97-AF65-F5344CB8AC3E}">
        <p14:creationId xmlns:p14="http://schemas.microsoft.com/office/powerpoint/2010/main" val="5628553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121</TotalTime>
  <Words>235</Words>
  <Application>Microsoft Macintosh PowerPoint</Application>
  <PresentationFormat>Widescreen</PresentationFormat>
  <Paragraphs>42</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Calibri</vt:lpstr>
      <vt:lpstr>Franklin Gothic Book</vt:lpstr>
      <vt:lpstr>Crop</vt:lpstr>
      <vt:lpstr>Shiny And Flex Dashboards</vt:lpstr>
      <vt:lpstr>Agenda </vt:lpstr>
      <vt:lpstr>Homework 2</vt:lpstr>
      <vt:lpstr>Shiny Dashboard</vt:lpstr>
      <vt:lpstr>Basic Layout</vt:lpstr>
      <vt:lpstr>PowerPoint Presentation</vt:lpstr>
      <vt:lpstr>Headers</vt:lpstr>
      <vt:lpstr>Options</vt:lpstr>
      <vt:lpstr>Sidebar</vt:lpstr>
      <vt:lpstr>PowerPoint Presentation</vt:lpstr>
      <vt:lpstr>Body</vt:lpstr>
      <vt:lpstr>PowerPoint Presentation</vt:lpstr>
      <vt:lpstr>Practice</vt:lpstr>
      <vt:lpstr>Flexdashboard</vt:lpstr>
      <vt:lpstr>Setup</vt:lpstr>
      <vt:lpstr>Basic Board Page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Shiny Dashboards</dc:title>
  <dc:creator>Arnold, Geoffrey</dc:creator>
  <cp:lastModifiedBy>Arnold, Geoffrey</cp:lastModifiedBy>
  <cp:revision>12</cp:revision>
  <dcterms:created xsi:type="dcterms:W3CDTF">2017-08-13T22:25:31Z</dcterms:created>
  <dcterms:modified xsi:type="dcterms:W3CDTF">2018-09-10T15:05:46Z</dcterms:modified>
</cp:coreProperties>
</file>