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6"/>
  </p:notesMasterIdLst>
  <p:sldIdLst>
    <p:sldId id="292" r:id="rId2"/>
    <p:sldId id="352" r:id="rId3"/>
    <p:sldId id="294" r:id="rId4"/>
    <p:sldId id="295" r:id="rId5"/>
    <p:sldId id="296" r:id="rId6"/>
    <p:sldId id="297" r:id="rId7"/>
    <p:sldId id="298" r:id="rId8"/>
    <p:sldId id="299" r:id="rId9"/>
    <p:sldId id="351" r:id="rId10"/>
    <p:sldId id="300" r:id="rId11"/>
    <p:sldId id="301" r:id="rId12"/>
    <p:sldId id="302" r:id="rId13"/>
    <p:sldId id="303" r:id="rId14"/>
    <p:sldId id="304" r:id="rId15"/>
    <p:sldId id="305" r:id="rId16"/>
    <p:sldId id="306" r:id="rId17"/>
    <p:sldId id="307" r:id="rId18"/>
    <p:sldId id="350" r:id="rId19"/>
    <p:sldId id="293" r:id="rId20"/>
    <p:sldId id="308" r:id="rId21"/>
    <p:sldId id="309" r:id="rId22"/>
    <p:sldId id="310" r:id="rId23"/>
    <p:sldId id="355" r:id="rId24"/>
    <p:sldId id="354"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397"/>
    <p:restoredTop sz="94701"/>
  </p:normalViewPr>
  <p:slideViewPr>
    <p:cSldViewPr snapToGrid="0" snapToObjects="1">
      <p:cViewPr varScale="1">
        <p:scale>
          <a:sx n="170" d="100"/>
          <a:sy n="170" d="100"/>
        </p:scale>
        <p:origin x="264"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A1B2BB5-ED7B-4BED-AE6B-B7496DA79A7C}" type="doc">
      <dgm:prSet loTypeId="urn:microsoft.com/office/officeart/2005/8/layout/vList2" loCatId="list" qsTypeId="urn:microsoft.com/office/officeart/2005/8/quickstyle/simple1" qsCatId="simple" csTypeId="urn:microsoft.com/office/officeart/2005/8/colors/accent5_2" csCatId="accent5" phldr="1"/>
      <dgm:spPr/>
      <dgm:t>
        <a:bodyPr/>
        <a:lstStyle/>
        <a:p>
          <a:endParaRPr lang="en-US"/>
        </a:p>
      </dgm:t>
    </dgm:pt>
    <dgm:pt modelId="{7A2B7C50-73D0-42AE-8221-F0C654A092EB}">
      <dgm:prSet/>
      <dgm:spPr/>
      <dgm:t>
        <a:bodyPr/>
        <a:lstStyle/>
        <a:p>
          <a:r>
            <a:rPr lang="en-US" baseline="0"/>
            <a:t>Inputs are sent to the server function as a list.</a:t>
          </a:r>
          <a:endParaRPr lang="en-US"/>
        </a:p>
      </dgm:t>
    </dgm:pt>
    <dgm:pt modelId="{C571B28C-2ECE-4E72-B165-3EA7E270FEC9}" type="parTrans" cxnId="{4AA1D4AD-19B0-4849-BCD0-0E71FDAF8EB3}">
      <dgm:prSet/>
      <dgm:spPr/>
      <dgm:t>
        <a:bodyPr/>
        <a:lstStyle/>
        <a:p>
          <a:endParaRPr lang="en-US"/>
        </a:p>
      </dgm:t>
    </dgm:pt>
    <dgm:pt modelId="{4998968A-1E07-47F9-9B21-B076A73DDA01}" type="sibTrans" cxnId="{4AA1D4AD-19B0-4849-BCD0-0E71FDAF8EB3}">
      <dgm:prSet/>
      <dgm:spPr/>
      <dgm:t>
        <a:bodyPr/>
        <a:lstStyle/>
        <a:p>
          <a:endParaRPr lang="en-US"/>
        </a:p>
      </dgm:t>
    </dgm:pt>
    <dgm:pt modelId="{2AF77012-8EB9-46C2-9246-95F8E8718336}">
      <dgm:prSet/>
      <dgm:spPr/>
      <dgm:t>
        <a:bodyPr/>
        <a:lstStyle/>
        <a:p>
          <a:r>
            <a:rPr lang="en-US" baseline="0" dirty="0"/>
            <a:t>Each are called by </a:t>
          </a:r>
          <a:r>
            <a:rPr lang="en-US" baseline="0" dirty="0" err="1"/>
            <a:t>input$inputId</a:t>
          </a:r>
          <a:endParaRPr lang="en-US" dirty="0"/>
        </a:p>
      </dgm:t>
    </dgm:pt>
    <dgm:pt modelId="{4B1DD373-CB36-4395-A648-8FD2F462FD8B}" type="parTrans" cxnId="{CA425B91-93AA-466A-B023-D22A6DEF8CE1}">
      <dgm:prSet/>
      <dgm:spPr/>
      <dgm:t>
        <a:bodyPr/>
        <a:lstStyle/>
        <a:p>
          <a:endParaRPr lang="en-US"/>
        </a:p>
      </dgm:t>
    </dgm:pt>
    <dgm:pt modelId="{23DEA849-34EF-47F4-9A46-A819963CCD87}" type="sibTrans" cxnId="{CA425B91-93AA-466A-B023-D22A6DEF8CE1}">
      <dgm:prSet/>
      <dgm:spPr/>
      <dgm:t>
        <a:bodyPr/>
        <a:lstStyle/>
        <a:p>
          <a:endParaRPr lang="en-US"/>
        </a:p>
      </dgm:t>
    </dgm:pt>
    <dgm:pt modelId="{37CA44A1-D6AF-49FB-B3A9-C1E714CB554C}">
      <dgm:prSet/>
      <dgm:spPr/>
      <dgm:t>
        <a:bodyPr/>
        <a:lstStyle/>
        <a:p>
          <a:r>
            <a:rPr lang="en-US" baseline="0"/>
            <a:t>Value and length of the input depends on the widget</a:t>
          </a:r>
          <a:endParaRPr lang="en-US"/>
        </a:p>
      </dgm:t>
    </dgm:pt>
    <dgm:pt modelId="{2EF10FAC-2373-4AB2-9833-2F1263C0D180}" type="parTrans" cxnId="{8742D6C3-BC0E-4257-87AA-338548139F6E}">
      <dgm:prSet/>
      <dgm:spPr/>
      <dgm:t>
        <a:bodyPr/>
        <a:lstStyle/>
        <a:p>
          <a:endParaRPr lang="en-US"/>
        </a:p>
      </dgm:t>
    </dgm:pt>
    <dgm:pt modelId="{6FD333DD-3DC3-4ADB-8A3E-40BCFAFA5042}" type="sibTrans" cxnId="{8742D6C3-BC0E-4257-87AA-338548139F6E}">
      <dgm:prSet/>
      <dgm:spPr/>
      <dgm:t>
        <a:bodyPr/>
        <a:lstStyle/>
        <a:p>
          <a:endParaRPr lang="en-US"/>
        </a:p>
      </dgm:t>
    </dgm:pt>
    <dgm:pt modelId="{8F189010-7907-4FB5-9994-43035855E543}">
      <dgm:prSet/>
      <dgm:spPr/>
      <dgm:t>
        <a:bodyPr/>
        <a:lstStyle/>
        <a:p>
          <a:r>
            <a:rPr lang="en-US" baseline="0"/>
            <a:t>Inputs can even be entire files, images, urls etc.</a:t>
          </a:r>
          <a:endParaRPr lang="en-US"/>
        </a:p>
      </dgm:t>
    </dgm:pt>
    <dgm:pt modelId="{0FEED7A4-8FD4-466D-8393-2E35E0C57005}" type="parTrans" cxnId="{063F6495-A12C-44BE-ADD2-08B99658B3F7}">
      <dgm:prSet/>
      <dgm:spPr/>
      <dgm:t>
        <a:bodyPr/>
        <a:lstStyle/>
        <a:p>
          <a:endParaRPr lang="en-US"/>
        </a:p>
      </dgm:t>
    </dgm:pt>
    <dgm:pt modelId="{8D1A0F57-52D9-4D60-A911-A0DDA37ADB28}" type="sibTrans" cxnId="{063F6495-A12C-44BE-ADD2-08B99658B3F7}">
      <dgm:prSet/>
      <dgm:spPr/>
      <dgm:t>
        <a:bodyPr/>
        <a:lstStyle/>
        <a:p>
          <a:endParaRPr lang="en-US"/>
        </a:p>
      </dgm:t>
    </dgm:pt>
    <dgm:pt modelId="{EDFC6448-8D08-074A-ADC7-D43FA4B10303}" type="pres">
      <dgm:prSet presAssocID="{5A1B2BB5-ED7B-4BED-AE6B-B7496DA79A7C}" presName="linear" presStyleCnt="0">
        <dgm:presLayoutVars>
          <dgm:animLvl val="lvl"/>
          <dgm:resizeHandles val="exact"/>
        </dgm:presLayoutVars>
      </dgm:prSet>
      <dgm:spPr/>
    </dgm:pt>
    <dgm:pt modelId="{6500A95E-A588-294C-A8A4-3C96F7F96DD2}" type="pres">
      <dgm:prSet presAssocID="{7A2B7C50-73D0-42AE-8221-F0C654A092EB}" presName="parentText" presStyleLbl="node1" presStyleIdx="0" presStyleCnt="4">
        <dgm:presLayoutVars>
          <dgm:chMax val="0"/>
          <dgm:bulletEnabled val="1"/>
        </dgm:presLayoutVars>
      </dgm:prSet>
      <dgm:spPr/>
    </dgm:pt>
    <dgm:pt modelId="{4371EA14-1C6A-B348-8504-03B88364B91B}" type="pres">
      <dgm:prSet presAssocID="{4998968A-1E07-47F9-9B21-B076A73DDA01}" presName="spacer" presStyleCnt="0"/>
      <dgm:spPr/>
    </dgm:pt>
    <dgm:pt modelId="{CBDA02E4-7868-7D4D-A150-FEF360D6C996}" type="pres">
      <dgm:prSet presAssocID="{2AF77012-8EB9-46C2-9246-95F8E8718336}" presName="parentText" presStyleLbl="node1" presStyleIdx="1" presStyleCnt="4">
        <dgm:presLayoutVars>
          <dgm:chMax val="0"/>
          <dgm:bulletEnabled val="1"/>
        </dgm:presLayoutVars>
      </dgm:prSet>
      <dgm:spPr/>
    </dgm:pt>
    <dgm:pt modelId="{1E8686D9-29E3-B247-99DA-6B0A0E32ED3A}" type="pres">
      <dgm:prSet presAssocID="{23DEA849-34EF-47F4-9A46-A819963CCD87}" presName="spacer" presStyleCnt="0"/>
      <dgm:spPr/>
    </dgm:pt>
    <dgm:pt modelId="{7122C5DB-3D12-D140-B729-376F5D15F165}" type="pres">
      <dgm:prSet presAssocID="{37CA44A1-D6AF-49FB-B3A9-C1E714CB554C}" presName="parentText" presStyleLbl="node1" presStyleIdx="2" presStyleCnt="4">
        <dgm:presLayoutVars>
          <dgm:chMax val="0"/>
          <dgm:bulletEnabled val="1"/>
        </dgm:presLayoutVars>
      </dgm:prSet>
      <dgm:spPr/>
    </dgm:pt>
    <dgm:pt modelId="{A4CD285B-5CCB-074D-99E6-B2D7D81EE5A4}" type="pres">
      <dgm:prSet presAssocID="{6FD333DD-3DC3-4ADB-8A3E-40BCFAFA5042}" presName="spacer" presStyleCnt="0"/>
      <dgm:spPr/>
    </dgm:pt>
    <dgm:pt modelId="{C1514A17-D413-DA4D-BDCA-36F38E61850E}" type="pres">
      <dgm:prSet presAssocID="{8F189010-7907-4FB5-9994-43035855E543}" presName="parentText" presStyleLbl="node1" presStyleIdx="3" presStyleCnt="4">
        <dgm:presLayoutVars>
          <dgm:chMax val="0"/>
          <dgm:bulletEnabled val="1"/>
        </dgm:presLayoutVars>
      </dgm:prSet>
      <dgm:spPr/>
    </dgm:pt>
  </dgm:ptLst>
  <dgm:cxnLst>
    <dgm:cxn modelId="{25FEAC15-98C4-194A-8F8D-AC5961B4CFB0}" type="presOf" srcId="{2AF77012-8EB9-46C2-9246-95F8E8718336}" destId="{CBDA02E4-7868-7D4D-A150-FEF360D6C996}" srcOrd="0" destOrd="0" presId="urn:microsoft.com/office/officeart/2005/8/layout/vList2"/>
    <dgm:cxn modelId="{A6E65C2E-C8BB-1143-83F1-433931D21AC9}" type="presOf" srcId="{8F189010-7907-4FB5-9994-43035855E543}" destId="{C1514A17-D413-DA4D-BDCA-36F38E61850E}" srcOrd="0" destOrd="0" presId="urn:microsoft.com/office/officeart/2005/8/layout/vList2"/>
    <dgm:cxn modelId="{1E6D6757-6EC0-F743-AEF2-328984530319}" type="presOf" srcId="{5A1B2BB5-ED7B-4BED-AE6B-B7496DA79A7C}" destId="{EDFC6448-8D08-074A-ADC7-D43FA4B10303}" srcOrd="0" destOrd="0" presId="urn:microsoft.com/office/officeart/2005/8/layout/vList2"/>
    <dgm:cxn modelId="{24A98862-195F-5749-8322-393FED706A88}" type="presOf" srcId="{37CA44A1-D6AF-49FB-B3A9-C1E714CB554C}" destId="{7122C5DB-3D12-D140-B729-376F5D15F165}" srcOrd="0" destOrd="0" presId="urn:microsoft.com/office/officeart/2005/8/layout/vList2"/>
    <dgm:cxn modelId="{EB1F2F7D-EDFA-E44D-8069-2BDE134615A1}" type="presOf" srcId="{7A2B7C50-73D0-42AE-8221-F0C654A092EB}" destId="{6500A95E-A588-294C-A8A4-3C96F7F96DD2}" srcOrd="0" destOrd="0" presId="urn:microsoft.com/office/officeart/2005/8/layout/vList2"/>
    <dgm:cxn modelId="{CA425B91-93AA-466A-B023-D22A6DEF8CE1}" srcId="{5A1B2BB5-ED7B-4BED-AE6B-B7496DA79A7C}" destId="{2AF77012-8EB9-46C2-9246-95F8E8718336}" srcOrd="1" destOrd="0" parTransId="{4B1DD373-CB36-4395-A648-8FD2F462FD8B}" sibTransId="{23DEA849-34EF-47F4-9A46-A819963CCD87}"/>
    <dgm:cxn modelId="{063F6495-A12C-44BE-ADD2-08B99658B3F7}" srcId="{5A1B2BB5-ED7B-4BED-AE6B-B7496DA79A7C}" destId="{8F189010-7907-4FB5-9994-43035855E543}" srcOrd="3" destOrd="0" parTransId="{0FEED7A4-8FD4-466D-8393-2E35E0C57005}" sibTransId="{8D1A0F57-52D9-4D60-A911-A0DDA37ADB28}"/>
    <dgm:cxn modelId="{4AA1D4AD-19B0-4849-BCD0-0E71FDAF8EB3}" srcId="{5A1B2BB5-ED7B-4BED-AE6B-B7496DA79A7C}" destId="{7A2B7C50-73D0-42AE-8221-F0C654A092EB}" srcOrd="0" destOrd="0" parTransId="{C571B28C-2ECE-4E72-B165-3EA7E270FEC9}" sibTransId="{4998968A-1E07-47F9-9B21-B076A73DDA01}"/>
    <dgm:cxn modelId="{8742D6C3-BC0E-4257-87AA-338548139F6E}" srcId="{5A1B2BB5-ED7B-4BED-AE6B-B7496DA79A7C}" destId="{37CA44A1-D6AF-49FB-B3A9-C1E714CB554C}" srcOrd="2" destOrd="0" parTransId="{2EF10FAC-2373-4AB2-9833-2F1263C0D180}" sibTransId="{6FD333DD-3DC3-4ADB-8A3E-40BCFAFA5042}"/>
    <dgm:cxn modelId="{915B9A77-5B11-8249-9BF2-948DBF5B3C8C}" type="presParOf" srcId="{EDFC6448-8D08-074A-ADC7-D43FA4B10303}" destId="{6500A95E-A588-294C-A8A4-3C96F7F96DD2}" srcOrd="0" destOrd="0" presId="urn:microsoft.com/office/officeart/2005/8/layout/vList2"/>
    <dgm:cxn modelId="{0AD0201F-9DA3-2349-8181-3D4C1184AE69}" type="presParOf" srcId="{EDFC6448-8D08-074A-ADC7-D43FA4B10303}" destId="{4371EA14-1C6A-B348-8504-03B88364B91B}" srcOrd="1" destOrd="0" presId="urn:microsoft.com/office/officeart/2005/8/layout/vList2"/>
    <dgm:cxn modelId="{BAFE3965-8FE8-8D47-8FBF-5910986423B7}" type="presParOf" srcId="{EDFC6448-8D08-074A-ADC7-D43FA4B10303}" destId="{CBDA02E4-7868-7D4D-A150-FEF360D6C996}" srcOrd="2" destOrd="0" presId="urn:microsoft.com/office/officeart/2005/8/layout/vList2"/>
    <dgm:cxn modelId="{B6EDB521-F835-5443-B7E1-277DF5E66AEE}" type="presParOf" srcId="{EDFC6448-8D08-074A-ADC7-D43FA4B10303}" destId="{1E8686D9-29E3-B247-99DA-6B0A0E32ED3A}" srcOrd="3" destOrd="0" presId="urn:microsoft.com/office/officeart/2005/8/layout/vList2"/>
    <dgm:cxn modelId="{A0921B84-181F-AF49-B496-6E451570CF00}" type="presParOf" srcId="{EDFC6448-8D08-074A-ADC7-D43FA4B10303}" destId="{7122C5DB-3D12-D140-B729-376F5D15F165}" srcOrd="4" destOrd="0" presId="urn:microsoft.com/office/officeart/2005/8/layout/vList2"/>
    <dgm:cxn modelId="{A31F077A-D589-B849-9CDE-70F2CDF17172}" type="presParOf" srcId="{EDFC6448-8D08-074A-ADC7-D43FA4B10303}" destId="{A4CD285B-5CCB-074D-99E6-B2D7D81EE5A4}" srcOrd="5" destOrd="0" presId="urn:microsoft.com/office/officeart/2005/8/layout/vList2"/>
    <dgm:cxn modelId="{F8C20670-D56A-B543-9950-36E932FA3BEB}" type="presParOf" srcId="{EDFC6448-8D08-074A-ADC7-D43FA4B10303}" destId="{C1514A17-D413-DA4D-BDCA-36F38E61850E}"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500A95E-A588-294C-A8A4-3C96F7F96DD2}">
      <dsp:nvSpPr>
        <dsp:cNvPr id="0" name=""/>
        <dsp:cNvSpPr/>
      </dsp:nvSpPr>
      <dsp:spPr>
        <a:xfrm>
          <a:off x="0" y="42450"/>
          <a:ext cx="10905066" cy="798524"/>
        </a:xfrm>
        <a:prstGeom prst="roundRect">
          <a:avLst/>
        </a:prstGeom>
        <a:solidFill>
          <a:schemeClr val="accent5">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US" sz="3500" kern="1200" baseline="0"/>
            <a:t>Inputs are sent to the server function as a list.</a:t>
          </a:r>
          <a:endParaRPr lang="en-US" sz="3500" kern="1200"/>
        </a:p>
      </dsp:txBody>
      <dsp:txXfrm>
        <a:off x="38981" y="81431"/>
        <a:ext cx="10827104" cy="720562"/>
      </dsp:txXfrm>
    </dsp:sp>
    <dsp:sp modelId="{CBDA02E4-7868-7D4D-A150-FEF360D6C996}">
      <dsp:nvSpPr>
        <dsp:cNvPr id="0" name=""/>
        <dsp:cNvSpPr/>
      </dsp:nvSpPr>
      <dsp:spPr>
        <a:xfrm>
          <a:off x="0" y="941775"/>
          <a:ext cx="10905066" cy="798524"/>
        </a:xfrm>
        <a:prstGeom prst="roundRect">
          <a:avLst/>
        </a:prstGeom>
        <a:solidFill>
          <a:schemeClr val="accent5">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US" sz="3500" kern="1200" baseline="0" dirty="0"/>
            <a:t>Each are called by </a:t>
          </a:r>
          <a:r>
            <a:rPr lang="en-US" sz="3500" kern="1200" baseline="0" dirty="0" err="1"/>
            <a:t>input$inputId</a:t>
          </a:r>
          <a:endParaRPr lang="en-US" sz="3500" kern="1200" dirty="0"/>
        </a:p>
      </dsp:txBody>
      <dsp:txXfrm>
        <a:off x="38981" y="980756"/>
        <a:ext cx="10827104" cy="720562"/>
      </dsp:txXfrm>
    </dsp:sp>
    <dsp:sp modelId="{7122C5DB-3D12-D140-B729-376F5D15F165}">
      <dsp:nvSpPr>
        <dsp:cNvPr id="0" name=""/>
        <dsp:cNvSpPr/>
      </dsp:nvSpPr>
      <dsp:spPr>
        <a:xfrm>
          <a:off x="0" y="1841100"/>
          <a:ext cx="10905066" cy="798524"/>
        </a:xfrm>
        <a:prstGeom prst="roundRect">
          <a:avLst/>
        </a:prstGeom>
        <a:solidFill>
          <a:schemeClr val="accent5">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US" sz="3500" kern="1200" baseline="0"/>
            <a:t>Value and length of the input depends on the widget</a:t>
          </a:r>
          <a:endParaRPr lang="en-US" sz="3500" kern="1200"/>
        </a:p>
      </dsp:txBody>
      <dsp:txXfrm>
        <a:off x="38981" y="1880081"/>
        <a:ext cx="10827104" cy="720562"/>
      </dsp:txXfrm>
    </dsp:sp>
    <dsp:sp modelId="{C1514A17-D413-DA4D-BDCA-36F38E61850E}">
      <dsp:nvSpPr>
        <dsp:cNvPr id="0" name=""/>
        <dsp:cNvSpPr/>
      </dsp:nvSpPr>
      <dsp:spPr>
        <a:xfrm>
          <a:off x="0" y="2740425"/>
          <a:ext cx="10905066" cy="798524"/>
        </a:xfrm>
        <a:prstGeom prst="roundRect">
          <a:avLst/>
        </a:prstGeom>
        <a:solidFill>
          <a:schemeClr val="accent5">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US" sz="3500" kern="1200" baseline="0"/>
            <a:t>Inputs can even be entire files, images, urls etc.</a:t>
          </a:r>
          <a:endParaRPr lang="en-US" sz="3500" kern="1200"/>
        </a:p>
      </dsp:txBody>
      <dsp:txXfrm>
        <a:off x="38981" y="2779406"/>
        <a:ext cx="10827104" cy="720562"/>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70B44A-D58A-1947-965D-B8F6A0A7BA33}" type="datetimeFigureOut">
              <a:rPr lang="en-US" smtClean="0"/>
              <a:t>9/6/18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214AB49-C382-5B40-9F20-54F1806C2F3F}" type="slidenum">
              <a:rPr lang="en-US" smtClean="0"/>
              <a:t>‹#›</a:t>
            </a:fld>
            <a:endParaRPr lang="en-US"/>
          </a:p>
        </p:txBody>
      </p:sp>
    </p:spTree>
    <p:extLst>
      <p:ext uri="{BB962C8B-B14F-4D97-AF65-F5344CB8AC3E}">
        <p14:creationId xmlns:p14="http://schemas.microsoft.com/office/powerpoint/2010/main" val="20222131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214AB49-C382-5B40-9F20-54F1806C2F3F}" type="slidenum">
              <a:rPr lang="en-US" smtClean="0"/>
              <a:t>22</a:t>
            </a:fld>
            <a:endParaRPr lang="en-US"/>
          </a:p>
        </p:txBody>
      </p:sp>
    </p:spTree>
    <p:extLst>
      <p:ext uri="{BB962C8B-B14F-4D97-AF65-F5344CB8AC3E}">
        <p14:creationId xmlns:p14="http://schemas.microsoft.com/office/powerpoint/2010/main" val="28098774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214AB49-C382-5B40-9F20-54F1806C2F3F}" type="slidenum">
              <a:rPr lang="en-US" smtClean="0"/>
              <a:t>23</a:t>
            </a:fld>
            <a:endParaRPr lang="en-US"/>
          </a:p>
        </p:txBody>
      </p:sp>
    </p:spTree>
    <p:extLst>
      <p:ext uri="{BB962C8B-B14F-4D97-AF65-F5344CB8AC3E}">
        <p14:creationId xmlns:p14="http://schemas.microsoft.com/office/powerpoint/2010/main" val="25932234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9/6/18</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9/6/18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9/6/18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9/6/18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9/6/18</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9/6/18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9/6/18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9/6/18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9/6/18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9/6/18</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9/6/18</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9/6/18</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hyperlink" Target="https://shiny.rstudio.com/gallery/widget-gallery.html"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hyperlink" Target="https://shiny.rstudio.com/tutorial/written-tutorial/lesson3/" TargetMode="Externa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xml.rels><?xml version="1.0" encoding="UTF-8" standalone="yes"?>
<Relationships xmlns="http://schemas.openxmlformats.org/package/2006/relationships"><Relationship Id="rId2" Type="http://schemas.openxmlformats.org/officeDocument/2006/relationships/hyperlink" Target="https://www.rstudio.com/wp-content/uploads/2015/03/ggplot2-cheatsheet.pdf"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tiff"/><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19.png"/></Relationships>
</file>

<file path=ppt/slides/_rels/slide23.xml.rels><?xml version="1.0" encoding="UTF-8" standalone="yes"?>
<Relationships xmlns="http://schemas.openxmlformats.org/package/2006/relationships"><Relationship Id="rId3" Type="http://schemas.openxmlformats.org/officeDocument/2006/relationships/hyperlink" Target="https://shiny.rstudio.com/articles/reactivity-overview.html" TargetMode="External"/><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hyperlink" Target="https://dplyr.tidyverse.org/"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Input Widgets</a:t>
            </a:r>
          </a:p>
        </p:txBody>
      </p:sp>
      <p:sp>
        <p:nvSpPr>
          <p:cNvPr id="4" name="Subtitle 3"/>
          <p:cNvSpPr>
            <a:spLocks noGrp="1"/>
          </p:cNvSpPr>
          <p:nvPr>
            <p:ph type="subTitle" idx="1"/>
          </p:nvPr>
        </p:nvSpPr>
        <p:spPr/>
        <p:txBody>
          <a:bodyPr/>
          <a:lstStyle/>
          <a:p>
            <a:r>
              <a:rPr lang="en-US" dirty="0">
                <a:hlinkClick r:id="rId2"/>
              </a:rPr>
              <a:t>https://shiny.rstudio.com/gallery/widget-gallery.html</a:t>
            </a:r>
            <a:endParaRPr lang="en-US" dirty="0"/>
          </a:p>
          <a:p>
            <a:r>
              <a:rPr lang="en-US" dirty="0"/>
              <a:t>Section 4</a:t>
            </a:r>
          </a:p>
        </p:txBody>
      </p:sp>
    </p:spTree>
    <p:extLst>
      <p:ext uri="{BB962C8B-B14F-4D97-AF65-F5344CB8AC3E}">
        <p14:creationId xmlns:p14="http://schemas.microsoft.com/office/powerpoint/2010/main" val="40907332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860667" y="685800"/>
            <a:ext cx="3656419" cy="1485900"/>
          </a:xfrm>
        </p:spPr>
        <p:txBody>
          <a:bodyPr>
            <a:normAutofit/>
          </a:bodyPr>
          <a:lstStyle/>
          <a:p>
            <a:r>
              <a:rPr lang="en-US"/>
              <a:t>Radio Buttons</a:t>
            </a:r>
            <a:endParaRPr lang="en-US" dirty="0"/>
          </a:p>
        </p:txBody>
      </p:sp>
      <p:sp>
        <p:nvSpPr>
          <p:cNvPr id="14" name="Rectangle 13">
            <a:extLst>
              <a:ext uri="{FF2B5EF4-FFF2-40B4-BE49-F238E27FC236}">
                <a16:creationId xmlns:a16="http://schemas.microsoft.com/office/drawing/2014/main" id="{BEC9E7FA-3295-45ED-8253-D23F9E44E1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3561" y="1193047"/>
            <a:ext cx="6517065" cy="4151863"/>
          </a:xfrm>
          <a:prstGeom prst="rect">
            <a:avLst/>
          </a:prstGeom>
        </p:spPr>
      </p:pic>
      <p:sp>
        <p:nvSpPr>
          <p:cNvPr id="9" name="Content Placeholder 8"/>
          <p:cNvSpPr>
            <a:spLocks noGrp="1"/>
          </p:cNvSpPr>
          <p:nvPr>
            <p:ph idx="1"/>
          </p:nvPr>
        </p:nvSpPr>
        <p:spPr>
          <a:xfrm>
            <a:off x="7860667" y="2286000"/>
            <a:ext cx="3656419" cy="3581400"/>
          </a:xfrm>
        </p:spPr>
        <p:txBody>
          <a:bodyPr>
            <a:normAutofit/>
          </a:bodyPr>
          <a:lstStyle/>
          <a:p>
            <a:r>
              <a:rPr lang="en-US"/>
              <a:t>Only one option</a:t>
            </a:r>
          </a:p>
          <a:p>
            <a:r>
              <a:rPr lang="en-US"/>
              <a:t>Value can be dictated in your code, but will default to the value of the text in the choices field</a:t>
            </a:r>
            <a:endParaRPr lang="en-US" dirty="0"/>
          </a:p>
        </p:txBody>
      </p:sp>
    </p:spTree>
    <p:extLst>
      <p:ext uri="{BB962C8B-B14F-4D97-AF65-F5344CB8AC3E}">
        <p14:creationId xmlns:p14="http://schemas.microsoft.com/office/powerpoint/2010/main" val="31236572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23562" y="685800"/>
            <a:ext cx="10493524" cy="1485900"/>
          </a:xfrm>
        </p:spPr>
        <p:txBody>
          <a:bodyPr>
            <a:normAutofit/>
          </a:bodyPr>
          <a:lstStyle/>
          <a:p>
            <a:r>
              <a:rPr lang="en-US" dirty="0"/>
              <a:t>Select input</a:t>
            </a:r>
          </a:p>
        </p:txBody>
      </p:sp>
      <p:sp>
        <p:nvSpPr>
          <p:cNvPr id="14" name="Rectangle 13">
            <a:extLst>
              <a:ext uri="{FF2B5EF4-FFF2-40B4-BE49-F238E27FC236}">
                <a16:creationId xmlns:a16="http://schemas.microsoft.com/office/drawing/2014/main" id="{B9F89C22-0475-4427-B7C8-0269AD40E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Content Placeholder 8"/>
          <p:cNvSpPr>
            <a:spLocks noGrp="1"/>
          </p:cNvSpPr>
          <p:nvPr>
            <p:ph idx="1"/>
          </p:nvPr>
        </p:nvSpPr>
        <p:spPr>
          <a:xfrm>
            <a:off x="1023562" y="2286000"/>
            <a:ext cx="5072437" cy="3581400"/>
          </a:xfrm>
        </p:spPr>
        <p:txBody>
          <a:bodyPr>
            <a:normAutofit/>
          </a:bodyPr>
          <a:lstStyle/>
          <a:p>
            <a:r>
              <a:rPr lang="en-US" sz="1800"/>
              <a:t>Can be set to only one selected option or multiple</a:t>
            </a:r>
          </a:p>
          <a:p>
            <a:r>
              <a:rPr lang="en-US" sz="1800"/>
              <a:t>Value can be dictated in your code, but will default to the value of the text in the choices field</a:t>
            </a:r>
          </a:p>
          <a:p>
            <a:r>
              <a:rPr lang="en-US" sz="1800"/>
              <a:t>Stored either as a single object or as a list</a:t>
            </a:r>
          </a:p>
        </p:txBody>
      </p:sp>
      <p:pic>
        <p:nvPicPr>
          <p:cNvPr id="7"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11641" y="2805910"/>
            <a:ext cx="5105445" cy="2631267"/>
          </a:xfrm>
          <a:prstGeom prst="rect">
            <a:avLst/>
          </a:prstGeom>
        </p:spPr>
      </p:pic>
    </p:spTree>
    <p:extLst>
      <p:ext uri="{BB962C8B-B14F-4D97-AF65-F5344CB8AC3E}">
        <p14:creationId xmlns:p14="http://schemas.microsoft.com/office/powerpoint/2010/main" val="9861842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860667" y="685800"/>
            <a:ext cx="3656419" cy="1485900"/>
          </a:xfrm>
        </p:spPr>
        <p:txBody>
          <a:bodyPr>
            <a:normAutofit/>
          </a:bodyPr>
          <a:lstStyle/>
          <a:p>
            <a:r>
              <a:rPr lang="en-US"/>
              <a:t>Checkbox Group</a:t>
            </a:r>
            <a:endParaRPr lang="en-US" dirty="0"/>
          </a:p>
        </p:txBody>
      </p:sp>
      <p:sp>
        <p:nvSpPr>
          <p:cNvPr id="16" name="Rectangle 13">
            <a:extLst>
              <a:ext uri="{FF2B5EF4-FFF2-40B4-BE49-F238E27FC236}">
                <a16:creationId xmlns:a16="http://schemas.microsoft.com/office/drawing/2014/main" id="{BEC9E7FA-3295-45ED-8253-D23F9E44E1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3561" y="1305505"/>
            <a:ext cx="6517065" cy="3926949"/>
          </a:xfrm>
          <a:prstGeom prst="rect">
            <a:avLst/>
          </a:prstGeom>
        </p:spPr>
      </p:pic>
      <p:sp>
        <p:nvSpPr>
          <p:cNvPr id="9" name="Content Placeholder 8"/>
          <p:cNvSpPr>
            <a:spLocks noGrp="1"/>
          </p:cNvSpPr>
          <p:nvPr>
            <p:ph idx="1"/>
          </p:nvPr>
        </p:nvSpPr>
        <p:spPr>
          <a:xfrm>
            <a:off x="7860667" y="2286000"/>
            <a:ext cx="3656419" cy="3581400"/>
          </a:xfrm>
        </p:spPr>
        <p:txBody>
          <a:bodyPr>
            <a:normAutofit/>
          </a:bodyPr>
          <a:lstStyle/>
          <a:p>
            <a:r>
              <a:rPr lang="en-US"/>
              <a:t>Multiple can be selected</a:t>
            </a:r>
          </a:p>
          <a:p>
            <a:r>
              <a:rPr lang="en-US"/>
              <a:t>Value can be dictated in your code, but will default to the value of the text in the choices field</a:t>
            </a:r>
          </a:p>
          <a:p>
            <a:r>
              <a:rPr lang="en-US"/>
              <a:t>Stored either as a single object or as a list</a:t>
            </a:r>
            <a:endParaRPr lang="en-US" dirty="0"/>
          </a:p>
        </p:txBody>
      </p:sp>
    </p:spTree>
    <p:extLst>
      <p:ext uri="{BB962C8B-B14F-4D97-AF65-F5344CB8AC3E}">
        <p14:creationId xmlns:p14="http://schemas.microsoft.com/office/powerpoint/2010/main" val="18668975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Other Inputs</a:t>
            </a:r>
          </a:p>
        </p:txBody>
      </p:sp>
    </p:spTree>
    <p:extLst>
      <p:ext uri="{BB962C8B-B14F-4D97-AF65-F5344CB8AC3E}">
        <p14:creationId xmlns:p14="http://schemas.microsoft.com/office/powerpoint/2010/main" val="7049960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5008" y="2003414"/>
            <a:ext cx="5574170" cy="2531128"/>
          </a:xfrm>
          <a:prstGeom prst="rect">
            <a:avLst/>
          </a:prstGeom>
        </p:spPr>
      </p:pic>
      <p:sp>
        <p:nvSpPr>
          <p:cNvPr id="2" name="Title 1"/>
          <p:cNvSpPr>
            <a:spLocks noGrp="1"/>
          </p:cNvSpPr>
          <p:nvPr>
            <p:ph type="title"/>
          </p:nvPr>
        </p:nvSpPr>
        <p:spPr>
          <a:xfrm>
            <a:off x="7860667" y="685800"/>
            <a:ext cx="3656419" cy="1485900"/>
          </a:xfrm>
        </p:spPr>
        <p:txBody>
          <a:bodyPr>
            <a:normAutofit/>
          </a:bodyPr>
          <a:lstStyle/>
          <a:p>
            <a:r>
              <a:rPr lang="en-US" dirty="0"/>
              <a:t>Single Checkbox</a:t>
            </a:r>
          </a:p>
        </p:txBody>
      </p:sp>
      <p:sp>
        <p:nvSpPr>
          <p:cNvPr id="9" name="Content Placeholder 8"/>
          <p:cNvSpPr>
            <a:spLocks noGrp="1"/>
          </p:cNvSpPr>
          <p:nvPr>
            <p:ph idx="1"/>
          </p:nvPr>
        </p:nvSpPr>
        <p:spPr>
          <a:xfrm>
            <a:off x="7860667" y="2286000"/>
            <a:ext cx="3656419" cy="3581400"/>
          </a:xfrm>
        </p:spPr>
        <p:txBody>
          <a:bodyPr>
            <a:normAutofit/>
          </a:bodyPr>
          <a:lstStyle/>
          <a:p>
            <a:r>
              <a:rPr lang="en-US" dirty="0"/>
              <a:t>Boolean</a:t>
            </a:r>
          </a:p>
        </p:txBody>
      </p:sp>
    </p:spTree>
    <p:extLst>
      <p:ext uri="{BB962C8B-B14F-4D97-AF65-F5344CB8AC3E}">
        <p14:creationId xmlns:p14="http://schemas.microsoft.com/office/powerpoint/2010/main" val="3431647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8E2B8A2D-F46F-4DA5-8AFF-BC57461C28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84743" y="685800"/>
            <a:ext cx="5793475" cy="1485900"/>
          </a:xfrm>
        </p:spPr>
        <p:txBody>
          <a:bodyPr>
            <a:normAutofit/>
          </a:bodyPr>
          <a:lstStyle/>
          <a:p>
            <a:r>
              <a:rPr lang="en-US" dirty="0"/>
              <a:t>Date/Range</a:t>
            </a:r>
          </a:p>
        </p:txBody>
      </p:sp>
      <p:sp>
        <p:nvSpPr>
          <p:cNvPr id="9" name="Content Placeholder 8"/>
          <p:cNvSpPr>
            <a:spLocks noGrp="1"/>
          </p:cNvSpPr>
          <p:nvPr>
            <p:ph idx="1"/>
          </p:nvPr>
        </p:nvSpPr>
        <p:spPr>
          <a:xfrm>
            <a:off x="784743" y="2286000"/>
            <a:ext cx="5793475" cy="3581400"/>
          </a:xfrm>
        </p:spPr>
        <p:txBody>
          <a:bodyPr>
            <a:normAutofit/>
          </a:bodyPr>
          <a:lstStyle/>
          <a:p>
            <a:r>
              <a:rPr lang="en-US"/>
              <a:t>Either a single integer or list of 2 called separately by input$“inputId”[1] and input$“inputId”[2]</a:t>
            </a:r>
          </a:p>
          <a:p>
            <a:r>
              <a:rPr lang="en-US"/>
              <a:t>R will see these as Dates</a:t>
            </a:r>
          </a:p>
          <a:p>
            <a:endParaRPr lang="en-US" dirty="0"/>
          </a:p>
        </p:txBody>
      </p:sp>
      <p:sp>
        <p:nvSpPr>
          <p:cNvPr id="16" name="Rectangle 15">
            <a:extLst>
              <a:ext uri="{FF2B5EF4-FFF2-40B4-BE49-F238E27FC236}">
                <a16:creationId xmlns:a16="http://schemas.microsoft.com/office/drawing/2014/main" id="{292BAD85-00E4-4D0A-993C-8372E78E1A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83661" y="0"/>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37090" y="1053982"/>
            <a:ext cx="3730079" cy="1884070"/>
          </a:xfrm>
          <a:prstGeom prst="rect">
            <a:avLst/>
          </a:prstGeom>
          <a:ln>
            <a:noFill/>
          </a:ln>
          <a:effectLst/>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37090" y="3924607"/>
            <a:ext cx="3730079" cy="1874753"/>
          </a:xfrm>
          <a:prstGeom prst="rect">
            <a:avLst/>
          </a:prstGeom>
          <a:ln>
            <a:noFill/>
          </a:ln>
          <a:effectLst/>
        </p:spPr>
      </p:pic>
    </p:spTree>
    <p:extLst>
      <p:ext uri="{BB962C8B-B14F-4D97-AF65-F5344CB8AC3E}">
        <p14:creationId xmlns:p14="http://schemas.microsoft.com/office/powerpoint/2010/main" val="19149442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449BC34D-9C23-4D6D-8213-1F471AF85B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15" name="Freeform 6">
              <a:extLst>
                <a:ext uri="{FF2B5EF4-FFF2-40B4-BE49-F238E27FC236}">
                  <a16:creationId xmlns:a16="http://schemas.microsoft.com/office/drawing/2014/main" id="{FA0F5D6C-5025-4D7E-82DD-C2C6FDA1E7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6" name="Freeform 6">
              <a:extLst>
                <a:ext uri="{FF2B5EF4-FFF2-40B4-BE49-F238E27FC236}">
                  <a16:creationId xmlns:a16="http://schemas.microsoft.com/office/drawing/2014/main" id="{E2AF2C17-4AB4-4402-B84B-129EF95D16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 useBgFill="1">
        <p:nvSpPr>
          <p:cNvPr id="18" name="Rectangle 17">
            <a:extLst>
              <a:ext uri="{FF2B5EF4-FFF2-40B4-BE49-F238E27FC236}">
                <a16:creationId xmlns:a16="http://schemas.microsoft.com/office/drawing/2014/main" id="{CB73C468-D875-4A8E-A540-E43BF8232D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711885" y="634028"/>
            <a:ext cx="4798243" cy="3732835"/>
          </a:xfrm>
        </p:spPr>
        <p:txBody>
          <a:bodyPr vert="horz" lIns="91440" tIns="45720" rIns="91440" bIns="45720" rtlCol="0" anchor="b">
            <a:normAutofit/>
          </a:bodyPr>
          <a:lstStyle/>
          <a:p>
            <a:pPr algn="ctr"/>
            <a:r>
              <a:rPr lang="en-US" sz="7200" cap="all"/>
              <a:t>Single Checkbox</a:t>
            </a:r>
          </a:p>
        </p:txBody>
      </p:sp>
      <p:sp>
        <p:nvSpPr>
          <p:cNvPr id="9" name="Content Placeholder 8"/>
          <p:cNvSpPr>
            <a:spLocks noGrp="1"/>
          </p:cNvSpPr>
          <p:nvPr>
            <p:ph idx="1"/>
          </p:nvPr>
        </p:nvSpPr>
        <p:spPr>
          <a:xfrm>
            <a:off x="6711885" y="4436462"/>
            <a:ext cx="4798243" cy="1794656"/>
          </a:xfrm>
        </p:spPr>
        <p:txBody>
          <a:bodyPr vert="horz" lIns="91440" tIns="45720" rIns="91440" bIns="45720" rtlCol="0">
            <a:normAutofit/>
          </a:bodyPr>
          <a:lstStyle/>
          <a:p>
            <a:pPr marL="0" indent="0" algn="ctr">
              <a:lnSpc>
                <a:spcPct val="112000"/>
              </a:lnSpc>
              <a:spcBef>
                <a:spcPts val="0"/>
              </a:spcBef>
              <a:spcAft>
                <a:spcPts val="600"/>
              </a:spcAft>
              <a:buNone/>
            </a:pPr>
            <a:r>
              <a:rPr lang="en-US" sz="2300"/>
              <a:t>Boolean</a:t>
            </a:r>
          </a:p>
        </p:txBody>
      </p:sp>
      <p:sp>
        <p:nvSpPr>
          <p:cNvPr id="20" name="Freeform 6">
            <a:extLst>
              <a:ext uri="{FF2B5EF4-FFF2-40B4-BE49-F238E27FC236}">
                <a16:creationId xmlns:a16="http://schemas.microsoft.com/office/drawing/2014/main" id="{B4734F2F-19FC-4D35-9BDE-5CEAD57D9B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027878" y="2016617"/>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22" name="Freeform 6">
            <a:extLst>
              <a:ext uri="{FF2B5EF4-FFF2-40B4-BE49-F238E27FC236}">
                <a16:creationId xmlns:a16="http://schemas.microsoft.com/office/drawing/2014/main" id="{D97A8A26-FD96-4968-A34A-727382AC7E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649163" y="634028"/>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pic>
        <p:nvPicPr>
          <p:cNvPr id="7"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1403" y="2573695"/>
            <a:ext cx="4207669" cy="1910625"/>
          </a:xfrm>
          <a:prstGeom prst="rect">
            <a:avLst/>
          </a:prstGeom>
        </p:spPr>
      </p:pic>
    </p:spTree>
    <p:extLst>
      <p:ext uri="{BB962C8B-B14F-4D97-AF65-F5344CB8AC3E}">
        <p14:creationId xmlns:p14="http://schemas.microsoft.com/office/powerpoint/2010/main" val="35199621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8" name="Rectangle 13">
            <a:extLst>
              <a:ext uri="{FF2B5EF4-FFF2-40B4-BE49-F238E27FC236}">
                <a16:creationId xmlns:a16="http://schemas.microsoft.com/office/drawing/2014/main" id="{825E602A-53EB-4CB1-9633-3EC058740A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100824" y="685800"/>
            <a:ext cx="6176776" cy="1485900"/>
          </a:xfrm>
        </p:spPr>
        <p:txBody>
          <a:bodyPr>
            <a:normAutofit/>
          </a:bodyPr>
          <a:lstStyle/>
          <a:p>
            <a:r>
              <a:rPr lang="en-US" dirty="0"/>
              <a:t>File Input</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1733" y="891340"/>
            <a:ext cx="3730079" cy="2209354"/>
          </a:xfrm>
          <a:prstGeom prst="rect">
            <a:avLst/>
          </a:prstGeom>
          <a:ln>
            <a:noFill/>
          </a:ln>
          <a:effectLst/>
        </p:spPr>
      </p:pic>
      <p:pic>
        <p:nvPicPr>
          <p:cNvPr id="7" name="Content Placeholder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1733" y="3827470"/>
            <a:ext cx="3730079" cy="2069028"/>
          </a:xfrm>
          <a:prstGeom prst="rect">
            <a:avLst/>
          </a:prstGeom>
          <a:ln>
            <a:noFill/>
          </a:ln>
          <a:effectLst/>
        </p:spPr>
      </p:pic>
      <p:sp>
        <p:nvSpPr>
          <p:cNvPr id="19" name="Rectangle 15">
            <a:extLst>
              <a:ext uri="{FF2B5EF4-FFF2-40B4-BE49-F238E27FC236}">
                <a16:creationId xmlns:a16="http://schemas.microsoft.com/office/drawing/2014/main" id="{E832F3F2-2294-4A8D-ABDC-234B853C7C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7354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Content Placeholder 8"/>
          <p:cNvSpPr>
            <a:spLocks noGrp="1"/>
          </p:cNvSpPr>
          <p:nvPr>
            <p:ph idx="1"/>
          </p:nvPr>
        </p:nvSpPr>
        <p:spPr>
          <a:xfrm>
            <a:off x="5100824" y="2286000"/>
            <a:ext cx="6176776" cy="3581400"/>
          </a:xfrm>
        </p:spPr>
        <p:txBody>
          <a:bodyPr>
            <a:normAutofit/>
          </a:bodyPr>
          <a:lstStyle/>
          <a:p>
            <a:r>
              <a:rPr lang="en-US" dirty="0"/>
              <a:t>You should make sure your code checks the format and end of the file</a:t>
            </a:r>
          </a:p>
          <a:p>
            <a:endParaRPr lang="en-US" dirty="0"/>
          </a:p>
          <a:p>
            <a:pPr marL="0" indent="0">
              <a:buNone/>
            </a:pPr>
            <a:endParaRPr lang="en-US" dirty="0"/>
          </a:p>
          <a:p>
            <a:r>
              <a:rPr lang="en-US" dirty="0"/>
              <a:t>All input references:</a:t>
            </a:r>
          </a:p>
          <a:p>
            <a:pPr lvl="1"/>
            <a:r>
              <a:rPr lang="en-US" dirty="0">
                <a:hlinkClick r:id="rId4"/>
              </a:rPr>
              <a:t>https://</a:t>
            </a:r>
            <a:r>
              <a:rPr lang="en-US" dirty="0" err="1">
                <a:hlinkClick r:id="rId4"/>
              </a:rPr>
              <a:t>shiny.rstudio.com</a:t>
            </a:r>
            <a:r>
              <a:rPr lang="en-US" dirty="0">
                <a:hlinkClick r:id="rId4"/>
              </a:rPr>
              <a:t>/tutorial/written-tutorial/lesson3/</a:t>
            </a:r>
            <a:endParaRPr lang="en-US" dirty="0"/>
          </a:p>
        </p:txBody>
      </p:sp>
    </p:spTree>
    <p:extLst>
      <p:ext uri="{BB962C8B-B14F-4D97-AF65-F5344CB8AC3E}">
        <p14:creationId xmlns:p14="http://schemas.microsoft.com/office/powerpoint/2010/main" val="14815341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5D403427-E279-BF49-8554-CEA8947389F4}"/>
              </a:ext>
            </a:extLst>
          </p:cNvPr>
          <p:cNvPicPr>
            <a:picLocks noChangeAspect="1"/>
          </p:cNvPicPr>
          <p:nvPr/>
        </p:nvPicPr>
        <p:blipFill>
          <a:blip r:embed="rId2"/>
          <a:stretch>
            <a:fillRect/>
          </a:stretch>
        </p:blipFill>
        <p:spPr>
          <a:xfrm>
            <a:off x="843099" y="4559643"/>
            <a:ext cx="10695758" cy="1463379"/>
          </a:xfrm>
          <a:prstGeom prst="rect">
            <a:avLst/>
          </a:prstGeom>
        </p:spPr>
      </p:pic>
      <p:sp>
        <p:nvSpPr>
          <p:cNvPr id="2" name="Title 1">
            <a:extLst>
              <a:ext uri="{FF2B5EF4-FFF2-40B4-BE49-F238E27FC236}">
                <a16:creationId xmlns:a16="http://schemas.microsoft.com/office/drawing/2014/main" id="{70C53277-55DF-F441-B779-3505D143A17D}"/>
              </a:ext>
            </a:extLst>
          </p:cNvPr>
          <p:cNvSpPr>
            <a:spLocks noGrp="1"/>
          </p:cNvSpPr>
          <p:nvPr>
            <p:ph type="title"/>
          </p:nvPr>
        </p:nvSpPr>
        <p:spPr>
          <a:xfrm>
            <a:off x="881744" y="631372"/>
            <a:ext cx="3135086" cy="5606142"/>
          </a:xfrm>
        </p:spPr>
        <p:txBody>
          <a:bodyPr>
            <a:normAutofit/>
          </a:bodyPr>
          <a:lstStyle/>
          <a:p>
            <a:r>
              <a:rPr lang="en-US" dirty="0"/>
              <a:t>How are inputs stored?</a:t>
            </a:r>
          </a:p>
        </p:txBody>
      </p:sp>
      <p:sp>
        <p:nvSpPr>
          <p:cNvPr id="3" name="Content Placeholder 2">
            <a:extLst>
              <a:ext uri="{FF2B5EF4-FFF2-40B4-BE49-F238E27FC236}">
                <a16:creationId xmlns:a16="http://schemas.microsoft.com/office/drawing/2014/main" id="{D7CB1B98-99BA-2D44-A80C-64DBF58E7BA1}"/>
              </a:ext>
            </a:extLst>
          </p:cNvPr>
          <p:cNvSpPr>
            <a:spLocks noGrp="1"/>
          </p:cNvSpPr>
          <p:nvPr>
            <p:ph idx="1"/>
          </p:nvPr>
        </p:nvSpPr>
        <p:spPr>
          <a:xfrm>
            <a:off x="4741595" y="1388533"/>
            <a:ext cx="6797262" cy="2987523"/>
          </a:xfrm>
        </p:spPr>
        <p:txBody>
          <a:bodyPr>
            <a:normAutofit/>
          </a:bodyPr>
          <a:lstStyle/>
          <a:p>
            <a:r>
              <a:rPr lang="en-US" dirty="0"/>
              <a:t>Inputs are stored as a list of lists</a:t>
            </a:r>
          </a:p>
          <a:p>
            <a:r>
              <a:rPr lang="en-US" dirty="0"/>
              <a:t>For example:</a:t>
            </a:r>
          </a:p>
          <a:p>
            <a:pPr lvl="1"/>
            <a:r>
              <a:rPr lang="en-US" dirty="0"/>
              <a:t>Below the input is called using: </a:t>
            </a:r>
            <a:r>
              <a:rPr lang="en-US" dirty="0" err="1"/>
              <a:t>input$char_select</a:t>
            </a:r>
            <a:endParaRPr lang="en-US" dirty="0"/>
          </a:p>
          <a:p>
            <a:pPr lvl="1"/>
            <a:r>
              <a:rPr lang="en-US" dirty="0"/>
              <a:t>Since multiple values can be selected, it has a length equal to the number of characters selected.</a:t>
            </a:r>
          </a:p>
          <a:p>
            <a:pPr lvl="2"/>
            <a:r>
              <a:rPr lang="en-US" dirty="0" err="1"/>
              <a:t>input$char_select</a:t>
            </a:r>
            <a:r>
              <a:rPr lang="en-US" dirty="0"/>
              <a:t>[1] returns “Luke Skywalker”</a:t>
            </a:r>
          </a:p>
          <a:p>
            <a:pPr lvl="1"/>
            <a:r>
              <a:rPr lang="en-US" dirty="0"/>
              <a:t>Therefore A date range or two sided slide bar input is always a length 2</a:t>
            </a:r>
          </a:p>
        </p:txBody>
      </p:sp>
    </p:spTree>
    <p:extLst>
      <p:ext uri="{BB962C8B-B14F-4D97-AF65-F5344CB8AC3E}">
        <p14:creationId xmlns:p14="http://schemas.microsoft.com/office/powerpoint/2010/main" val="27810222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4" name="Rectangle 9">
            <a:extLst>
              <a:ext uri="{FF2B5EF4-FFF2-40B4-BE49-F238E27FC236}">
                <a16:creationId xmlns:a16="http://schemas.microsoft.com/office/drawing/2014/main" id="{843FBEE9-5F5A-4EFB-898C-5D1770B31C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43467" y="4728633"/>
            <a:ext cx="10905066" cy="1485900"/>
          </a:xfrm>
          <a:noFill/>
        </p:spPr>
        <p:txBody>
          <a:bodyPr>
            <a:normAutofit/>
          </a:bodyPr>
          <a:lstStyle/>
          <a:p>
            <a:pPr algn="ctr"/>
            <a:r>
              <a:rPr lang="en-US"/>
              <a:t>How do Input Widgets Work?</a:t>
            </a:r>
          </a:p>
        </p:txBody>
      </p:sp>
      <p:graphicFrame>
        <p:nvGraphicFramePr>
          <p:cNvPr id="5" name="Content Placeholder 2"/>
          <p:cNvGraphicFramePr>
            <a:graphicFrameLocks noGrp="1"/>
          </p:cNvGraphicFramePr>
          <p:nvPr>
            <p:ph idx="1"/>
            <p:extLst>
              <p:ext uri="{D42A27DB-BD31-4B8C-83A1-F6EECF244321}">
                <p14:modId xmlns:p14="http://schemas.microsoft.com/office/powerpoint/2010/main" val="1319657329"/>
              </p:ext>
            </p:extLst>
          </p:nvPr>
        </p:nvGraphicFramePr>
        <p:xfrm>
          <a:off x="643467" y="643467"/>
          <a:ext cx="10905066" cy="3581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430784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5AA63-472B-2A45-B09D-33FCB5BFECFF}"/>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04C231BB-E068-3F42-A63D-EC9E682DC1FF}"/>
              </a:ext>
            </a:extLst>
          </p:cNvPr>
          <p:cNvSpPr>
            <a:spLocks noGrp="1"/>
          </p:cNvSpPr>
          <p:nvPr>
            <p:ph idx="1"/>
          </p:nvPr>
        </p:nvSpPr>
        <p:spPr/>
        <p:txBody>
          <a:bodyPr/>
          <a:lstStyle/>
          <a:p>
            <a:r>
              <a:rPr lang="en-US" dirty="0"/>
              <a:t>ggplot2 cheat sheet: </a:t>
            </a:r>
            <a:r>
              <a:rPr lang="en-US" dirty="0">
                <a:hlinkClick r:id="rId2"/>
              </a:rPr>
              <a:t>https://www.rstudio.com/wp-content/uploads/2015/03/ggplot2-cheatsheet.pdf</a:t>
            </a:r>
            <a:endParaRPr lang="en-US" dirty="0"/>
          </a:p>
          <a:p>
            <a:r>
              <a:rPr lang="en-US" dirty="0"/>
              <a:t>Numeric Inputs</a:t>
            </a:r>
          </a:p>
          <a:p>
            <a:r>
              <a:rPr lang="en-US" dirty="0"/>
              <a:t>Text Inputs</a:t>
            </a:r>
          </a:p>
          <a:p>
            <a:r>
              <a:rPr lang="en-US" dirty="0"/>
              <a:t>Other Inputs</a:t>
            </a:r>
          </a:p>
          <a:p>
            <a:r>
              <a:rPr lang="en-US" dirty="0"/>
              <a:t>Reactive Outputs</a:t>
            </a:r>
          </a:p>
          <a:p>
            <a:r>
              <a:rPr lang="en-US" dirty="0"/>
              <a:t>Turning in HW Part 2: Creating a Branch in GitHub</a:t>
            </a:r>
          </a:p>
        </p:txBody>
      </p:sp>
    </p:spTree>
    <p:extLst>
      <p:ext uri="{BB962C8B-B14F-4D97-AF65-F5344CB8AC3E}">
        <p14:creationId xmlns:p14="http://schemas.microsoft.com/office/powerpoint/2010/main" val="6574069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reactive</a:t>
            </a:r>
          </a:p>
        </p:txBody>
      </p:sp>
      <p:pic>
        <p:nvPicPr>
          <p:cNvPr id="4" name="Picture 3"/>
          <p:cNvPicPr>
            <a:picLocks noChangeAspect="1"/>
          </p:cNvPicPr>
          <p:nvPr/>
        </p:nvPicPr>
        <p:blipFill>
          <a:blip r:embed="rId2">
            <a:clrChange>
              <a:clrFrom>
                <a:srgbClr val="FFFFFF">
                  <a:alpha val="0"/>
                </a:srgbClr>
              </a:clrFrom>
              <a:clrTo>
                <a:srgbClr val="FFFFFF">
                  <a:alpha val="0"/>
                </a:srgbClr>
              </a:clrTo>
            </a:clrChange>
          </a:blip>
          <a:stretch>
            <a:fillRect/>
          </a:stretch>
        </p:blipFill>
        <p:spPr>
          <a:xfrm>
            <a:off x="1826161" y="1877093"/>
            <a:ext cx="3251200" cy="3251200"/>
          </a:xfrm>
          <a:prstGeom prst="rect">
            <a:avLst/>
          </a:prstGeom>
          <a:solidFill>
            <a:schemeClr val="tx1"/>
          </a:solidFill>
        </p:spPr>
      </p:pic>
    </p:spTree>
    <p:extLst>
      <p:ext uri="{BB962C8B-B14F-4D97-AF65-F5344CB8AC3E}">
        <p14:creationId xmlns:p14="http://schemas.microsoft.com/office/powerpoint/2010/main" val="17587370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Everything in R is a Function</a:t>
            </a:r>
          </a:p>
        </p:txBody>
      </p:sp>
      <p:sp>
        <p:nvSpPr>
          <p:cNvPr id="3" name="Content Placeholder 2"/>
          <p:cNvSpPr>
            <a:spLocks noGrp="1"/>
          </p:cNvSpPr>
          <p:nvPr>
            <p:ph idx="1"/>
          </p:nvPr>
        </p:nvSpPr>
        <p:spPr>
          <a:xfrm>
            <a:off x="1371600" y="2286000"/>
            <a:ext cx="9601200" cy="4186052"/>
          </a:xfrm>
        </p:spPr>
        <p:txBody>
          <a:bodyPr>
            <a:normAutofit/>
          </a:bodyPr>
          <a:lstStyle/>
          <a:p>
            <a:r>
              <a:rPr lang="en-US" dirty="0"/>
              <a:t>Reactive Datasets are a functions you can call whenever you need a set of actions to occur based off of filters in your application</a:t>
            </a:r>
          </a:p>
          <a:p>
            <a:r>
              <a:rPr lang="en-US" dirty="0"/>
              <a:t>They should be used whenever you are using the same inputs/filters on the same data for multiple outputs/visuals.</a:t>
            </a:r>
          </a:p>
          <a:p>
            <a:r>
              <a:rPr lang="en-US" dirty="0"/>
              <a:t>You can call reactive functions within other reactive functions for simple</a:t>
            </a:r>
          </a:p>
          <a:p>
            <a:r>
              <a:rPr lang="en-US" dirty="0"/>
              <a:t>These go in the server function/files</a:t>
            </a:r>
          </a:p>
          <a:p>
            <a:r>
              <a:rPr lang="en-US" dirty="0"/>
              <a:t>They are called as any function but with no arguments</a:t>
            </a:r>
          </a:p>
          <a:p>
            <a:r>
              <a:rPr lang="en-US" dirty="0"/>
              <a:t>Caches results to speed up loading</a:t>
            </a:r>
          </a:p>
          <a:p>
            <a:r>
              <a:rPr lang="en-US" dirty="0"/>
              <a:t>Ensures your visuals are all showing the same information</a:t>
            </a:r>
          </a:p>
          <a:p>
            <a:r>
              <a:rPr lang="en-US" dirty="0"/>
              <a:t>Shorter more legible code</a:t>
            </a:r>
          </a:p>
          <a:p>
            <a:endParaRPr lang="en-US" dirty="0"/>
          </a:p>
        </p:txBody>
      </p:sp>
    </p:spTree>
    <p:extLst>
      <p:ext uri="{BB962C8B-B14F-4D97-AF65-F5344CB8AC3E}">
        <p14:creationId xmlns:p14="http://schemas.microsoft.com/office/powerpoint/2010/main" val="6935631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Reactive Example</a:t>
            </a:r>
          </a:p>
        </p:txBody>
      </p:sp>
      <p:sp>
        <p:nvSpPr>
          <p:cNvPr id="3" name="Content Placeholder 2"/>
          <p:cNvSpPr>
            <a:spLocks noGrp="1"/>
          </p:cNvSpPr>
          <p:nvPr>
            <p:ph sz="half" idx="1"/>
          </p:nvPr>
        </p:nvSpPr>
        <p:spPr>
          <a:xfrm>
            <a:off x="1371600" y="1776334"/>
            <a:ext cx="4144780" cy="2736290"/>
          </a:xfrm>
        </p:spPr>
        <p:txBody>
          <a:bodyPr>
            <a:normAutofit/>
          </a:bodyPr>
          <a:lstStyle/>
          <a:p>
            <a:r>
              <a:rPr lang="en-US" dirty="0"/>
              <a:t>Using our Shiny Dashboard from last week we have a bunch of plots and info boxes using the same data and filters.</a:t>
            </a:r>
          </a:p>
          <a:p>
            <a:r>
              <a:rPr lang="en-US" dirty="0"/>
              <a:t>If we add reactive functions we can call the filtered data automatically in each output.</a:t>
            </a:r>
          </a:p>
          <a:p>
            <a:endParaRPr lang="en-US" dirty="0"/>
          </a:p>
        </p:txBody>
      </p:sp>
      <p:pic>
        <p:nvPicPr>
          <p:cNvPr id="11" name="Picture 10">
            <a:extLst>
              <a:ext uri="{FF2B5EF4-FFF2-40B4-BE49-F238E27FC236}">
                <a16:creationId xmlns:a16="http://schemas.microsoft.com/office/drawing/2014/main" id="{7ADF6A4B-A26C-0743-88E3-2B99ECED71F9}"/>
              </a:ext>
            </a:extLst>
          </p:cNvPr>
          <p:cNvPicPr>
            <a:picLocks noChangeAspect="1"/>
          </p:cNvPicPr>
          <p:nvPr/>
        </p:nvPicPr>
        <p:blipFill>
          <a:blip r:embed="rId3"/>
          <a:stretch>
            <a:fillRect/>
          </a:stretch>
        </p:blipFill>
        <p:spPr>
          <a:xfrm>
            <a:off x="1794677" y="4889026"/>
            <a:ext cx="8978900" cy="1092200"/>
          </a:xfrm>
          <a:prstGeom prst="rect">
            <a:avLst/>
          </a:prstGeom>
        </p:spPr>
      </p:pic>
      <p:pic>
        <p:nvPicPr>
          <p:cNvPr id="15" name="Content Placeholder 14">
            <a:extLst>
              <a:ext uri="{FF2B5EF4-FFF2-40B4-BE49-F238E27FC236}">
                <a16:creationId xmlns:a16="http://schemas.microsoft.com/office/drawing/2014/main" id="{75F194E0-3ACF-2445-B36A-0124BC00A507}"/>
              </a:ext>
            </a:extLst>
          </p:cNvPr>
          <p:cNvPicPr>
            <a:picLocks noGrp="1" noChangeAspect="1"/>
          </p:cNvPicPr>
          <p:nvPr>
            <p:ph sz="half" idx="2"/>
          </p:nvPr>
        </p:nvPicPr>
        <p:blipFill>
          <a:blip r:embed="rId4"/>
          <a:stretch>
            <a:fillRect/>
          </a:stretch>
        </p:blipFill>
        <p:spPr>
          <a:xfrm>
            <a:off x="5610224" y="2548575"/>
            <a:ext cx="6398387" cy="1963576"/>
          </a:xfrm>
        </p:spPr>
      </p:pic>
    </p:spTree>
    <p:extLst>
      <p:ext uri="{BB962C8B-B14F-4D97-AF65-F5344CB8AC3E}">
        <p14:creationId xmlns:p14="http://schemas.microsoft.com/office/powerpoint/2010/main" val="9026609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483146-D42E-824F-B761-8999D05962EB}"/>
              </a:ext>
            </a:extLst>
          </p:cNvPr>
          <p:cNvSpPr>
            <a:spLocks noGrp="1"/>
          </p:cNvSpPr>
          <p:nvPr>
            <p:ph type="title"/>
          </p:nvPr>
        </p:nvSpPr>
        <p:spPr/>
        <p:txBody>
          <a:bodyPr/>
          <a:lstStyle/>
          <a:p>
            <a:r>
              <a:rPr lang="en-US" dirty="0"/>
              <a:t>The example in this folder is going to be insufficient</a:t>
            </a:r>
          </a:p>
        </p:txBody>
      </p:sp>
      <p:sp>
        <p:nvSpPr>
          <p:cNvPr id="3" name="Content Placeholder 2">
            <a:extLst>
              <a:ext uri="{FF2B5EF4-FFF2-40B4-BE49-F238E27FC236}">
                <a16:creationId xmlns:a16="http://schemas.microsoft.com/office/drawing/2014/main" id="{16729047-9772-F84B-B457-95472389FCA1}"/>
              </a:ext>
            </a:extLst>
          </p:cNvPr>
          <p:cNvSpPr>
            <a:spLocks noGrp="1"/>
          </p:cNvSpPr>
          <p:nvPr>
            <p:ph sz="half" idx="1"/>
          </p:nvPr>
        </p:nvSpPr>
        <p:spPr/>
        <p:txBody>
          <a:bodyPr/>
          <a:lstStyle/>
          <a:p>
            <a:pPr marL="0" indent="0">
              <a:buNone/>
            </a:pPr>
            <a:r>
              <a:rPr lang="en-US" dirty="0"/>
              <a:t>Why?</a:t>
            </a:r>
          </a:p>
          <a:p>
            <a:r>
              <a:rPr lang="en-US" dirty="0"/>
              <a:t>Because the way you filter the data is going to depend on your data source, what you want to show the users, and how “explorable” you want your application to be</a:t>
            </a:r>
          </a:p>
        </p:txBody>
      </p:sp>
      <p:sp>
        <p:nvSpPr>
          <p:cNvPr id="4" name="Content Placeholder 3">
            <a:extLst>
              <a:ext uri="{FF2B5EF4-FFF2-40B4-BE49-F238E27FC236}">
                <a16:creationId xmlns:a16="http://schemas.microsoft.com/office/drawing/2014/main" id="{BF79AA31-4ADB-6541-BF8D-1D3848E77E62}"/>
              </a:ext>
            </a:extLst>
          </p:cNvPr>
          <p:cNvSpPr>
            <a:spLocks noGrp="1"/>
          </p:cNvSpPr>
          <p:nvPr>
            <p:ph sz="half" idx="2"/>
          </p:nvPr>
        </p:nvSpPr>
        <p:spPr/>
        <p:txBody>
          <a:bodyPr/>
          <a:lstStyle/>
          <a:p>
            <a:pPr marL="0" indent="0">
              <a:buNone/>
            </a:pPr>
            <a:r>
              <a:rPr lang="en-US" dirty="0"/>
              <a:t>Resources:</a:t>
            </a:r>
          </a:p>
          <a:p>
            <a:r>
              <a:rPr lang="en-US" dirty="0"/>
              <a:t>How reactivity works: </a:t>
            </a:r>
            <a:r>
              <a:rPr lang="en-US" dirty="0">
                <a:hlinkClick r:id="rId3"/>
              </a:rPr>
              <a:t>https://shiny.rstudio.com/articles/reactivity-overview.html</a:t>
            </a:r>
            <a:endParaRPr lang="en-US" dirty="0"/>
          </a:p>
          <a:p>
            <a:r>
              <a:rPr lang="en-US" dirty="0"/>
              <a:t>Filtering: </a:t>
            </a:r>
            <a:r>
              <a:rPr lang="en-US" dirty="0">
                <a:hlinkClick r:id="rId4"/>
              </a:rPr>
              <a:t>https://dplyr.tidyverse.org/</a:t>
            </a:r>
            <a:endParaRPr lang="en-US" dirty="0"/>
          </a:p>
          <a:p>
            <a:endParaRPr lang="en-US" dirty="0"/>
          </a:p>
        </p:txBody>
      </p:sp>
    </p:spTree>
    <p:extLst>
      <p:ext uri="{BB962C8B-B14F-4D97-AF65-F5344CB8AC3E}">
        <p14:creationId xmlns:p14="http://schemas.microsoft.com/office/powerpoint/2010/main" val="2938988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D42B4-9F44-F54A-B85E-D1212B6F9B11}"/>
              </a:ext>
            </a:extLst>
          </p:cNvPr>
          <p:cNvSpPr>
            <a:spLocks noGrp="1"/>
          </p:cNvSpPr>
          <p:nvPr>
            <p:ph type="title"/>
          </p:nvPr>
        </p:nvSpPr>
        <p:spPr/>
        <p:txBody>
          <a:bodyPr/>
          <a:lstStyle/>
          <a:p>
            <a:r>
              <a:rPr lang="en-US" dirty="0"/>
              <a:t>Turning in Homework</a:t>
            </a:r>
          </a:p>
        </p:txBody>
      </p:sp>
      <p:sp>
        <p:nvSpPr>
          <p:cNvPr id="3" name="Text Placeholder 2">
            <a:extLst>
              <a:ext uri="{FF2B5EF4-FFF2-40B4-BE49-F238E27FC236}">
                <a16:creationId xmlns:a16="http://schemas.microsoft.com/office/drawing/2014/main" id="{3BB2D348-427F-6146-958B-F73B298E6A84}"/>
              </a:ext>
            </a:extLst>
          </p:cNvPr>
          <p:cNvSpPr>
            <a:spLocks noGrp="1"/>
          </p:cNvSpPr>
          <p:nvPr>
            <p:ph type="body" idx="1"/>
          </p:nvPr>
        </p:nvSpPr>
        <p:spPr/>
        <p:txBody>
          <a:bodyPr/>
          <a:lstStyle/>
          <a:p>
            <a:r>
              <a:rPr lang="en-US" dirty="0"/>
              <a:t>A real walkthrough this time</a:t>
            </a:r>
          </a:p>
        </p:txBody>
      </p:sp>
    </p:spTree>
    <p:extLst>
      <p:ext uri="{BB962C8B-B14F-4D97-AF65-F5344CB8AC3E}">
        <p14:creationId xmlns:p14="http://schemas.microsoft.com/office/powerpoint/2010/main" val="15962975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Numeric Inputs</a:t>
            </a:r>
          </a:p>
        </p:txBody>
      </p:sp>
    </p:spTree>
    <p:extLst>
      <p:ext uri="{BB962C8B-B14F-4D97-AF65-F5344CB8AC3E}">
        <p14:creationId xmlns:p14="http://schemas.microsoft.com/office/powerpoint/2010/main" val="31455583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860667" y="685800"/>
            <a:ext cx="3656419" cy="1485900"/>
          </a:xfrm>
        </p:spPr>
        <p:txBody>
          <a:bodyPr>
            <a:normAutofit/>
          </a:bodyPr>
          <a:lstStyle/>
          <a:p>
            <a:r>
              <a:rPr lang="en-US" dirty="0"/>
              <a:t>Numeric Input</a:t>
            </a:r>
          </a:p>
        </p:txBody>
      </p:sp>
      <p:sp>
        <p:nvSpPr>
          <p:cNvPr id="14" name="Rectangle 13">
            <a:extLst>
              <a:ext uri="{FF2B5EF4-FFF2-40B4-BE49-F238E27FC236}">
                <a16:creationId xmlns:a16="http://schemas.microsoft.com/office/drawing/2014/main" id="{BEC9E7FA-3295-45ED-8253-D23F9E44E1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Content Placeholder 3"/>
          <p:cNvPicPr>
            <a:picLocks noChangeAspect="1"/>
          </p:cNvPicPr>
          <p:nvPr/>
        </p:nvPicPr>
        <p:blipFill rotWithShape="1">
          <a:blip r:embed="rId2">
            <a:extLst>
              <a:ext uri="{28A0092B-C50C-407E-A947-70E740481C1C}">
                <a14:useLocalDpi xmlns:a14="http://schemas.microsoft.com/office/drawing/2010/main" val="0"/>
              </a:ext>
            </a:extLst>
          </a:blip>
          <a:srcRect t="9707" b="17993"/>
          <a:stretch/>
        </p:blipFill>
        <p:spPr>
          <a:xfrm>
            <a:off x="1023561" y="1582701"/>
            <a:ext cx="6517065" cy="3372557"/>
          </a:xfrm>
          <a:prstGeom prst="rect">
            <a:avLst/>
          </a:prstGeom>
        </p:spPr>
      </p:pic>
      <p:sp>
        <p:nvSpPr>
          <p:cNvPr id="9" name="Content Placeholder 8"/>
          <p:cNvSpPr>
            <a:spLocks noGrp="1"/>
          </p:cNvSpPr>
          <p:nvPr>
            <p:ph idx="1"/>
          </p:nvPr>
        </p:nvSpPr>
        <p:spPr>
          <a:xfrm>
            <a:off x="7860667" y="2286000"/>
            <a:ext cx="3656419" cy="3581400"/>
          </a:xfrm>
        </p:spPr>
        <p:txBody>
          <a:bodyPr>
            <a:normAutofit/>
          </a:bodyPr>
          <a:lstStyle/>
          <a:p>
            <a:r>
              <a:rPr lang="en-US" dirty="0"/>
              <a:t>Goes up and down based off clicks</a:t>
            </a:r>
          </a:p>
          <a:p>
            <a:r>
              <a:rPr lang="en-US" dirty="0"/>
              <a:t>Stored as single numeric input</a:t>
            </a:r>
          </a:p>
        </p:txBody>
      </p:sp>
    </p:spTree>
    <p:extLst>
      <p:ext uri="{BB962C8B-B14F-4D97-AF65-F5344CB8AC3E}">
        <p14:creationId xmlns:p14="http://schemas.microsoft.com/office/powerpoint/2010/main" val="14358062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860667" y="685800"/>
            <a:ext cx="3656419" cy="1485900"/>
          </a:xfrm>
        </p:spPr>
        <p:txBody>
          <a:bodyPr>
            <a:normAutofit/>
          </a:bodyPr>
          <a:lstStyle/>
          <a:p>
            <a:r>
              <a:rPr lang="en-US" dirty="0"/>
              <a:t>Action Button</a:t>
            </a:r>
          </a:p>
        </p:txBody>
      </p:sp>
      <p:sp>
        <p:nvSpPr>
          <p:cNvPr id="16" name="Rectangle 13">
            <a:extLst>
              <a:ext uri="{FF2B5EF4-FFF2-40B4-BE49-F238E27FC236}">
                <a16:creationId xmlns:a16="http://schemas.microsoft.com/office/drawing/2014/main" id="{BEC9E7FA-3295-45ED-8253-D23F9E44E1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Content Placeholder 3"/>
          <p:cNvPicPr>
            <a:picLocks noChangeAspect="1"/>
          </p:cNvPicPr>
          <p:nvPr/>
        </p:nvPicPr>
        <p:blipFill rotWithShape="1">
          <a:blip r:embed="rId2">
            <a:extLst>
              <a:ext uri="{28A0092B-C50C-407E-A947-70E740481C1C}">
                <a14:useLocalDpi xmlns:a14="http://schemas.microsoft.com/office/drawing/2010/main" val="0"/>
              </a:ext>
            </a:extLst>
          </a:blip>
          <a:srcRect b="16377"/>
          <a:stretch/>
        </p:blipFill>
        <p:spPr>
          <a:xfrm>
            <a:off x="1023561" y="1117022"/>
            <a:ext cx="6517065" cy="4303915"/>
          </a:xfrm>
          <a:prstGeom prst="rect">
            <a:avLst/>
          </a:prstGeom>
        </p:spPr>
      </p:pic>
      <p:sp>
        <p:nvSpPr>
          <p:cNvPr id="9" name="Content Placeholder 8"/>
          <p:cNvSpPr>
            <a:spLocks noGrp="1"/>
          </p:cNvSpPr>
          <p:nvPr>
            <p:ph idx="1"/>
          </p:nvPr>
        </p:nvSpPr>
        <p:spPr>
          <a:xfrm>
            <a:off x="7860667" y="2286000"/>
            <a:ext cx="3656419" cy="3581400"/>
          </a:xfrm>
        </p:spPr>
        <p:txBody>
          <a:bodyPr>
            <a:normAutofit/>
          </a:bodyPr>
          <a:lstStyle/>
          <a:p>
            <a:r>
              <a:rPr lang="en-US" dirty="0"/>
              <a:t>+1 each time it is clicked</a:t>
            </a:r>
          </a:p>
          <a:p>
            <a:r>
              <a:rPr lang="en-US" dirty="0"/>
              <a:t>Stored as single numeric input</a:t>
            </a:r>
          </a:p>
        </p:txBody>
      </p:sp>
    </p:spTree>
    <p:extLst>
      <p:ext uri="{BB962C8B-B14F-4D97-AF65-F5344CB8AC3E}">
        <p14:creationId xmlns:p14="http://schemas.microsoft.com/office/powerpoint/2010/main" val="9889206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8" name="Rectangle 13">
            <a:extLst>
              <a:ext uri="{FF2B5EF4-FFF2-40B4-BE49-F238E27FC236}">
                <a16:creationId xmlns:a16="http://schemas.microsoft.com/office/drawing/2014/main" id="{6D7D7F0C-622D-4D84-A68D-C1AF54B634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0081" y="631373"/>
            <a:ext cx="4018839" cy="2035628"/>
          </a:xfrm>
        </p:spPr>
        <p:txBody>
          <a:bodyPr>
            <a:normAutofit/>
          </a:bodyPr>
          <a:lstStyle/>
          <a:p>
            <a:r>
              <a:rPr lang="en-US" dirty="0"/>
              <a:t>Slider/Range</a:t>
            </a:r>
          </a:p>
        </p:txBody>
      </p:sp>
      <p:sp>
        <p:nvSpPr>
          <p:cNvPr id="9" name="Content Placeholder 8"/>
          <p:cNvSpPr>
            <a:spLocks noGrp="1"/>
          </p:cNvSpPr>
          <p:nvPr>
            <p:ph idx="1"/>
          </p:nvPr>
        </p:nvSpPr>
        <p:spPr>
          <a:xfrm>
            <a:off x="640081" y="2764971"/>
            <a:ext cx="4010296" cy="3472543"/>
          </a:xfrm>
        </p:spPr>
        <p:txBody>
          <a:bodyPr>
            <a:normAutofit/>
          </a:bodyPr>
          <a:lstStyle/>
          <a:p>
            <a:r>
              <a:rPr lang="en-US" sz="1500"/>
              <a:t>Either a single integer or list of 2 called separately by input$“inputId”[1] and input$“inputId”[2]</a:t>
            </a:r>
          </a:p>
          <a:p>
            <a:endParaRPr lang="en-US" sz="1500"/>
          </a:p>
        </p:txBody>
      </p:sp>
      <p:sp>
        <p:nvSpPr>
          <p:cNvPr id="19" name="Rectangle 15">
            <a:extLst>
              <a:ext uri="{FF2B5EF4-FFF2-40B4-BE49-F238E27FC236}">
                <a16:creationId xmlns:a16="http://schemas.microsoft.com/office/drawing/2014/main" id="{02A2E7B6-CE50-4B96-A981-2A02507328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93417" y="639705"/>
            <a:ext cx="4732606" cy="2713196"/>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90362" y="3513767"/>
            <a:ext cx="4738715" cy="2713196"/>
          </a:xfrm>
          <a:prstGeom prst="rect">
            <a:avLst/>
          </a:prstGeom>
        </p:spPr>
      </p:pic>
    </p:spTree>
    <p:extLst>
      <p:ext uri="{BB962C8B-B14F-4D97-AF65-F5344CB8AC3E}">
        <p14:creationId xmlns:p14="http://schemas.microsoft.com/office/powerpoint/2010/main" val="8495994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Text Inputs</a:t>
            </a:r>
          </a:p>
        </p:txBody>
      </p:sp>
    </p:spTree>
    <p:extLst>
      <p:ext uri="{BB962C8B-B14F-4D97-AF65-F5344CB8AC3E}">
        <p14:creationId xmlns:p14="http://schemas.microsoft.com/office/powerpoint/2010/main" val="40585774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24" name="Group 13">
            <a:extLst>
              <a:ext uri="{FF2B5EF4-FFF2-40B4-BE49-F238E27FC236}">
                <a16:creationId xmlns:a16="http://schemas.microsoft.com/office/drawing/2014/main" id="{449BC34D-9C23-4D6D-8213-1F471AF85B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15" name="Freeform 6">
              <a:extLst>
                <a:ext uri="{FF2B5EF4-FFF2-40B4-BE49-F238E27FC236}">
                  <a16:creationId xmlns:a16="http://schemas.microsoft.com/office/drawing/2014/main" id="{FA0F5D6C-5025-4D7E-82DD-C2C6FDA1E7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6" name="Freeform 6">
              <a:extLst>
                <a:ext uri="{FF2B5EF4-FFF2-40B4-BE49-F238E27FC236}">
                  <a16:creationId xmlns:a16="http://schemas.microsoft.com/office/drawing/2014/main" id="{E2AF2C17-4AB4-4402-B84B-129EF95D16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 useBgFill="1">
        <p:nvSpPr>
          <p:cNvPr id="25" name="Rectangle 17">
            <a:extLst>
              <a:ext uri="{FF2B5EF4-FFF2-40B4-BE49-F238E27FC236}">
                <a16:creationId xmlns:a16="http://schemas.microsoft.com/office/drawing/2014/main" id="{1F9A0C1C-8ABC-401B-8FE9-AC9327C4C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154186" y="634028"/>
            <a:ext cx="3355942" cy="3732835"/>
          </a:xfrm>
        </p:spPr>
        <p:txBody>
          <a:bodyPr vert="horz" lIns="91440" tIns="45720" rIns="91440" bIns="45720" rtlCol="0" anchor="b">
            <a:normAutofit/>
          </a:bodyPr>
          <a:lstStyle/>
          <a:p>
            <a:pPr algn="ctr"/>
            <a:r>
              <a:rPr lang="en-US" sz="6600" cap="all"/>
              <a:t>Text Input</a:t>
            </a:r>
          </a:p>
        </p:txBody>
      </p:sp>
      <p:sp>
        <p:nvSpPr>
          <p:cNvPr id="9" name="Content Placeholder 8"/>
          <p:cNvSpPr>
            <a:spLocks noGrp="1"/>
          </p:cNvSpPr>
          <p:nvPr>
            <p:ph idx="1"/>
          </p:nvPr>
        </p:nvSpPr>
        <p:spPr>
          <a:xfrm>
            <a:off x="8154186" y="4436462"/>
            <a:ext cx="3355942" cy="1794656"/>
          </a:xfrm>
        </p:spPr>
        <p:txBody>
          <a:bodyPr vert="horz" lIns="91440" tIns="45720" rIns="91440" bIns="45720" rtlCol="0">
            <a:normAutofit/>
          </a:bodyPr>
          <a:lstStyle/>
          <a:p>
            <a:pPr marL="0" indent="0" algn="ctr">
              <a:lnSpc>
                <a:spcPct val="112000"/>
              </a:lnSpc>
              <a:spcBef>
                <a:spcPts val="0"/>
              </a:spcBef>
              <a:spcAft>
                <a:spcPts val="600"/>
              </a:spcAft>
              <a:buNone/>
            </a:pPr>
            <a:r>
              <a:rPr lang="en-US" sz="2300"/>
              <a:t>Can be tied to action button or enter to initialize input.</a:t>
            </a:r>
          </a:p>
        </p:txBody>
      </p:sp>
      <p:sp>
        <p:nvSpPr>
          <p:cNvPr id="26" name="Freeform 6">
            <a:extLst>
              <a:ext uri="{FF2B5EF4-FFF2-40B4-BE49-F238E27FC236}">
                <a16:creationId xmlns:a16="http://schemas.microsoft.com/office/drawing/2014/main" id="{BA5783C3-2F96-40A7-A24F-30CB07AA3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649163" y="634028"/>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sp>
        <p:nvSpPr>
          <p:cNvPr id="27" name="Freeform 6">
            <a:extLst>
              <a:ext uri="{FF2B5EF4-FFF2-40B4-BE49-F238E27FC236}">
                <a16:creationId xmlns:a16="http://schemas.microsoft.com/office/drawing/2014/main" id="{A9D08DBA-0326-4C4E-ACFB-576F3ABDD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494670" y="2016617"/>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pic>
        <p:nvPicPr>
          <p:cNvPr id="7"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9023" y="2041334"/>
            <a:ext cx="5659222" cy="2974523"/>
          </a:xfrm>
          <a:prstGeom prst="rect">
            <a:avLst/>
          </a:prstGeom>
        </p:spPr>
      </p:pic>
    </p:spTree>
    <p:extLst>
      <p:ext uri="{BB962C8B-B14F-4D97-AF65-F5344CB8AC3E}">
        <p14:creationId xmlns:p14="http://schemas.microsoft.com/office/powerpoint/2010/main" val="16448347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23" name="Group 13">
            <a:extLst>
              <a:ext uri="{FF2B5EF4-FFF2-40B4-BE49-F238E27FC236}">
                <a16:creationId xmlns:a16="http://schemas.microsoft.com/office/drawing/2014/main" id="{57500303-A207-4812-BEB9-51E132FEB7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15" name="Freeform 6">
              <a:extLst>
                <a:ext uri="{FF2B5EF4-FFF2-40B4-BE49-F238E27FC236}">
                  <a16:creationId xmlns:a16="http://schemas.microsoft.com/office/drawing/2014/main" id="{10118C91-C025-4776-BE95-E9926378E7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6" name="Freeform 6">
              <a:extLst>
                <a:ext uri="{FF2B5EF4-FFF2-40B4-BE49-F238E27FC236}">
                  <a16:creationId xmlns:a16="http://schemas.microsoft.com/office/drawing/2014/main" id="{339174D0-30E8-4BBF-BF81-5DDAC33C0C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 useBgFill="1">
        <p:nvSpPr>
          <p:cNvPr id="24" name="Rectangle 17">
            <a:extLst>
              <a:ext uri="{FF2B5EF4-FFF2-40B4-BE49-F238E27FC236}">
                <a16:creationId xmlns:a16="http://schemas.microsoft.com/office/drawing/2014/main" id="{AAC11200-8B97-4CB4-99EF-7C0FA210F2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59230" y="4484772"/>
            <a:ext cx="10869750" cy="1237298"/>
          </a:xfrm>
        </p:spPr>
        <p:txBody>
          <a:bodyPr vert="horz" lIns="91440" tIns="45720" rIns="91440" bIns="45720" rtlCol="0" anchor="b">
            <a:normAutofit/>
          </a:bodyPr>
          <a:lstStyle/>
          <a:p>
            <a:pPr algn="ctr"/>
            <a:r>
              <a:rPr lang="en-US" sz="7200" cap="all"/>
              <a:t>Input Password</a:t>
            </a:r>
          </a:p>
        </p:txBody>
      </p:sp>
      <p:sp>
        <p:nvSpPr>
          <p:cNvPr id="9" name="Content Placeholder 8"/>
          <p:cNvSpPr>
            <a:spLocks noGrp="1"/>
          </p:cNvSpPr>
          <p:nvPr>
            <p:ph idx="1"/>
          </p:nvPr>
        </p:nvSpPr>
        <p:spPr>
          <a:xfrm>
            <a:off x="659230" y="5722070"/>
            <a:ext cx="10869750" cy="509048"/>
          </a:xfrm>
        </p:spPr>
        <p:txBody>
          <a:bodyPr vert="horz" lIns="91440" tIns="45720" rIns="91440" bIns="45720" rtlCol="0">
            <a:normAutofit fontScale="70000" lnSpcReduction="20000"/>
          </a:bodyPr>
          <a:lstStyle/>
          <a:p>
            <a:pPr marL="0" indent="0" algn="ctr">
              <a:lnSpc>
                <a:spcPct val="102000"/>
              </a:lnSpc>
              <a:spcBef>
                <a:spcPts val="0"/>
              </a:spcBef>
              <a:spcAft>
                <a:spcPts val="600"/>
              </a:spcAft>
              <a:buNone/>
            </a:pPr>
            <a:r>
              <a:rPr lang="en-US" sz="1300" dirty="0"/>
              <a:t>Never stored in bookmarks</a:t>
            </a:r>
          </a:p>
          <a:p>
            <a:pPr marL="0" indent="0" algn="ctr">
              <a:lnSpc>
                <a:spcPct val="102000"/>
              </a:lnSpc>
              <a:spcBef>
                <a:spcPts val="0"/>
              </a:spcBef>
              <a:spcAft>
                <a:spcPts val="600"/>
              </a:spcAft>
              <a:buNone/>
            </a:pPr>
            <a:r>
              <a:rPr lang="en-US" sz="1300" dirty="0"/>
              <a:t>Works like Text Input</a:t>
            </a:r>
            <a:br>
              <a:rPr lang="en-US" sz="1300" dirty="0"/>
            </a:br>
            <a:endParaRPr lang="en-US" sz="1300" dirty="0"/>
          </a:p>
        </p:txBody>
      </p:sp>
      <p:sp>
        <p:nvSpPr>
          <p:cNvPr id="25" name="Freeform 6">
            <a:extLst>
              <a:ext uri="{FF2B5EF4-FFF2-40B4-BE49-F238E27FC236}">
                <a16:creationId xmlns:a16="http://schemas.microsoft.com/office/drawing/2014/main" id="{BB502E7E-3C82-47F3-B817-7507C01A1F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flipH="1">
            <a:off x="1046527" y="-133294"/>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pic>
        <p:nvPicPr>
          <p:cNvPr id="4" name="Picture 3">
            <a:extLst>
              <a:ext uri="{FF2B5EF4-FFF2-40B4-BE49-F238E27FC236}">
                <a16:creationId xmlns:a16="http://schemas.microsoft.com/office/drawing/2014/main" id="{E1F82279-CECA-AE43-A8DD-2FDBA34AA88D}"/>
              </a:ext>
            </a:extLst>
          </p:cNvPr>
          <p:cNvPicPr>
            <a:picLocks noChangeAspect="1"/>
          </p:cNvPicPr>
          <p:nvPr/>
        </p:nvPicPr>
        <p:blipFill>
          <a:blip r:embed="rId2"/>
          <a:stretch>
            <a:fillRect/>
          </a:stretch>
        </p:blipFill>
        <p:spPr>
          <a:xfrm>
            <a:off x="1182863" y="1792891"/>
            <a:ext cx="4815608" cy="1300214"/>
          </a:xfrm>
          <a:prstGeom prst="rect">
            <a:avLst/>
          </a:prstGeom>
        </p:spPr>
      </p:pic>
      <p:sp>
        <p:nvSpPr>
          <p:cNvPr id="22" name="Freeform 6">
            <a:extLst>
              <a:ext uri="{FF2B5EF4-FFF2-40B4-BE49-F238E27FC236}">
                <a16:creationId xmlns:a16="http://schemas.microsoft.com/office/drawing/2014/main" id="{3E5C639E-7A0B-46B2-9273-986E8BE7F1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flipV="1">
            <a:off x="7838485" y="614084"/>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pic>
        <p:nvPicPr>
          <p:cNvPr id="6" name="Picture 5">
            <a:extLst>
              <a:ext uri="{FF2B5EF4-FFF2-40B4-BE49-F238E27FC236}">
                <a16:creationId xmlns:a16="http://schemas.microsoft.com/office/drawing/2014/main" id="{2C85EDD0-EC2C-E540-B4DD-C63BB19238C5}"/>
              </a:ext>
            </a:extLst>
          </p:cNvPr>
          <p:cNvPicPr>
            <a:picLocks noChangeAspect="1"/>
          </p:cNvPicPr>
          <p:nvPr/>
        </p:nvPicPr>
        <p:blipFill>
          <a:blip r:embed="rId3"/>
          <a:stretch>
            <a:fillRect/>
          </a:stretch>
        </p:blipFill>
        <p:spPr>
          <a:xfrm>
            <a:off x="6161882" y="1822661"/>
            <a:ext cx="4818153" cy="1240673"/>
          </a:xfrm>
          <a:prstGeom prst="rect">
            <a:avLst/>
          </a:prstGeom>
        </p:spPr>
      </p:pic>
    </p:spTree>
    <p:extLst>
      <p:ext uri="{BB962C8B-B14F-4D97-AF65-F5344CB8AC3E}">
        <p14:creationId xmlns:p14="http://schemas.microsoft.com/office/powerpoint/2010/main" val="4167787750"/>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Crop</Template>
  <TotalTime>190</TotalTime>
  <Words>672</Words>
  <Application>Microsoft Macintosh PowerPoint</Application>
  <PresentationFormat>Widescreen</PresentationFormat>
  <Paragraphs>85</Paragraphs>
  <Slides>24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24</vt:i4>
      </vt:variant>
    </vt:vector>
  </HeadingPairs>
  <TitlesOfParts>
    <vt:vector size="27" baseType="lpstr">
      <vt:lpstr>Calibri</vt:lpstr>
      <vt:lpstr>Franklin Gothic Book</vt:lpstr>
      <vt:lpstr>Crop</vt:lpstr>
      <vt:lpstr>Input Widgets</vt:lpstr>
      <vt:lpstr>Agenda</vt:lpstr>
      <vt:lpstr>Numeric Inputs</vt:lpstr>
      <vt:lpstr>Numeric Input</vt:lpstr>
      <vt:lpstr>Action Button</vt:lpstr>
      <vt:lpstr>Slider/Range</vt:lpstr>
      <vt:lpstr>Text Inputs</vt:lpstr>
      <vt:lpstr>Text Input</vt:lpstr>
      <vt:lpstr>Input Password</vt:lpstr>
      <vt:lpstr>Radio Buttons</vt:lpstr>
      <vt:lpstr>Select input</vt:lpstr>
      <vt:lpstr>Checkbox Group</vt:lpstr>
      <vt:lpstr>Other Inputs</vt:lpstr>
      <vt:lpstr>Single Checkbox</vt:lpstr>
      <vt:lpstr>Date/Range</vt:lpstr>
      <vt:lpstr>Single Checkbox</vt:lpstr>
      <vt:lpstr>File Input</vt:lpstr>
      <vt:lpstr>How are inputs stored?</vt:lpstr>
      <vt:lpstr>How do Input Widgets Work?</vt:lpstr>
      <vt:lpstr>reactive</vt:lpstr>
      <vt:lpstr>Everything in R is a Function</vt:lpstr>
      <vt:lpstr>Reactive Example</vt:lpstr>
      <vt:lpstr>The example in this folder is going to be insufficient</vt:lpstr>
      <vt:lpstr>Turning in Homework</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Arnold, Geoffrey</dc:creator>
  <cp:lastModifiedBy>Arnold, Geoffrey</cp:lastModifiedBy>
  <cp:revision>16</cp:revision>
  <dcterms:created xsi:type="dcterms:W3CDTF">2017-10-15T12:41:28Z</dcterms:created>
  <dcterms:modified xsi:type="dcterms:W3CDTF">2018-09-06T15:04:37Z</dcterms:modified>
</cp:coreProperties>
</file>