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2" r:id="rId2"/>
    <p:sldId id="352" r:id="rId3"/>
    <p:sldId id="294" r:id="rId4"/>
    <p:sldId id="295" r:id="rId5"/>
    <p:sldId id="296" r:id="rId6"/>
    <p:sldId id="297" r:id="rId7"/>
    <p:sldId id="298" r:id="rId8"/>
    <p:sldId id="299" r:id="rId9"/>
    <p:sldId id="351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50" r:id="rId19"/>
    <p:sldId id="293" r:id="rId20"/>
    <p:sldId id="308" r:id="rId21"/>
    <p:sldId id="309" r:id="rId22"/>
    <p:sldId id="310" r:id="rId23"/>
    <p:sldId id="353" r:id="rId24"/>
    <p:sldId id="35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01"/>
  </p:normalViewPr>
  <p:slideViewPr>
    <p:cSldViewPr snapToGrid="0" snapToObjects="1">
      <p:cViewPr varScale="1">
        <p:scale>
          <a:sx n="170" d="100"/>
          <a:sy n="17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2BB5-ED7B-4BED-AE6B-B7496DA79A7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2B7C50-73D0-42AE-8221-F0C654A092EB}">
      <dgm:prSet/>
      <dgm:spPr/>
      <dgm:t>
        <a:bodyPr/>
        <a:lstStyle/>
        <a:p>
          <a:r>
            <a:rPr lang="en-US" baseline="0"/>
            <a:t>Inputs are sent to the server function as a list.</a:t>
          </a:r>
          <a:endParaRPr lang="en-US"/>
        </a:p>
      </dgm:t>
    </dgm:pt>
    <dgm:pt modelId="{C571B28C-2ECE-4E72-B165-3EA7E270FEC9}" type="parTrans" cxnId="{4AA1D4AD-19B0-4849-BCD0-0E71FDAF8EB3}">
      <dgm:prSet/>
      <dgm:spPr/>
      <dgm:t>
        <a:bodyPr/>
        <a:lstStyle/>
        <a:p>
          <a:endParaRPr lang="en-US"/>
        </a:p>
      </dgm:t>
    </dgm:pt>
    <dgm:pt modelId="{4998968A-1E07-47F9-9B21-B076A73DDA01}" type="sibTrans" cxnId="{4AA1D4AD-19B0-4849-BCD0-0E71FDAF8EB3}">
      <dgm:prSet/>
      <dgm:spPr/>
      <dgm:t>
        <a:bodyPr/>
        <a:lstStyle/>
        <a:p>
          <a:endParaRPr lang="en-US"/>
        </a:p>
      </dgm:t>
    </dgm:pt>
    <dgm:pt modelId="{2AF77012-8EB9-46C2-9246-95F8E8718336}">
      <dgm:prSet/>
      <dgm:spPr/>
      <dgm:t>
        <a:bodyPr/>
        <a:lstStyle/>
        <a:p>
          <a:r>
            <a:rPr lang="en-US" baseline="0" dirty="0"/>
            <a:t>Each are called by </a:t>
          </a:r>
          <a:r>
            <a:rPr lang="en-US" baseline="0" dirty="0" err="1"/>
            <a:t>input$inputId</a:t>
          </a:r>
          <a:endParaRPr lang="en-US" dirty="0"/>
        </a:p>
      </dgm:t>
    </dgm:pt>
    <dgm:pt modelId="{4B1DD373-CB36-4395-A648-8FD2F462FD8B}" type="parTrans" cxnId="{CA425B91-93AA-466A-B023-D22A6DEF8CE1}">
      <dgm:prSet/>
      <dgm:spPr/>
      <dgm:t>
        <a:bodyPr/>
        <a:lstStyle/>
        <a:p>
          <a:endParaRPr lang="en-US"/>
        </a:p>
      </dgm:t>
    </dgm:pt>
    <dgm:pt modelId="{23DEA849-34EF-47F4-9A46-A819963CCD87}" type="sibTrans" cxnId="{CA425B91-93AA-466A-B023-D22A6DEF8CE1}">
      <dgm:prSet/>
      <dgm:spPr/>
      <dgm:t>
        <a:bodyPr/>
        <a:lstStyle/>
        <a:p>
          <a:endParaRPr lang="en-US"/>
        </a:p>
      </dgm:t>
    </dgm:pt>
    <dgm:pt modelId="{37CA44A1-D6AF-49FB-B3A9-C1E714CB554C}">
      <dgm:prSet/>
      <dgm:spPr/>
      <dgm:t>
        <a:bodyPr/>
        <a:lstStyle/>
        <a:p>
          <a:r>
            <a:rPr lang="en-US" baseline="0"/>
            <a:t>Value and length of the input depends on the widget</a:t>
          </a:r>
          <a:endParaRPr lang="en-US"/>
        </a:p>
      </dgm:t>
    </dgm:pt>
    <dgm:pt modelId="{2EF10FAC-2373-4AB2-9833-2F1263C0D180}" type="parTrans" cxnId="{8742D6C3-BC0E-4257-87AA-338548139F6E}">
      <dgm:prSet/>
      <dgm:spPr/>
      <dgm:t>
        <a:bodyPr/>
        <a:lstStyle/>
        <a:p>
          <a:endParaRPr lang="en-US"/>
        </a:p>
      </dgm:t>
    </dgm:pt>
    <dgm:pt modelId="{6FD333DD-3DC3-4ADB-8A3E-40BCFAFA5042}" type="sibTrans" cxnId="{8742D6C3-BC0E-4257-87AA-338548139F6E}">
      <dgm:prSet/>
      <dgm:spPr/>
      <dgm:t>
        <a:bodyPr/>
        <a:lstStyle/>
        <a:p>
          <a:endParaRPr lang="en-US"/>
        </a:p>
      </dgm:t>
    </dgm:pt>
    <dgm:pt modelId="{8F189010-7907-4FB5-9994-43035855E543}">
      <dgm:prSet/>
      <dgm:spPr/>
      <dgm:t>
        <a:bodyPr/>
        <a:lstStyle/>
        <a:p>
          <a:r>
            <a:rPr lang="en-US" baseline="0"/>
            <a:t>Inputs can even be entire files, images, urls etc.</a:t>
          </a:r>
          <a:endParaRPr lang="en-US"/>
        </a:p>
      </dgm:t>
    </dgm:pt>
    <dgm:pt modelId="{0FEED7A4-8FD4-466D-8393-2E35E0C57005}" type="parTrans" cxnId="{063F6495-A12C-44BE-ADD2-08B99658B3F7}">
      <dgm:prSet/>
      <dgm:spPr/>
      <dgm:t>
        <a:bodyPr/>
        <a:lstStyle/>
        <a:p>
          <a:endParaRPr lang="en-US"/>
        </a:p>
      </dgm:t>
    </dgm:pt>
    <dgm:pt modelId="{8D1A0F57-52D9-4D60-A911-A0DDA37ADB28}" type="sibTrans" cxnId="{063F6495-A12C-44BE-ADD2-08B99658B3F7}">
      <dgm:prSet/>
      <dgm:spPr/>
      <dgm:t>
        <a:bodyPr/>
        <a:lstStyle/>
        <a:p>
          <a:endParaRPr lang="en-US"/>
        </a:p>
      </dgm:t>
    </dgm:pt>
    <dgm:pt modelId="{EDFC6448-8D08-074A-ADC7-D43FA4B10303}" type="pres">
      <dgm:prSet presAssocID="{5A1B2BB5-ED7B-4BED-AE6B-B7496DA79A7C}" presName="linear" presStyleCnt="0">
        <dgm:presLayoutVars>
          <dgm:animLvl val="lvl"/>
          <dgm:resizeHandles val="exact"/>
        </dgm:presLayoutVars>
      </dgm:prSet>
      <dgm:spPr/>
    </dgm:pt>
    <dgm:pt modelId="{6500A95E-A588-294C-A8A4-3C96F7F96DD2}" type="pres">
      <dgm:prSet presAssocID="{7A2B7C50-73D0-42AE-8221-F0C654A09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1EA14-1C6A-B348-8504-03B88364B91B}" type="pres">
      <dgm:prSet presAssocID="{4998968A-1E07-47F9-9B21-B076A73DDA01}" presName="spacer" presStyleCnt="0"/>
      <dgm:spPr/>
    </dgm:pt>
    <dgm:pt modelId="{CBDA02E4-7868-7D4D-A150-FEF360D6C996}" type="pres">
      <dgm:prSet presAssocID="{2AF77012-8EB9-46C2-9246-95F8E8718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8686D9-29E3-B247-99DA-6B0A0E32ED3A}" type="pres">
      <dgm:prSet presAssocID="{23DEA849-34EF-47F4-9A46-A819963CCD87}" presName="spacer" presStyleCnt="0"/>
      <dgm:spPr/>
    </dgm:pt>
    <dgm:pt modelId="{7122C5DB-3D12-D140-B729-376F5D15F165}" type="pres">
      <dgm:prSet presAssocID="{37CA44A1-D6AF-49FB-B3A9-C1E714CB55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D285B-5CCB-074D-99E6-B2D7D81EE5A4}" type="pres">
      <dgm:prSet presAssocID="{6FD333DD-3DC3-4ADB-8A3E-40BCFAFA5042}" presName="spacer" presStyleCnt="0"/>
      <dgm:spPr/>
    </dgm:pt>
    <dgm:pt modelId="{C1514A17-D413-DA4D-BDCA-36F38E61850E}" type="pres">
      <dgm:prSet presAssocID="{8F189010-7907-4FB5-9994-43035855E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FEAC15-98C4-194A-8F8D-AC5961B4CFB0}" type="presOf" srcId="{2AF77012-8EB9-46C2-9246-95F8E8718336}" destId="{CBDA02E4-7868-7D4D-A150-FEF360D6C996}" srcOrd="0" destOrd="0" presId="urn:microsoft.com/office/officeart/2005/8/layout/vList2"/>
    <dgm:cxn modelId="{A6E65C2E-C8BB-1143-83F1-433931D21AC9}" type="presOf" srcId="{8F189010-7907-4FB5-9994-43035855E543}" destId="{C1514A17-D413-DA4D-BDCA-36F38E61850E}" srcOrd="0" destOrd="0" presId="urn:microsoft.com/office/officeart/2005/8/layout/vList2"/>
    <dgm:cxn modelId="{1E6D6757-6EC0-F743-AEF2-328984530319}" type="presOf" srcId="{5A1B2BB5-ED7B-4BED-AE6B-B7496DA79A7C}" destId="{EDFC6448-8D08-074A-ADC7-D43FA4B10303}" srcOrd="0" destOrd="0" presId="urn:microsoft.com/office/officeart/2005/8/layout/vList2"/>
    <dgm:cxn modelId="{24A98862-195F-5749-8322-393FED706A88}" type="presOf" srcId="{37CA44A1-D6AF-49FB-B3A9-C1E714CB554C}" destId="{7122C5DB-3D12-D140-B729-376F5D15F165}" srcOrd="0" destOrd="0" presId="urn:microsoft.com/office/officeart/2005/8/layout/vList2"/>
    <dgm:cxn modelId="{EB1F2F7D-EDFA-E44D-8069-2BDE134615A1}" type="presOf" srcId="{7A2B7C50-73D0-42AE-8221-F0C654A092EB}" destId="{6500A95E-A588-294C-A8A4-3C96F7F96DD2}" srcOrd="0" destOrd="0" presId="urn:microsoft.com/office/officeart/2005/8/layout/vList2"/>
    <dgm:cxn modelId="{CA425B91-93AA-466A-B023-D22A6DEF8CE1}" srcId="{5A1B2BB5-ED7B-4BED-AE6B-B7496DA79A7C}" destId="{2AF77012-8EB9-46C2-9246-95F8E8718336}" srcOrd="1" destOrd="0" parTransId="{4B1DD373-CB36-4395-A648-8FD2F462FD8B}" sibTransId="{23DEA849-34EF-47F4-9A46-A819963CCD87}"/>
    <dgm:cxn modelId="{063F6495-A12C-44BE-ADD2-08B99658B3F7}" srcId="{5A1B2BB5-ED7B-4BED-AE6B-B7496DA79A7C}" destId="{8F189010-7907-4FB5-9994-43035855E543}" srcOrd="3" destOrd="0" parTransId="{0FEED7A4-8FD4-466D-8393-2E35E0C57005}" sibTransId="{8D1A0F57-52D9-4D60-A911-A0DDA37ADB28}"/>
    <dgm:cxn modelId="{4AA1D4AD-19B0-4849-BCD0-0E71FDAF8EB3}" srcId="{5A1B2BB5-ED7B-4BED-AE6B-B7496DA79A7C}" destId="{7A2B7C50-73D0-42AE-8221-F0C654A092EB}" srcOrd="0" destOrd="0" parTransId="{C571B28C-2ECE-4E72-B165-3EA7E270FEC9}" sibTransId="{4998968A-1E07-47F9-9B21-B076A73DDA01}"/>
    <dgm:cxn modelId="{8742D6C3-BC0E-4257-87AA-338548139F6E}" srcId="{5A1B2BB5-ED7B-4BED-AE6B-B7496DA79A7C}" destId="{37CA44A1-D6AF-49FB-B3A9-C1E714CB554C}" srcOrd="2" destOrd="0" parTransId="{2EF10FAC-2373-4AB2-9833-2F1263C0D180}" sibTransId="{6FD333DD-3DC3-4ADB-8A3E-40BCFAFA5042}"/>
    <dgm:cxn modelId="{915B9A77-5B11-8249-9BF2-948DBF5B3C8C}" type="presParOf" srcId="{EDFC6448-8D08-074A-ADC7-D43FA4B10303}" destId="{6500A95E-A588-294C-A8A4-3C96F7F96DD2}" srcOrd="0" destOrd="0" presId="urn:microsoft.com/office/officeart/2005/8/layout/vList2"/>
    <dgm:cxn modelId="{0AD0201F-9DA3-2349-8181-3D4C1184AE69}" type="presParOf" srcId="{EDFC6448-8D08-074A-ADC7-D43FA4B10303}" destId="{4371EA14-1C6A-B348-8504-03B88364B91B}" srcOrd="1" destOrd="0" presId="urn:microsoft.com/office/officeart/2005/8/layout/vList2"/>
    <dgm:cxn modelId="{BAFE3965-8FE8-8D47-8FBF-5910986423B7}" type="presParOf" srcId="{EDFC6448-8D08-074A-ADC7-D43FA4B10303}" destId="{CBDA02E4-7868-7D4D-A150-FEF360D6C996}" srcOrd="2" destOrd="0" presId="urn:microsoft.com/office/officeart/2005/8/layout/vList2"/>
    <dgm:cxn modelId="{B6EDB521-F835-5443-B7E1-277DF5E66AEE}" type="presParOf" srcId="{EDFC6448-8D08-074A-ADC7-D43FA4B10303}" destId="{1E8686D9-29E3-B247-99DA-6B0A0E32ED3A}" srcOrd="3" destOrd="0" presId="urn:microsoft.com/office/officeart/2005/8/layout/vList2"/>
    <dgm:cxn modelId="{A0921B84-181F-AF49-B496-6E451570CF00}" type="presParOf" srcId="{EDFC6448-8D08-074A-ADC7-D43FA4B10303}" destId="{7122C5DB-3D12-D140-B729-376F5D15F165}" srcOrd="4" destOrd="0" presId="urn:microsoft.com/office/officeart/2005/8/layout/vList2"/>
    <dgm:cxn modelId="{A31F077A-D589-B849-9CDE-70F2CDF17172}" type="presParOf" srcId="{EDFC6448-8D08-074A-ADC7-D43FA4B10303}" destId="{A4CD285B-5CCB-074D-99E6-B2D7D81EE5A4}" srcOrd="5" destOrd="0" presId="urn:microsoft.com/office/officeart/2005/8/layout/vList2"/>
    <dgm:cxn modelId="{F8C20670-D56A-B543-9950-36E932FA3BEB}" type="presParOf" srcId="{EDFC6448-8D08-074A-ADC7-D43FA4B10303}" destId="{C1514A17-D413-DA4D-BDCA-36F38E6185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0A95E-A588-294C-A8A4-3C96F7F96DD2}">
      <dsp:nvSpPr>
        <dsp:cNvPr id="0" name=""/>
        <dsp:cNvSpPr/>
      </dsp:nvSpPr>
      <dsp:spPr>
        <a:xfrm>
          <a:off x="0" y="4245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are sent to the server function as a list.</a:t>
          </a:r>
          <a:endParaRPr lang="en-US" sz="3500" kern="1200"/>
        </a:p>
      </dsp:txBody>
      <dsp:txXfrm>
        <a:off x="38981" y="81431"/>
        <a:ext cx="10827104" cy="720562"/>
      </dsp:txXfrm>
    </dsp:sp>
    <dsp:sp modelId="{CBDA02E4-7868-7D4D-A150-FEF360D6C996}">
      <dsp:nvSpPr>
        <dsp:cNvPr id="0" name=""/>
        <dsp:cNvSpPr/>
      </dsp:nvSpPr>
      <dsp:spPr>
        <a:xfrm>
          <a:off x="0" y="94177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Each are called by </a:t>
          </a:r>
          <a:r>
            <a:rPr lang="en-US" sz="3500" kern="1200" baseline="0" dirty="0" err="1"/>
            <a:t>input$inputId</a:t>
          </a:r>
          <a:endParaRPr lang="en-US" sz="3500" kern="1200" dirty="0"/>
        </a:p>
      </dsp:txBody>
      <dsp:txXfrm>
        <a:off x="38981" y="980756"/>
        <a:ext cx="10827104" cy="720562"/>
      </dsp:txXfrm>
    </dsp:sp>
    <dsp:sp modelId="{7122C5DB-3D12-D140-B729-376F5D15F165}">
      <dsp:nvSpPr>
        <dsp:cNvPr id="0" name=""/>
        <dsp:cNvSpPr/>
      </dsp:nvSpPr>
      <dsp:spPr>
        <a:xfrm>
          <a:off x="0" y="184110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Value and length of the input depends on the widget</a:t>
          </a:r>
          <a:endParaRPr lang="en-US" sz="3500" kern="1200"/>
        </a:p>
      </dsp:txBody>
      <dsp:txXfrm>
        <a:off x="38981" y="1880081"/>
        <a:ext cx="10827104" cy="720562"/>
      </dsp:txXfrm>
    </dsp:sp>
    <dsp:sp modelId="{C1514A17-D413-DA4D-BDCA-36F38E61850E}">
      <dsp:nvSpPr>
        <dsp:cNvPr id="0" name=""/>
        <dsp:cNvSpPr/>
      </dsp:nvSpPr>
      <dsp:spPr>
        <a:xfrm>
          <a:off x="0" y="274042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can even be entire files, images, urls etc.</a:t>
          </a:r>
          <a:endParaRPr lang="en-US" sz="3500" kern="1200"/>
        </a:p>
      </dsp:txBody>
      <dsp:txXfrm>
        <a:off x="38981" y="2779406"/>
        <a:ext cx="1082710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4AB49-C382-5B40-9F20-54F1806C2F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3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Widgets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09073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Radio Buttons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Only one option</a:t>
            </a:r>
          </a:p>
          <a:p>
            <a:r>
              <a:rPr lang="en-US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Can be set to only one selected option or multiple</a:t>
            </a:r>
          </a:p>
          <a:p>
            <a:r>
              <a:rPr lang="en-US" sz="1800"/>
              <a:t>Value can be dictated in your code, but will default to the value of the text in the choices field</a:t>
            </a:r>
          </a:p>
          <a:p>
            <a:r>
              <a:rPr lang="en-US" sz="1800"/>
              <a:t>Stored either as a single object or as a list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05910"/>
            <a:ext cx="5105445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Checkbox Group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305505"/>
            <a:ext cx="6517065" cy="39269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can be selected</a:t>
            </a:r>
          </a:p>
          <a:p>
            <a:r>
              <a:rPr lang="en-US"/>
              <a:t>Value can be dictated in your code, but will default to the value of the text in the choices field</a:t>
            </a:r>
          </a:p>
          <a:p>
            <a:r>
              <a:rPr lang="en-US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70499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31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Either a single integer or list of 2 called separately by input$“inputId”[1] and input$“inputId”[2]</a:t>
            </a:r>
          </a:p>
          <a:p>
            <a:r>
              <a:rPr lang="en-US"/>
              <a:t>R will see these as Dates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1053982"/>
            <a:ext cx="3730079" cy="18840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3924607"/>
            <a:ext cx="3730079" cy="18747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94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Boolean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573695"/>
            <a:ext cx="4207669" cy="1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91340"/>
            <a:ext cx="3730079" cy="220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827470"/>
            <a:ext cx="3730079" cy="2069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input references: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shiny.rstudio.com</a:t>
            </a:r>
            <a:r>
              <a:rPr lang="en-US" dirty="0">
                <a:hlinkClick r:id="rId4"/>
              </a:rPr>
              <a:t>/tutorial/written-tutorial/lesson3/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03427-E279-BF49-8554-CEA8947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4559643"/>
            <a:ext cx="10695758" cy="146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3277-55DF-F441-B779-3505D1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How are inputs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B98-99BA-2D44-A80C-64DBF58E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1388533"/>
            <a:ext cx="6797262" cy="2987523"/>
          </a:xfrm>
        </p:spPr>
        <p:txBody>
          <a:bodyPr>
            <a:normAutofit/>
          </a:bodyPr>
          <a:lstStyle/>
          <a:p>
            <a:r>
              <a:rPr lang="en-US" dirty="0"/>
              <a:t>Inputs are stored as a list of lists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Below the input is called using: </a:t>
            </a:r>
            <a:r>
              <a:rPr lang="en-US" dirty="0" err="1"/>
              <a:t>input$char_select</a:t>
            </a:r>
            <a:endParaRPr lang="en-US" dirty="0"/>
          </a:p>
          <a:p>
            <a:pPr lvl="1"/>
            <a:r>
              <a:rPr lang="en-US" dirty="0"/>
              <a:t>Since multiple values can be selected, it has a length equal to the number of characters selected.</a:t>
            </a:r>
          </a:p>
          <a:p>
            <a:pPr lvl="2"/>
            <a:r>
              <a:rPr lang="en-US" dirty="0" err="1"/>
              <a:t>input$char_select</a:t>
            </a:r>
            <a:r>
              <a:rPr lang="en-US" dirty="0"/>
              <a:t>[1] returns “Luke Skywalker”</a:t>
            </a:r>
          </a:p>
          <a:p>
            <a:pPr lvl="1"/>
            <a:r>
              <a:rPr lang="en-US" dirty="0"/>
              <a:t>Therefore A date range or two sided slide bar input is always a length 2</a:t>
            </a:r>
          </a:p>
        </p:txBody>
      </p:sp>
    </p:spTree>
    <p:extLst>
      <p:ext uri="{BB962C8B-B14F-4D97-AF65-F5344CB8AC3E}">
        <p14:creationId xmlns:p14="http://schemas.microsoft.com/office/powerpoint/2010/main" val="278102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How do Input Widgets Work?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57329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A63-472B-2A45-B09D-33FCB5B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31BB-E068-3F42-A63D-EC9E682D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cheat sheet: </a:t>
            </a:r>
            <a:r>
              <a:rPr lang="en-US" dirty="0">
                <a:hlinkClick r:id="rId2"/>
              </a:rPr>
              <a:t>https://www.rstudio.com/wp-content/uploads/2015/03/ggplot2-cheatsheet.pdf</a:t>
            </a:r>
            <a:endParaRPr lang="en-US" dirty="0"/>
          </a:p>
          <a:p>
            <a:r>
              <a:rPr lang="en-US" dirty="0"/>
              <a:t>Numeric Inputs</a:t>
            </a:r>
          </a:p>
          <a:p>
            <a:r>
              <a:rPr lang="en-US" dirty="0"/>
              <a:t>Text Inputs</a:t>
            </a:r>
          </a:p>
          <a:p>
            <a:r>
              <a:rPr lang="en-US" dirty="0"/>
              <a:t>Other Inputs</a:t>
            </a:r>
          </a:p>
          <a:p>
            <a:r>
              <a:rPr lang="en-US" dirty="0"/>
              <a:t>Reactive Outputs</a:t>
            </a:r>
          </a:p>
          <a:p>
            <a:r>
              <a:rPr lang="en-US" dirty="0"/>
              <a:t>Turning in HW Part 2: Creating a Branch in GitHub</a:t>
            </a:r>
          </a:p>
        </p:txBody>
      </p:sp>
    </p:spTree>
    <p:extLst>
      <p:ext uri="{BB962C8B-B14F-4D97-AF65-F5344CB8AC3E}">
        <p14:creationId xmlns:p14="http://schemas.microsoft.com/office/powerpoint/2010/main" val="65740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5873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/>
              <a:t>Reactive Datasets are a functions you can call whenever you need a set of actions to occur based off of filters in your application</a:t>
            </a:r>
          </a:p>
          <a:p>
            <a:r>
              <a:rPr lang="en-US" dirty="0"/>
              <a:t>They should be used whenever you are using the same inputs/filters on the same data for multiple outputs/visuals.</a:t>
            </a:r>
          </a:p>
          <a:p>
            <a:r>
              <a:rPr lang="en-US" dirty="0"/>
              <a:t>You can call reactive functions within other reactive functions for simple</a:t>
            </a:r>
          </a:p>
          <a:p>
            <a:r>
              <a:rPr lang="en-US" dirty="0"/>
              <a:t>These go in the server function/files</a:t>
            </a:r>
          </a:p>
          <a:p>
            <a:r>
              <a:rPr lang="en-US" dirty="0"/>
              <a:t>They are called as any function but with no arguments</a:t>
            </a:r>
          </a:p>
          <a:p>
            <a:r>
              <a:rPr lang="en-US" dirty="0"/>
              <a:t>Caches results to speed up loading</a:t>
            </a:r>
          </a:p>
          <a:p>
            <a:r>
              <a:rPr lang="en-US" dirty="0"/>
              <a:t>Ensures your visuals are all showing the same information</a:t>
            </a:r>
          </a:p>
          <a:p>
            <a:r>
              <a:rPr lang="en-US" dirty="0"/>
              <a:t>Shorter more legible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76334"/>
            <a:ext cx="4144780" cy="2736290"/>
          </a:xfrm>
        </p:spPr>
        <p:txBody>
          <a:bodyPr>
            <a:normAutofit/>
          </a:bodyPr>
          <a:lstStyle/>
          <a:p>
            <a:r>
              <a:rPr lang="en-US" dirty="0"/>
              <a:t>Using our Shiny Dashboard from last week we have a bunch of plots and info boxes using the same data and filters.</a:t>
            </a:r>
          </a:p>
          <a:p>
            <a:r>
              <a:rPr lang="en-US" dirty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DF6A4B-A26C-0743-88E3-2B99ECED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77" y="4889026"/>
            <a:ext cx="8978900" cy="10922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5F194E0-3ACF-2445-B36A-0124BC00A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10224" y="2548575"/>
            <a:ext cx="6398387" cy="1963576"/>
          </a:xfrm>
        </p:spPr>
      </p:pic>
    </p:spTree>
    <p:extLst>
      <p:ext uri="{BB962C8B-B14F-4D97-AF65-F5344CB8AC3E}">
        <p14:creationId xmlns:p14="http://schemas.microsoft.com/office/powerpoint/2010/main" val="90266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DEA1-7610-3B44-8111-55D4AE9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6BAB-21D4-694E-8BBB-47C4C3ABE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AE10-1D8A-D74A-B3D1-9CCAD0867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42B4-9F44-F54A-B85E-D1212B6F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in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D348-427F-6146-958B-F73B298E6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real </a:t>
            </a:r>
            <a:r>
              <a:rPr lang="en-US"/>
              <a:t>walkthrough this time</a:t>
            </a:r>
          </a:p>
        </p:txBody>
      </p:sp>
    </p:spTree>
    <p:extLst>
      <p:ext uri="{BB962C8B-B14F-4D97-AF65-F5344CB8AC3E}">
        <p14:creationId xmlns:p14="http://schemas.microsoft.com/office/powerpoint/2010/main" val="159629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31455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582701"/>
            <a:ext cx="6517065" cy="33725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14358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1117022"/>
            <a:ext cx="6517065" cy="430391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9889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/>
              <a:t>Either a single integer or list of 2 called separately by input$“inputId”[1] and input$“inputId”[2]</a:t>
            </a:r>
          </a:p>
          <a:p>
            <a:endParaRPr lang="en-US" sz="15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7" y="639705"/>
            <a:ext cx="4732606" cy="271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62" y="3513767"/>
            <a:ext cx="4738715" cy="27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405857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Can be tied to action button or enter to initialize input.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2041334"/>
            <a:ext cx="5659222" cy="2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Input Password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Never stored in bookmarks</a:t>
            </a:r>
          </a:p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 dirty="0"/>
              <a:t>Works like Text Input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82279-CECA-AE43-A8DD-2FDBA34A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3" y="1792891"/>
            <a:ext cx="4815608" cy="1300214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5EDD0-EC2C-E540-B4DD-C63BB192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2" y="1822661"/>
            <a:ext cx="4818153" cy="12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87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</TotalTime>
  <Words>595</Words>
  <Application>Microsoft Macintosh PowerPoint</Application>
  <PresentationFormat>Widescreen</PresentationFormat>
  <Paragraphs>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Input Widgets</vt:lpstr>
      <vt:lpstr>Agenda</vt:lpstr>
      <vt:lpstr>Numeric Inputs</vt:lpstr>
      <vt:lpstr>Numeric Input</vt:lpstr>
      <vt:lpstr>Action Button</vt:lpstr>
      <vt:lpstr>Slider/Range</vt:lpstr>
      <vt:lpstr>Text Inputs</vt:lpstr>
      <vt:lpstr>Text Input</vt:lpstr>
      <vt:lpstr>Input Password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How are inputs stored?</vt:lpstr>
      <vt:lpstr>How do Input Widgets Work?</vt:lpstr>
      <vt:lpstr>reactive</vt:lpstr>
      <vt:lpstr>Everything in R is a Function</vt:lpstr>
      <vt:lpstr>Reactive Example</vt:lpstr>
      <vt:lpstr>PowerPoint Presentation</vt:lpstr>
      <vt:lpstr>Turning in 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15</cp:revision>
  <dcterms:created xsi:type="dcterms:W3CDTF">2017-10-15T12:41:28Z</dcterms:created>
  <dcterms:modified xsi:type="dcterms:W3CDTF">2018-09-06T14:51:19Z</dcterms:modified>
</cp:coreProperties>
</file>