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2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50" r:id="rId17"/>
    <p:sldId id="293" r:id="rId18"/>
    <p:sldId id="308" r:id="rId19"/>
    <p:sldId id="309" r:id="rId20"/>
    <p:sldId id="31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B2BB5-ED7B-4BED-AE6B-B7496DA79A7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A2B7C50-73D0-42AE-8221-F0C654A092EB}">
      <dgm:prSet/>
      <dgm:spPr/>
      <dgm:t>
        <a:bodyPr/>
        <a:lstStyle/>
        <a:p>
          <a:r>
            <a:rPr lang="en-US" baseline="0"/>
            <a:t>Inputs are sent to the server function as a list.</a:t>
          </a:r>
          <a:endParaRPr lang="en-US"/>
        </a:p>
      </dgm:t>
    </dgm:pt>
    <dgm:pt modelId="{C571B28C-2ECE-4E72-B165-3EA7E270FEC9}" type="parTrans" cxnId="{4AA1D4AD-19B0-4849-BCD0-0E71FDAF8EB3}">
      <dgm:prSet/>
      <dgm:spPr/>
      <dgm:t>
        <a:bodyPr/>
        <a:lstStyle/>
        <a:p>
          <a:endParaRPr lang="en-US"/>
        </a:p>
      </dgm:t>
    </dgm:pt>
    <dgm:pt modelId="{4998968A-1E07-47F9-9B21-B076A73DDA01}" type="sibTrans" cxnId="{4AA1D4AD-19B0-4849-BCD0-0E71FDAF8EB3}">
      <dgm:prSet/>
      <dgm:spPr/>
      <dgm:t>
        <a:bodyPr/>
        <a:lstStyle/>
        <a:p>
          <a:endParaRPr lang="en-US"/>
        </a:p>
      </dgm:t>
    </dgm:pt>
    <dgm:pt modelId="{2AF77012-8EB9-46C2-9246-95F8E8718336}">
      <dgm:prSet/>
      <dgm:spPr/>
      <dgm:t>
        <a:bodyPr/>
        <a:lstStyle/>
        <a:p>
          <a:r>
            <a:rPr lang="en-US" baseline="0" dirty="0"/>
            <a:t>Each are called by </a:t>
          </a:r>
          <a:r>
            <a:rPr lang="en-US" baseline="0" dirty="0" err="1"/>
            <a:t>input$inputId</a:t>
          </a:r>
          <a:endParaRPr lang="en-US" dirty="0"/>
        </a:p>
      </dgm:t>
    </dgm:pt>
    <dgm:pt modelId="{4B1DD373-CB36-4395-A648-8FD2F462FD8B}" type="parTrans" cxnId="{CA425B91-93AA-466A-B023-D22A6DEF8CE1}">
      <dgm:prSet/>
      <dgm:spPr/>
      <dgm:t>
        <a:bodyPr/>
        <a:lstStyle/>
        <a:p>
          <a:endParaRPr lang="en-US"/>
        </a:p>
      </dgm:t>
    </dgm:pt>
    <dgm:pt modelId="{23DEA849-34EF-47F4-9A46-A819963CCD87}" type="sibTrans" cxnId="{CA425B91-93AA-466A-B023-D22A6DEF8CE1}">
      <dgm:prSet/>
      <dgm:spPr/>
      <dgm:t>
        <a:bodyPr/>
        <a:lstStyle/>
        <a:p>
          <a:endParaRPr lang="en-US"/>
        </a:p>
      </dgm:t>
    </dgm:pt>
    <dgm:pt modelId="{37CA44A1-D6AF-49FB-B3A9-C1E714CB554C}">
      <dgm:prSet/>
      <dgm:spPr/>
      <dgm:t>
        <a:bodyPr/>
        <a:lstStyle/>
        <a:p>
          <a:r>
            <a:rPr lang="en-US" baseline="0"/>
            <a:t>Value and length of the input depends on the widget</a:t>
          </a:r>
          <a:endParaRPr lang="en-US"/>
        </a:p>
      </dgm:t>
    </dgm:pt>
    <dgm:pt modelId="{2EF10FAC-2373-4AB2-9833-2F1263C0D180}" type="parTrans" cxnId="{8742D6C3-BC0E-4257-87AA-338548139F6E}">
      <dgm:prSet/>
      <dgm:spPr/>
      <dgm:t>
        <a:bodyPr/>
        <a:lstStyle/>
        <a:p>
          <a:endParaRPr lang="en-US"/>
        </a:p>
      </dgm:t>
    </dgm:pt>
    <dgm:pt modelId="{6FD333DD-3DC3-4ADB-8A3E-40BCFAFA5042}" type="sibTrans" cxnId="{8742D6C3-BC0E-4257-87AA-338548139F6E}">
      <dgm:prSet/>
      <dgm:spPr/>
      <dgm:t>
        <a:bodyPr/>
        <a:lstStyle/>
        <a:p>
          <a:endParaRPr lang="en-US"/>
        </a:p>
      </dgm:t>
    </dgm:pt>
    <dgm:pt modelId="{8F189010-7907-4FB5-9994-43035855E543}">
      <dgm:prSet/>
      <dgm:spPr/>
      <dgm:t>
        <a:bodyPr/>
        <a:lstStyle/>
        <a:p>
          <a:r>
            <a:rPr lang="en-US" baseline="0"/>
            <a:t>Inputs can even be entire files, images, urls etc.</a:t>
          </a:r>
          <a:endParaRPr lang="en-US"/>
        </a:p>
      </dgm:t>
    </dgm:pt>
    <dgm:pt modelId="{0FEED7A4-8FD4-466D-8393-2E35E0C57005}" type="parTrans" cxnId="{063F6495-A12C-44BE-ADD2-08B99658B3F7}">
      <dgm:prSet/>
      <dgm:spPr/>
      <dgm:t>
        <a:bodyPr/>
        <a:lstStyle/>
        <a:p>
          <a:endParaRPr lang="en-US"/>
        </a:p>
      </dgm:t>
    </dgm:pt>
    <dgm:pt modelId="{8D1A0F57-52D9-4D60-A911-A0DDA37ADB28}" type="sibTrans" cxnId="{063F6495-A12C-44BE-ADD2-08B99658B3F7}">
      <dgm:prSet/>
      <dgm:spPr/>
      <dgm:t>
        <a:bodyPr/>
        <a:lstStyle/>
        <a:p>
          <a:endParaRPr lang="en-US"/>
        </a:p>
      </dgm:t>
    </dgm:pt>
    <dgm:pt modelId="{EDFC6448-8D08-074A-ADC7-D43FA4B10303}" type="pres">
      <dgm:prSet presAssocID="{5A1B2BB5-ED7B-4BED-AE6B-B7496DA79A7C}" presName="linear" presStyleCnt="0">
        <dgm:presLayoutVars>
          <dgm:animLvl val="lvl"/>
          <dgm:resizeHandles val="exact"/>
        </dgm:presLayoutVars>
      </dgm:prSet>
      <dgm:spPr/>
    </dgm:pt>
    <dgm:pt modelId="{6500A95E-A588-294C-A8A4-3C96F7F96DD2}" type="pres">
      <dgm:prSet presAssocID="{7A2B7C50-73D0-42AE-8221-F0C654A092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71EA14-1C6A-B348-8504-03B88364B91B}" type="pres">
      <dgm:prSet presAssocID="{4998968A-1E07-47F9-9B21-B076A73DDA01}" presName="spacer" presStyleCnt="0"/>
      <dgm:spPr/>
    </dgm:pt>
    <dgm:pt modelId="{CBDA02E4-7868-7D4D-A150-FEF360D6C996}" type="pres">
      <dgm:prSet presAssocID="{2AF77012-8EB9-46C2-9246-95F8E87183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8686D9-29E3-B247-99DA-6B0A0E32ED3A}" type="pres">
      <dgm:prSet presAssocID="{23DEA849-34EF-47F4-9A46-A819963CCD87}" presName="spacer" presStyleCnt="0"/>
      <dgm:spPr/>
    </dgm:pt>
    <dgm:pt modelId="{7122C5DB-3D12-D140-B729-376F5D15F165}" type="pres">
      <dgm:prSet presAssocID="{37CA44A1-D6AF-49FB-B3A9-C1E714CB55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CD285B-5CCB-074D-99E6-B2D7D81EE5A4}" type="pres">
      <dgm:prSet presAssocID="{6FD333DD-3DC3-4ADB-8A3E-40BCFAFA5042}" presName="spacer" presStyleCnt="0"/>
      <dgm:spPr/>
    </dgm:pt>
    <dgm:pt modelId="{C1514A17-D413-DA4D-BDCA-36F38E61850E}" type="pres">
      <dgm:prSet presAssocID="{8F189010-7907-4FB5-9994-43035855E5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FEAC15-98C4-194A-8F8D-AC5961B4CFB0}" type="presOf" srcId="{2AF77012-8EB9-46C2-9246-95F8E8718336}" destId="{CBDA02E4-7868-7D4D-A150-FEF360D6C996}" srcOrd="0" destOrd="0" presId="urn:microsoft.com/office/officeart/2005/8/layout/vList2"/>
    <dgm:cxn modelId="{A6E65C2E-C8BB-1143-83F1-433931D21AC9}" type="presOf" srcId="{8F189010-7907-4FB5-9994-43035855E543}" destId="{C1514A17-D413-DA4D-BDCA-36F38E61850E}" srcOrd="0" destOrd="0" presId="urn:microsoft.com/office/officeart/2005/8/layout/vList2"/>
    <dgm:cxn modelId="{1E6D6757-6EC0-F743-AEF2-328984530319}" type="presOf" srcId="{5A1B2BB5-ED7B-4BED-AE6B-B7496DA79A7C}" destId="{EDFC6448-8D08-074A-ADC7-D43FA4B10303}" srcOrd="0" destOrd="0" presId="urn:microsoft.com/office/officeart/2005/8/layout/vList2"/>
    <dgm:cxn modelId="{24A98862-195F-5749-8322-393FED706A88}" type="presOf" srcId="{37CA44A1-D6AF-49FB-B3A9-C1E714CB554C}" destId="{7122C5DB-3D12-D140-B729-376F5D15F165}" srcOrd="0" destOrd="0" presId="urn:microsoft.com/office/officeart/2005/8/layout/vList2"/>
    <dgm:cxn modelId="{EB1F2F7D-EDFA-E44D-8069-2BDE134615A1}" type="presOf" srcId="{7A2B7C50-73D0-42AE-8221-F0C654A092EB}" destId="{6500A95E-A588-294C-A8A4-3C96F7F96DD2}" srcOrd="0" destOrd="0" presId="urn:microsoft.com/office/officeart/2005/8/layout/vList2"/>
    <dgm:cxn modelId="{CA425B91-93AA-466A-B023-D22A6DEF8CE1}" srcId="{5A1B2BB5-ED7B-4BED-AE6B-B7496DA79A7C}" destId="{2AF77012-8EB9-46C2-9246-95F8E8718336}" srcOrd="1" destOrd="0" parTransId="{4B1DD373-CB36-4395-A648-8FD2F462FD8B}" sibTransId="{23DEA849-34EF-47F4-9A46-A819963CCD87}"/>
    <dgm:cxn modelId="{063F6495-A12C-44BE-ADD2-08B99658B3F7}" srcId="{5A1B2BB5-ED7B-4BED-AE6B-B7496DA79A7C}" destId="{8F189010-7907-4FB5-9994-43035855E543}" srcOrd="3" destOrd="0" parTransId="{0FEED7A4-8FD4-466D-8393-2E35E0C57005}" sibTransId="{8D1A0F57-52D9-4D60-A911-A0DDA37ADB28}"/>
    <dgm:cxn modelId="{4AA1D4AD-19B0-4849-BCD0-0E71FDAF8EB3}" srcId="{5A1B2BB5-ED7B-4BED-AE6B-B7496DA79A7C}" destId="{7A2B7C50-73D0-42AE-8221-F0C654A092EB}" srcOrd="0" destOrd="0" parTransId="{C571B28C-2ECE-4E72-B165-3EA7E270FEC9}" sibTransId="{4998968A-1E07-47F9-9B21-B076A73DDA01}"/>
    <dgm:cxn modelId="{8742D6C3-BC0E-4257-87AA-338548139F6E}" srcId="{5A1B2BB5-ED7B-4BED-AE6B-B7496DA79A7C}" destId="{37CA44A1-D6AF-49FB-B3A9-C1E714CB554C}" srcOrd="2" destOrd="0" parTransId="{2EF10FAC-2373-4AB2-9833-2F1263C0D180}" sibTransId="{6FD333DD-3DC3-4ADB-8A3E-40BCFAFA5042}"/>
    <dgm:cxn modelId="{915B9A77-5B11-8249-9BF2-948DBF5B3C8C}" type="presParOf" srcId="{EDFC6448-8D08-074A-ADC7-D43FA4B10303}" destId="{6500A95E-A588-294C-A8A4-3C96F7F96DD2}" srcOrd="0" destOrd="0" presId="urn:microsoft.com/office/officeart/2005/8/layout/vList2"/>
    <dgm:cxn modelId="{0AD0201F-9DA3-2349-8181-3D4C1184AE69}" type="presParOf" srcId="{EDFC6448-8D08-074A-ADC7-D43FA4B10303}" destId="{4371EA14-1C6A-B348-8504-03B88364B91B}" srcOrd="1" destOrd="0" presId="urn:microsoft.com/office/officeart/2005/8/layout/vList2"/>
    <dgm:cxn modelId="{BAFE3965-8FE8-8D47-8FBF-5910986423B7}" type="presParOf" srcId="{EDFC6448-8D08-074A-ADC7-D43FA4B10303}" destId="{CBDA02E4-7868-7D4D-A150-FEF360D6C996}" srcOrd="2" destOrd="0" presId="urn:microsoft.com/office/officeart/2005/8/layout/vList2"/>
    <dgm:cxn modelId="{B6EDB521-F835-5443-B7E1-277DF5E66AEE}" type="presParOf" srcId="{EDFC6448-8D08-074A-ADC7-D43FA4B10303}" destId="{1E8686D9-29E3-B247-99DA-6B0A0E32ED3A}" srcOrd="3" destOrd="0" presId="urn:microsoft.com/office/officeart/2005/8/layout/vList2"/>
    <dgm:cxn modelId="{A0921B84-181F-AF49-B496-6E451570CF00}" type="presParOf" srcId="{EDFC6448-8D08-074A-ADC7-D43FA4B10303}" destId="{7122C5DB-3D12-D140-B729-376F5D15F165}" srcOrd="4" destOrd="0" presId="urn:microsoft.com/office/officeart/2005/8/layout/vList2"/>
    <dgm:cxn modelId="{A31F077A-D589-B849-9CDE-70F2CDF17172}" type="presParOf" srcId="{EDFC6448-8D08-074A-ADC7-D43FA4B10303}" destId="{A4CD285B-5CCB-074D-99E6-B2D7D81EE5A4}" srcOrd="5" destOrd="0" presId="urn:microsoft.com/office/officeart/2005/8/layout/vList2"/>
    <dgm:cxn modelId="{F8C20670-D56A-B543-9950-36E932FA3BEB}" type="presParOf" srcId="{EDFC6448-8D08-074A-ADC7-D43FA4B10303}" destId="{C1514A17-D413-DA4D-BDCA-36F38E6185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0A95E-A588-294C-A8A4-3C96F7F96DD2}">
      <dsp:nvSpPr>
        <dsp:cNvPr id="0" name=""/>
        <dsp:cNvSpPr/>
      </dsp:nvSpPr>
      <dsp:spPr>
        <a:xfrm>
          <a:off x="0" y="4245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are sent to the server function as a list.</a:t>
          </a:r>
          <a:endParaRPr lang="en-US" sz="3500" kern="1200"/>
        </a:p>
      </dsp:txBody>
      <dsp:txXfrm>
        <a:off x="38981" y="81431"/>
        <a:ext cx="10827104" cy="720562"/>
      </dsp:txXfrm>
    </dsp:sp>
    <dsp:sp modelId="{CBDA02E4-7868-7D4D-A150-FEF360D6C996}">
      <dsp:nvSpPr>
        <dsp:cNvPr id="0" name=""/>
        <dsp:cNvSpPr/>
      </dsp:nvSpPr>
      <dsp:spPr>
        <a:xfrm>
          <a:off x="0" y="94177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Each are called by </a:t>
          </a:r>
          <a:r>
            <a:rPr lang="en-US" sz="3500" kern="1200" baseline="0" dirty="0" err="1"/>
            <a:t>input$inputId</a:t>
          </a:r>
          <a:endParaRPr lang="en-US" sz="3500" kern="1200" dirty="0"/>
        </a:p>
      </dsp:txBody>
      <dsp:txXfrm>
        <a:off x="38981" y="980756"/>
        <a:ext cx="10827104" cy="720562"/>
      </dsp:txXfrm>
    </dsp:sp>
    <dsp:sp modelId="{7122C5DB-3D12-D140-B729-376F5D15F165}">
      <dsp:nvSpPr>
        <dsp:cNvPr id="0" name=""/>
        <dsp:cNvSpPr/>
      </dsp:nvSpPr>
      <dsp:spPr>
        <a:xfrm>
          <a:off x="0" y="1841100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Value and length of the input depends on the widget</a:t>
          </a:r>
          <a:endParaRPr lang="en-US" sz="3500" kern="1200"/>
        </a:p>
      </dsp:txBody>
      <dsp:txXfrm>
        <a:off x="38981" y="1880081"/>
        <a:ext cx="10827104" cy="720562"/>
      </dsp:txXfrm>
    </dsp:sp>
    <dsp:sp modelId="{C1514A17-D413-DA4D-BDCA-36F38E61850E}">
      <dsp:nvSpPr>
        <dsp:cNvPr id="0" name=""/>
        <dsp:cNvSpPr/>
      </dsp:nvSpPr>
      <dsp:spPr>
        <a:xfrm>
          <a:off x="0" y="2740425"/>
          <a:ext cx="10905066" cy="7985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Inputs can even be entire files, images, urls etc.</a:t>
          </a:r>
          <a:endParaRPr lang="en-US" sz="3500" kern="1200"/>
        </a:p>
      </dsp:txBody>
      <dsp:txXfrm>
        <a:off x="38981" y="2779406"/>
        <a:ext cx="10827104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B44A-D58A-1947-965D-B8F6A0A7BA33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4AB49-C382-5B40-9F20-54F1806C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tutorial/written-tutorial/lesson3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Widgets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https://shiny.rstudio.com/gallery/widget-gallery.html</a:t>
            </a:r>
            <a:endParaRPr lang="en-US" dirty="0"/>
          </a:p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409073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Checkbox Group</a:t>
            </a:r>
            <a:endParaRPr 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305505"/>
            <a:ext cx="6517065" cy="392694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Multiple can be selected</a:t>
            </a:r>
          </a:p>
          <a:p>
            <a:r>
              <a:rPr lang="en-US"/>
              <a:t>Value can be dictated in your code, but will default to the value of the text in the choices field</a:t>
            </a:r>
          </a:p>
          <a:p>
            <a:r>
              <a:rPr lang="en-US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9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70499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4316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Date/Range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/>
              <a:t>Either a single integer or list of 2 called separately by input$“inputId”[1] and input$“inputId”[2]</a:t>
            </a:r>
          </a:p>
          <a:p>
            <a:r>
              <a:rPr lang="en-US"/>
              <a:t>R will see these as Dates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1053982"/>
            <a:ext cx="3730079" cy="188407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0" y="3924607"/>
            <a:ext cx="3730079" cy="187475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494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Boolean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2573695"/>
            <a:ext cx="4207669" cy="19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6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File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891340"/>
            <a:ext cx="3730079" cy="22093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827470"/>
            <a:ext cx="3730079" cy="206902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You should make sure your code checks the format and end of the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input references: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shiny.rstudio.com</a:t>
            </a:r>
            <a:r>
              <a:rPr lang="en-US" dirty="0">
                <a:hlinkClick r:id="rId4"/>
              </a:rPr>
              <a:t>/tutorial/written-tutorial/lesson3/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3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403427-E279-BF49-8554-CEA89473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9" y="4559643"/>
            <a:ext cx="10695758" cy="1463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53277-55DF-F441-B779-3505D143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3135086" cy="5606142"/>
          </a:xfrm>
        </p:spPr>
        <p:txBody>
          <a:bodyPr>
            <a:normAutofit/>
          </a:bodyPr>
          <a:lstStyle/>
          <a:p>
            <a:r>
              <a:rPr lang="en-US" dirty="0"/>
              <a:t>How are inputs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1B98-99BA-2D44-A80C-64DBF58E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95" y="1388533"/>
            <a:ext cx="6797262" cy="2987523"/>
          </a:xfrm>
        </p:spPr>
        <p:txBody>
          <a:bodyPr>
            <a:normAutofit/>
          </a:bodyPr>
          <a:lstStyle/>
          <a:p>
            <a:r>
              <a:rPr lang="en-US" dirty="0"/>
              <a:t>Inputs are stored as a list of lists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Below the input is called using: </a:t>
            </a:r>
            <a:r>
              <a:rPr lang="en-US" dirty="0" err="1"/>
              <a:t>input$char_select</a:t>
            </a:r>
            <a:endParaRPr lang="en-US" dirty="0"/>
          </a:p>
          <a:p>
            <a:pPr lvl="1"/>
            <a:r>
              <a:rPr lang="en-US" dirty="0"/>
              <a:t>Since multiple values can be selected, it has a length equal to the number of characters selected.</a:t>
            </a:r>
          </a:p>
          <a:p>
            <a:pPr lvl="2"/>
            <a:r>
              <a:rPr lang="en-US" dirty="0" err="1"/>
              <a:t>input$char_select</a:t>
            </a:r>
            <a:r>
              <a:rPr lang="en-US" dirty="0"/>
              <a:t>[1] returns “Luke Skywalker”</a:t>
            </a:r>
          </a:p>
          <a:p>
            <a:pPr lvl="1"/>
            <a:r>
              <a:rPr lang="en-US" dirty="0"/>
              <a:t>Therefore A date range or two sided slide bar input is always a length 2</a:t>
            </a:r>
          </a:p>
        </p:txBody>
      </p:sp>
    </p:spTree>
    <p:extLst>
      <p:ext uri="{BB962C8B-B14F-4D97-AF65-F5344CB8AC3E}">
        <p14:creationId xmlns:p14="http://schemas.microsoft.com/office/powerpoint/2010/main" val="278102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How do Input Widgets Work?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57329"/>
              </p:ext>
            </p:extLst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07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6161" y="1877093"/>
            <a:ext cx="3251200" cy="3251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5873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in R is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052"/>
          </a:xfrm>
        </p:spPr>
        <p:txBody>
          <a:bodyPr>
            <a:normAutofit/>
          </a:bodyPr>
          <a:lstStyle/>
          <a:p>
            <a:r>
              <a:rPr lang="en-US" dirty="0"/>
              <a:t>Reactive Datasets are a functions you can call whenever you need a set of actions to occur based off of filters in your application</a:t>
            </a:r>
          </a:p>
          <a:p>
            <a:r>
              <a:rPr lang="en-US" dirty="0"/>
              <a:t>They should be used whenever you are using the same inputs/filters on the same data for multiple outputs/visuals.</a:t>
            </a:r>
          </a:p>
          <a:p>
            <a:r>
              <a:rPr lang="en-US" dirty="0"/>
              <a:t>You can call reactive functions within other reactive functions for simple</a:t>
            </a:r>
          </a:p>
          <a:p>
            <a:r>
              <a:rPr lang="en-US" dirty="0"/>
              <a:t>These go in the server function/files</a:t>
            </a:r>
          </a:p>
          <a:p>
            <a:r>
              <a:rPr lang="en-US" dirty="0"/>
              <a:t>They are called as any function but with no arguments</a:t>
            </a:r>
          </a:p>
          <a:p>
            <a:r>
              <a:rPr lang="en-US" dirty="0"/>
              <a:t>Caches results to speed up loading</a:t>
            </a:r>
          </a:p>
          <a:p>
            <a:r>
              <a:rPr lang="en-US" dirty="0"/>
              <a:t>Ensures your visuals are all showing the same information</a:t>
            </a:r>
          </a:p>
          <a:p>
            <a:r>
              <a:rPr lang="en-US" dirty="0"/>
              <a:t>Shorter more legible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Inputs</a:t>
            </a:r>
          </a:p>
        </p:txBody>
      </p:sp>
    </p:spTree>
    <p:extLst>
      <p:ext uri="{BB962C8B-B14F-4D97-AF65-F5344CB8AC3E}">
        <p14:creationId xmlns:p14="http://schemas.microsoft.com/office/powerpoint/2010/main" val="314555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5181600" cy="2226624"/>
          </a:xfrm>
        </p:spPr>
        <p:txBody>
          <a:bodyPr/>
          <a:lstStyle/>
          <a:p>
            <a:r>
              <a:rPr lang="en-US" dirty="0"/>
              <a:t>Using our Shiny Dashboard from last week we have a bunch of plots and info boxes using the same data and filters.</a:t>
            </a:r>
          </a:p>
          <a:p>
            <a:r>
              <a:rPr lang="en-US" dirty="0"/>
              <a:t>If we add reactive functions we can call the filtered data automatically in each output.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7825" y="1977081"/>
            <a:ext cx="5098194" cy="11412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34" y="4617212"/>
            <a:ext cx="9889582" cy="19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Numeric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582701"/>
            <a:ext cx="6517065" cy="337255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Goes up and down based off clicks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14358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1117022"/>
            <a:ext cx="6517065" cy="430391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+1 each time it is clicked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98892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dirty="0"/>
              <a:t>Slider/Range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1500"/>
              <a:t>Either a single integer or list of 2 called separately by input$“inputId”[1] and input$“inputId”[2]</a:t>
            </a:r>
          </a:p>
          <a:p>
            <a:endParaRPr lang="en-US" sz="150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17" y="639705"/>
            <a:ext cx="4732606" cy="2713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62" y="3513767"/>
            <a:ext cx="4738715" cy="27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9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Inputs</a:t>
            </a:r>
          </a:p>
        </p:txBody>
      </p:sp>
    </p:spTree>
    <p:extLst>
      <p:ext uri="{BB962C8B-B14F-4D97-AF65-F5344CB8AC3E}">
        <p14:creationId xmlns:p14="http://schemas.microsoft.com/office/powerpoint/2010/main" val="405857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Text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Can be tied to action button or enter to initialize input.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2041334"/>
            <a:ext cx="5659222" cy="29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Radio Buttons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Only one option</a:t>
            </a:r>
          </a:p>
          <a:p>
            <a:r>
              <a:rPr lang="en-US"/>
              <a:t>Value can be dictated in your code, but will default to the value of the text in the choices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Select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/>
              <a:t>Can be set to only one selected option or multiple</a:t>
            </a:r>
          </a:p>
          <a:p>
            <a:r>
              <a:rPr lang="en-US" sz="1800"/>
              <a:t>Value can be dictated in your code, but will default to the value of the text in the choices field</a:t>
            </a:r>
          </a:p>
          <a:p>
            <a:r>
              <a:rPr lang="en-US" sz="1800"/>
              <a:t>Stored either as a single object or as a list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1" y="2805910"/>
            <a:ext cx="5105445" cy="2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42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120</TotalTime>
  <Words>535</Words>
  <Application>Microsoft Macintosh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Crop</vt:lpstr>
      <vt:lpstr>Input Widgets</vt:lpstr>
      <vt:lpstr>Numeric Inputs</vt:lpstr>
      <vt:lpstr>Numeric Input</vt:lpstr>
      <vt:lpstr>Action Button</vt:lpstr>
      <vt:lpstr>Slider/Range</vt:lpstr>
      <vt:lpstr>Text Inputs</vt:lpstr>
      <vt:lpstr>Text Input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  <vt:lpstr>How are inputs stored?</vt:lpstr>
      <vt:lpstr>How do Input Widgets Work?</vt:lpstr>
      <vt:lpstr>reactive</vt:lpstr>
      <vt:lpstr>Everything in R is a Function</vt:lpstr>
      <vt:lpstr>Reactive Example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Arnold, Geoffrey</dc:creator>
  <cp:lastModifiedBy>Arnold, Geoffrey</cp:lastModifiedBy>
  <cp:revision>10</cp:revision>
  <dcterms:created xsi:type="dcterms:W3CDTF">2017-10-15T12:41:28Z</dcterms:created>
  <dcterms:modified xsi:type="dcterms:W3CDTF">2018-07-15T22:01:27Z</dcterms:modified>
</cp:coreProperties>
</file>