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11" r:id="rId2"/>
    <p:sldId id="347" r:id="rId3"/>
    <p:sldId id="348" r:id="rId4"/>
    <p:sldId id="349" r:id="rId5"/>
    <p:sldId id="350" r:id="rId6"/>
    <p:sldId id="351" r:id="rId7"/>
    <p:sldId id="333" r:id="rId8"/>
    <p:sldId id="340" r:id="rId9"/>
    <p:sldId id="317" r:id="rId10"/>
    <p:sldId id="338" r:id="rId11"/>
    <p:sldId id="336" r:id="rId12"/>
    <p:sldId id="330" r:id="rId13"/>
    <p:sldId id="339" r:id="rId14"/>
    <p:sldId id="316" r:id="rId15"/>
    <p:sldId id="334" r:id="rId16"/>
    <p:sldId id="331" r:id="rId17"/>
    <p:sldId id="323" r:id="rId18"/>
    <p:sldId id="329" r:id="rId19"/>
    <p:sldId id="332" r:id="rId20"/>
    <p:sldId id="342" r:id="rId21"/>
    <p:sldId id="343" r:id="rId22"/>
    <p:sldId id="312" r:id="rId23"/>
    <p:sldId id="313" r:id="rId24"/>
    <p:sldId id="314" r:id="rId25"/>
    <p:sldId id="315" r:id="rId26"/>
    <p:sldId id="335" r:id="rId27"/>
    <p:sldId id="344" r:id="rId28"/>
    <p:sldId id="345" r:id="rId29"/>
    <p:sldId id="34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2"/>
    <p:restoredTop sz="94624"/>
  </p:normalViewPr>
  <p:slideViewPr>
    <p:cSldViewPr snapToGrid="0" snapToObjects="1">
      <p:cViewPr varScale="1">
        <p:scale>
          <a:sx n="96" d="100"/>
          <a:sy n="96" d="100"/>
        </p:scale>
        <p:origin x="8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B10E5C9-23B2-4A4E-92AB-29D98A655667}" type="datetimeFigureOut">
              <a:rPr lang="en-US" smtClean="0"/>
              <a:t>9/11/2018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9DC1E4C-E6B0-3C4A-837E-BF02956DE89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45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0E5C9-23B2-4A4E-92AB-29D98A655667}"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416952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0E5C9-23B2-4A4E-92AB-29D98A655667}"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185339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0E5C9-23B2-4A4E-92AB-29D98A655667}"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411208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B10E5C9-23B2-4A4E-92AB-29D98A655667}" type="datetimeFigureOut">
              <a:rPr lang="en-US" smtClean="0"/>
              <a:t>9/11/2018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9DC1E4C-E6B0-3C4A-837E-BF02956DE89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543041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0E5C9-23B2-4A4E-92AB-29D98A655667}"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20702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10E5C9-23B2-4A4E-92AB-29D98A655667}"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193622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10E5C9-23B2-4A4E-92AB-29D98A655667}"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173154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0E5C9-23B2-4A4E-92AB-29D98A655667}"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334590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10E5C9-23B2-4A4E-92AB-29D98A655667}" type="datetimeFigureOut">
              <a:rPr lang="en-US" smtClean="0"/>
              <a:t>9/11/2018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9DC1E4C-E6B0-3C4A-837E-BF02956DE89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549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10E5C9-23B2-4A4E-92AB-29D98A655667}" type="datetimeFigureOut">
              <a:rPr lang="en-US" smtClean="0"/>
              <a:t>9/11/2018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9DC1E4C-E6B0-3C4A-837E-BF02956DE89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78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B10E5C9-23B2-4A4E-92AB-29D98A655667}" type="datetimeFigureOut">
              <a:rPr lang="en-US" smtClean="0"/>
              <a:t>9/11/2018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9DC1E4C-E6B0-3C4A-837E-BF02956DE89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0615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daattali/shinyj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world/datasets/data" TargetMode="External"/><Relationship Id="rId2" Type="http://schemas.openxmlformats.org/officeDocument/2006/relationships/hyperlink" Target="https://data.wprdc.org/" TargetMode="External"/><Relationship Id="rId1" Type="http://schemas.openxmlformats.org/officeDocument/2006/relationships/slideLayout" Target="../slideLayouts/slideLayout2.xml"/><Relationship Id="rId5" Type="http://schemas.openxmlformats.org/officeDocument/2006/relationships/hyperlink" Target="http://data.europa.eu/euodp/en/data/" TargetMode="External"/><Relationship Id="rId4" Type="http://schemas.openxmlformats.org/officeDocument/2006/relationships/hyperlink" Target="https://www.data.go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Update inputs and more</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647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188C-B273-574D-93FD-81B3C5EB152F}"/>
              </a:ext>
            </a:extLst>
          </p:cNvPr>
          <p:cNvSpPr>
            <a:spLocks noGrp="1"/>
          </p:cNvSpPr>
          <p:nvPr>
            <p:ph type="title"/>
          </p:nvPr>
        </p:nvSpPr>
        <p:spPr/>
        <p:txBody>
          <a:bodyPr/>
          <a:lstStyle/>
          <a:p>
            <a:r>
              <a:rPr lang="en-US" dirty="0"/>
              <a:t>What is bookmarking?</a:t>
            </a:r>
          </a:p>
        </p:txBody>
      </p:sp>
      <p:sp>
        <p:nvSpPr>
          <p:cNvPr id="3" name="Content Placeholder 2">
            <a:extLst>
              <a:ext uri="{FF2B5EF4-FFF2-40B4-BE49-F238E27FC236}">
                <a16:creationId xmlns:a16="http://schemas.microsoft.com/office/drawing/2014/main" id="{E0E1F3A6-DE4B-9049-9F7A-D801830EADAA}"/>
              </a:ext>
            </a:extLst>
          </p:cNvPr>
          <p:cNvSpPr>
            <a:spLocks noGrp="1"/>
          </p:cNvSpPr>
          <p:nvPr>
            <p:ph idx="1"/>
          </p:nvPr>
        </p:nvSpPr>
        <p:spPr/>
        <p:txBody>
          <a:bodyPr/>
          <a:lstStyle/>
          <a:p>
            <a:r>
              <a:rPr lang="en-US" dirty="0"/>
              <a:t>Bookmarking allows you to save application states so users can easily access their settings</a:t>
            </a:r>
          </a:p>
          <a:p>
            <a:r>
              <a:rPr lang="en-US" dirty="0"/>
              <a:t>Not all of your inputs have to be available, you can create a blacklist of inputs using the </a:t>
            </a:r>
            <a:r>
              <a:rPr lang="en-US" dirty="0" err="1"/>
              <a:t>setBookmarkExclude</a:t>
            </a:r>
            <a:r>
              <a:rPr lang="en-US" dirty="0"/>
              <a:t>() function</a:t>
            </a:r>
          </a:p>
          <a:p>
            <a:r>
              <a:rPr lang="en-US" dirty="0"/>
              <a:t>There are two methods of Bookmarking, Server and URL</a:t>
            </a:r>
          </a:p>
          <a:p>
            <a:endParaRPr lang="en-US" dirty="0"/>
          </a:p>
        </p:txBody>
      </p:sp>
    </p:spTree>
    <p:extLst>
      <p:ext uri="{BB962C8B-B14F-4D97-AF65-F5344CB8AC3E}">
        <p14:creationId xmlns:p14="http://schemas.microsoft.com/office/powerpoint/2010/main" val="75510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04770-9705-CD4D-8751-E28FBA3E06A8}"/>
              </a:ext>
            </a:extLst>
          </p:cNvPr>
          <p:cNvSpPr>
            <a:spLocks noGrp="1"/>
          </p:cNvSpPr>
          <p:nvPr>
            <p:ph type="title"/>
          </p:nvPr>
        </p:nvSpPr>
        <p:spPr/>
        <p:txBody>
          <a:bodyPr/>
          <a:lstStyle/>
          <a:p>
            <a:r>
              <a:rPr lang="en-US" dirty="0"/>
              <a:t>Bookmarking</a:t>
            </a:r>
          </a:p>
        </p:txBody>
      </p:sp>
      <p:sp>
        <p:nvSpPr>
          <p:cNvPr id="5" name="Content Placeholder 4">
            <a:extLst>
              <a:ext uri="{FF2B5EF4-FFF2-40B4-BE49-F238E27FC236}">
                <a16:creationId xmlns:a16="http://schemas.microsoft.com/office/drawing/2014/main" id="{919C5A85-B2F5-5A41-87BD-FBE78520C842}"/>
              </a:ext>
            </a:extLst>
          </p:cNvPr>
          <p:cNvSpPr>
            <a:spLocks noGrp="1"/>
          </p:cNvSpPr>
          <p:nvPr>
            <p:ph sz="half" idx="1"/>
          </p:nvPr>
        </p:nvSpPr>
        <p:spPr/>
        <p:txBody>
          <a:bodyPr/>
          <a:lstStyle/>
          <a:p>
            <a:r>
              <a:rPr lang="en-US" dirty="0"/>
              <a:t>Server side</a:t>
            </a:r>
          </a:p>
          <a:p>
            <a:pPr lvl="1"/>
            <a:r>
              <a:rPr lang="en-US" dirty="0"/>
              <a:t>Remembers people’s settings using cookies</a:t>
            </a:r>
          </a:p>
          <a:p>
            <a:pPr lvl="1"/>
            <a:r>
              <a:rPr lang="en-US" dirty="0"/>
              <a:t>Specific button created for saving the state on the server side</a:t>
            </a:r>
          </a:p>
          <a:p>
            <a:pPr lvl="1"/>
            <a:r>
              <a:rPr lang="en-US" dirty="0"/>
              <a:t>States are saved on the server and loaded</a:t>
            </a:r>
          </a:p>
        </p:txBody>
      </p:sp>
      <p:sp>
        <p:nvSpPr>
          <p:cNvPr id="6" name="Content Placeholder 5">
            <a:extLst>
              <a:ext uri="{FF2B5EF4-FFF2-40B4-BE49-F238E27FC236}">
                <a16:creationId xmlns:a16="http://schemas.microsoft.com/office/drawing/2014/main" id="{7AB31F04-DD44-6B49-B643-AF9A7889BF78}"/>
              </a:ext>
            </a:extLst>
          </p:cNvPr>
          <p:cNvSpPr>
            <a:spLocks noGrp="1"/>
          </p:cNvSpPr>
          <p:nvPr>
            <p:ph sz="half" idx="2"/>
          </p:nvPr>
        </p:nvSpPr>
        <p:spPr/>
        <p:txBody>
          <a:bodyPr/>
          <a:lstStyle/>
          <a:p>
            <a:r>
              <a:rPr lang="en-US" dirty="0"/>
              <a:t>URL Side</a:t>
            </a:r>
          </a:p>
          <a:p>
            <a:pPr lvl="1"/>
            <a:r>
              <a:rPr lang="en-US" dirty="0"/>
              <a:t>Translates URL into the input settings of your application</a:t>
            </a:r>
          </a:p>
          <a:p>
            <a:pPr lvl="1"/>
            <a:r>
              <a:rPr lang="en-US" dirty="0"/>
              <a:t>Either a button can be added to the UI or Shiny can dynamically update the URL so a user can bookmark it</a:t>
            </a:r>
          </a:p>
          <a:p>
            <a:pPr lvl="1"/>
            <a:endParaRPr lang="en-US" dirty="0"/>
          </a:p>
        </p:txBody>
      </p:sp>
    </p:spTree>
    <p:extLst>
      <p:ext uri="{BB962C8B-B14F-4D97-AF65-F5344CB8AC3E}">
        <p14:creationId xmlns:p14="http://schemas.microsoft.com/office/powerpoint/2010/main" val="167337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Bookmarking Example</a:t>
            </a:r>
          </a:p>
        </p:txBody>
      </p:sp>
      <p:pic>
        <p:nvPicPr>
          <p:cNvPr id="3" name="Picture 2"/>
          <p:cNvPicPr>
            <a:picLocks noChangeAspect="1"/>
          </p:cNvPicPr>
          <p:nvPr/>
        </p:nvPicPr>
        <p:blipFill>
          <a:blip r:embed="rId2"/>
          <a:stretch>
            <a:fillRect/>
          </a:stretch>
        </p:blipFill>
        <p:spPr>
          <a:xfrm>
            <a:off x="2062120" y="4833697"/>
            <a:ext cx="6046601" cy="473529"/>
          </a:xfrm>
          <a:prstGeom prst="rect">
            <a:avLst/>
          </a:prstGeom>
        </p:spPr>
      </p:pic>
      <p:pic>
        <p:nvPicPr>
          <p:cNvPr id="6" name="Picture 5">
            <a:extLst>
              <a:ext uri="{FF2B5EF4-FFF2-40B4-BE49-F238E27FC236}">
                <a16:creationId xmlns:a16="http://schemas.microsoft.com/office/drawing/2014/main" id="{4BA98C6E-86C5-1641-ABCF-CEFD3443577F}"/>
              </a:ext>
            </a:extLst>
          </p:cNvPr>
          <p:cNvPicPr>
            <a:picLocks noChangeAspect="1"/>
          </p:cNvPicPr>
          <p:nvPr/>
        </p:nvPicPr>
        <p:blipFill>
          <a:blip r:embed="rId3"/>
          <a:stretch>
            <a:fillRect/>
          </a:stretch>
        </p:blipFill>
        <p:spPr>
          <a:xfrm>
            <a:off x="2062120" y="2012263"/>
            <a:ext cx="5778500" cy="1968500"/>
          </a:xfrm>
          <a:prstGeom prst="rect">
            <a:avLst/>
          </a:prstGeom>
        </p:spPr>
      </p:pic>
    </p:spTree>
    <p:extLst>
      <p:ext uri="{BB962C8B-B14F-4D97-AF65-F5344CB8AC3E}">
        <p14:creationId xmlns:p14="http://schemas.microsoft.com/office/powerpoint/2010/main" val="230960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3E9A-FC2C-7B43-84DE-538E676A9FC3}"/>
              </a:ext>
            </a:extLst>
          </p:cNvPr>
          <p:cNvSpPr>
            <a:spLocks noGrp="1"/>
          </p:cNvSpPr>
          <p:nvPr>
            <p:ph type="title"/>
          </p:nvPr>
        </p:nvSpPr>
        <p:spPr/>
        <p:txBody>
          <a:bodyPr/>
          <a:lstStyle/>
          <a:p>
            <a:r>
              <a:rPr lang="en-US" dirty="0" err="1"/>
              <a:t>onRestore</a:t>
            </a:r>
            <a:r>
              <a:rPr lang="en-US" dirty="0"/>
              <a:t>()/</a:t>
            </a:r>
            <a:r>
              <a:rPr lang="en-US" dirty="0" err="1"/>
              <a:t>onRestored</a:t>
            </a:r>
            <a:r>
              <a:rPr lang="en-US" dirty="0"/>
              <a:t>()</a:t>
            </a:r>
          </a:p>
        </p:txBody>
      </p:sp>
      <p:sp>
        <p:nvSpPr>
          <p:cNvPr id="5" name="Content Placeholder 4">
            <a:extLst>
              <a:ext uri="{FF2B5EF4-FFF2-40B4-BE49-F238E27FC236}">
                <a16:creationId xmlns:a16="http://schemas.microsoft.com/office/drawing/2014/main" id="{D66CCA76-35F7-4A48-9F2E-15A6D1F09830}"/>
              </a:ext>
            </a:extLst>
          </p:cNvPr>
          <p:cNvSpPr>
            <a:spLocks noGrp="1"/>
          </p:cNvSpPr>
          <p:nvPr>
            <p:ph idx="1"/>
          </p:nvPr>
        </p:nvSpPr>
        <p:spPr/>
        <p:txBody>
          <a:bodyPr/>
          <a:lstStyle/>
          <a:p>
            <a:r>
              <a:rPr lang="en-US" dirty="0"/>
              <a:t>Unless you specify something using either of these functions, all inputs stored will restore when loading an app with bookmarking </a:t>
            </a:r>
          </a:p>
          <a:p>
            <a:r>
              <a:rPr lang="en-US" dirty="0" err="1"/>
              <a:t>onRestore</a:t>
            </a:r>
            <a:r>
              <a:rPr lang="en-US" dirty="0"/>
              <a:t>() can help implement some logic before restoring certain inputs, or save in a list to be used later.</a:t>
            </a:r>
          </a:p>
          <a:p>
            <a:r>
              <a:rPr lang="en-US" dirty="0" err="1"/>
              <a:t>onRestored</a:t>
            </a:r>
            <a:r>
              <a:rPr lang="en-US" dirty="0"/>
              <a:t>() runs after the application has been restored. Can be used to send update to the user.</a:t>
            </a:r>
          </a:p>
          <a:p>
            <a:endParaRPr lang="en-US" dirty="0"/>
          </a:p>
        </p:txBody>
      </p:sp>
    </p:spTree>
    <p:extLst>
      <p:ext uri="{BB962C8B-B14F-4D97-AF65-F5344CB8AC3E}">
        <p14:creationId xmlns:p14="http://schemas.microsoft.com/office/powerpoint/2010/main" val="236075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739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AAE73A-EC94-B446-88C1-75C08ED2E74B}"/>
              </a:ext>
            </a:extLst>
          </p:cNvPr>
          <p:cNvSpPr>
            <a:spLocks noGrp="1"/>
          </p:cNvSpPr>
          <p:nvPr>
            <p:ph type="title"/>
          </p:nvPr>
        </p:nvSpPr>
        <p:spPr/>
        <p:txBody>
          <a:bodyPr/>
          <a:lstStyle/>
          <a:p>
            <a:r>
              <a:rPr lang="en-US" dirty="0"/>
              <a:t>Notifications</a:t>
            </a:r>
          </a:p>
        </p:txBody>
      </p:sp>
      <p:sp>
        <p:nvSpPr>
          <p:cNvPr id="5" name="Content Placeholder 4">
            <a:extLst>
              <a:ext uri="{FF2B5EF4-FFF2-40B4-BE49-F238E27FC236}">
                <a16:creationId xmlns:a16="http://schemas.microsoft.com/office/drawing/2014/main" id="{9F5A528D-0E50-114D-89D2-CB8A86F8D4DC}"/>
              </a:ext>
            </a:extLst>
          </p:cNvPr>
          <p:cNvSpPr>
            <a:spLocks noGrp="1"/>
          </p:cNvSpPr>
          <p:nvPr>
            <p:ph idx="1"/>
          </p:nvPr>
        </p:nvSpPr>
        <p:spPr/>
        <p:txBody>
          <a:bodyPr/>
          <a:lstStyle/>
          <a:p>
            <a:r>
              <a:rPr lang="en-US" dirty="0"/>
              <a:t>Notifications are good when your app makes a major change or runs into an error.</a:t>
            </a:r>
          </a:p>
          <a:p>
            <a:r>
              <a:rPr lang="en-US" dirty="0"/>
              <a:t>There are a few different colors of notifications:</a:t>
            </a:r>
          </a:p>
          <a:p>
            <a:pPr lvl="1"/>
            <a:r>
              <a:rPr lang="en-US" dirty="0"/>
              <a:t>"default" (gray)</a:t>
            </a:r>
          </a:p>
          <a:p>
            <a:pPr lvl="1"/>
            <a:r>
              <a:rPr lang="en-US" dirty="0"/>
              <a:t>"message" (blue)</a:t>
            </a:r>
          </a:p>
          <a:p>
            <a:pPr lvl="1"/>
            <a:r>
              <a:rPr lang="en-US" dirty="0"/>
              <a:t>"warning" (yellow)</a:t>
            </a:r>
          </a:p>
          <a:p>
            <a:pPr lvl="1"/>
            <a:r>
              <a:rPr lang="en-US" dirty="0"/>
              <a:t>"error" (red)</a:t>
            </a:r>
          </a:p>
          <a:p>
            <a:r>
              <a:rPr lang="en-US" dirty="0"/>
              <a:t>You can determine if users can close the window and for how long it is active.</a:t>
            </a:r>
          </a:p>
        </p:txBody>
      </p:sp>
    </p:spTree>
    <p:extLst>
      <p:ext uri="{BB962C8B-B14F-4D97-AF65-F5344CB8AC3E}">
        <p14:creationId xmlns:p14="http://schemas.microsoft.com/office/powerpoint/2010/main" val="3974027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Example (with custom </a:t>
            </a:r>
            <a:r>
              <a:rPr lang="en-US" dirty="0" err="1"/>
              <a:t>css</a:t>
            </a:r>
            <a:r>
              <a:rPr lang="en-US" dirty="0"/>
              <a:t>)</a:t>
            </a:r>
          </a:p>
        </p:txBody>
      </p:sp>
      <p:pic>
        <p:nvPicPr>
          <p:cNvPr id="5" name="Picture 4">
            <a:extLst>
              <a:ext uri="{FF2B5EF4-FFF2-40B4-BE49-F238E27FC236}">
                <a16:creationId xmlns:a16="http://schemas.microsoft.com/office/drawing/2014/main" id="{9009A7E8-0124-DA41-892F-58A44F777DE0}"/>
              </a:ext>
            </a:extLst>
          </p:cNvPr>
          <p:cNvPicPr>
            <a:picLocks noChangeAspect="1"/>
          </p:cNvPicPr>
          <p:nvPr/>
        </p:nvPicPr>
        <p:blipFill>
          <a:blip r:embed="rId2"/>
          <a:stretch>
            <a:fillRect/>
          </a:stretch>
        </p:blipFill>
        <p:spPr>
          <a:xfrm>
            <a:off x="3474173" y="3330121"/>
            <a:ext cx="5715000" cy="2794000"/>
          </a:xfrm>
          <a:prstGeom prst="rect">
            <a:avLst/>
          </a:prstGeom>
        </p:spPr>
      </p:pic>
      <p:pic>
        <p:nvPicPr>
          <p:cNvPr id="6" name="Picture 5">
            <a:extLst>
              <a:ext uri="{FF2B5EF4-FFF2-40B4-BE49-F238E27FC236}">
                <a16:creationId xmlns:a16="http://schemas.microsoft.com/office/drawing/2014/main" id="{90148361-2D57-6347-AAE4-429F44A48089}"/>
              </a:ext>
            </a:extLst>
          </p:cNvPr>
          <p:cNvPicPr>
            <a:picLocks noChangeAspect="1"/>
          </p:cNvPicPr>
          <p:nvPr/>
        </p:nvPicPr>
        <p:blipFill>
          <a:blip r:embed="rId3"/>
          <a:stretch>
            <a:fillRect/>
          </a:stretch>
        </p:blipFill>
        <p:spPr>
          <a:xfrm>
            <a:off x="711200" y="1704521"/>
            <a:ext cx="11480800" cy="1320800"/>
          </a:xfrm>
          <a:prstGeom prst="rect">
            <a:avLst/>
          </a:prstGeom>
        </p:spPr>
      </p:pic>
    </p:spTree>
    <p:extLst>
      <p:ext uri="{BB962C8B-B14F-4D97-AF65-F5344CB8AC3E}">
        <p14:creationId xmlns:p14="http://schemas.microsoft.com/office/powerpoint/2010/main" val="51961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Bars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879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Bar Example</a:t>
            </a:r>
          </a:p>
        </p:txBody>
      </p:sp>
      <p:pic>
        <p:nvPicPr>
          <p:cNvPr id="6" name="Picture 5"/>
          <p:cNvPicPr>
            <a:picLocks noChangeAspect="1"/>
          </p:cNvPicPr>
          <p:nvPr/>
        </p:nvPicPr>
        <p:blipFill>
          <a:blip r:embed="rId2"/>
          <a:stretch>
            <a:fillRect/>
          </a:stretch>
        </p:blipFill>
        <p:spPr>
          <a:xfrm>
            <a:off x="2410810" y="1428750"/>
            <a:ext cx="7522779" cy="5334000"/>
          </a:xfrm>
          <a:prstGeom prst="rect">
            <a:avLst/>
          </a:prstGeom>
        </p:spPr>
      </p:pic>
    </p:spTree>
    <p:extLst>
      <p:ext uri="{BB962C8B-B14F-4D97-AF65-F5344CB8AC3E}">
        <p14:creationId xmlns:p14="http://schemas.microsoft.com/office/powerpoint/2010/main" val="54710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 List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577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8B8E-83BD-A84E-A575-7085AD8D1F4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372C9DE-B1A0-6945-AA30-4B3AF20BC97B}"/>
              </a:ext>
            </a:extLst>
          </p:cNvPr>
          <p:cNvSpPr>
            <a:spLocks noGrp="1"/>
          </p:cNvSpPr>
          <p:nvPr>
            <p:ph idx="1"/>
          </p:nvPr>
        </p:nvSpPr>
        <p:spPr/>
        <p:txBody>
          <a:bodyPr/>
          <a:lstStyle/>
          <a:p>
            <a:r>
              <a:rPr lang="en-US" dirty="0"/>
              <a:t>Homework 1 Recap</a:t>
            </a:r>
          </a:p>
          <a:p>
            <a:r>
              <a:rPr lang="en-US" dirty="0"/>
              <a:t>Homework 2</a:t>
            </a:r>
          </a:p>
          <a:p>
            <a:r>
              <a:rPr lang="en-US" dirty="0"/>
              <a:t>Download Handler</a:t>
            </a:r>
          </a:p>
          <a:p>
            <a:r>
              <a:rPr lang="en-US" dirty="0"/>
              <a:t>Bookmarking</a:t>
            </a:r>
          </a:p>
          <a:p>
            <a:r>
              <a:rPr lang="en-US" dirty="0"/>
              <a:t>Notifications</a:t>
            </a:r>
          </a:p>
          <a:p>
            <a:r>
              <a:rPr lang="en-US" dirty="0"/>
              <a:t>Progress Bar</a:t>
            </a:r>
          </a:p>
          <a:p>
            <a:r>
              <a:rPr lang="en-US" dirty="0"/>
              <a:t>Values List</a:t>
            </a:r>
          </a:p>
          <a:p>
            <a:r>
              <a:rPr lang="en-US" dirty="0"/>
              <a:t>Updates/Observers</a:t>
            </a:r>
          </a:p>
        </p:txBody>
      </p:sp>
    </p:spTree>
    <p:extLst>
      <p:ext uri="{BB962C8B-B14F-4D97-AF65-F5344CB8AC3E}">
        <p14:creationId xmlns:p14="http://schemas.microsoft.com/office/powerpoint/2010/main" val="1120820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223A-C8E6-7C43-A28A-042AB0F4801E}"/>
              </a:ext>
            </a:extLst>
          </p:cNvPr>
          <p:cNvSpPr>
            <a:spLocks noGrp="1"/>
          </p:cNvSpPr>
          <p:nvPr>
            <p:ph type="title"/>
          </p:nvPr>
        </p:nvSpPr>
        <p:spPr/>
        <p:txBody>
          <a:bodyPr/>
          <a:lstStyle/>
          <a:p>
            <a:r>
              <a:rPr lang="en-US" dirty="0"/>
              <a:t>Value Lists are an alternative way to store Data</a:t>
            </a:r>
          </a:p>
        </p:txBody>
      </p:sp>
      <p:sp>
        <p:nvSpPr>
          <p:cNvPr id="3" name="Content Placeholder 2">
            <a:extLst>
              <a:ext uri="{FF2B5EF4-FFF2-40B4-BE49-F238E27FC236}">
                <a16:creationId xmlns:a16="http://schemas.microsoft.com/office/drawing/2014/main" id="{93BDDCB5-9A92-1440-AD96-D584F95F9A6C}"/>
              </a:ext>
            </a:extLst>
          </p:cNvPr>
          <p:cNvSpPr>
            <a:spLocks noGrp="1"/>
          </p:cNvSpPr>
          <p:nvPr>
            <p:ph idx="1"/>
          </p:nvPr>
        </p:nvSpPr>
        <p:spPr/>
        <p:txBody>
          <a:bodyPr/>
          <a:lstStyle/>
          <a:p>
            <a:r>
              <a:rPr lang="en-US" dirty="0"/>
              <a:t>Instead of using reactive which stores as a function, value lists can be updated on the fly in either reactive() or an observe()/</a:t>
            </a:r>
            <a:r>
              <a:rPr lang="en-US" dirty="0" err="1"/>
              <a:t>observeEvent</a:t>
            </a:r>
            <a:r>
              <a:rPr lang="en-US" dirty="0"/>
              <a:t>() function.</a:t>
            </a:r>
          </a:p>
          <a:p>
            <a:r>
              <a:rPr lang="en-US" dirty="0" err="1"/>
              <a:t>reactiveValues</a:t>
            </a:r>
            <a:r>
              <a:rPr lang="en-US" dirty="0"/>
              <a:t>() is a list that overwrites and are held constant across all of the instances of its use in the app</a:t>
            </a:r>
          </a:p>
          <a:p>
            <a:endParaRPr lang="en-US" dirty="0"/>
          </a:p>
          <a:p>
            <a:pPr marL="0" indent="0">
              <a:buNone/>
            </a:pPr>
            <a:endParaRPr lang="en-US" dirty="0"/>
          </a:p>
          <a:p>
            <a:r>
              <a:rPr lang="en-US" dirty="0"/>
              <a:t>Change the values by saving to the name you want like this:</a:t>
            </a:r>
          </a:p>
        </p:txBody>
      </p:sp>
      <p:pic>
        <p:nvPicPr>
          <p:cNvPr id="5" name="Picture 4">
            <a:extLst>
              <a:ext uri="{FF2B5EF4-FFF2-40B4-BE49-F238E27FC236}">
                <a16:creationId xmlns:a16="http://schemas.microsoft.com/office/drawing/2014/main" id="{FD819ABF-3B15-4442-97BB-60AEECCF61B2}"/>
              </a:ext>
            </a:extLst>
          </p:cNvPr>
          <p:cNvPicPr>
            <a:picLocks noChangeAspect="1"/>
          </p:cNvPicPr>
          <p:nvPr/>
        </p:nvPicPr>
        <p:blipFill>
          <a:blip r:embed="rId2"/>
          <a:stretch>
            <a:fillRect/>
          </a:stretch>
        </p:blipFill>
        <p:spPr>
          <a:xfrm>
            <a:off x="2470150" y="3910450"/>
            <a:ext cx="7404100" cy="482600"/>
          </a:xfrm>
          <a:prstGeom prst="rect">
            <a:avLst/>
          </a:prstGeom>
        </p:spPr>
      </p:pic>
      <p:pic>
        <p:nvPicPr>
          <p:cNvPr id="7" name="Picture 6">
            <a:extLst>
              <a:ext uri="{FF2B5EF4-FFF2-40B4-BE49-F238E27FC236}">
                <a16:creationId xmlns:a16="http://schemas.microsoft.com/office/drawing/2014/main" id="{F3CB9785-263F-3143-A5A9-33B6E7D29D3C}"/>
              </a:ext>
            </a:extLst>
          </p:cNvPr>
          <p:cNvPicPr>
            <a:picLocks noChangeAspect="1"/>
          </p:cNvPicPr>
          <p:nvPr/>
        </p:nvPicPr>
        <p:blipFill>
          <a:blip r:embed="rId3"/>
          <a:stretch>
            <a:fillRect/>
          </a:stretch>
        </p:blipFill>
        <p:spPr>
          <a:xfrm>
            <a:off x="3835811" y="5293592"/>
            <a:ext cx="3594100" cy="482600"/>
          </a:xfrm>
          <a:prstGeom prst="rect">
            <a:avLst/>
          </a:prstGeom>
        </p:spPr>
      </p:pic>
    </p:spTree>
    <p:extLst>
      <p:ext uri="{BB962C8B-B14F-4D97-AF65-F5344CB8AC3E}">
        <p14:creationId xmlns:p14="http://schemas.microsoft.com/office/powerpoint/2010/main" val="347329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AF72-BC97-F64C-BDBB-B635F67F22A2}"/>
              </a:ext>
            </a:extLst>
          </p:cNvPr>
          <p:cNvSpPr>
            <a:spLocks noGrp="1"/>
          </p:cNvSpPr>
          <p:nvPr>
            <p:ph type="title"/>
          </p:nvPr>
        </p:nvSpPr>
        <p:spPr/>
        <p:txBody>
          <a:bodyPr/>
          <a:lstStyle/>
          <a:p>
            <a:r>
              <a:rPr lang="en-US" dirty="0"/>
              <a:t>Use case: sync multiple action Buttons</a:t>
            </a:r>
          </a:p>
        </p:txBody>
      </p:sp>
      <p:sp>
        <p:nvSpPr>
          <p:cNvPr id="5" name="Content Placeholder 4">
            <a:extLst>
              <a:ext uri="{FF2B5EF4-FFF2-40B4-BE49-F238E27FC236}">
                <a16:creationId xmlns:a16="http://schemas.microsoft.com/office/drawing/2014/main" id="{4FB4EFBE-9120-3C42-B32F-2D017B0270BF}"/>
              </a:ext>
            </a:extLst>
          </p:cNvPr>
          <p:cNvSpPr>
            <a:spLocks noGrp="1"/>
          </p:cNvSpPr>
          <p:nvPr>
            <p:ph sz="half" idx="1"/>
          </p:nvPr>
        </p:nvSpPr>
        <p:spPr>
          <a:xfrm>
            <a:off x="1371600" y="2286000"/>
            <a:ext cx="4447786" cy="2068710"/>
          </a:xfrm>
        </p:spPr>
        <p:txBody>
          <a:bodyPr/>
          <a:lstStyle/>
          <a:p>
            <a:r>
              <a:rPr lang="en-US" dirty="0"/>
              <a:t>By using the observer event we </a:t>
            </a:r>
            <a:r>
              <a:rPr lang="en-US"/>
              <a:t>can link </a:t>
            </a:r>
            <a:r>
              <a:rPr lang="en-US" dirty="0"/>
              <a:t>3 action buttons (edit, cancel &amp; submit) together which all impact the UI or data in a similar way</a:t>
            </a:r>
          </a:p>
        </p:txBody>
      </p:sp>
      <p:pic>
        <p:nvPicPr>
          <p:cNvPr id="8" name="Content Placeholder 7">
            <a:extLst>
              <a:ext uri="{FF2B5EF4-FFF2-40B4-BE49-F238E27FC236}">
                <a16:creationId xmlns:a16="http://schemas.microsoft.com/office/drawing/2014/main" id="{FF8CE8F6-25C9-7F4B-BBB9-B24A36E0310C}"/>
              </a:ext>
            </a:extLst>
          </p:cNvPr>
          <p:cNvPicPr>
            <a:picLocks noGrp="1" noChangeAspect="1"/>
          </p:cNvPicPr>
          <p:nvPr>
            <p:ph sz="half" idx="2"/>
          </p:nvPr>
        </p:nvPicPr>
        <p:blipFill>
          <a:blip r:embed="rId2"/>
          <a:stretch>
            <a:fillRect/>
          </a:stretch>
        </p:blipFill>
        <p:spPr>
          <a:xfrm>
            <a:off x="5938413" y="3693226"/>
            <a:ext cx="5291872" cy="661483"/>
          </a:xfrm>
        </p:spPr>
      </p:pic>
      <p:pic>
        <p:nvPicPr>
          <p:cNvPr id="11" name="Picture 10">
            <a:extLst>
              <a:ext uri="{FF2B5EF4-FFF2-40B4-BE49-F238E27FC236}">
                <a16:creationId xmlns:a16="http://schemas.microsoft.com/office/drawing/2014/main" id="{5A657B2B-DC9F-4F47-AA28-CA0B1ED90066}"/>
              </a:ext>
            </a:extLst>
          </p:cNvPr>
          <p:cNvPicPr>
            <a:picLocks noChangeAspect="1"/>
          </p:cNvPicPr>
          <p:nvPr/>
        </p:nvPicPr>
        <p:blipFill>
          <a:blip r:embed="rId3"/>
          <a:stretch>
            <a:fillRect/>
          </a:stretch>
        </p:blipFill>
        <p:spPr>
          <a:xfrm>
            <a:off x="5938413" y="2957689"/>
            <a:ext cx="3275591" cy="439832"/>
          </a:xfrm>
          <a:prstGeom prst="rect">
            <a:avLst/>
          </a:prstGeom>
        </p:spPr>
      </p:pic>
      <p:pic>
        <p:nvPicPr>
          <p:cNvPr id="13" name="Picture 12">
            <a:extLst>
              <a:ext uri="{FF2B5EF4-FFF2-40B4-BE49-F238E27FC236}">
                <a16:creationId xmlns:a16="http://schemas.microsoft.com/office/drawing/2014/main" id="{F0CBB148-D057-1F44-A3DB-F2FC087F82A8}"/>
              </a:ext>
            </a:extLst>
          </p:cNvPr>
          <p:cNvPicPr>
            <a:picLocks noChangeAspect="1"/>
          </p:cNvPicPr>
          <p:nvPr/>
        </p:nvPicPr>
        <p:blipFill rotWithShape="1">
          <a:blip r:embed="rId4"/>
          <a:srcRect l="1907"/>
          <a:stretch/>
        </p:blipFill>
        <p:spPr>
          <a:xfrm>
            <a:off x="1114116" y="4650414"/>
            <a:ext cx="10116168" cy="1782477"/>
          </a:xfrm>
          <a:prstGeom prst="rect">
            <a:avLst/>
          </a:prstGeom>
        </p:spPr>
      </p:pic>
    </p:spTree>
    <p:extLst>
      <p:ext uri="{BB962C8B-B14F-4D97-AF65-F5344CB8AC3E}">
        <p14:creationId xmlns:p14="http://schemas.microsoft.com/office/powerpoint/2010/main" val="2005164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5729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Updates &amp; Observe Events</a:t>
            </a:r>
          </a:p>
        </p:txBody>
      </p:sp>
      <p:sp>
        <p:nvSpPr>
          <p:cNvPr id="5" name="Content Placeholder 4"/>
          <p:cNvSpPr>
            <a:spLocks noGrp="1"/>
          </p:cNvSpPr>
          <p:nvPr>
            <p:ph idx="1"/>
          </p:nvPr>
        </p:nvSpPr>
        <p:spPr/>
        <p:txBody>
          <a:bodyPr/>
          <a:lstStyle/>
          <a:p>
            <a:r>
              <a:rPr lang="en-US" dirty="0"/>
              <a:t>Any time you wish to update part of your UI you will need to include an event observer. </a:t>
            </a:r>
          </a:p>
          <a:p>
            <a:r>
              <a:rPr lang="en-US" dirty="0"/>
              <a:t>Here you will be observing an input that your user can interact with</a:t>
            </a:r>
          </a:p>
          <a:p>
            <a:r>
              <a:rPr lang="en-US" dirty="0"/>
              <a:t>Observers can be done in one of two ways. Event observers or generic observer function</a:t>
            </a:r>
          </a:p>
          <a:p>
            <a:pPr lvl="1"/>
            <a:r>
              <a:rPr lang="en-US" dirty="0" err="1"/>
              <a:t>observeEvent</a:t>
            </a:r>
            <a:r>
              <a:rPr lang="en-US" dirty="0"/>
              <a:t>() when you are observing a particular input</a:t>
            </a:r>
          </a:p>
          <a:p>
            <a:pPr lvl="1"/>
            <a:r>
              <a:rPr lang="en-US" dirty="0"/>
              <a:t>observe() works if you want to observe multiple things, or non-input based object such as the output or content of a reactive function.</a:t>
            </a:r>
          </a:p>
          <a:p>
            <a:r>
              <a:rPr lang="en-US" dirty="0"/>
              <a:t>Alternative to </a:t>
            </a:r>
            <a:r>
              <a:rPr lang="en-US" dirty="0" err="1"/>
              <a:t>renderUI</a:t>
            </a:r>
            <a:r>
              <a:rPr lang="en-US" dirty="0"/>
              <a:t>()</a:t>
            </a:r>
          </a:p>
        </p:txBody>
      </p:sp>
    </p:spTree>
    <p:extLst>
      <p:ext uri="{BB962C8B-B14F-4D97-AF65-F5344CB8AC3E}">
        <p14:creationId xmlns:p14="http://schemas.microsoft.com/office/powerpoint/2010/main" val="3540391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3DD3327-236C-D440-8BEB-92CD1DEC91AE}"/>
              </a:ext>
            </a:extLst>
          </p:cNvPr>
          <p:cNvPicPr>
            <a:picLocks noGrp="1" noChangeAspect="1"/>
          </p:cNvPicPr>
          <p:nvPr>
            <p:ph sz="half" idx="4294967295"/>
          </p:nvPr>
        </p:nvPicPr>
        <p:blipFill>
          <a:blip r:embed="rId2"/>
          <a:stretch>
            <a:fillRect/>
          </a:stretch>
        </p:blipFill>
        <p:spPr>
          <a:xfrm>
            <a:off x="878541" y="739308"/>
            <a:ext cx="11020660" cy="5428409"/>
          </a:xfrm>
          <a:prstGeom prst="rect">
            <a:avLst/>
          </a:prstGeom>
        </p:spPr>
      </p:pic>
    </p:spTree>
    <p:extLst>
      <p:ext uri="{BB962C8B-B14F-4D97-AF65-F5344CB8AC3E}">
        <p14:creationId xmlns:p14="http://schemas.microsoft.com/office/powerpoint/2010/main" val="1936587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2"/>
          <a:lstStyle/>
          <a:p>
            <a:r>
              <a:rPr lang="en-US" dirty="0"/>
              <a:t>Before:</a:t>
            </a:r>
            <a:br>
              <a:rPr lang="en-US" dirty="0"/>
            </a:br>
            <a:br>
              <a:rPr lang="en-US" dirty="0"/>
            </a:br>
            <a:r>
              <a:rPr lang="en-US" dirty="0"/>
              <a:t>After:</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0" y="2306251"/>
            <a:ext cx="4448175" cy="3540898"/>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4625" y="2314923"/>
            <a:ext cx="4448175" cy="3523554"/>
          </a:xfrm>
        </p:spPr>
      </p:pic>
    </p:spTree>
    <p:extLst>
      <p:ext uri="{BB962C8B-B14F-4D97-AF65-F5344CB8AC3E}">
        <p14:creationId xmlns:p14="http://schemas.microsoft.com/office/powerpoint/2010/main" val="695194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Expanding Observers with </a:t>
            </a:r>
            <a:r>
              <a:rPr lang="en-US" dirty="0" err="1"/>
              <a:t>ShinyJS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598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AF5B52-A2A0-494A-BD28-BF5C60BC810A}"/>
              </a:ext>
            </a:extLst>
          </p:cNvPr>
          <p:cNvSpPr>
            <a:spLocks noGrp="1"/>
          </p:cNvSpPr>
          <p:nvPr>
            <p:ph type="title"/>
          </p:nvPr>
        </p:nvSpPr>
        <p:spPr/>
        <p:txBody>
          <a:bodyPr/>
          <a:lstStyle/>
          <a:p>
            <a:r>
              <a:rPr lang="en-US" dirty="0"/>
              <a:t>What is </a:t>
            </a:r>
            <a:r>
              <a:rPr lang="en-US" dirty="0" err="1"/>
              <a:t>shinyjs</a:t>
            </a:r>
            <a:r>
              <a:rPr lang="en-US" dirty="0"/>
              <a:t>?</a:t>
            </a:r>
          </a:p>
        </p:txBody>
      </p:sp>
      <p:sp>
        <p:nvSpPr>
          <p:cNvPr id="7" name="Content Placeholder 6">
            <a:extLst>
              <a:ext uri="{FF2B5EF4-FFF2-40B4-BE49-F238E27FC236}">
                <a16:creationId xmlns:a16="http://schemas.microsoft.com/office/drawing/2014/main" id="{CF578512-3266-E942-A3F3-87322E6B81AE}"/>
              </a:ext>
            </a:extLst>
          </p:cNvPr>
          <p:cNvSpPr>
            <a:spLocks noGrp="1"/>
          </p:cNvSpPr>
          <p:nvPr>
            <p:ph idx="1"/>
          </p:nvPr>
        </p:nvSpPr>
        <p:spPr>
          <a:xfrm>
            <a:off x="1371600" y="2286000"/>
            <a:ext cx="9601200" cy="2749138"/>
          </a:xfrm>
        </p:spPr>
        <p:txBody>
          <a:bodyPr/>
          <a:lstStyle/>
          <a:p>
            <a:pPr marL="0" indent="0">
              <a:buNone/>
            </a:pPr>
            <a:r>
              <a:rPr lang="en-US" dirty="0"/>
              <a:t>“</a:t>
            </a:r>
            <a:r>
              <a:rPr lang="en-US" dirty="0" err="1"/>
              <a:t>shinyjs</a:t>
            </a:r>
            <a:r>
              <a:rPr lang="en-US" dirty="0"/>
              <a:t> lets you perform common useful JavaScript operations in Shiny apps that will greatly improve your apps without having to know any JavaScript. </a:t>
            </a:r>
            <a:br>
              <a:rPr lang="en-US" dirty="0"/>
            </a:br>
            <a:br>
              <a:rPr lang="en-US" dirty="0"/>
            </a:br>
            <a:r>
              <a:rPr lang="en-US" dirty="0"/>
              <a:t>Examples include: hiding an element, disabling an input, resetting an input back to its original value, delaying code execution by a few seconds, and many more useful functions for both the end user and the developer. </a:t>
            </a:r>
            <a:r>
              <a:rPr lang="en-US" dirty="0" err="1"/>
              <a:t>shinyjs</a:t>
            </a:r>
            <a:r>
              <a:rPr lang="en-US" dirty="0"/>
              <a:t> can also be used to easily call your own custom JavaScript functions from R.”</a:t>
            </a:r>
          </a:p>
          <a:p>
            <a:r>
              <a:rPr lang="en-US" dirty="0"/>
              <a:t>From </a:t>
            </a:r>
            <a:r>
              <a:rPr lang="en-US" dirty="0" err="1"/>
              <a:t>github</a:t>
            </a:r>
            <a:r>
              <a:rPr lang="en-US" dirty="0"/>
              <a:t> page: </a:t>
            </a:r>
            <a:r>
              <a:rPr lang="en-US" dirty="0">
                <a:hlinkClick r:id="rId2"/>
              </a:rPr>
              <a:t>https://github.com/daattali/shinyjs</a:t>
            </a:r>
            <a:endParaRPr lang="en-US" dirty="0"/>
          </a:p>
          <a:p>
            <a:endParaRPr lang="en-US" dirty="0"/>
          </a:p>
        </p:txBody>
      </p:sp>
    </p:spTree>
    <p:extLst>
      <p:ext uri="{BB962C8B-B14F-4D97-AF65-F5344CB8AC3E}">
        <p14:creationId xmlns:p14="http://schemas.microsoft.com/office/powerpoint/2010/main" val="397834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6BF5-3268-BF4C-BF9B-3EC8F396A18F}"/>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F0878E6A-84EC-BB4D-ADEF-48389BBB90B0}"/>
              </a:ext>
            </a:extLst>
          </p:cNvPr>
          <p:cNvSpPr>
            <a:spLocks noGrp="1"/>
          </p:cNvSpPr>
          <p:nvPr>
            <p:ph idx="1"/>
          </p:nvPr>
        </p:nvSpPr>
        <p:spPr/>
        <p:txBody>
          <a:bodyPr/>
          <a:lstStyle/>
          <a:p>
            <a:r>
              <a:rPr lang="en-US" dirty="0"/>
              <a:t>disable()/enable() – disable/enable a UI element to control what users can do.</a:t>
            </a:r>
          </a:p>
          <a:p>
            <a:r>
              <a:rPr lang="en-US" dirty="0"/>
              <a:t>click() – simulate a click on a UI element</a:t>
            </a:r>
          </a:p>
          <a:p>
            <a:r>
              <a:rPr lang="en-US" dirty="0"/>
              <a:t>alert() – send a message through the user’s browser</a:t>
            </a:r>
          </a:p>
          <a:p>
            <a:r>
              <a:rPr lang="en-US" dirty="0"/>
              <a:t>onclick()/</a:t>
            </a:r>
            <a:r>
              <a:rPr lang="en-US" dirty="0" err="1"/>
              <a:t>onevent</a:t>
            </a:r>
            <a:r>
              <a:rPr lang="en-US" dirty="0"/>
              <a:t>() – run some code when a UI element is clicked, or an event happens such as a key press or the mouse hovers over something.</a:t>
            </a:r>
          </a:p>
          <a:p>
            <a:r>
              <a:rPr lang="en-US" dirty="0"/>
              <a:t>show(), hide(), toggle() – Display or hide a UI element (with animation)</a:t>
            </a:r>
          </a:p>
        </p:txBody>
      </p:sp>
    </p:spTree>
    <p:extLst>
      <p:ext uri="{BB962C8B-B14F-4D97-AF65-F5344CB8AC3E}">
        <p14:creationId xmlns:p14="http://schemas.microsoft.com/office/powerpoint/2010/main" val="1335504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23CF-35F3-104D-AA70-64EB39199B56}"/>
              </a:ext>
            </a:extLst>
          </p:cNvPr>
          <p:cNvSpPr>
            <a:spLocks noGrp="1"/>
          </p:cNvSpPr>
          <p:nvPr>
            <p:ph type="title"/>
          </p:nvPr>
        </p:nvSpPr>
        <p:spPr/>
        <p:txBody>
          <a:bodyPr vert="horz" lIns="91440" tIns="45720" rIns="91440" bIns="45720" rtlCol="0" anchor="t">
            <a:normAutofit/>
          </a:bodyPr>
          <a:lstStyle/>
          <a:p>
            <a:r>
              <a:rPr lang="en-US" dirty="0"/>
              <a:t>Before </a:t>
            </a:r>
            <a:r>
              <a:rPr lang="en-US" dirty="0" err="1"/>
              <a:t>shinyjs</a:t>
            </a:r>
            <a:endParaRPr lang="en-US" dirty="0"/>
          </a:p>
        </p:txBody>
      </p:sp>
      <p:pic>
        <p:nvPicPr>
          <p:cNvPr id="9" name="Content Placeholder 8">
            <a:extLst>
              <a:ext uri="{FF2B5EF4-FFF2-40B4-BE49-F238E27FC236}">
                <a16:creationId xmlns:a16="http://schemas.microsoft.com/office/drawing/2014/main" id="{21310266-BCBA-2840-ACEC-AB3E69A3FD1A}"/>
              </a:ext>
            </a:extLst>
          </p:cNvPr>
          <p:cNvPicPr>
            <a:picLocks noGrp="1" noChangeAspect="1"/>
          </p:cNvPicPr>
          <p:nvPr>
            <p:ph sz="half" idx="2"/>
          </p:nvPr>
        </p:nvPicPr>
        <p:blipFill rotWithShape="1">
          <a:blip r:embed="rId2"/>
          <a:srcRect l="822"/>
          <a:stretch/>
        </p:blipFill>
        <p:spPr>
          <a:xfrm>
            <a:off x="2042556" y="1550194"/>
            <a:ext cx="8685521" cy="1513639"/>
          </a:xfrm>
        </p:spPr>
      </p:pic>
      <p:pic>
        <p:nvPicPr>
          <p:cNvPr id="8" name="Content Placeholder 7">
            <a:extLst>
              <a:ext uri="{FF2B5EF4-FFF2-40B4-BE49-F238E27FC236}">
                <a16:creationId xmlns:a16="http://schemas.microsoft.com/office/drawing/2014/main" id="{6E80B00F-E33A-5E47-9CA8-2AE6F792587C}"/>
              </a:ext>
            </a:extLst>
          </p:cNvPr>
          <p:cNvPicPr>
            <a:picLocks noGrp="1" noChangeAspect="1"/>
          </p:cNvPicPr>
          <p:nvPr>
            <p:ph sz="quarter" idx="4"/>
          </p:nvPr>
        </p:nvPicPr>
        <p:blipFill rotWithShape="1">
          <a:blip r:embed="rId3"/>
          <a:stretch/>
        </p:blipFill>
        <p:spPr>
          <a:xfrm>
            <a:off x="3753611" y="4149241"/>
            <a:ext cx="3149600" cy="1993900"/>
          </a:xfrm>
          <a:prstGeom prst="rect">
            <a:avLst/>
          </a:prstGeom>
        </p:spPr>
      </p:pic>
      <p:sp>
        <p:nvSpPr>
          <p:cNvPr id="27" name="Title 1">
            <a:extLst>
              <a:ext uri="{FF2B5EF4-FFF2-40B4-BE49-F238E27FC236}">
                <a16:creationId xmlns:a16="http://schemas.microsoft.com/office/drawing/2014/main" id="{C8754B19-A312-5244-94C6-E4CBC1FF9A1E}"/>
              </a:ext>
            </a:extLst>
          </p:cNvPr>
          <p:cNvSpPr txBox="1">
            <a:spLocks/>
          </p:cNvSpPr>
          <p:nvPr/>
        </p:nvSpPr>
        <p:spPr>
          <a:xfrm>
            <a:off x="7223581" y="4657241"/>
            <a:ext cx="37492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After </a:t>
            </a:r>
            <a:r>
              <a:rPr lang="en-US" dirty="0" err="1"/>
              <a:t>shinyjs</a:t>
            </a:r>
            <a:endParaRPr lang="en-US" dirty="0"/>
          </a:p>
        </p:txBody>
      </p:sp>
    </p:spTree>
    <p:extLst>
      <p:ext uri="{BB962C8B-B14F-4D97-AF65-F5344CB8AC3E}">
        <p14:creationId xmlns:p14="http://schemas.microsoft.com/office/powerpoint/2010/main" val="155463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163D-B92F-B841-8763-D214FC05DA66}"/>
              </a:ext>
            </a:extLst>
          </p:cNvPr>
          <p:cNvSpPr>
            <a:spLocks noGrp="1"/>
          </p:cNvSpPr>
          <p:nvPr>
            <p:ph type="title"/>
          </p:nvPr>
        </p:nvSpPr>
        <p:spPr/>
        <p:txBody>
          <a:bodyPr/>
          <a:lstStyle/>
          <a:p>
            <a:r>
              <a:rPr lang="en-US" dirty="0"/>
              <a:t>Homework 1 recap</a:t>
            </a:r>
          </a:p>
        </p:txBody>
      </p:sp>
      <p:sp>
        <p:nvSpPr>
          <p:cNvPr id="3" name="Text Placeholder 2">
            <a:extLst>
              <a:ext uri="{FF2B5EF4-FFF2-40B4-BE49-F238E27FC236}">
                <a16:creationId xmlns:a16="http://schemas.microsoft.com/office/drawing/2014/main" id="{F25CD973-B1B1-334A-9602-3B73156637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754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A13C873-BFA6-5747-B6B6-B5B9D9409FCC}"/>
              </a:ext>
            </a:extLst>
          </p:cNvPr>
          <p:cNvSpPr>
            <a:spLocks noGrp="1"/>
          </p:cNvSpPr>
          <p:nvPr>
            <p:ph type="title"/>
          </p:nvPr>
        </p:nvSpPr>
        <p:spPr>
          <a:xfrm>
            <a:off x="7860667" y="685800"/>
            <a:ext cx="3656419" cy="1485900"/>
          </a:xfrm>
        </p:spPr>
        <p:txBody>
          <a:bodyPr>
            <a:normAutofit/>
          </a:bodyPr>
          <a:lstStyle/>
          <a:p>
            <a:r>
              <a:rPr lang="en-US" dirty="0"/>
              <a:t>Stats</a:t>
            </a:r>
          </a:p>
        </p:txBody>
      </p:sp>
      <p:sp>
        <p:nvSpPr>
          <p:cNvPr id="15" name="Rectangle 14">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6">
            <a:extLst>
              <a:ext uri="{FF2B5EF4-FFF2-40B4-BE49-F238E27FC236}">
                <a16:creationId xmlns:a16="http://schemas.microsoft.com/office/drawing/2014/main" id="{02DE8137-8443-2A4A-893C-439EEE7B81CD}"/>
              </a:ext>
            </a:extLst>
          </p:cNvPr>
          <p:cNvPicPr>
            <a:picLocks noChangeAspect="1"/>
          </p:cNvPicPr>
          <p:nvPr/>
        </p:nvPicPr>
        <p:blipFill>
          <a:blip r:embed="rId2"/>
          <a:stretch>
            <a:fillRect/>
          </a:stretch>
        </p:blipFill>
        <p:spPr>
          <a:xfrm>
            <a:off x="1023561" y="1436055"/>
            <a:ext cx="6517065" cy="3665849"/>
          </a:xfrm>
          <a:prstGeom prst="rect">
            <a:avLst/>
          </a:prstGeom>
        </p:spPr>
      </p:pic>
      <p:graphicFrame>
        <p:nvGraphicFramePr>
          <p:cNvPr id="7" name="Content Placeholder 6">
            <a:extLst>
              <a:ext uri="{FF2B5EF4-FFF2-40B4-BE49-F238E27FC236}">
                <a16:creationId xmlns:a16="http://schemas.microsoft.com/office/drawing/2014/main" id="{5DFECB2B-6519-E94F-90DC-18A03FAB05DB}"/>
              </a:ext>
            </a:extLst>
          </p:cNvPr>
          <p:cNvGraphicFramePr>
            <a:graphicFrameLocks noGrp="1"/>
          </p:cNvGraphicFramePr>
          <p:nvPr>
            <p:ph idx="1"/>
            <p:extLst>
              <p:ext uri="{D42A27DB-BD31-4B8C-83A1-F6EECF244321}">
                <p14:modId xmlns:p14="http://schemas.microsoft.com/office/powerpoint/2010/main" val="2809934539"/>
              </p:ext>
            </p:extLst>
          </p:nvPr>
        </p:nvGraphicFramePr>
        <p:xfrm>
          <a:off x="8044249" y="2311880"/>
          <a:ext cx="3066574" cy="2790024"/>
        </p:xfrm>
        <a:graphic>
          <a:graphicData uri="http://schemas.openxmlformats.org/drawingml/2006/table">
            <a:tbl>
              <a:tblPr>
                <a:tableStyleId>{3C2FFA5D-87B4-456A-9821-1D502468CF0F}</a:tableStyleId>
              </a:tblPr>
              <a:tblGrid>
                <a:gridCol w="1539698">
                  <a:extLst>
                    <a:ext uri="{9D8B030D-6E8A-4147-A177-3AD203B41FA5}">
                      <a16:colId xmlns:a16="http://schemas.microsoft.com/office/drawing/2014/main" val="1965256872"/>
                    </a:ext>
                  </a:extLst>
                </a:gridCol>
                <a:gridCol w="1526876">
                  <a:extLst>
                    <a:ext uri="{9D8B030D-6E8A-4147-A177-3AD203B41FA5}">
                      <a16:colId xmlns:a16="http://schemas.microsoft.com/office/drawing/2014/main" val="388227366"/>
                    </a:ext>
                  </a:extLst>
                </a:gridCol>
              </a:tblGrid>
              <a:tr h="725270">
                <a:tc>
                  <a:txBody>
                    <a:bodyPr/>
                    <a:lstStyle/>
                    <a:p>
                      <a:pPr algn="l" fontAlgn="b"/>
                      <a:r>
                        <a:rPr lang="en-US" sz="2400" b="1" u="none" strike="noStrike" dirty="0">
                          <a:effectLst/>
                        </a:rPr>
                        <a:t>Mean</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b="1" u="none" strike="noStrike" dirty="0">
                          <a:effectLst/>
                        </a:rPr>
                        <a:t>97.685</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5491827"/>
                  </a:ext>
                </a:extLst>
              </a:tr>
              <a:tr h="725270">
                <a:tc>
                  <a:txBody>
                    <a:bodyPr/>
                    <a:lstStyle/>
                    <a:p>
                      <a:pPr algn="l" fontAlgn="b"/>
                      <a:r>
                        <a:rPr lang="en-US" sz="2400" b="1" u="none" strike="noStrike" dirty="0">
                          <a:effectLst/>
                        </a:rPr>
                        <a:t>Median</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b="1" u="none" strike="noStrike" dirty="0">
                          <a:effectLst/>
                        </a:rPr>
                        <a:t>98.1</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7197020"/>
                  </a:ext>
                </a:extLst>
              </a:tr>
              <a:tr h="1339484">
                <a:tc>
                  <a:txBody>
                    <a:bodyPr/>
                    <a:lstStyle/>
                    <a:p>
                      <a:pPr algn="l" fontAlgn="b"/>
                      <a:r>
                        <a:rPr lang="en-US" sz="2400" b="1" u="none" strike="noStrike" dirty="0" err="1">
                          <a:effectLst/>
                        </a:rPr>
                        <a:t>Std</a:t>
                      </a:r>
                      <a:r>
                        <a:rPr lang="en-US" sz="2400" b="1" u="none" strike="noStrike" dirty="0">
                          <a:effectLst/>
                        </a:rPr>
                        <a:t> Dev</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b="1" u="none" strike="noStrike" dirty="0">
                          <a:effectLst/>
                        </a:rPr>
                        <a:t>2.073</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7939630"/>
                  </a:ext>
                </a:extLst>
              </a:tr>
            </a:tbl>
          </a:graphicData>
        </a:graphic>
      </p:graphicFrame>
    </p:spTree>
    <p:extLst>
      <p:ext uri="{BB962C8B-B14F-4D97-AF65-F5344CB8AC3E}">
        <p14:creationId xmlns:p14="http://schemas.microsoft.com/office/powerpoint/2010/main" val="308086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FCBFC3-B5EF-2F43-81F5-ABF3DE93D265}"/>
              </a:ext>
            </a:extLst>
          </p:cNvPr>
          <p:cNvSpPr>
            <a:spLocks noGrp="1"/>
          </p:cNvSpPr>
          <p:nvPr>
            <p:ph type="title"/>
          </p:nvPr>
        </p:nvSpPr>
        <p:spPr/>
        <p:txBody>
          <a:bodyPr/>
          <a:lstStyle/>
          <a:p>
            <a:r>
              <a:rPr lang="en-US" dirty="0"/>
              <a:t>Homework 2</a:t>
            </a:r>
          </a:p>
        </p:txBody>
      </p:sp>
      <p:sp>
        <p:nvSpPr>
          <p:cNvPr id="5" name="Text Placeholder 4">
            <a:extLst>
              <a:ext uri="{FF2B5EF4-FFF2-40B4-BE49-F238E27FC236}">
                <a16:creationId xmlns:a16="http://schemas.microsoft.com/office/drawing/2014/main" id="{D118D5FA-578C-CC40-BFF1-A428EECEA1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9081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00D5-699B-0445-BDF7-4A990D21C15E}"/>
              </a:ext>
            </a:extLst>
          </p:cNvPr>
          <p:cNvSpPr>
            <a:spLocks noGrp="1"/>
          </p:cNvSpPr>
          <p:nvPr>
            <p:ph type="title"/>
          </p:nvPr>
        </p:nvSpPr>
        <p:spPr/>
        <p:txBody>
          <a:bodyPr>
            <a:normAutofit fontScale="90000"/>
          </a:bodyPr>
          <a:lstStyle/>
          <a:p>
            <a:r>
              <a:rPr lang="en-US" b="1" dirty="0"/>
              <a:t>Homework 2: UI and Visuals that talk to each other</a:t>
            </a:r>
            <a:br>
              <a:rPr lang="en-US" b="1" dirty="0"/>
            </a:br>
            <a:endParaRPr lang="en-US" dirty="0"/>
          </a:p>
        </p:txBody>
      </p:sp>
      <p:sp>
        <p:nvSpPr>
          <p:cNvPr id="3" name="Content Placeholder 2">
            <a:extLst>
              <a:ext uri="{FF2B5EF4-FFF2-40B4-BE49-F238E27FC236}">
                <a16:creationId xmlns:a16="http://schemas.microsoft.com/office/drawing/2014/main" id="{580ECDA6-27DA-D642-9CC4-0B813341422E}"/>
              </a:ext>
            </a:extLst>
          </p:cNvPr>
          <p:cNvSpPr>
            <a:spLocks noGrp="1"/>
          </p:cNvSpPr>
          <p:nvPr>
            <p:ph idx="1"/>
          </p:nvPr>
        </p:nvSpPr>
        <p:spPr/>
        <p:txBody>
          <a:bodyPr>
            <a:normAutofit fontScale="92500" lnSpcReduction="20000"/>
          </a:bodyPr>
          <a:lstStyle/>
          <a:p>
            <a:pPr marL="0" indent="0">
              <a:buNone/>
            </a:pPr>
            <a:r>
              <a:rPr lang="en-US" dirty="0"/>
              <a:t>Use </a:t>
            </a:r>
            <a:r>
              <a:rPr lang="en-US" dirty="0" err="1"/>
              <a:t>plotly</a:t>
            </a:r>
            <a:r>
              <a:rPr lang="en-US" dirty="0"/>
              <a:t> (with or without the aid of ggplot2) to create three (3) different kinds of figures and one (1) data table. Include at least three (3) types of inputs, one (1) functioning </a:t>
            </a:r>
            <a:r>
              <a:rPr lang="en-US" dirty="0" err="1"/>
              <a:t>downloadButton</a:t>
            </a:r>
            <a:r>
              <a:rPr lang="en-US" dirty="0"/>
              <a:t>() and </a:t>
            </a:r>
            <a:r>
              <a:rPr lang="en-US"/>
              <a:t>one (1) observer </a:t>
            </a:r>
            <a:r>
              <a:rPr lang="en-US" dirty="0"/>
              <a:t>in the server. On the server side your plots and tables must utilize the reactive function for any and all datasets.</a:t>
            </a:r>
          </a:p>
          <a:p>
            <a:endParaRPr lang="en-US" dirty="0"/>
          </a:p>
          <a:p>
            <a:pPr marL="0" indent="0">
              <a:buNone/>
            </a:pPr>
            <a:r>
              <a:rPr lang="en-US" dirty="0"/>
              <a:t>Data Resources:</a:t>
            </a:r>
          </a:p>
          <a:p>
            <a:pPr lvl="0"/>
            <a:r>
              <a:rPr lang="en-US" dirty="0"/>
              <a:t>WPRDC: </a:t>
            </a:r>
            <a:r>
              <a:rPr lang="en-US" u="sng" dirty="0">
                <a:hlinkClick r:id="rId2"/>
              </a:rPr>
              <a:t>https://data.wprdc.org/</a:t>
            </a:r>
            <a:endParaRPr lang="en-US" dirty="0"/>
          </a:p>
          <a:p>
            <a:pPr lvl="0"/>
            <a:r>
              <a:rPr lang="en-US" dirty="0"/>
              <a:t>Data World: </a:t>
            </a:r>
            <a:r>
              <a:rPr lang="en-US" u="sng" dirty="0">
                <a:hlinkClick r:id="rId3"/>
              </a:rPr>
              <a:t>https://data.world/datasets/data</a:t>
            </a:r>
            <a:endParaRPr lang="en-US" dirty="0"/>
          </a:p>
          <a:p>
            <a:pPr lvl="0"/>
            <a:r>
              <a:rPr lang="en-US" dirty="0"/>
              <a:t>US Open Data: </a:t>
            </a:r>
            <a:r>
              <a:rPr lang="en-US" u="sng" dirty="0">
                <a:hlinkClick r:id="rId4"/>
              </a:rPr>
              <a:t>https://www.data.gov/</a:t>
            </a:r>
            <a:endParaRPr lang="en-US" dirty="0"/>
          </a:p>
          <a:p>
            <a:pPr lvl="0"/>
            <a:r>
              <a:rPr lang="en-US" dirty="0"/>
              <a:t>EU Open Data: </a:t>
            </a:r>
            <a:r>
              <a:rPr lang="en-US" u="sng" dirty="0">
                <a:hlinkClick r:id="rId5"/>
              </a:rPr>
              <a:t>http://data.europa.eu/euodp/en/data/</a:t>
            </a:r>
            <a:endParaRPr lang="en-US" dirty="0"/>
          </a:p>
          <a:p>
            <a:pPr lvl="0"/>
            <a:r>
              <a:rPr lang="en-US" dirty="0"/>
              <a:t>Just about any major US City</a:t>
            </a:r>
          </a:p>
          <a:p>
            <a:pPr marL="0" indent="0">
              <a:buNone/>
            </a:pPr>
            <a:endParaRPr lang="en-US" dirty="0"/>
          </a:p>
        </p:txBody>
      </p:sp>
    </p:spTree>
    <p:extLst>
      <p:ext uri="{BB962C8B-B14F-4D97-AF65-F5344CB8AC3E}">
        <p14:creationId xmlns:p14="http://schemas.microsoft.com/office/powerpoint/2010/main" val="99965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Handler</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059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4A3E-68C8-244E-8756-46DC6C7A2E0C}"/>
              </a:ext>
            </a:extLst>
          </p:cNvPr>
          <p:cNvSpPr>
            <a:spLocks noGrp="1"/>
          </p:cNvSpPr>
          <p:nvPr>
            <p:ph type="title"/>
          </p:nvPr>
        </p:nvSpPr>
        <p:spPr/>
        <p:txBody>
          <a:bodyPr/>
          <a:lstStyle/>
          <a:p>
            <a:r>
              <a:rPr lang="en-US" dirty="0"/>
              <a:t>Download Handler</a:t>
            </a:r>
          </a:p>
        </p:txBody>
      </p:sp>
      <p:sp>
        <p:nvSpPr>
          <p:cNvPr id="3" name="Content Placeholder 2">
            <a:extLst>
              <a:ext uri="{FF2B5EF4-FFF2-40B4-BE49-F238E27FC236}">
                <a16:creationId xmlns:a16="http://schemas.microsoft.com/office/drawing/2014/main" id="{D1B26809-8472-254F-A0C8-073945065B1F}"/>
              </a:ext>
            </a:extLst>
          </p:cNvPr>
          <p:cNvSpPr>
            <a:spLocks noGrp="1"/>
          </p:cNvSpPr>
          <p:nvPr>
            <p:ph sz="half" idx="1"/>
          </p:nvPr>
        </p:nvSpPr>
        <p:spPr>
          <a:xfrm>
            <a:off x="1371600" y="1805049"/>
            <a:ext cx="4447786" cy="4062351"/>
          </a:xfrm>
        </p:spPr>
        <p:txBody>
          <a:bodyPr>
            <a:normAutofit/>
          </a:bodyPr>
          <a:lstStyle/>
          <a:p>
            <a:r>
              <a:rPr lang="en-US" dirty="0"/>
              <a:t>Downloads can be either a Button or a Link in the UI</a:t>
            </a:r>
          </a:p>
          <a:p>
            <a:r>
              <a:rPr lang="en-US" dirty="0"/>
              <a:t>The Handler is a function with two parts:</a:t>
            </a:r>
          </a:p>
          <a:p>
            <a:pPr lvl="1"/>
            <a:r>
              <a:rPr lang="en-US" dirty="0"/>
              <a:t>Filename: here as a paste function to include the date</a:t>
            </a:r>
          </a:p>
          <a:p>
            <a:pPr lvl="1"/>
            <a:r>
              <a:rPr lang="en-US" dirty="0"/>
              <a:t>Content: here calling the reactive data from </a:t>
            </a:r>
            <a:r>
              <a:rPr lang="en-US" dirty="0" err="1"/>
              <a:t>starWarsInputs</a:t>
            </a:r>
            <a:r>
              <a:rPr lang="en-US" dirty="0"/>
              <a:t>()</a:t>
            </a:r>
          </a:p>
          <a:p>
            <a:r>
              <a:rPr lang="en-US" dirty="0"/>
              <a:t>The file name, type or content can also be changed from any input</a:t>
            </a:r>
          </a:p>
        </p:txBody>
      </p:sp>
      <p:pic>
        <p:nvPicPr>
          <p:cNvPr id="6" name="Content Placeholder 5">
            <a:extLst>
              <a:ext uri="{FF2B5EF4-FFF2-40B4-BE49-F238E27FC236}">
                <a16:creationId xmlns:a16="http://schemas.microsoft.com/office/drawing/2014/main" id="{42D5B381-136E-D34C-9741-3081CDDF0514}"/>
              </a:ext>
            </a:extLst>
          </p:cNvPr>
          <p:cNvPicPr>
            <a:picLocks noGrp="1" noChangeAspect="1"/>
          </p:cNvPicPr>
          <p:nvPr>
            <p:ph sz="half" idx="2"/>
          </p:nvPr>
        </p:nvPicPr>
        <p:blipFill>
          <a:blip r:embed="rId2"/>
          <a:stretch>
            <a:fillRect/>
          </a:stretch>
        </p:blipFill>
        <p:spPr>
          <a:xfrm>
            <a:off x="6524625" y="3281560"/>
            <a:ext cx="4448175" cy="1590280"/>
          </a:xfrm>
        </p:spPr>
      </p:pic>
    </p:spTree>
    <p:extLst>
      <p:ext uri="{BB962C8B-B14F-4D97-AF65-F5344CB8AC3E}">
        <p14:creationId xmlns:p14="http://schemas.microsoft.com/office/powerpoint/2010/main" val="38279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Bookmarking</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0254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{FADD89EC-4697-0547-A390-F126D931BEBD}tf10001072</Template>
  <TotalTime>1277</TotalTime>
  <Words>812</Words>
  <Application>Microsoft Office PowerPoint</Application>
  <PresentationFormat>Widescreen</PresentationFormat>
  <Paragraphs>95</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Calibri</vt:lpstr>
      <vt:lpstr>Franklin Gothic Book</vt:lpstr>
      <vt:lpstr>Crop</vt:lpstr>
      <vt:lpstr>Update inputs and more</vt:lpstr>
      <vt:lpstr>Agenda</vt:lpstr>
      <vt:lpstr>Homework 1 recap</vt:lpstr>
      <vt:lpstr>Stats</vt:lpstr>
      <vt:lpstr>Homework 2</vt:lpstr>
      <vt:lpstr>Homework 2: UI and Visuals that talk to each other </vt:lpstr>
      <vt:lpstr>Download Handler</vt:lpstr>
      <vt:lpstr>Download Handler</vt:lpstr>
      <vt:lpstr>Bookmarking</vt:lpstr>
      <vt:lpstr>What is bookmarking?</vt:lpstr>
      <vt:lpstr>Bookmarking</vt:lpstr>
      <vt:lpstr>URL Bookmarking Example</vt:lpstr>
      <vt:lpstr>onRestore()/onRestored()</vt:lpstr>
      <vt:lpstr>Notifications</vt:lpstr>
      <vt:lpstr>Notifications</vt:lpstr>
      <vt:lpstr>Notification Example (with custom css)</vt:lpstr>
      <vt:lpstr>Progress Bars</vt:lpstr>
      <vt:lpstr>Progress Bar Example</vt:lpstr>
      <vt:lpstr>Values List</vt:lpstr>
      <vt:lpstr>Value Lists are an alternative way to store Data</vt:lpstr>
      <vt:lpstr>Use case: sync multiple action Buttons</vt:lpstr>
      <vt:lpstr>Updates</vt:lpstr>
      <vt:lpstr>Updates &amp; Observe Events</vt:lpstr>
      <vt:lpstr>PowerPoint Presentation</vt:lpstr>
      <vt:lpstr>Before:  After:</vt:lpstr>
      <vt:lpstr>Expanding Observers with ShinyJS</vt:lpstr>
      <vt:lpstr>What is shinyjs?</vt:lpstr>
      <vt:lpstr>Useful functions</vt:lpstr>
      <vt:lpstr>Before shinyjs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inputs and more</dc:title>
  <dc:creator>Arnold, Geoffrey</dc:creator>
  <cp:lastModifiedBy>Andrew Olson</cp:lastModifiedBy>
  <cp:revision>24</cp:revision>
  <dcterms:created xsi:type="dcterms:W3CDTF">2018-06-16T16:39:11Z</dcterms:created>
  <dcterms:modified xsi:type="dcterms:W3CDTF">2018-09-11T21:06:39Z</dcterms:modified>
</cp:coreProperties>
</file>