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2"/>
  </p:notesMasterIdLst>
  <p:sldIdLst>
    <p:sldId id="256" r:id="rId2"/>
    <p:sldId id="373" r:id="rId3"/>
    <p:sldId id="377" r:id="rId4"/>
    <p:sldId id="378" r:id="rId5"/>
    <p:sldId id="379" r:id="rId6"/>
    <p:sldId id="385" r:id="rId7"/>
    <p:sldId id="386" r:id="rId8"/>
    <p:sldId id="387" r:id="rId9"/>
    <p:sldId id="388" r:id="rId10"/>
    <p:sldId id="389" r:id="rId11"/>
    <p:sldId id="390" r:id="rId12"/>
    <p:sldId id="380" r:id="rId13"/>
    <p:sldId id="382" r:id="rId14"/>
    <p:sldId id="383" r:id="rId15"/>
    <p:sldId id="391" r:id="rId16"/>
    <p:sldId id="381" r:id="rId17"/>
    <p:sldId id="392" r:id="rId18"/>
    <p:sldId id="395" r:id="rId19"/>
    <p:sldId id="384" r:id="rId20"/>
    <p:sldId id="393" r:id="rId21"/>
    <p:sldId id="396" r:id="rId22"/>
    <p:sldId id="394" r:id="rId23"/>
    <p:sldId id="397" r:id="rId24"/>
    <p:sldId id="328" r:id="rId25"/>
    <p:sldId id="332" r:id="rId26"/>
    <p:sldId id="333" r:id="rId27"/>
    <p:sldId id="398" r:id="rId28"/>
    <p:sldId id="334" r:id="rId29"/>
    <p:sldId id="375" r:id="rId30"/>
    <p:sldId id="37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38"/>
    <p:restoredTop sz="94777"/>
  </p:normalViewPr>
  <p:slideViewPr>
    <p:cSldViewPr snapToGrid="0" snapToObjects="1">
      <p:cViewPr>
        <p:scale>
          <a:sx n="104" d="100"/>
          <a:sy n="104" d="100"/>
        </p:scale>
        <p:origin x="144" y="8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553857-FF24-F64E-8D31-96B246FE7FC7}" type="datetimeFigureOut">
              <a:rPr lang="en-US" smtClean="0"/>
              <a:t>9/17/18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6A8589-4DB6-F94F-9D9D-AA9919C65C29}" type="slidenum">
              <a:rPr lang="en-US" smtClean="0"/>
              <a:t>‹#›</a:t>
            </a:fld>
            <a:endParaRPr lang="en-US"/>
          </a:p>
        </p:txBody>
      </p:sp>
    </p:spTree>
    <p:extLst>
      <p:ext uri="{BB962C8B-B14F-4D97-AF65-F5344CB8AC3E}">
        <p14:creationId xmlns:p14="http://schemas.microsoft.com/office/powerpoint/2010/main" val="931345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C42C6571-5E6A-784B-B936-D3B05221CD33}" type="datetimeFigureOut">
              <a:rPr lang="en-US" smtClean="0"/>
              <a:t>9/17/18</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1C6C68B0-3C7B-2D49-9F1B-BAA33F74E0C2}"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2C6571-5E6A-784B-B936-D3B05221CD33}" type="datetimeFigureOut">
              <a:rPr lang="en-US" smtClean="0"/>
              <a:t>9/17/18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C68B0-3C7B-2D49-9F1B-BAA33F74E0C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2C6571-5E6A-784B-B936-D3B05221CD33}" type="datetimeFigureOut">
              <a:rPr lang="en-US" smtClean="0"/>
              <a:t>9/17/18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C68B0-3C7B-2D49-9F1B-BAA33F74E0C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hasCustomPrompt="1"/>
          </p:nvPr>
        </p:nvSpPr>
        <p:spPr/>
        <p:txBody>
          <a:bodyPr/>
          <a:lstStyle>
            <a:lvl4pPr marL="688975" indent="-339725">
              <a:tabLst/>
              <a:defRPr/>
            </a:lvl4pPr>
          </a:lstStyle>
          <a:p>
            <a:pPr lvl="0"/>
            <a:r>
              <a:rPr lang="en-US" dirty="0"/>
              <a:t>Click to edit Master text styles</a:t>
            </a:r>
          </a:p>
          <a:p>
            <a:pPr lvl="3"/>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42C6571-5E6A-784B-B936-D3B05221CD33}" type="datetimeFigureOut">
              <a:rPr lang="en-US" smtClean="0"/>
              <a:t>9/17/18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C68B0-3C7B-2D49-9F1B-BAA33F74E0C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C42C6571-5E6A-784B-B936-D3B05221CD33}" type="datetimeFigureOut">
              <a:rPr lang="en-US" smtClean="0"/>
              <a:t>9/17/18</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1C6C68B0-3C7B-2D49-9F1B-BAA33F74E0C2}"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2C6571-5E6A-784B-B936-D3B05221CD33}" type="datetimeFigureOut">
              <a:rPr lang="en-US" smtClean="0"/>
              <a:t>9/17/18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6C68B0-3C7B-2D49-9F1B-BAA33F74E0C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2C6571-5E6A-784B-B936-D3B05221CD33}" type="datetimeFigureOut">
              <a:rPr lang="en-US" smtClean="0"/>
              <a:t>9/17/18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6C68B0-3C7B-2D49-9F1B-BAA33F74E0C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2C6571-5E6A-784B-B936-D3B05221CD33}" type="datetimeFigureOut">
              <a:rPr lang="en-US" smtClean="0"/>
              <a:t>9/17/18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6C68B0-3C7B-2D49-9F1B-BAA33F74E0C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2C6571-5E6A-784B-B936-D3B05221CD33}" type="datetimeFigureOut">
              <a:rPr lang="en-US" smtClean="0"/>
              <a:t>9/17/18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6C68B0-3C7B-2D49-9F1B-BAA33F74E0C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C42C6571-5E6A-784B-B936-D3B05221CD33}" type="datetimeFigureOut">
              <a:rPr lang="en-US" smtClean="0"/>
              <a:t>9/17/18</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C6C68B0-3C7B-2D49-9F1B-BAA33F74E0C2}"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C42C6571-5E6A-784B-B936-D3B05221CD33}" type="datetimeFigureOut">
              <a:rPr lang="en-US" smtClean="0"/>
              <a:t>9/17/18</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C6C68B0-3C7B-2D49-9F1B-BAA33F74E0C2}"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C42C6571-5E6A-784B-B936-D3B05221CD33}" type="datetimeFigureOut">
              <a:rPr lang="en-US" smtClean="0"/>
              <a:t>9/17/18</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1C6C68B0-3C7B-2D49-9F1B-BAA33F74E0C2}"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5637635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shiny.rstudio.com/gallery/conditionalpanel-demo.html"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w3schools.com/cs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w3schools.com/cssref/sel_id.asp" TargetMode="External"/><Relationship Id="rId7" Type="http://schemas.openxmlformats.org/officeDocument/2006/relationships/hyperlink" Target="https://www.w3schools.com/cssref/css_selectors.asp" TargetMode="External"/><Relationship Id="rId2" Type="http://schemas.openxmlformats.org/officeDocument/2006/relationships/hyperlink" Target="https://www.w3schools.com/cssref/sel_class.asp" TargetMode="External"/><Relationship Id="rId1" Type="http://schemas.openxmlformats.org/officeDocument/2006/relationships/slideLayout" Target="../slideLayouts/slideLayout2.xml"/><Relationship Id="rId6" Type="http://schemas.openxmlformats.org/officeDocument/2006/relationships/hyperlink" Target="https://www.w3schools.com/cssref/sel_element_comma.asp" TargetMode="External"/><Relationship Id="rId5" Type="http://schemas.openxmlformats.org/officeDocument/2006/relationships/hyperlink" Target="https://www.w3schools.com/cssref/sel_element.asp" TargetMode="External"/><Relationship Id="rId4" Type="http://schemas.openxmlformats.org/officeDocument/2006/relationships/hyperlink" Target="https://www.w3schools.com/cssref/sel_all.asp"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www.shinyapps.io/" TargetMode="Externa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Customize, CSS &amp; Deploying Apps</a:t>
            </a:r>
          </a:p>
        </p:txBody>
      </p:sp>
      <p:sp>
        <p:nvSpPr>
          <p:cNvPr id="3" name="Subtitle 2"/>
          <p:cNvSpPr>
            <a:spLocks noGrp="1"/>
          </p:cNvSpPr>
          <p:nvPr>
            <p:ph type="subTitle" idx="1"/>
          </p:nvPr>
        </p:nvSpPr>
        <p:spPr/>
        <p:txBody>
          <a:bodyPr/>
          <a:lstStyle/>
          <a:p>
            <a:r>
              <a:rPr lang="en-US"/>
              <a:t>Class 6</a:t>
            </a:r>
            <a:endParaRPr lang="en-US" dirty="0"/>
          </a:p>
        </p:txBody>
      </p:sp>
    </p:spTree>
    <p:extLst>
      <p:ext uri="{BB962C8B-B14F-4D97-AF65-F5344CB8AC3E}">
        <p14:creationId xmlns:p14="http://schemas.microsoft.com/office/powerpoint/2010/main" val="1503018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520C8-2BF8-2740-BB94-BC1E294EFFBF}"/>
              </a:ext>
            </a:extLst>
          </p:cNvPr>
          <p:cNvSpPr>
            <a:spLocks noGrp="1"/>
          </p:cNvSpPr>
          <p:nvPr>
            <p:ph type="title"/>
          </p:nvPr>
        </p:nvSpPr>
        <p:spPr/>
        <p:txBody>
          <a:bodyPr/>
          <a:lstStyle/>
          <a:p>
            <a:r>
              <a:rPr lang="en-US" dirty="0"/>
              <a:t>Extensions</a:t>
            </a:r>
          </a:p>
        </p:txBody>
      </p:sp>
      <p:sp>
        <p:nvSpPr>
          <p:cNvPr id="3" name="Content Placeholder 2">
            <a:extLst>
              <a:ext uri="{FF2B5EF4-FFF2-40B4-BE49-F238E27FC236}">
                <a16:creationId xmlns:a16="http://schemas.microsoft.com/office/drawing/2014/main" id="{7A6AA251-7A73-7A46-8760-64F6B334A922}"/>
              </a:ext>
            </a:extLst>
          </p:cNvPr>
          <p:cNvSpPr>
            <a:spLocks noGrp="1"/>
          </p:cNvSpPr>
          <p:nvPr>
            <p:ph idx="1"/>
          </p:nvPr>
        </p:nvSpPr>
        <p:spPr/>
        <p:txBody>
          <a:bodyPr/>
          <a:lstStyle/>
          <a:p>
            <a:r>
              <a:rPr lang="en-US" dirty="0"/>
              <a:t>Buttons</a:t>
            </a:r>
          </a:p>
          <a:p>
            <a:r>
              <a:rPr lang="en-US" dirty="0"/>
              <a:t>Fixed columns/scrolling</a:t>
            </a:r>
          </a:p>
          <a:p>
            <a:r>
              <a:rPr lang="en-US" dirty="0"/>
              <a:t>And much more!</a:t>
            </a:r>
          </a:p>
        </p:txBody>
      </p:sp>
      <p:pic>
        <p:nvPicPr>
          <p:cNvPr id="5" name="Picture 4">
            <a:extLst>
              <a:ext uri="{FF2B5EF4-FFF2-40B4-BE49-F238E27FC236}">
                <a16:creationId xmlns:a16="http://schemas.microsoft.com/office/drawing/2014/main" id="{A75B10B9-28B2-7141-91EA-3EC981843393}"/>
              </a:ext>
            </a:extLst>
          </p:cNvPr>
          <p:cNvPicPr>
            <a:picLocks noChangeAspect="1"/>
          </p:cNvPicPr>
          <p:nvPr/>
        </p:nvPicPr>
        <p:blipFill>
          <a:blip r:embed="rId2"/>
          <a:stretch>
            <a:fillRect/>
          </a:stretch>
        </p:blipFill>
        <p:spPr>
          <a:xfrm>
            <a:off x="5303966" y="622300"/>
            <a:ext cx="6032500" cy="1612900"/>
          </a:xfrm>
          <a:prstGeom prst="rect">
            <a:avLst/>
          </a:prstGeom>
        </p:spPr>
      </p:pic>
      <p:pic>
        <p:nvPicPr>
          <p:cNvPr id="7" name="Picture 6">
            <a:extLst>
              <a:ext uri="{FF2B5EF4-FFF2-40B4-BE49-F238E27FC236}">
                <a16:creationId xmlns:a16="http://schemas.microsoft.com/office/drawing/2014/main" id="{5D9EDAFD-7CA0-814A-A9E5-1719B64851C7}"/>
              </a:ext>
            </a:extLst>
          </p:cNvPr>
          <p:cNvPicPr>
            <a:picLocks noChangeAspect="1"/>
          </p:cNvPicPr>
          <p:nvPr/>
        </p:nvPicPr>
        <p:blipFill>
          <a:blip r:embed="rId3"/>
          <a:stretch>
            <a:fillRect/>
          </a:stretch>
        </p:blipFill>
        <p:spPr>
          <a:xfrm>
            <a:off x="5773866" y="2286000"/>
            <a:ext cx="5562600" cy="2362200"/>
          </a:xfrm>
          <a:prstGeom prst="rect">
            <a:avLst/>
          </a:prstGeom>
        </p:spPr>
      </p:pic>
      <p:pic>
        <p:nvPicPr>
          <p:cNvPr id="9" name="Picture 8">
            <a:extLst>
              <a:ext uri="{FF2B5EF4-FFF2-40B4-BE49-F238E27FC236}">
                <a16:creationId xmlns:a16="http://schemas.microsoft.com/office/drawing/2014/main" id="{1F0F660F-43E4-BB45-9EB4-32F4DFD6E7F9}"/>
              </a:ext>
            </a:extLst>
          </p:cNvPr>
          <p:cNvPicPr>
            <a:picLocks noChangeAspect="1"/>
          </p:cNvPicPr>
          <p:nvPr/>
        </p:nvPicPr>
        <p:blipFill>
          <a:blip r:embed="rId4"/>
          <a:stretch>
            <a:fillRect/>
          </a:stretch>
        </p:blipFill>
        <p:spPr>
          <a:xfrm>
            <a:off x="1569308" y="4711700"/>
            <a:ext cx="8166100" cy="1892300"/>
          </a:xfrm>
          <a:prstGeom prst="rect">
            <a:avLst/>
          </a:prstGeom>
        </p:spPr>
      </p:pic>
    </p:spTree>
    <p:extLst>
      <p:ext uri="{BB962C8B-B14F-4D97-AF65-F5344CB8AC3E}">
        <p14:creationId xmlns:p14="http://schemas.microsoft.com/office/powerpoint/2010/main" val="1726264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2C1B7-9231-DE49-A0D8-DF4C8E8CE328}"/>
              </a:ext>
            </a:extLst>
          </p:cNvPr>
          <p:cNvSpPr>
            <a:spLocks noGrp="1"/>
          </p:cNvSpPr>
          <p:nvPr>
            <p:ph type="title"/>
          </p:nvPr>
        </p:nvSpPr>
        <p:spPr/>
        <p:txBody>
          <a:bodyPr/>
          <a:lstStyle/>
          <a:p>
            <a:r>
              <a:rPr lang="en-US" dirty="0"/>
              <a:t>Formatting</a:t>
            </a:r>
          </a:p>
        </p:txBody>
      </p:sp>
      <p:sp>
        <p:nvSpPr>
          <p:cNvPr id="3" name="Content Placeholder 2">
            <a:extLst>
              <a:ext uri="{FF2B5EF4-FFF2-40B4-BE49-F238E27FC236}">
                <a16:creationId xmlns:a16="http://schemas.microsoft.com/office/drawing/2014/main" id="{D93524E4-9833-DD44-8D8B-FF966198FE77}"/>
              </a:ext>
            </a:extLst>
          </p:cNvPr>
          <p:cNvSpPr>
            <a:spLocks noGrp="1"/>
          </p:cNvSpPr>
          <p:nvPr>
            <p:ph idx="1"/>
          </p:nvPr>
        </p:nvSpPr>
        <p:spPr/>
        <p:txBody>
          <a:bodyPr/>
          <a:lstStyle/>
          <a:p>
            <a:r>
              <a:rPr lang="en-US" dirty="0"/>
              <a:t>Currency/adding commas</a:t>
            </a:r>
          </a:p>
          <a:p>
            <a:endParaRPr lang="en-US" dirty="0"/>
          </a:p>
          <a:p>
            <a:endParaRPr lang="en-US" dirty="0"/>
          </a:p>
          <a:p>
            <a:r>
              <a:rPr lang="en-US" dirty="0"/>
              <a:t>Style a column/row/entire table</a:t>
            </a:r>
          </a:p>
        </p:txBody>
      </p:sp>
      <p:pic>
        <p:nvPicPr>
          <p:cNvPr id="5" name="Picture 4">
            <a:extLst>
              <a:ext uri="{FF2B5EF4-FFF2-40B4-BE49-F238E27FC236}">
                <a16:creationId xmlns:a16="http://schemas.microsoft.com/office/drawing/2014/main" id="{1A638012-E4F5-8E4D-B715-DB8548E04978}"/>
              </a:ext>
            </a:extLst>
          </p:cNvPr>
          <p:cNvPicPr>
            <a:picLocks noChangeAspect="1"/>
          </p:cNvPicPr>
          <p:nvPr/>
        </p:nvPicPr>
        <p:blipFill>
          <a:blip r:embed="rId2"/>
          <a:stretch>
            <a:fillRect/>
          </a:stretch>
        </p:blipFill>
        <p:spPr>
          <a:xfrm>
            <a:off x="1861065" y="2815453"/>
            <a:ext cx="7975600" cy="596900"/>
          </a:xfrm>
          <a:prstGeom prst="rect">
            <a:avLst/>
          </a:prstGeom>
        </p:spPr>
      </p:pic>
      <p:pic>
        <p:nvPicPr>
          <p:cNvPr id="7" name="Picture 6">
            <a:extLst>
              <a:ext uri="{FF2B5EF4-FFF2-40B4-BE49-F238E27FC236}">
                <a16:creationId xmlns:a16="http://schemas.microsoft.com/office/drawing/2014/main" id="{476F80ED-3248-A04A-919A-26915D75379C}"/>
              </a:ext>
            </a:extLst>
          </p:cNvPr>
          <p:cNvPicPr>
            <a:picLocks noChangeAspect="1"/>
          </p:cNvPicPr>
          <p:nvPr/>
        </p:nvPicPr>
        <p:blipFill>
          <a:blip r:embed="rId3"/>
          <a:stretch>
            <a:fillRect/>
          </a:stretch>
        </p:blipFill>
        <p:spPr>
          <a:xfrm>
            <a:off x="1861065" y="4296976"/>
            <a:ext cx="10147300" cy="685800"/>
          </a:xfrm>
          <a:prstGeom prst="rect">
            <a:avLst/>
          </a:prstGeom>
        </p:spPr>
      </p:pic>
    </p:spTree>
    <p:extLst>
      <p:ext uri="{BB962C8B-B14F-4D97-AF65-F5344CB8AC3E}">
        <p14:creationId xmlns:p14="http://schemas.microsoft.com/office/powerpoint/2010/main" val="119617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CE74318-8721-5C4A-AE55-185E09F52FE6}"/>
              </a:ext>
            </a:extLst>
          </p:cNvPr>
          <p:cNvSpPr>
            <a:spLocks noGrp="1"/>
          </p:cNvSpPr>
          <p:nvPr>
            <p:ph type="title"/>
          </p:nvPr>
        </p:nvSpPr>
        <p:spPr/>
        <p:txBody>
          <a:bodyPr/>
          <a:lstStyle/>
          <a:p>
            <a:r>
              <a:rPr lang="en-US" dirty="0"/>
              <a:t>More layout stuff</a:t>
            </a:r>
          </a:p>
        </p:txBody>
      </p:sp>
      <p:sp>
        <p:nvSpPr>
          <p:cNvPr id="6" name="Text Placeholder 5">
            <a:extLst>
              <a:ext uri="{FF2B5EF4-FFF2-40B4-BE49-F238E27FC236}">
                <a16:creationId xmlns:a16="http://schemas.microsoft.com/office/drawing/2014/main" id="{2922E973-01B1-BE49-BEE3-246265F5104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12637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428134-F42D-3E42-B3C7-225E5CCD9180}"/>
              </a:ext>
            </a:extLst>
          </p:cNvPr>
          <p:cNvSpPr>
            <a:spLocks noGrp="1"/>
          </p:cNvSpPr>
          <p:nvPr>
            <p:ph type="title"/>
          </p:nvPr>
        </p:nvSpPr>
        <p:spPr/>
        <p:txBody>
          <a:bodyPr/>
          <a:lstStyle/>
          <a:p>
            <a:r>
              <a:rPr lang="en-US" dirty="0" err="1"/>
              <a:t>absolutePanel</a:t>
            </a:r>
            <a:r>
              <a:rPr lang="en-US" dirty="0"/>
              <a:t>()</a:t>
            </a:r>
          </a:p>
        </p:txBody>
      </p:sp>
      <p:sp>
        <p:nvSpPr>
          <p:cNvPr id="5" name="Content Placeholder 4">
            <a:extLst>
              <a:ext uri="{FF2B5EF4-FFF2-40B4-BE49-F238E27FC236}">
                <a16:creationId xmlns:a16="http://schemas.microsoft.com/office/drawing/2014/main" id="{B2FFAFA7-53A5-9C41-A510-515696CADF0E}"/>
              </a:ext>
            </a:extLst>
          </p:cNvPr>
          <p:cNvSpPr>
            <a:spLocks noGrp="1"/>
          </p:cNvSpPr>
          <p:nvPr>
            <p:ph idx="1"/>
          </p:nvPr>
        </p:nvSpPr>
        <p:spPr/>
        <p:txBody>
          <a:bodyPr/>
          <a:lstStyle/>
          <a:p>
            <a:r>
              <a:rPr lang="en-US" dirty="0"/>
              <a:t>Creates an element that floats!</a:t>
            </a:r>
          </a:p>
          <a:p>
            <a:r>
              <a:rPr lang="en-US" dirty="0"/>
              <a:t>You should still put some kind of panel inside/ </a:t>
            </a:r>
            <a:r>
              <a:rPr lang="en-US" dirty="0" err="1"/>
              <a:t>inputPanel</a:t>
            </a:r>
            <a:r>
              <a:rPr lang="en-US" dirty="0"/>
              <a:t>, </a:t>
            </a:r>
            <a:r>
              <a:rPr lang="en-US" dirty="0" err="1"/>
              <a:t>wellPanel</a:t>
            </a:r>
            <a:r>
              <a:rPr lang="en-US" dirty="0"/>
              <a:t> or a series of rows/columns</a:t>
            </a:r>
          </a:p>
          <a:p>
            <a:r>
              <a:rPr lang="en-US" dirty="0"/>
              <a:t>This element will travel with whatever UI elements (</a:t>
            </a:r>
            <a:r>
              <a:rPr lang="en-US" dirty="0" err="1"/>
              <a:t>divs</a:t>
            </a:r>
            <a:r>
              <a:rPr lang="en-US" dirty="0"/>
              <a:t>) you have them inside.</a:t>
            </a:r>
          </a:p>
          <a:p>
            <a:endParaRPr lang="en-US" dirty="0"/>
          </a:p>
        </p:txBody>
      </p:sp>
      <p:pic>
        <p:nvPicPr>
          <p:cNvPr id="7" name="Picture 6">
            <a:extLst>
              <a:ext uri="{FF2B5EF4-FFF2-40B4-BE49-F238E27FC236}">
                <a16:creationId xmlns:a16="http://schemas.microsoft.com/office/drawing/2014/main" id="{F527C5A2-0120-C240-A9B8-879AE7EC003D}"/>
              </a:ext>
            </a:extLst>
          </p:cNvPr>
          <p:cNvPicPr>
            <a:picLocks noChangeAspect="1"/>
          </p:cNvPicPr>
          <p:nvPr/>
        </p:nvPicPr>
        <p:blipFill>
          <a:blip r:embed="rId2"/>
          <a:stretch>
            <a:fillRect/>
          </a:stretch>
        </p:blipFill>
        <p:spPr>
          <a:xfrm>
            <a:off x="1714500" y="4235450"/>
            <a:ext cx="8915400" cy="2044700"/>
          </a:xfrm>
          <a:prstGeom prst="rect">
            <a:avLst/>
          </a:prstGeom>
        </p:spPr>
      </p:pic>
    </p:spTree>
    <p:extLst>
      <p:ext uri="{BB962C8B-B14F-4D97-AF65-F5344CB8AC3E}">
        <p14:creationId xmlns:p14="http://schemas.microsoft.com/office/powerpoint/2010/main" val="582524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DB34A-66AF-A44C-932A-4F9DBD92DEA6}"/>
              </a:ext>
            </a:extLst>
          </p:cNvPr>
          <p:cNvSpPr>
            <a:spLocks noGrp="1"/>
          </p:cNvSpPr>
          <p:nvPr>
            <p:ph type="title"/>
          </p:nvPr>
        </p:nvSpPr>
        <p:spPr>
          <a:xfrm>
            <a:off x="7860667" y="685800"/>
            <a:ext cx="3656419" cy="1485900"/>
          </a:xfrm>
        </p:spPr>
        <p:txBody>
          <a:bodyPr>
            <a:normAutofit/>
          </a:bodyPr>
          <a:lstStyle/>
          <a:p>
            <a:r>
              <a:rPr lang="en-US" sz="3400" err="1"/>
              <a:t>conditionalPanel</a:t>
            </a:r>
            <a:r>
              <a:rPr lang="en-US" sz="3400"/>
              <a:t>()</a:t>
            </a:r>
          </a:p>
        </p:txBody>
      </p:sp>
      <p:sp>
        <p:nvSpPr>
          <p:cNvPr id="13" name="Rectangle 12">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Content Placeholder 4">
            <a:extLst>
              <a:ext uri="{FF2B5EF4-FFF2-40B4-BE49-F238E27FC236}">
                <a16:creationId xmlns:a16="http://schemas.microsoft.com/office/drawing/2014/main" id="{C55C5CA9-11C5-1348-9C7C-54DDC2C380EC}"/>
              </a:ext>
            </a:extLst>
          </p:cNvPr>
          <p:cNvPicPr>
            <a:picLocks noChangeAspect="1"/>
          </p:cNvPicPr>
          <p:nvPr/>
        </p:nvPicPr>
        <p:blipFill>
          <a:blip r:embed="rId2"/>
          <a:stretch>
            <a:fillRect/>
          </a:stretch>
        </p:blipFill>
        <p:spPr>
          <a:xfrm>
            <a:off x="1023561" y="1277230"/>
            <a:ext cx="6517065" cy="3983498"/>
          </a:xfrm>
          <a:prstGeom prst="rect">
            <a:avLst/>
          </a:prstGeom>
        </p:spPr>
      </p:pic>
      <p:sp>
        <p:nvSpPr>
          <p:cNvPr id="10" name="Content Placeholder 9">
            <a:extLst>
              <a:ext uri="{FF2B5EF4-FFF2-40B4-BE49-F238E27FC236}">
                <a16:creationId xmlns:a16="http://schemas.microsoft.com/office/drawing/2014/main" id="{32ECBCF0-B6F1-4978-9400-43BF217ACB77}"/>
              </a:ext>
            </a:extLst>
          </p:cNvPr>
          <p:cNvSpPr>
            <a:spLocks noGrp="1"/>
          </p:cNvSpPr>
          <p:nvPr>
            <p:ph idx="1"/>
          </p:nvPr>
        </p:nvSpPr>
        <p:spPr>
          <a:xfrm>
            <a:off x="7860667" y="2286000"/>
            <a:ext cx="3656419" cy="3581400"/>
          </a:xfrm>
        </p:spPr>
        <p:txBody>
          <a:bodyPr>
            <a:normAutofit/>
          </a:bodyPr>
          <a:lstStyle/>
          <a:p>
            <a:r>
              <a:rPr lang="en-US" dirty="0"/>
              <a:t>Conditional panels automatically hide UI elements inside them until the condition described is met. (uses </a:t>
            </a:r>
            <a:r>
              <a:rPr lang="en-US" dirty="0" err="1"/>
              <a:t>Js</a:t>
            </a:r>
            <a:r>
              <a:rPr lang="en-US" dirty="0"/>
              <a:t>)</a:t>
            </a:r>
          </a:p>
          <a:p>
            <a:r>
              <a:rPr lang="en-US" dirty="0"/>
              <a:t>Another example: </a:t>
            </a:r>
            <a:r>
              <a:rPr lang="en-US" dirty="0">
                <a:hlinkClick r:id="rId3"/>
              </a:rPr>
              <a:t>https://shiny.rstudio.com/gallery/conditionalpanel-demo.html</a:t>
            </a:r>
            <a:endParaRPr lang="en-US" dirty="0"/>
          </a:p>
        </p:txBody>
      </p:sp>
    </p:spTree>
    <p:extLst>
      <p:ext uri="{BB962C8B-B14F-4D97-AF65-F5344CB8AC3E}">
        <p14:creationId xmlns:p14="http://schemas.microsoft.com/office/powerpoint/2010/main" val="717564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C9D99-8476-434C-A848-F9EB54902575}"/>
              </a:ext>
            </a:extLst>
          </p:cNvPr>
          <p:cNvSpPr>
            <a:spLocks noGrp="1"/>
          </p:cNvSpPr>
          <p:nvPr>
            <p:ph type="title"/>
          </p:nvPr>
        </p:nvSpPr>
        <p:spPr/>
        <p:txBody>
          <a:bodyPr/>
          <a:lstStyle/>
          <a:p>
            <a:r>
              <a:rPr lang="en-US" dirty="0"/>
              <a:t>Themes!</a:t>
            </a:r>
          </a:p>
        </p:txBody>
      </p:sp>
      <p:sp>
        <p:nvSpPr>
          <p:cNvPr id="3" name="Text Placeholder 2">
            <a:extLst>
              <a:ext uri="{FF2B5EF4-FFF2-40B4-BE49-F238E27FC236}">
                <a16:creationId xmlns:a16="http://schemas.microsoft.com/office/drawing/2014/main" id="{6E768DCD-FCF2-644F-AFD1-E3021B167415}"/>
              </a:ext>
            </a:extLst>
          </p:cNvPr>
          <p:cNvSpPr>
            <a:spLocks noGrp="1"/>
          </p:cNvSpPr>
          <p:nvPr>
            <p:ph type="body" idx="1"/>
          </p:nvPr>
        </p:nvSpPr>
        <p:spPr/>
        <p:txBody>
          <a:bodyPr/>
          <a:lstStyle/>
          <a:p>
            <a:r>
              <a:rPr lang="en-US" dirty="0"/>
              <a:t>And favicon</a:t>
            </a:r>
          </a:p>
        </p:txBody>
      </p:sp>
    </p:spTree>
    <p:extLst>
      <p:ext uri="{BB962C8B-B14F-4D97-AF65-F5344CB8AC3E}">
        <p14:creationId xmlns:p14="http://schemas.microsoft.com/office/powerpoint/2010/main" val="3159343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2907D5-7E72-5D48-BC08-4C3403630FD7}"/>
              </a:ext>
            </a:extLst>
          </p:cNvPr>
          <p:cNvSpPr>
            <a:spLocks noGrp="1"/>
          </p:cNvSpPr>
          <p:nvPr>
            <p:ph type="title"/>
          </p:nvPr>
        </p:nvSpPr>
        <p:spPr/>
        <p:txBody>
          <a:bodyPr/>
          <a:lstStyle/>
          <a:p>
            <a:r>
              <a:rPr lang="en-US" dirty="0" err="1"/>
              <a:t>shinythemes</a:t>
            </a:r>
            <a:r>
              <a:rPr lang="en-US" dirty="0"/>
              <a:t> package</a:t>
            </a:r>
          </a:p>
        </p:txBody>
      </p:sp>
      <p:sp>
        <p:nvSpPr>
          <p:cNvPr id="5" name="Content Placeholder 4">
            <a:extLst>
              <a:ext uri="{FF2B5EF4-FFF2-40B4-BE49-F238E27FC236}">
                <a16:creationId xmlns:a16="http://schemas.microsoft.com/office/drawing/2014/main" id="{82FAE7C1-C146-F24C-B3F4-3AE39BC5C972}"/>
              </a:ext>
            </a:extLst>
          </p:cNvPr>
          <p:cNvSpPr>
            <a:spLocks noGrp="1"/>
          </p:cNvSpPr>
          <p:nvPr>
            <p:ph idx="1"/>
          </p:nvPr>
        </p:nvSpPr>
        <p:spPr>
          <a:xfrm>
            <a:off x="1371600" y="2038865"/>
            <a:ext cx="9601200" cy="3581400"/>
          </a:xfrm>
        </p:spPr>
        <p:txBody>
          <a:bodyPr/>
          <a:lstStyle/>
          <a:p>
            <a:r>
              <a:rPr lang="en-US" dirty="0"/>
              <a:t>State the theme in either the </a:t>
            </a:r>
            <a:r>
              <a:rPr lang="en-US" dirty="0" err="1"/>
              <a:t>fuidPage</a:t>
            </a:r>
            <a:r>
              <a:rPr lang="en-US" dirty="0"/>
              <a:t>(), </a:t>
            </a:r>
            <a:r>
              <a:rPr lang="en-US" dirty="0" err="1"/>
              <a:t>navbarPage</a:t>
            </a:r>
            <a:endParaRPr lang="en-US" dirty="0"/>
          </a:p>
          <a:p>
            <a:endParaRPr lang="en-US" dirty="0"/>
          </a:p>
          <a:p>
            <a:endParaRPr lang="en-US" dirty="0"/>
          </a:p>
          <a:p>
            <a:endParaRPr lang="en-US" dirty="0"/>
          </a:p>
          <a:p>
            <a:r>
              <a:rPr lang="en-US" dirty="0"/>
              <a:t>Or let the user select the theme with a new input, </a:t>
            </a:r>
            <a:r>
              <a:rPr lang="en-US" dirty="0" err="1"/>
              <a:t>themeSelector</a:t>
            </a:r>
            <a:r>
              <a:rPr lang="en-US" dirty="0"/>
              <a:t>()!</a:t>
            </a:r>
          </a:p>
          <a:p>
            <a:r>
              <a:rPr lang="en-US" dirty="0"/>
              <a:t>You can also add your own custom </a:t>
            </a:r>
            <a:r>
              <a:rPr lang="en-US" dirty="0" err="1"/>
              <a:t>css</a:t>
            </a:r>
            <a:r>
              <a:rPr lang="en-US" dirty="0"/>
              <a:t> file (must be in a folder named www) by stating</a:t>
            </a:r>
          </a:p>
        </p:txBody>
      </p:sp>
      <p:pic>
        <p:nvPicPr>
          <p:cNvPr id="8" name="Picture 7">
            <a:extLst>
              <a:ext uri="{FF2B5EF4-FFF2-40B4-BE49-F238E27FC236}">
                <a16:creationId xmlns:a16="http://schemas.microsoft.com/office/drawing/2014/main" id="{27FCFCC7-E37D-CA43-8FB4-7D40EEFA467A}"/>
              </a:ext>
            </a:extLst>
          </p:cNvPr>
          <p:cNvPicPr>
            <a:picLocks noChangeAspect="1"/>
          </p:cNvPicPr>
          <p:nvPr/>
        </p:nvPicPr>
        <p:blipFill>
          <a:blip r:embed="rId2"/>
          <a:stretch>
            <a:fillRect/>
          </a:stretch>
        </p:blipFill>
        <p:spPr>
          <a:xfrm>
            <a:off x="3594958" y="5251965"/>
            <a:ext cx="4483100" cy="368300"/>
          </a:xfrm>
          <a:prstGeom prst="rect">
            <a:avLst/>
          </a:prstGeom>
        </p:spPr>
      </p:pic>
      <p:pic>
        <p:nvPicPr>
          <p:cNvPr id="10" name="Picture 9">
            <a:extLst>
              <a:ext uri="{FF2B5EF4-FFF2-40B4-BE49-F238E27FC236}">
                <a16:creationId xmlns:a16="http://schemas.microsoft.com/office/drawing/2014/main" id="{6E931871-F6F7-CC47-A8BF-352C4DBFB248}"/>
              </a:ext>
            </a:extLst>
          </p:cNvPr>
          <p:cNvPicPr>
            <a:picLocks noChangeAspect="1"/>
          </p:cNvPicPr>
          <p:nvPr/>
        </p:nvPicPr>
        <p:blipFill>
          <a:blip r:embed="rId3"/>
          <a:stretch>
            <a:fillRect/>
          </a:stretch>
        </p:blipFill>
        <p:spPr>
          <a:xfrm>
            <a:off x="3594958" y="2623065"/>
            <a:ext cx="4978400" cy="901700"/>
          </a:xfrm>
          <a:prstGeom prst="rect">
            <a:avLst/>
          </a:prstGeom>
        </p:spPr>
      </p:pic>
    </p:spTree>
    <p:extLst>
      <p:ext uri="{BB962C8B-B14F-4D97-AF65-F5344CB8AC3E}">
        <p14:creationId xmlns:p14="http://schemas.microsoft.com/office/powerpoint/2010/main" val="803189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01E5D-BB26-F14A-A577-19CE45EB65AC}"/>
              </a:ext>
            </a:extLst>
          </p:cNvPr>
          <p:cNvSpPr>
            <a:spLocks noGrp="1"/>
          </p:cNvSpPr>
          <p:nvPr>
            <p:ph type="title"/>
          </p:nvPr>
        </p:nvSpPr>
        <p:spPr>
          <a:xfrm>
            <a:off x="1371600" y="685800"/>
            <a:ext cx="9601200" cy="1485900"/>
          </a:xfrm>
        </p:spPr>
        <p:txBody>
          <a:bodyPr/>
          <a:lstStyle/>
          <a:p>
            <a:r>
              <a:rPr lang="en-US" dirty="0"/>
              <a:t>favicons</a:t>
            </a:r>
          </a:p>
        </p:txBody>
      </p:sp>
      <p:sp>
        <p:nvSpPr>
          <p:cNvPr id="3" name="Content Placeholder 2">
            <a:extLst>
              <a:ext uri="{FF2B5EF4-FFF2-40B4-BE49-F238E27FC236}">
                <a16:creationId xmlns:a16="http://schemas.microsoft.com/office/drawing/2014/main" id="{0387E9B0-61F0-B846-B76F-75770D689B50}"/>
              </a:ext>
            </a:extLst>
          </p:cNvPr>
          <p:cNvSpPr>
            <a:spLocks noGrp="1"/>
          </p:cNvSpPr>
          <p:nvPr>
            <p:ph idx="1"/>
          </p:nvPr>
        </p:nvSpPr>
        <p:spPr>
          <a:xfrm>
            <a:off x="1371600" y="2286000"/>
            <a:ext cx="9601200" cy="3581400"/>
          </a:xfrm>
        </p:spPr>
        <p:txBody>
          <a:bodyPr/>
          <a:lstStyle/>
          <a:p>
            <a:r>
              <a:rPr lang="en-US" dirty="0"/>
              <a:t>Just like custom </a:t>
            </a:r>
            <a:r>
              <a:rPr lang="en-US" dirty="0" err="1"/>
              <a:t>css</a:t>
            </a:r>
            <a:r>
              <a:rPr lang="en-US" dirty="0"/>
              <a:t> your favicon must be in the www folder</a:t>
            </a:r>
          </a:p>
          <a:p>
            <a:r>
              <a:rPr lang="en-US" dirty="0"/>
              <a:t>Then call it by name!</a:t>
            </a:r>
          </a:p>
          <a:p>
            <a:endParaRPr lang="en-US" dirty="0"/>
          </a:p>
        </p:txBody>
      </p:sp>
      <p:pic>
        <p:nvPicPr>
          <p:cNvPr id="7" name="Picture 6">
            <a:extLst>
              <a:ext uri="{FF2B5EF4-FFF2-40B4-BE49-F238E27FC236}">
                <a16:creationId xmlns:a16="http://schemas.microsoft.com/office/drawing/2014/main" id="{7406B8A2-4839-F843-8B62-693F6FD425EE}"/>
              </a:ext>
            </a:extLst>
          </p:cNvPr>
          <p:cNvPicPr>
            <a:picLocks noChangeAspect="1"/>
          </p:cNvPicPr>
          <p:nvPr/>
        </p:nvPicPr>
        <p:blipFill>
          <a:blip r:embed="rId2"/>
          <a:stretch>
            <a:fillRect/>
          </a:stretch>
        </p:blipFill>
        <p:spPr>
          <a:xfrm>
            <a:off x="1371600" y="3817208"/>
            <a:ext cx="10109200" cy="1587500"/>
          </a:xfrm>
          <a:prstGeom prst="rect">
            <a:avLst/>
          </a:prstGeom>
        </p:spPr>
      </p:pic>
    </p:spTree>
    <p:extLst>
      <p:ext uri="{BB962C8B-B14F-4D97-AF65-F5344CB8AC3E}">
        <p14:creationId xmlns:p14="http://schemas.microsoft.com/office/powerpoint/2010/main" val="615549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1"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2"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4" name="Rectangle 13">
            <a:extLst>
              <a:ext uri="{FF2B5EF4-FFF2-40B4-BE49-F238E27FC236}">
                <a16:creationId xmlns:a16="http://schemas.microsoft.com/office/drawing/2014/main" id="{1F9A0C1C-8ABC-401B-8FE9-AC9327C4C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0FFF93-F72F-D841-BA15-C77A91D76410}"/>
              </a:ext>
            </a:extLst>
          </p:cNvPr>
          <p:cNvSpPr>
            <a:spLocks noGrp="1"/>
          </p:cNvSpPr>
          <p:nvPr>
            <p:ph type="title"/>
          </p:nvPr>
        </p:nvSpPr>
        <p:spPr>
          <a:xfrm>
            <a:off x="8154186" y="634028"/>
            <a:ext cx="3355942" cy="3732835"/>
          </a:xfrm>
        </p:spPr>
        <p:txBody>
          <a:bodyPr vert="horz" lIns="91440" tIns="45720" rIns="91440" bIns="45720" rtlCol="0" anchor="b">
            <a:normAutofit/>
          </a:bodyPr>
          <a:lstStyle/>
          <a:p>
            <a:pPr algn="ctr"/>
            <a:r>
              <a:rPr lang="en-US" sz="3100" cap="all" dirty="0"/>
              <a:t>Favicons &amp; themes in </a:t>
            </a:r>
            <a:r>
              <a:rPr lang="en-US" sz="3100" cap="all" dirty="0" err="1"/>
              <a:t>Flexdashboard</a:t>
            </a:r>
            <a:endParaRPr lang="en-US" sz="3100" cap="all" dirty="0"/>
          </a:p>
        </p:txBody>
      </p:sp>
      <p:sp>
        <p:nvSpPr>
          <p:cNvPr id="16" name="Freeform 6">
            <a:extLst>
              <a:ext uri="{FF2B5EF4-FFF2-40B4-BE49-F238E27FC236}">
                <a16:creationId xmlns:a16="http://schemas.microsoft.com/office/drawing/2014/main" id="{BA5783C3-2F96-40A7-A24F-30CB07AA3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18" name="Freeform 6">
            <a:extLst>
              <a:ext uri="{FF2B5EF4-FFF2-40B4-BE49-F238E27FC236}">
                <a16:creationId xmlns:a16="http://schemas.microsoft.com/office/drawing/2014/main" id="{A9D08DBA-0326-4C4E-ACFB-576F3ABDD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94670"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pic>
        <p:nvPicPr>
          <p:cNvPr id="7" name="Content Placeholder 3">
            <a:extLst>
              <a:ext uri="{FF2B5EF4-FFF2-40B4-BE49-F238E27FC236}">
                <a16:creationId xmlns:a16="http://schemas.microsoft.com/office/drawing/2014/main" id="{14FB94B9-B1CF-7E45-BD33-259C7F327324}"/>
              </a:ext>
            </a:extLst>
          </p:cNvPr>
          <p:cNvPicPr>
            <a:picLocks noGrp="1" noChangeAspect="1"/>
          </p:cNvPicPr>
          <p:nvPr>
            <p:ph idx="1"/>
          </p:nvPr>
        </p:nvPicPr>
        <p:blipFill>
          <a:blip r:embed="rId2"/>
          <a:stretch>
            <a:fillRect/>
          </a:stretch>
        </p:blipFill>
        <p:spPr>
          <a:xfrm>
            <a:off x="1379023" y="2095767"/>
            <a:ext cx="5659222" cy="2865657"/>
          </a:xfrm>
          <a:prstGeom prst="rect">
            <a:avLst/>
          </a:prstGeom>
        </p:spPr>
      </p:pic>
    </p:spTree>
    <p:extLst>
      <p:ext uri="{BB962C8B-B14F-4D97-AF65-F5344CB8AC3E}">
        <p14:creationId xmlns:p14="http://schemas.microsoft.com/office/powerpoint/2010/main" val="2599002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34EB8-BA77-A44C-A680-39A21DFF95A1}"/>
              </a:ext>
            </a:extLst>
          </p:cNvPr>
          <p:cNvSpPr>
            <a:spLocks noGrp="1"/>
          </p:cNvSpPr>
          <p:nvPr>
            <p:ph type="title"/>
          </p:nvPr>
        </p:nvSpPr>
        <p:spPr/>
        <p:txBody>
          <a:bodyPr/>
          <a:lstStyle/>
          <a:p>
            <a:r>
              <a:rPr lang="en-US" dirty="0"/>
              <a:t>CSS</a:t>
            </a:r>
          </a:p>
        </p:txBody>
      </p:sp>
      <p:sp>
        <p:nvSpPr>
          <p:cNvPr id="3" name="Text Placeholder 2">
            <a:extLst>
              <a:ext uri="{FF2B5EF4-FFF2-40B4-BE49-F238E27FC236}">
                <a16:creationId xmlns:a16="http://schemas.microsoft.com/office/drawing/2014/main" id="{79353F89-F825-2347-B72F-C8BCCCE5A8E5}"/>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92309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107C2-80F5-7B49-95D7-B31418FACCBE}"/>
              </a:ext>
            </a:extLst>
          </p:cNvPr>
          <p:cNvSpPr>
            <a:spLocks noGrp="1"/>
          </p:cNvSpPr>
          <p:nvPr>
            <p:ph type="title"/>
          </p:nvPr>
        </p:nvSpPr>
        <p:spPr/>
        <p:txBody>
          <a:bodyPr/>
          <a:lstStyle/>
          <a:p>
            <a:r>
              <a:rPr lang="en-US" dirty="0"/>
              <a:t>Agenda	</a:t>
            </a:r>
          </a:p>
        </p:txBody>
      </p:sp>
      <p:sp>
        <p:nvSpPr>
          <p:cNvPr id="3" name="Content Placeholder 2">
            <a:extLst>
              <a:ext uri="{FF2B5EF4-FFF2-40B4-BE49-F238E27FC236}">
                <a16:creationId xmlns:a16="http://schemas.microsoft.com/office/drawing/2014/main" id="{797C1799-F4A0-DB41-9A56-E6CF3B522CCC}"/>
              </a:ext>
            </a:extLst>
          </p:cNvPr>
          <p:cNvSpPr>
            <a:spLocks noGrp="1"/>
          </p:cNvSpPr>
          <p:nvPr>
            <p:ph idx="1"/>
          </p:nvPr>
        </p:nvSpPr>
        <p:spPr/>
        <p:txBody>
          <a:bodyPr/>
          <a:lstStyle/>
          <a:p>
            <a:r>
              <a:rPr lang="en-US" dirty="0"/>
              <a:t>Homework 2 Review</a:t>
            </a:r>
          </a:p>
          <a:p>
            <a:r>
              <a:rPr lang="en-US" dirty="0"/>
              <a:t>Project 1</a:t>
            </a:r>
          </a:p>
          <a:p>
            <a:r>
              <a:rPr lang="en-US" dirty="0"/>
              <a:t>Customize</a:t>
            </a:r>
          </a:p>
          <a:p>
            <a:r>
              <a:rPr lang="en-US" dirty="0"/>
              <a:t>DT Extras</a:t>
            </a:r>
          </a:p>
          <a:p>
            <a:r>
              <a:rPr lang="en-US" dirty="0"/>
              <a:t>Themes</a:t>
            </a:r>
          </a:p>
          <a:p>
            <a:r>
              <a:rPr lang="en-US" dirty="0"/>
              <a:t>Intro to CSS</a:t>
            </a:r>
          </a:p>
          <a:p>
            <a:r>
              <a:rPr lang="en-US" dirty="0"/>
              <a:t>Deploying to </a:t>
            </a:r>
            <a:r>
              <a:rPr lang="en-US" dirty="0" err="1"/>
              <a:t>shinyapps.io</a:t>
            </a:r>
            <a:endParaRPr lang="en-US" dirty="0"/>
          </a:p>
          <a:p>
            <a:endParaRPr lang="en-US" dirty="0"/>
          </a:p>
        </p:txBody>
      </p:sp>
    </p:spTree>
    <p:extLst>
      <p:ext uri="{BB962C8B-B14F-4D97-AF65-F5344CB8AC3E}">
        <p14:creationId xmlns:p14="http://schemas.microsoft.com/office/powerpoint/2010/main" val="21539601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9FCAAC-7CDF-7B47-9E7C-D1C4FCDA2D55}"/>
              </a:ext>
            </a:extLst>
          </p:cNvPr>
          <p:cNvSpPr>
            <a:spLocks noGrp="1"/>
          </p:cNvSpPr>
          <p:nvPr>
            <p:ph type="title"/>
          </p:nvPr>
        </p:nvSpPr>
        <p:spPr/>
        <p:txBody>
          <a:bodyPr/>
          <a:lstStyle/>
          <a:p>
            <a:r>
              <a:rPr lang="en-US" dirty="0"/>
              <a:t>What is CSS?</a:t>
            </a:r>
          </a:p>
        </p:txBody>
      </p:sp>
      <p:sp>
        <p:nvSpPr>
          <p:cNvPr id="5" name="Content Placeholder 4">
            <a:extLst>
              <a:ext uri="{FF2B5EF4-FFF2-40B4-BE49-F238E27FC236}">
                <a16:creationId xmlns:a16="http://schemas.microsoft.com/office/drawing/2014/main" id="{74BE033C-AC9C-1A4D-B685-CA451111E124}"/>
              </a:ext>
            </a:extLst>
          </p:cNvPr>
          <p:cNvSpPr>
            <a:spLocks noGrp="1"/>
          </p:cNvSpPr>
          <p:nvPr>
            <p:ph idx="1"/>
          </p:nvPr>
        </p:nvSpPr>
        <p:spPr/>
        <p:txBody>
          <a:bodyPr/>
          <a:lstStyle/>
          <a:p>
            <a:r>
              <a:rPr lang="en-US" dirty="0"/>
              <a:t>Stands for: Cascading Style Sheet</a:t>
            </a:r>
          </a:p>
          <a:p>
            <a:r>
              <a:rPr lang="en-US" dirty="0"/>
              <a:t>It is a way of further augmenting your shiny elements.</a:t>
            </a:r>
          </a:p>
          <a:p>
            <a:r>
              <a:rPr lang="en-US" dirty="0"/>
              <a:t>There’s too much that can be done to count.</a:t>
            </a:r>
          </a:p>
          <a:p>
            <a:r>
              <a:rPr lang="en-US" dirty="0">
                <a:hlinkClick r:id="rId2"/>
              </a:rPr>
              <a:t>https://www.w3schools.com/css/</a:t>
            </a:r>
            <a:endParaRPr lang="en-US" dirty="0"/>
          </a:p>
        </p:txBody>
      </p:sp>
    </p:spTree>
    <p:extLst>
      <p:ext uri="{BB962C8B-B14F-4D97-AF65-F5344CB8AC3E}">
        <p14:creationId xmlns:p14="http://schemas.microsoft.com/office/powerpoint/2010/main" val="32358197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65934-DDC4-4248-8200-2E2253ECA199}"/>
              </a:ext>
            </a:extLst>
          </p:cNvPr>
          <p:cNvSpPr>
            <a:spLocks noGrp="1"/>
          </p:cNvSpPr>
          <p:nvPr>
            <p:ph type="title"/>
          </p:nvPr>
        </p:nvSpPr>
        <p:spPr/>
        <p:txBody>
          <a:bodyPr/>
          <a:lstStyle/>
          <a:p>
            <a:r>
              <a:rPr lang="en-US" dirty="0"/>
              <a:t>Targeting an element</a:t>
            </a:r>
          </a:p>
        </p:txBody>
      </p:sp>
      <p:graphicFrame>
        <p:nvGraphicFramePr>
          <p:cNvPr id="4" name="Content Placeholder 3">
            <a:extLst>
              <a:ext uri="{FF2B5EF4-FFF2-40B4-BE49-F238E27FC236}">
                <a16:creationId xmlns:a16="http://schemas.microsoft.com/office/drawing/2014/main" id="{618A8215-9DF2-F54A-BCCF-E1E1ACACDB8B}"/>
              </a:ext>
            </a:extLst>
          </p:cNvPr>
          <p:cNvGraphicFramePr>
            <a:graphicFrameLocks noGrp="1"/>
          </p:cNvGraphicFramePr>
          <p:nvPr>
            <p:ph idx="1"/>
            <p:extLst>
              <p:ext uri="{D42A27DB-BD31-4B8C-83A1-F6EECF244321}">
                <p14:modId xmlns:p14="http://schemas.microsoft.com/office/powerpoint/2010/main" val="3639930401"/>
              </p:ext>
            </p:extLst>
          </p:nvPr>
        </p:nvGraphicFramePr>
        <p:xfrm>
          <a:off x="1371600" y="2286000"/>
          <a:ext cx="9601200" cy="3383280"/>
        </p:xfrm>
        <a:graphic>
          <a:graphicData uri="http://schemas.openxmlformats.org/drawingml/2006/table">
            <a:tbl>
              <a:tblPr firstRow="1" bandRow="1">
                <a:tableStyleId>{5C22544A-7EE6-4342-B048-85BDC9FD1C3A}</a:tableStyleId>
              </a:tblPr>
              <a:tblGrid>
                <a:gridCol w="3200400">
                  <a:extLst>
                    <a:ext uri="{9D8B030D-6E8A-4147-A177-3AD203B41FA5}">
                      <a16:colId xmlns:a16="http://schemas.microsoft.com/office/drawing/2014/main" val="2409231640"/>
                    </a:ext>
                  </a:extLst>
                </a:gridCol>
                <a:gridCol w="3200400">
                  <a:extLst>
                    <a:ext uri="{9D8B030D-6E8A-4147-A177-3AD203B41FA5}">
                      <a16:colId xmlns:a16="http://schemas.microsoft.com/office/drawing/2014/main" val="462416918"/>
                    </a:ext>
                  </a:extLst>
                </a:gridCol>
                <a:gridCol w="3200400">
                  <a:extLst>
                    <a:ext uri="{9D8B030D-6E8A-4147-A177-3AD203B41FA5}">
                      <a16:colId xmlns:a16="http://schemas.microsoft.com/office/drawing/2014/main" val="3753435291"/>
                    </a:ext>
                  </a:extLst>
                </a:gridCol>
              </a:tblGrid>
              <a:tr h="370840">
                <a:tc>
                  <a:txBody>
                    <a:bodyPr/>
                    <a:lstStyle/>
                    <a:p>
                      <a:pPr algn="l" fontAlgn="t"/>
                      <a:r>
                        <a:rPr lang="en-US">
                          <a:effectLst/>
                        </a:rPr>
                        <a:t>Selector</a:t>
                      </a:r>
                    </a:p>
                  </a:txBody>
                  <a:tcPr marL="152400" marR="76200" marT="76200" marB="76200"/>
                </a:tc>
                <a:tc>
                  <a:txBody>
                    <a:bodyPr/>
                    <a:lstStyle/>
                    <a:p>
                      <a:pPr algn="l" fontAlgn="t"/>
                      <a:r>
                        <a:rPr lang="en-US">
                          <a:effectLst/>
                        </a:rPr>
                        <a:t>Example</a:t>
                      </a:r>
                    </a:p>
                  </a:txBody>
                  <a:tcPr marL="76200" marR="76200" marT="76200" marB="76200"/>
                </a:tc>
                <a:tc>
                  <a:txBody>
                    <a:bodyPr/>
                    <a:lstStyle/>
                    <a:p>
                      <a:pPr algn="l" fontAlgn="t"/>
                      <a:r>
                        <a:rPr lang="en-US">
                          <a:effectLst/>
                        </a:rPr>
                        <a:t>Example description</a:t>
                      </a:r>
                    </a:p>
                  </a:txBody>
                  <a:tcPr marL="76200" marR="76200" marT="76200" marB="76200"/>
                </a:tc>
                <a:extLst>
                  <a:ext uri="{0D108BD9-81ED-4DB2-BD59-A6C34878D82A}">
                    <a16:rowId xmlns:a16="http://schemas.microsoft.com/office/drawing/2014/main" val="1031709670"/>
                  </a:ext>
                </a:extLst>
              </a:tr>
              <a:tr h="370840">
                <a:tc>
                  <a:txBody>
                    <a:bodyPr/>
                    <a:lstStyle/>
                    <a:p>
                      <a:pPr algn="l" fontAlgn="t"/>
                      <a:r>
                        <a:rPr lang="en-US">
                          <a:effectLst/>
                          <a:hlinkClick r:id="rId2"/>
                        </a:rPr>
                        <a:t>.</a:t>
                      </a:r>
                      <a:r>
                        <a:rPr lang="en-US" i="1">
                          <a:effectLst/>
                          <a:hlinkClick r:id="rId2"/>
                        </a:rPr>
                        <a:t>class</a:t>
                      </a:r>
                      <a:endParaRPr lang="en-US">
                        <a:effectLst/>
                      </a:endParaRPr>
                    </a:p>
                  </a:txBody>
                  <a:tcPr marL="152400" marR="76200" marT="76200" marB="76200"/>
                </a:tc>
                <a:tc>
                  <a:txBody>
                    <a:bodyPr/>
                    <a:lstStyle/>
                    <a:p>
                      <a:pPr algn="l" fontAlgn="t"/>
                      <a:r>
                        <a:rPr lang="en-US">
                          <a:effectLst/>
                        </a:rPr>
                        <a:t>.intro</a:t>
                      </a:r>
                    </a:p>
                  </a:txBody>
                  <a:tcPr marL="76200" marR="76200" marT="76200" marB="76200"/>
                </a:tc>
                <a:tc>
                  <a:txBody>
                    <a:bodyPr/>
                    <a:lstStyle/>
                    <a:p>
                      <a:pPr algn="l" fontAlgn="t"/>
                      <a:r>
                        <a:rPr lang="en-US">
                          <a:effectLst/>
                        </a:rPr>
                        <a:t>Selects all elements with class="intro"</a:t>
                      </a:r>
                    </a:p>
                  </a:txBody>
                  <a:tcPr marL="76200" marR="76200" marT="76200" marB="76200"/>
                </a:tc>
                <a:extLst>
                  <a:ext uri="{0D108BD9-81ED-4DB2-BD59-A6C34878D82A}">
                    <a16:rowId xmlns:a16="http://schemas.microsoft.com/office/drawing/2014/main" val="1961088119"/>
                  </a:ext>
                </a:extLst>
              </a:tr>
              <a:tr h="370840">
                <a:tc>
                  <a:txBody>
                    <a:bodyPr/>
                    <a:lstStyle/>
                    <a:p>
                      <a:pPr algn="l" fontAlgn="t"/>
                      <a:r>
                        <a:rPr lang="en-US">
                          <a:effectLst/>
                          <a:hlinkClick r:id="rId3"/>
                        </a:rPr>
                        <a:t>#</a:t>
                      </a:r>
                      <a:r>
                        <a:rPr lang="en-US" i="1">
                          <a:effectLst/>
                          <a:hlinkClick r:id="rId3"/>
                        </a:rPr>
                        <a:t>id</a:t>
                      </a:r>
                      <a:endParaRPr lang="en-US">
                        <a:effectLst/>
                      </a:endParaRPr>
                    </a:p>
                  </a:txBody>
                  <a:tcPr marL="152400" marR="76200" marT="76200" marB="76200"/>
                </a:tc>
                <a:tc>
                  <a:txBody>
                    <a:bodyPr/>
                    <a:lstStyle/>
                    <a:p>
                      <a:pPr algn="l" fontAlgn="t"/>
                      <a:r>
                        <a:rPr lang="en-US">
                          <a:effectLst/>
                        </a:rPr>
                        <a:t>#firstname</a:t>
                      </a:r>
                    </a:p>
                  </a:txBody>
                  <a:tcPr marL="76200" marR="76200" marT="76200" marB="76200"/>
                </a:tc>
                <a:tc>
                  <a:txBody>
                    <a:bodyPr/>
                    <a:lstStyle/>
                    <a:p>
                      <a:pPr algn="l" fontAlgn="t"/>
                      <a:r>
                        <a:rPr lang="en-US">
                          <a:effectLst/>
                        </a:rPr>
                        <a:t>Selects the element with id="firstname"</a:t>
                      </a:r>
                    </a:p>
                  </a:txBody>
                  <a:tcPr marL="76200" marR="76200" marT="76200" marB="76200"/>
                </a:tc>
                <a:extLst>
                  <a:ext uri="{0D108BD9-81ED-4DB2-BD59-A6C34878D82A}">
                    <a16:rowId xmlns:a16="http://schemas.microsoft.com/office/drawing/2014/main" val="971664391"/>
                  </a:ext>
                </a:extLst>
              </a:tr>
              <a:tr h="370840">
                <a:tc>
                  <a:txBody>
                    <a:bodyPr/>
                    <a:lstStyle/>
                    <a:p>
                      <a:pPr algn="l" fontAlgn="t"/>
                      <a:r>
                        <a:rPr lang="en-US">
                          <a:effectLst/>
                          <a:hlinkClick r:id="rId4"/>
                        </a:rPr>
                        <a:t>*</a:t>
                      </a:r>
                      <a:endParaRPr lang="en-US">
                        <a:effectLst/>
                      </a:endParaRPr>
                    </a:p>
                  </a:txBody>
                  <a:tcPr marL="152400" marR="76200" marT="76200" marB="76200"/>
                </a:tc>
                <a:tc>
                  <a:txBody>
                    <a:bodyPr/>
                    <a:lstStyle/>
                    <a:p>
                      <a:pPr algn="l" fontAlgn="t"/>
                      <a:r>
                        <a:rPr lang="en-US">
                          <a:effectLst/>
                        </a:rPr>
                        <a:t>*</a:t>
                      </a:r>
                    </a:p>
                  </a:txBody>
                  <a:tcPr marL="76200" marR="76200" marT="76200" marB="76200"/>
                </a:tc>
                <a:tc>
                  <a:txBody>
                    <a:bodyPr/>
                    <a:lstStyle/>
                    <a:p>
                      <a:pPr algn="l" fontAlgn="t"/>
                      <a:r>
                        <a:rPr lang="en-US">
                          <a:effectLst/>
                        </a:rPr>
                        <a:t>Selects all elements</a:t>
                      </a:r>
                    </a:p>
                  </a:txBody>
                  <a:tcPr marL="76200" marR="76200" marT="76200" marB="76200"/>
                </a:tc>
                <a:extLst>
                  <a:ext uri="{0D108BD9-81ED-4DB2-BD59-A6C34878D82A}">
                    <a16:rowId xmlns:a16="http://schemas.microsoft.com/office/drawing/2014/main" val="4252243091"/>
                  </a:ext>
                </a:extLst>
              </a:tr>
              <a:tr h="370840">
                <a:tc>
                  <a:txBody>
                    <a:bodyPr/>
                    <a:lstStyle/>
                    <a:p>
                      <a:pPr algn="l" fontAlgn="t"/>
                      <a:r>
                        <a:rPr lang="en-US" i="1">
                          <a:effectLst/>
                          <a:hlinkClick r:id="rId5"/>
                        </a:rPr>
                        <a:t>element</a:t>
                      </a:r>
                      <a:endParaRPr lang="en-US">
                        <a:effectLst/>
                      </a:endParaRPr>
                    </a:p>
                  </a:txBody>
                  <a:tcPr marL="152400" marR="76200" marT="76200" marB="76200"/>
                </a:tc>
                <a:tc>
                  <a:txBody>
                    <a:bodyPr/>
                    <a:lstStyle/>
                    <a:p>
                      <a:pPr algn="l" fontAlgn="t"/>
                      <a:r>
                        <a:rPr lang="en-US">
                          <a:effectLst/>
                        </a:rPr>
                        <a:t>p</a:t>
                      </a:r>
                    </a:p>
                  </a:txBody>
                  <a:tcPr marL="76200" marR="76200" marT="76200" marB="76200"/>
                </a:tc>
                <a:tc>
                  <a:txBody>
                    <a:bodyPr/>
                    <a:lstStyle/>
                    <a:p>
                      <a:pPr algn="l" fontAlgn="t"/>
                      <a:r>
                        <a:rPr lang="en-US">
                          <a:effectLst/>
                        </a:rPr>
                        <a:t>Selects all &lt;p&gt; elements</a:t>
                      </a:r>
                    </a:p>
                  </a:txBody>
                  <a:tcPr marL="76200" marR="76200" marT="76200" marB="76200"/>
                </a:tc>
                <a:extLst>
                  <a:ext uri="{0D108BD9-81ED-4DB2-BD59-A6C34878D82A}">
                    <a16:rowId xmlns:a16="http://schemas.microsoft.com/office/drawing/2014/main" val="3142267008"/>
                  </a:ext>
                </a:extLst>
              </a:tr>
              <a:tr h="370840">
                <a:tc>
                  <a:txBody>
                    <a:bodyPr/>
                    <a:lstStyle/>
                    <a:p>
                      <a:pPr algn="l" fontAlgn="t"/>
                      <a:r>
                        <a:rPr lang="en-US" i="1" dirty="0">
                          <a:effectLst/>
                          <a:hlinkClick r:id="rId6"/>
                        </a:rPr>
                        <a:t>element,element</a:t>
                      </a:r>
                      <a:endParaRPr lang="en-US" dirty="0">
                        <a:effectLst/>
                      </a:endParaRPr>
                    </a:p>
                  </a:txBody>
                  <a:tcPr marL="152400" marR="76200" marT="76200" marB="76200"/>
                </a:tc>
                <a:tc>
                  <a:txBody>
                    <a:bodyPr/>
                    <a:lstStyle/>
                    <a:p>
                      <a:pPr algn="l" fontAlgn="t"/>
                      <a:r>
                        <a:rPr lang="en-US">
                          <a:effectLst/>
                        </a:rPr>
                        <a:t>div, p</a:t>
                      </a:r>
                    </a:p>
                  </a:txBody>
                  <a:tcPr marL="76200" marR="76200" marT="76200" marB="76200"/>
                </a:tc>
                <a:tc>
                  <a:txBody>
                    <a:bodyPr/>
                    <a:lstStyle/>
                    <a:p>
                      <a:pPr algn="l" fontAlgn="t"/>
                      <a:r>
                        <a:rPr lang="en-US" dirty="0">
                          <a:effectLst/>
                        </a:rPr>
                        <a:t>Selects all &lt;div&gt; elements and all &lt;p&gt; elements</a:t>
                      </a:r>
                    </a:p>
                  </a:txBody>
                  <a:tcPr marL="76200" marR="76200" marT="76200" marB="76200"/>
                </a:tc>
                <a:extLst>
                  <a:ext uri="{0D108BD9-81ED-4DB2-BD59-A6C34878D82A}">
                    <a16:rowId xmlns:a16="http://schemas.microsoft.com/office/drawing/2014/main" val="1767262566"/>
                  </a:ext>
                </a:extLst>
              </a:tr>
            </a:tbl>
          </a:graphicData>
        </a:graphic>
      </p:graphicFrame>
      <p:sp>
        <p:nvSpPr>
          <p:cNvPr id="5" name="TextBox 4">
            <a:extLst>
              <a:ext uri="{FF2B5EF4-FFF2-40B4-BE49-F238E27FC236}">
                <a16:creationId xmlns:a16="http://schemas.microsoft.com/office/drawing/2014/main" id="{9AD3810E-C321-D447-B774-FBBEF83CE899}"/>
              </a:ext>
            </a:extLst>
          </p:cNvPr>
          <p:cNvSpPr txBox="1"/>
          <p:nvPr/>
        </p:nvSpPr>
        <p:spPr>
          <a:xfrm>
            <a:off x="4657097" y="6277233"/>
            <a:ext cx="6315703" cy="369332"/>
          </a:xfrm>
          <a:prstGeom prst="rect">
            <a:avLst/>
          </a:prstGeom>
          <a:noFill/>
        </p:spPr>
        <p:txBody>
          <a:bodyPr wrap="none" rtlCol="0">
            <a:spAutoFit/>
          </a:bodyPr>
          <a:lstStyle/>
          <a:p>
            <a:r>
              <a:rPr lang="en-US" dirty="0"/>
              <a:t>Excerpt: </a:t>
            </a:r>
            <a:r>
              <a:rPr lang="en-US" dirty="0">
                <a:hlinkClick r:id="rId7"/>
              </a:rPr>
              <a:t>https://www.w3schools.com/cssref/css_selectors.asp</a:t>
            </a:r>
            <a:endParaRPr lang="en-US" dirty="0"/>
          </a:p>
        </p:txBody>
      </p:sp>
    </p:spTree>
    <p:extLst>
      <p:ext uri="{BB962C8B-B14F-4D97-AF65-F5344CB8AC3E}">
        <p14:creationId xmlns:p14="http://schemas.microsoft.com/office/powerpoint/2010/main" val="286889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227A5-0B73-1143-902B-49CD0EF253A2}"/>
              </a:ext>
            </a:extLst>
          </p:cNvPr>
          <p:cNvSpPr>
            <a:spLocks noGrp="1"/>
          </p:cNvSpPr>
          <p:nvPr>
            <p:ph type="title"/>
          </p:nvPr>
        </p:nvSpPr>
        <p:spPr/>
        <p:txBody>
          <a:bodyPr/>
          <a:lstStyle/>
          <a:p>
            <a:r>
              <a:rPr lang="en-US" dirty="0"/>
              <a:t>Using CSS in Shiny</a:t>
            </a:r>
          </a:p>
        </p:txBody>
      </p:sp>
      <p:sp>
        <p:nvSpPr>
          <p:cNvPr id="3" name="Content Placeholder 2">
            <a:extLst>
              <a:ext uri="{FF2B5EF4-FFF2-40B4-BE49-F238E27FC236}">
                <a16:creationId xmlns:a16="http://schemas.microsoft.com/office/drawing/2014/main" id="{1734403E-B465-3544-931A-D1DD534D5E25}"/>
              </a:ext>
            </a:extLst>
          </p:cNvPr>
          <p:cNvSpPr>
            <a:spLocks noGrp="1"/>
          </p:cNvSpPr>
          <p:nvPr>
            <p:ph idx="1"/>
          </p:nvPr>
        </p:nvSpPr>
        <p:spPr/>
        <p:txBody>
          <a:bodyPr/>
          <a:lstStyle/>
          <a:p>
            <a:r>
              <a:rPr lang="en-US" dirty="0"/>
              <a:t>You can either create a .</a:t>
            </a:r>
            <a:r>
              <a:rPr lang="en-US" dirty="0" err="1"/>
              <a:t>css</a:t>
            </a:r>
            <a:r>
              <a:rPr lang="en-US" dirty="0"/>
              <a:t> file, or add </a:t>
            </a:r>
            <a:r>
              <a:rPr lang="en-US" dirty="0" err="1"/>
              <a:t>css</a:t>
            </a:r>
            <a:r>
              <a:rPr lang="en-US" dirty="0"/>
              <a:t> arguments directly into your code.</a:t>
            </a:r>
          </a:p>
          <a:p>
            <a:r>
              <a:rPr lang="en-US" dirty="0"/>
              <a:t>Shiny App:</a:t>
            </a:r>
          </a:p>
          <a:p>
            <a:endParaRPr lang="en-US" dirty="0"/>
          </a:p>
          <a:p>
            <a:endParaRPr lang="en-US" dirty="0"/>
          </a:p>
          <a:p>
            <a:r>
              <a:rPr lang="en-US" dirty="0" err="1"/>
              <a:t>Flexdashboard</a:t>
            </a:r>
            <a:r>
              <a:rPr lang="en-US" dirty="0"/>
              <a:t>:</a:t>
            </a:r>
          </a:p>
        </p:txBody>
      </p:sp>
      <p:pic>
        <p:nvPicPr>
          <p:cNvPr id="5" name="Picture 4">
            <a:extLst>
              <a:ext uri="{FF2B5EF4-FFF2-40B4-BE49-F238E27FC236}">
                <a16:creationId xmlns:a16="http://schemas.microsoft.com/office/drawing/2014/main" id="{310274EB-EF55-5542-B567-8ABB5F82E958}"/>
              </a:ext>
            </a:extLst>
          </p:cNvPr>
          <p:cNvPicPr>
            <a:picLocks noChangeAspect="1"/>
          </p:cNvPicPr>
          <p:nvPr/>
        </p:nvPicPr>
        <p:blipFill>
          <a:blip r:embed="rId2"/>
          <a:stretch>
            <a:fillRect/>
          </a:stretch>
        </p:blipFill>
        <p:spPr>
          <a:xfrm>
            <a:off x="3655712" y="4542481"/>
            <a:ext cx="3644900" cy="1587500"/>
          </a:xfrm>
          <a:prstGeom prst="rect">
            <a:avLst/>
          </a:prstGeom>
        </p:spPr>
      </p:pic>
      <p:pic>
        <p:nvPicPr>
          <p:cNvPr id="7" name="Picture 6">
            <a:extLst>
              <a:ext uri="{FF2B5EF4-FFF2-40B4-BE49-F238E27FC236}">
                <a16:creationId xmlns:a16="http://schemas.microsoft.com/office/drawing/2014/main" id="{7F359F77-4A45-1A4D-B5C8-65BEC7F336DF}"/>
              </a:ext>
            </a:extLst>
          </p:cNvPr>
          <p:cNvPicPr>
            <a:picLocks noChangeAspect="1"/>
          </p:cNvPicPr>
          <p:nvPr/>
        </p:nvPicPr>
        <p:blipFill>
          <a:blip r:embed="rId3"/>
          <a:stretch>
            <a:fillRect/>
          </a:stretch>
        </p:blipFill>
        <p:spPr>
          <a:xfrm>
            <a:off x="1856775" y="3162300"/>
            <a:ext cx="9664700" cy="914400"/>
          </a:xfrm>
          <a:prstGeom prst="rect">
            <a:avLst/>
          </a:prstGeom>
        </p:spPr>
      </p:pic>
    </p:spTree>
    <p:extLst>
      <p:ext uri="{BB962C8B-B14F-4D97-AF65-F5344CB8AC3E}">
        <p14:creationId xmlns:p14="http://schemas.microsoft.com/office/powerpoint/2010/main" val="40630276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3B795-82A3-A149-8FA4-C624951D288C}"/>
              </a:ext>
            </a:extLst>
          </p:cNvPr>
          <p:cNvSpPr>
            <a:spLocks noGrp="1"/>
          </p:cNvSpPr>
          <p:nvPr>
            <p:ph type="title"/>
          </p:nvPr>
        </p:nvSpPr>
        <p:spPr/>
        <p:txBody>
          <a:bodyPr>
            <a:normAutofit fontScale="90000"/>
          </a:bodyPr>
          <a:lstStyle/>
          <a:p>
            <a:r>
              <a:rPr lang="en-US" dirty="0"/>
              <a:t>How to do it yourself in the Chrome inspection tool</a:t>
            </a:r>
            <a:br>
              <a:rPr lang="en-US" dirty="0"/>
            </a:br>
            <a:endParaRPr lang="en-US" dirty="0"/>
          </a:p>
        </p:txBody>
      </p:sp>
      <p:sp>
        <p:nvSpPr>
          <p:cNvPr id="3" name="Content Placeholder 2">
            <a:extLst>
              <a:ext uri="{FF2B5EF4-FFF2-40B4-BE49-F238E27FC236}">
                <a16:creationId xmlns:a16="http://schemas.microsoft.com/office/drawing/2014/main" id="{D821DFD1-F725-1F47-8899-ED2008C930F0}"/>
              </a:ext>
            </a:extLst>
          </p:cNvPr>
          <p:cNvSpPr>
            <a:spLocks noGrp="1"/>
          </p:cNvSpPr>
          <p:nvPr>
            <p:ph idx="1"/>
          </p:nvPr>
        </p:nvSpPr>
        <p:spPr/>
        <p:txBody>
          <a:bodyPr/>
          <a:lstStyle/>
          <a:p>
            <a:pPr marL="0" indent="0">
              <a:buNone/>
            </a:pPr>
            <a:r>
              <a:rPr lang="en-US" dirty="0"/>
              <a:t>Directions:</a:t>
            </a:r>
          </a:p>
          <a:p>
            <a:r>
              <a:rPr lang="en-US" dirty="0"/>
              <a:t>Right click element</a:t>
            </a:r>
          </a:p>
          <a:p>
            <a:r>
              <a:rPr lang="en-US" dirty="0"/>
              <a:t>Select “Inspect”</a:t>
            </a:r>
          </a:p>
          <a:p>
            <a:r>
              <a:rPr lang="en-US" dirty="0"/>
              <a:t>Take div name from the right hand side</a:t>
            </a:r>
          </a:p>
          <a:p>
            <a:r>
              <a:rPr lang="en-US" dirty="0"/>
              <a:t>You can even edit the element in the “Styles” tab</a:t>
            </a:r>
          </a:p>
          <a:p>
            <a:r>
              <a:rPr lang="en-US" dirty="0"/>
              <a:t>Once you have things looking the way you want past the style element into your R code</a:t>
            </a:r>
          </a:p>
          <a:p>
            <a:r>
              <a:rPr lang="en-US" dirty="0"/>
              <a:t>Reload </a:t>
            </a:r>
            <a:r>
              <a:rPr lang="en-US"/>
              <a:t>the app!</a:t>
            </a:r>
            <a:endParaRPr lang="en-US" dirty="0"/>
          </a:p>
        </p:txBody>
      </p:sp>
    </p:spTree>
    <p:extLst>
      <p:ext uri="{BB962C8B-B14F-4D97-AF65-F5344CB8AC3E}">
        <p14:creationId xmlns:p14="http://schemas.microsoft.com/office/powerpoint/2010/main" val="36867856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Shiny Apps.io</a:t>
            </a:r>
          </a:p>
        </p:txBody>
      </p:sp>
      <p:sp>
        <p:nvSpPr>
          <p:cNvPr id="3" name="Subtitle 2"/>
          <p:cNvSpPr>
            <a:spLocks noGrp="1"/>
          </p:cNvSpPr>
          <p:nvPr>
            <p:ph type="body" idx="1"/>
          </p:nvPr>
        </p:nvSpPr>
        <p:spPr/>
        <p:txBody>
          <a:bodyPr>
            <a:normAutofit/>
          </a:bodyPr>
          <a:lstStyle/>
          <a:p>
            <a:r>
              <a:rPr lang="en-US" dirty="0">
                <a:hlinkClick r:id="rId2"/>
              </a:rPr>
              <a:t>http://www.shinyapps.io/</a:t>
            </a:r>
            <a:endParaRPr lang="en-US" dirty="0"/>
          </a:p>
        </p:txBody>
      </p:sp>
    </p:spTree>
    <p:extLst>
      <p:ext uri="{BB962C8B-B14F-4D97-AF65-F5344CB8AC3E}">
        <p14:creationId xmlns:p14="http://schemas.microsoft.com/office/powerpoint/2010/main" val="9244692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 a free Account</a:t>
            </a:r>
          </a:p>
        </p:txBody>
      </p:sp>
      <p:pic>
        <p:nvPicPr>
          <p:cNvPr id="4" name="Content Placeholder 3"/>
          <p:cNvPicPr>
            <a:picLocks noGrp="1" noChangeAspect="1"/>
          </p:cNvPicPr>
          <p:nvPr>
            <p:ph idx="1"/>
          </p:nvPr>
        </p:nvPicPr>
        <p:blipFill>
          <a:blip r:embed="rId2"/>
          <a:stretch>
            <a:fillRect/>
          </a:stretch>
        </p:blipFill>
        <p:spPr>
          <a:xfrm>
            <a:off x="1371600" y="1567543"/>
            <a:ext cx="8334894" cy="3581400"/>
          </a:xfrm>
          <a:prstGeom prst="rect">
            <a:avLst/>
          </a:prstGeom>
        </p:spPr>
      </p:pic>
      <p:pic>
        <p:nvPicPr>
          <p:cNvPr id="5" name="Picture 4"/>
          <p:cNvPicPr>
            <a:picLocks noChangeAspect="1"/>
          </p:cNvPicPr>
          <p:nvPr/>
        </p:nvPicPr>
        <p:blipFill>
          <a:blip r:embed="rId3"/>
          <a:stretch>
            <a:fillRect/>
          </a:stretch>
        </p:blipFill>
        <p:spPr>
          <a:xfrm>
            <a:off x="4532539" y="4747532"/>
            <a:ext cx="6686550" cy="1657350"/>
          </a:xfrm>
          <a:prstGeom prst="rect">
            <a:avLst/>
          </a:prstGeom>
        </p:spPr>
      </p:pic>
      <p:sp>
        <p:nvSpPr>
          <p:cNvPr id="3" name="Oval 2">
            <a:extLst>
              <a:ext uri="{FF2B5EF4-FFF2-40B4-BE49-F238E27FC236}">
                <a16:creationId xmlns:a16="http://schemas.microsoft.com/office/drawing/2014/main" id="{13E596D4-EA33-CC4F-8792-1DA20315E6D1}"/>
              </a:ext>
            </a:extLst>
          </p:cNvPr>
          <p:cNvSpPr/>
          <p:nvPr/>
        </p:nvSpPr>
        <p:spPr>
          <a:xfrm>
            <a:off x="5338118" y="5289280"/>
            <a:ext cx="4695568" cy="741406"/>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2154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 your account</a:t>
            </a:r>
          </a:p>
        </p:txBody>
      </p:sp>
      <p:pic>
        <p:nvPicPr>
          <p:cNvPr id="6" name="Picture 5"/>
          <p:cNvPicPr>
            <a:picLocks noChangeAspect="1"/>
          </p:cNvPicPr>
          <p:nvPr/>
        </p:nvPicPr>
        <p:blipFill>
          <a:blip r:embed="rId2"/>
          <a:stretch>
            <a:fillRect/>
          </a:stretch>
        </p:blipFill>
        <p:spPr>
          <a:xfrm>
            <a:off x="1120672" y="1616528"/>
            <a:ext cx="5051528" cy="4976132"/>
          </a:xfrm>
          <a:prstGeom prst="rect">
            <a:avLst/>
          </a:prstGeom>
        </p:spPr>
      </p:pic>
      <p:pic>
        <p:nvPicPr>
          <p:cNvPr id="7" name="Picture 6"/>
          <p:cNvPicPr>
            <a:picLocks noChangeAspect="1"/>
          </p:cNvPicPr>
          <p:nvPr/>
        </p:nvPicPr>
        <p:blipFill>
          <a:blip r:embed="rId3"/>
          <a:stretch>
            <a:fillRect/>
          </a:stretch>
        </p:blipFill>
        <p:spPr>
          <a:xfrm>
            <a:off x="6270791" y="1616528"/>
            <a:ext cx="5062674" cy="4976132"/>
          </a:xfrm>
          <a:prstGeom prst="rect">
            <a:avLst/>
          </a:prstGeom>
        </p:spPr>
      </p:pic>
    </p:spTree>
    <p:extLst>
      <p:ext uri="{BB962C8B-B14F-4D97-AF65-F5344CB8AC3E}">
        <p14:creationId xmlns:p14="http://schemas.microsoft.com/office/powerpoint/2010/main" val="2489621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1" name="Group 9">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1"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2"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22" name="Rectangle 13">
            <a:extLst>
              <a:ext uri="{FF2B5EF4-FFF2-40B4-BE49-F238E27FC236}">
                <a16:creationId xmlns:a16="http://schemas.microsoft.com/office/drawing/2014/main" id="{EC2B4A13-0632-456F-A66A-2D0CDB9D3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3" name="Freeform: Shape 15">
            <a:extLst>
              <a:ext uri="{FF2B5EF4-FFF2-40B4-BE49-F238E27FC236}">
                <a16:creationId xmlns:a16="http://schemas.microsoft.com/office/drawing/2014/main" id="{1568A552-34C4-41D2-A36B-9E86EC569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1730653" y="-921117"/>
            <a:ext cx="1756584" cy="4408488"/>
          </a:xfrm>
          <a:custGeom>
            <a:avLst/>
            <a:gdLst>
              <a:gd name="connsiteX0" fmla="*/ 1756584 w 1756584"/>
              <a:gd name="connsiteY0" fmla="*/ 4408488 h 4408488"/>
              <a:gd name="connsiteX1" fmla="*/ 1756584 w 1756584"/>
              <a:gd name="connsiteY1" fmla="*/ 0 h 4408488"/>
              <a:gd name="connsiteX2" fmla="*/ 1350810 w 1756584"/>
              <a:gd name="connsiteY2" fmla="*/ 0 h 4408488"/>
              <a:gd name="connsiteX3" fmla="*/ 1350810 w 1756584"/>
              <a:gd name="connsiteY3" fmla="*/ 4024068 h 4408488"/>
              <a:gd name="connsiteX4" fmla="*/ 0 w 1756584"/>
              <a:gd name="connsiteY4" fmla="*/ 4023445 h 4408488"/>
              <a:gd name="connsiteX5" fmla="*/ 0 w 1756584"/>
              <a:gd name="connsiteY5" fmla="*/ 4408488 h 440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6584" h="4408488">
                <a:moveTo>
                  <a:pt x="1756584" y="4408488"/>
                </a:moveTo>
                <a:lnTo>
                  <a:pt x="1756584" y="0"/>
                </a:lnTo>
                <a:lnTo>
                  <a:pt x="1350810" y="0"/>
                </a:lnTo>
                <a:lnTo>
                  <a:pt x="1350810" y="4024068"/>
                </a:lnTo>
                <a:lnTo>
                  <a:pt x="0" y="4023445"/>
                </a:lnTo>
                <a:lnTo>
                  <a:pt x="0" y="4408488"/>
                </a:lnTo>
                <a:close/>
              </a:path>
            </a:pathLst>
          </a:custGeom>
          <a:solidFill>
            <a:schemeClr val="tx2"/>
          </a:solidFill>
          <a:ln w="0">
            <a:noFill/>
            <a:prstDash val="solid"/>
            <a:round/>
            <a:headEnd/>
            <a:tailEnd/>
          </a:ln>
        </p:spPr>
        <p:txBody>
          <a:bodyPr wrap="square">
            <a:noAutofit/>
          </a:bodyPr>
          <a:lstStyle/>
          <a:p>
            <a:endParaRPr lang="en-US" dirty="0"/>
          </a:p>
        </p:txBody>
      </p:sp>
      <p:sp>
        <p:nvSpPr>
          <p:cNvPr id="24" name="Freeform: Shape 17">
            <a:extLst>
              <a:ext uri="{FF2B5EF4-FFF2-40B4-BE49-F238E27FC236}">
                <a16:creationId xmlns:a16="http://schemas.microsoft.com/office/drawing/2014/main" id="{B8BE655E-142C-41C9-895E-54D55EDDA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8673443" y="2182330"/>
            <a:ext cx="1755930" cy="4408488"/>
          </a:xfrm>
          <a:custGeom>
            <a:avLst/>
            <a:gdLst>
              <a:gd name="connsiteX0" fmla="*/ 0 w 1755930"/>
              <a:gd name="connsiteY0" fmla="*/ 4023420 h 4408488"/>
              <a:gd name="connsiteX1" fmla="*/ 1 w 1755930"/>
              <a:gd name="connsiteY1" fmla="*/ 4408488 h 4408488"/>
              <a:gd name="connsiteX2" fmla="*/ 1755930 w 1755930"/>
              <a:gd name="connsiteY2" fmla="*/ 4408488 h 4408488"/>
              <a:gd name="connsiteX3" fmla="*/ 1755930 w 1755930"/>
              <a:gd name="connsiteY3" fmla="*/ 0 h 4408488"/>
              <a:gd name="connsiteX4" fmla="*/ 1350156 w 1755930"/>
              <a:gd name="connsiteY4" fmla="*/ 0 h 4408488"/>
              <a:gd name="connsiteX5" fmla="*/ 1350156 w 1755930"/>
              <a:gd name="connsiteY5" fmla="*/ 4023628 h 440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5930" h="4408488">
                <a:moveTo>
                  <a:pt x="0" y="4023420"/>
                </a:moveTo>
                <a:lnTo>
                  <a:pt x="1" y="4408488"/>
                </a:lnTo>
                <a:lnTo>
                  <a:pt x="1755930" y="4408488"/>
                </a:lnTo>
                <a:lnTo>
                  <a:pt x="1755930" y="0"/>
                </a:lnTo>
                <a:lnTo>
                  <a:pt x="1350156" y="0"/>
                </a:lnTo>
                <a:lnTo>
                  <a:pt x="1350156" y="4023628"/>
                </a:lnTo>
                <a:close/>
              </a:path>
            </a:pathLst>
          </a:custGeom>
          <a:solidFill>
            <a:schemeClr val="tx2"/>
          </a:solidFill>
          <a:ln w="0">
            <a:noFill/>
            <a:prstDash val="solid"/>
            <a:round/>
            <a:headEnd/>
            <a:tailEnd/>
          </a:ln>
        </p:spPr>
      </p:sp>
      <p:sp>
        <p:nvSpPr>
          <p:cNvPr id="4" name="Title 3">
            <a:extLst>
              <a:ext uri="{FF2B5EF4-FFF2-40B4-BE49-F238E27FC236}">
                <a16:creationId xmlns:a16="http://schemas.microsoft.com/office/drawing/2014/main" id="{7AC9D04E-64C7-BB4F-8B12-E960F2BD3D2F}"/>
              </a:ext>
            </a:extLst>
          </p:cNvPr>
          <p:cNvSpPr>
            <a:spLocks noGrp="1"/>
          </p:cNvSpPr>
          <p:nvPr>
            <p:ph type="title"/>
          </p:nvPr>
        </p:nvSpPr>
        <p:spPr>
          <a:xfrm>
            <a:off x="1084006" y="1086143"/>
            <a:ext cx="9969910" cy="2422466"/>
          </a:xfrm>
        </p:spPr>
        <p:txBody>
          <a:bodyPr vert="horz" lIns="91440" tIns="45720" rIns="91440" bIns="45720" rtlCol="0" anchor="b">
            <a:normAutofit/>
          </a:bodyPr>
          <a:lstStyle/>
          <a:p>
            <a:pPr algn="ctr"/>
            <a:r>
              <a:rPr lang="en-US" sz="7200" cap="all"/>
              <a:t>Before you publish!</a:t>
            </a:r>
          </a:p>
        </p:txBody>
      </p:sp>
      <p:sp>
        <p:nvSpPr>
          <p:cNvPr id="5" name="Content Placeholder 4">
            <a:extLst>
              <a:ext uri="{FF2B5EF4-FFF2-40B4-BE49-F238E27FC236}">
                <a16:creationId xmlns:a16="http://schemas.microsoft.com/office/drawing/2014/main" id="{E6EA68A7-EF37-9A4C-93EF-ACF9F1777BDC}"/>
              </a:ext>
            </a:extLst>
          </p:cNvPr>
          <p:cNvSpPr>
            <a:spLocks noGrp="1"/>
          </p:cNvSpPr>
          <p:nvPr>
            <p:ph idx="1"/>
          </p:nvPr>
        </p:nvSpPr>
        <p:spPr>
          <a:xfrm>
            <a:off x="752858" y="5515897"/>
            <a:ext cx="10674117" cy="715221"/>
          </a:xfrm>
        </p:spPr>
        <p:txBody>
          <a:bodyPr vert="horz" lIns="91440" tIns="45720" rIns="91440" bIns="45720" rtlCol="0">
            <a:normAutofit/>
          </a:bodyPr>
          <a:lstStyle/>
          <a:p>
            <a:pPr marL="0" indent="0" algn="ctr">
              <a:lnSpc>
                <a:spcPct val="102000"/>
              </a:lnSpc>
              <a:spcBef>
                <a:spcPts val="0"/>
              </a:spcBef>
              <a:spcAft>
                <a:spcPts val="600"/>
              </a:spcAft>
              <a:buNone/>
            </a:pPr>
            <a:r>
              <a:rPr lang="en-US" dirty="0"/>
              <a:t>re all the files your application needs in the folder with the </a:t>
            </a:r>
            <a:r>
              <a:rPr lang="en-US" dirty="0" err="1"/>
              <a:t>app.R</a:t>
            </a:r>
            <a:r>
              <a:rPr lang="en-US" dirty="0"/>
              <a:t> (or some other name) file(s)?</a:t>
            </a:r>
          </a:p>
        </p:txBody>
      </p:sp>
      <p:sp>
        <p:nvSpPr>
          <p:cNvPr id="20" name="Rectangle 19">
            <a:extLst>
              <a:ext uri="{FF2B5EF4-FFF2-40B4-BE49-F238E27FC236}">
                <a16:creationId xmlns:a16="http://schemas.microsoft.com/office/drawing/2014/main" id="{198CC593-9FF4-46EF-81AE-2D26922F1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453386"/>
            <a:ext cx="12191998" cy="40461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solidFill>
                <a:schemeClr val="bg1"/>
              </a:solidFill>
            </a:endParaRPr>
          </a:p>
        </p:txBody>
      </p:sp>
    </p:spTree>
    <p:extLst>
      <p:ext uri="{BB962C8B-B14F-4D97-AF65-F5344CB8AC3E}">
        <p14:creationId xmlns:p14="http://schemas.microsoft.com/office/powerpoint/2010/main" val="13880074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 one of your previous apps!</a:t>
            </a:r>
          </a:p>
        </p:txBody>
      </p:sp>
      <p:pic>
        <p:nvPicPr>
          <p:cNvPr id="6" name="Picture 5">
            <a:extLst>
              <a:ext uri="{FF2B5EF4-FFF2-40B4-BE49-F238E27FC236}">
                <a16:creationId xmlns:a16="http://schemas.microsoft.com/office/drawing/2014/main" id="{8CD67C2C-4663-8A4C-A898-9DBB54A8D6CD}"/>
              </a:ext>
            </a:extLst>
          </p:cNvPr>
          <p:cNvPicPr>
            <a:picLocks noChangeAspect="1"/>
          </p:cNvPicPr>
          <p:nvPr/>
        </p:nvPicPr>
        <p:blipFill>
          <a:blip r:embed="rId2"/>
          <a:stretch>
            <a:fillRect/>
          </a:stretch>
        </p:blipFill>
        <p:spPr>
          <a:xfrm>
            <a:off x="4125441" y="2419006"/>
            <a:ext cx="3255940" cy="2733761"/>
          </a:xfrm>
          <a:prstGeom prst="rect">
            <a:avLst/>
          </a:prstGeom>
        </p:spPr>
      </p:pic>
      <p:sp>
        <p:nvSpPr>
          <p:cNvPr id="3" name="Oval 2">
            <a:extLst>
              <a:ext uri="{FF2B5EF4-FFF2-40B4-BE49-F238E27FC236}">
                <a16:creationId xmlns:a16="http://schemas.microsoft.com/office/drawing/2014/main" id="{BE01A743-3B8D-944C-A040-5503BB7557E1}"/>
              </a:ext>
            </a:extLst>
          </p:cNvPr>
          <p:cNvSpPr/>
          <p:nvPr/>
        </p:nvSpPr>
        <p:spPr>
          <a:xfrm>
            <a:off x="4528751" y="3223653"/>
            <a:ext cx="1643449" cy="1124465"/>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6570422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B28CF-9A9F-BB44-B219-CB5CE04F45F0}"/>
              </a:ext>
            </a:extLst>
          </p:cNvPr>
          <p:cNvSpPr>
            <a:spLocks noGrp="1"/>
          </p:cNvSpPr>
          <p:nvPr>
            <p:ph type="title"/>
          </p:nvPr>
        </p:nvSpPr>
        <p:spPr/>
        <p:txBody>
          <a:bodyPr/>
          <a:lstStyle/>
          <a:p>
            <a:r>
              <a:rPr lang="en-US" dirty="0"/>
              <a:t>For Next Week</a:t>
            </a:r>
          </a:p>
        </p:txBody>
      </p:sp>
      <p:sp>
        <p:nvSpPr>
          <p:cNvPr id="3" name="Text Placeholder 2">
            <a:extLst>
              <a:ext uri="{FF2B5EF4-FFF2-40B4-BE49-F238E27FC236}">
                <a16:creationId xmlns:a16="http://schemas.microsoft.com/office/drawing/2014/main" id="{88282735-CB15-C446-86EE-E7142686654E}"/>
              </a:ext>
            </a:extLst>
          </p:cNvPr>
          <p:cNvSpPr>
            <a:spLocks noGrp="1"/>
          </p:cNvSpPr>
          <p:nvPr>
            <p:ph type="body" idx="1"/>
          </p:nvPr>
        </p:nvSpPr>
        <p:spPr/>
        <p:txBody>
          <a:bodyPr/>
          <a:lstStyle/>
          <a:p>
            <a:r>
              <a:rPr lang="en-US" dirty="0"/>
              <a:t>Reminder: next class is for help with Project 1</a:t>
            </a:r>
          </a:p>
        </p:txBody>
      </p:sp>
    </p:spTree>
    <p:extLst>
      <p:ext uri="{BB962C8B-B14F-4D97-AF65-F5344CB8AC3E}">
        <p14:creationId xmlns:p14="http://schemas.microsoft.com/office/powerpoint/2010/main" val="1211274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3857F-D338-5141-9B1E-189E0CF25570}"/>
              </a:ext>
            </a:extLst>
          </p:cNvPr>
          <p:cNvSpPr>
            <a:spLocks noGrp="1"/>
          </p:cNvSpPr>
          <p:nvPr>
            <p:ph type="title"/>
          </p:nvPr>
        </p:nvSpPr>
        <p:spPr/>
        <p:txBody>
          <a:bodyPr/>
          <a:lstStyle/>
          <a:p>
            <a:r>
              <a:rPr lang="en-US" dirty="0"/>
              <a:t>Homework 2</a:t>
            </a:r>
          </a:p>
        </p:txBody>
      </p:sp>
      <p:sp>
        <p:nvSpPr>
          <p:cNvPr id="3" name="Text Placeholder 2">
            <a:extLst>
              <a:ext uri="{FF2B5EF4-FFF2-40B4-BE49-F238E27FC236}">
                <a16:creationId xmlns:a16="http://schemas.microsoft.com/office/drawing/2014/main" id="{2C4AC0B9-FFCF-2542-BAEF-D4EE0495615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40049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71639-BB5F-F844-9FFA-3D37369566E3}"/>
              </a:ext>
            </a:extLst>
          </p:cNvPr>
          <p:cNvSpPr>
            <a:spLocks noGrp="1"/>
          </p:cNvSpPr>
          <p:nvPr>
            <p:ph type="title"/>
          </p:nvPr>
        </p:nvSpPr>
        <p:spPr/>
        <p:txBody>
          <a:bodyPr/>
          <a:lstStyle/>
          <a:p>
            <a:r>
              <a:rPr lang="en-US" dirty="0"/>
              <a:t>Please make sure you have the follow libraries installed</a:t>
            </a:r>
          </a:p>
        </p:txBody>
      </p:sp>
      <p:sp>
        <p:nvSpPr>
          <p:cNvPr id="3" name="Content Placeholder 2">
            <a:extLst>
              <a:ext uri="{FF2B5EF4-FFF2-40B4-BE49-F238E27FC236}">
                <a16:creationId xmlns:a16="http://schemas.microsoft.com/office/drawing/2014/main" id="{B0ABF65C-A12F-8442-AD8B-4984D44E4488}"/>
              </a:ext>
            </a:extLst>
          </p:cNvPr>
          <p:cNvSpPr>
            <a:spLocks noGrp="1"/>
          </p:cNvSpPr>
          <p:nvPr>
            <p:ph sz="half" idx="1"/>
          </p:nvPr>
        </p:nvSpPr>
        <p:spPr/>
        <p:txBody>
          <a:bodyPr/>
          <a:lstStyle/>
          <a:p>
            <a:pPr marL="0" indent="0">
              <a:buNone/>
            </a:pPr>
            <a:r>
              <a:rPr lang="en-US" dirty="0"/>
              <a:t>Map stuff:</a:t>
            </a:r>
          </a:p>
          <a:p>
            <a:r>
              <a:rPr lang="en-US" dirty="0" err="1"/>
              <a:t>rgdal</a:t>
            </a:r>
            <a:endParaRPr lang="en-US" dirty="0"/>
          </a:p>
          <a:p>
            <a:r>
              <a:rPr lang="en-US" dirty="0"/>
              <a:t>leaflet</a:t>
            </a:r>
          </a:p>
          <a:p>
            <a:r>
              <a:rPr lang="en-US" dirty="0" err="1"/>
              <a:t>leaflet.extras</a:t>
            </a:r>
            <a:endParaRPr lang="en-US" dirty="0"/>
          </a:p>
        </p:txBody>
      </p:sp>
      <p:sp>
        <p:nvSpPr>
          <p:cNvPr id="6" name="Content Placeholder 5">
            <a:extLst>
              <a:ext uri="{FF2B5EF4-FFF2-40B4-BE49-F238E27FC236}">
                <a16:creationId xmlns:a16="http://schemas.microsoft.com/office/drawing/2014/main" id="{7F58CF7B-8DAA-3140-8A32-C2382266FF0A}"/>
              </a:ext>
            </a:extLst>
          </p:cNvPr>
          <p:cNvSpPr>
            <a:spLocks noGrp="1"/>
          </p:cNvSpPr>
          <p:nvPr>
            <p:ph sz="half" idx="2"/>
          </p:nvPr>
        </p:nvSpPr>
        <p:spPr/>
        <p:txBody>
          <a:bodyPr/>
          <a:lstStyle/>
          <a:p>
            <a:pPr marL="0" indent="0">
              <a:buNone/>
            </a:pPr>
            <a:r>
              <a:rPr lang="en-US" dirty="0"/>
              <a:t>Other stuff:</a:t>
            </a:r>
          </a:p>
          <a:p>
            <a:r>
              <a:rPr lang="en-US" dirty="0" err="1"/>
              <a:t>readxl</a:t>
            </a:r>
            <a:endParaRPr lang="en-US" dirty="0"/>
          </a:p>
          <a:p>
            <a:r>
              <a:rPr lang="en-US" dirty="0" err="1"/>
              <a:t>stringr</a:t>
            </a:r>
            <a:endParaRPr lang="en-US" dirty="0"/>
          </a:p>
        </p:txBody>
      </p:sp>
    </p:spTree>
    <p:extLst>
      <p:ext uri="{BB962C8B-B14F-4D97-AF65-F5344CB8AC3E}">
        <p14:creationId xmlns:p14="http://schemas.microsoft.com/office/powerpoint/2010/main" val="2995080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Rectangle 10">
            <a:extLst>
              <a:ext uri="{FF2B5EF4-FFF2-40B4-BE49-F238E27FC236}">
                <a16:creationId xmlns:a16="http://schemas.microsoft.com/office/drawing/2014/main" id="{0F90CED2-72DA-49F5-8068-294F7EEF13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1E1665A6-74DB-4F44-A6EF-F01205E87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42AC9C-3EA7-B84F-A48A-4D367539B87C}"/>
              </a:ext>
            </a:extLst>
          </p:cNvPr>
          <p:cNvSpPr>
            <a:spLocks noGrp="1"/>
          </p:cNvSpPr>
          <p:nvPr>
            <p:ph type="title"/>
          </p:nvPr>
        </p:nvSpPr>
        <p:spPr>
          <a:xfrm>
            <a:off x="643467" y="685800"/>
            <a:ext cx="10905066" cy="1485900"/>
          </a:xfrm>
          <a:noFill/>
        </p:spPr>
        <p:txBody>
          <a:bodyPr vert="horz" lIns="91440" tIns="45720" rIns="91440" bIns="45720" rtlCol="0" anchor="t">
            <a:normAutofit/>
          </a:bodyPr>
          <a:lstStyle/>
          <a:p>
            <a:pPr algn="ctr"/>
            <a:r>
              <a:rPr lang="en-US"/>
              <a:t>Homework 2</a:t>
            </a:r>
          </a:p>
        </p:txBody>
      </p:sp>
      <p:graphicFrame>
        <p:nvGraphicFramePr>
          <p:cNvPr id="17" name="Content Placeholder 4">
            <a:extLst>
              <a:ext uri="{FF2B5EF4-FFF2-40B4-BE49-F238E27FC236}">
                <a16:creationId xmlns:a16="http://schemas.microsoft.com/office/drawing/2014/main" id="{8E0C1B3F-BDEC-344B-A0E2-AB50A82374AB}"/>
              </a:ext>
            </a:extLst>
          </p:cNvPr>
          <p:cNvGraphicFramePr>
            <a:graphicFrameLocks noGrp="1"/>
          </p:cNvGraphicFramePr>
          <p:nvPr>
            <p:ph sz="half" idx="1"/>
            <p:extLst>
              <p:ext uri="{D42A27DB-BD31-4B8C-83A1-F6EECF244321}">
                <p14:modId xmlns:p14="http://schemas.microsoft.com/office/powerpoint/2010/main" val="1955982488"/>
              </p:ext>
            </p:extLst>
          </p:nvPr>
        </p:nvGraphicFramePr>
        <p:xfrm>
          <a:off x="4071659" y="3132153"/>
          <a:ext cx="4048682" cy="1889094"/>
        </p:xfrm>
        <a:graphic>
          <a:graphicData uri="http://schemas.openxmlformats.org/drawingml/2006/table">
            <a:tbl>
              <a:tblPr/>
              <a:tblGrid>
                <a:gridCol w="1659812">
                  <a:extLst>
                    <a:ext uri="{9D8B030D-6E8A-4147-A177-3AD203B41FA5}">
                      <a16:colId xmlns:a16="http://schemas.microsoft.com/office/drawing/2014/main" val="2595143310"/>
                    </a:ext>
                  </a:extLst>
                </a:gridCol>
                <a:gridCol w="2388870">
                  <a:extLst>
                    <a:ext uri="{9D8B030D-6E8A-4147-A177-3AD203B41FA5}">
                      <a16:colId xmlns:a16="http://schemas.microsoft.com/office/drawing/2014/main" val="3672312155"/>
                    </a:ext>
                  </a:extLst>
                </a:gridCol>
              </a:tblGrid>
              <a:tr h="629698">
                <a:tc>
                  <a:txBody>
                    <a:bodyPr/>
                    <a:lstStyle/>
                    <a:p>
                      <a:pPr algn="l" fontAlgn="b">
                        <a:spcBef>
                          <a:spcPts val="0"/>
                        </a:spcBef>
                        <a:spcAft>
                          <a:spcPts val="0"/>
                        </a:spcAft>
                      </a:pPr>
                      <a:r>
                        <a:rPr lang="en-US" sz="3300" b="0" i="0" u="none" strike="noStrike">
                          <a:solidFill>
                            <a:srgbClr val="000000"/>
                          </a:solidFill>
                          <a:effectLst/>
                          <a:latin typeface="Calibri" panose="020F0502020204030204" pitchFamily="34" charset="0"/>
                        </a:rPr>
                        <a:t>Mean</a:t>
                      </a:r>
                      <a:endParaRPr lang="en-US" sz="5000" b="0" i="0" u="none" strike="noStrike">
                        <a:effectLst/>
                        <a:latin typeface="Arial" panose="020B0604020202020204" pitchFamily="34" charset="0"/>
                      </a:endParaRPr>
                    </a:p>
                  </a:txBody>
                  <a:tcPr marL="26194" marR="26194" marT="261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r" fontAlgn="b">
                        <a:spcBef>
                          <a:spcPts val="0"/>
                        </a:spcBef>
                        <a:spcAft>
                          <a:spcPts val="0"/>
                        </a:spcAft>
                      </a:pPr>
                      <a:r>
                        <a:rPr lang="en-US" sz="3300" b="0" i="0" u="none" strike="noStrike" dirty="0">
                          <a:solidFill>
                            <a:srgbClr val="000000"/>
                          </a:solidFill>
                          <a:effectLst/>
                          <a:latin typeface="Calibri" panose="020F0502020204030204" pitchFamily="34" charset="0"/>
                        </a:rPr>
                        <a:t>93.07</a:t>
                      </a:r>
                      <a:endParaRPr lang="en-US" sz="5000" b="0" i="0" u="none" strike="noStrike" dirty="0">
                        <a:effectLst/>
                        <a:latin typeface="Arial" panose="020B0604020202020204" pitchFamily="34" charset="0"/>
                      </a:endParaRPr>
                    </a:p>
                  </a:txBody>
                  <a:tcPr marL="26194" marR="26194" marT="261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745578896"/>
                  </a:ext>
                </a:extLst>
              </a:tr>
              <a:tr h="629698">
                <a:tc>
                  <a:txBody>
                    <a:bodyPr/>
                    <a:lstStyle/>
                    <a:p>
                      <a:pPr algn="l" fontAlgn="b">
                        <a:spcBef>
                          <a:spcPts val="0"/>
                        </a:spcBef>
                        <a:spcAft>
                          <a:spcPts val="0"/>
                        </a:spcAft>
                      </a:pPr>
                      <a:r>
                        <a:rPr lang="en-US" sz="3300" b="0" i="0" u="none" strike="noStrike">
                          <a:solidFill>
                            <a:srgbClr val="000000"/>
                          </a:solidFill>
                          <a:effectLst/>
                          <a:latin typeface="Calibri" panose="020F0502020204030204" pitchFamily="34" charset="0"/>
                        </a:rPr>
                        <a:t>Median</a:t>
                      </a:r>
                      <a:endParaRPr lang="en-US" sz="5000" b="0" i="0" u="none" strike="noStrike">
                        <a:effectLst/>
                        <a:latin typeface="Arial" panose="020B0604020202020204" pitchFamily="34" charset="0"/>
                      </a:endParaRPr>
                    </a:p>
                  </a:txBody>
                  <a:tcPr marL="26194" marR="26194" marT="261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r" fontAlgn="b">
                        <a:spcBef>
                          <a:spcPts val="0"/>
                        </a:spcBef>
                        <a:spcAft>
                          <a:spcPts val="0"/>
                        </a:spcAft>
                      </a:pPr>
                      <a:r>
                        <a:rPr lang="en-US" sz="3300" b="0" i="0" u="none" strike="noStrike">
                          <a:solidFill>
                            <a:srgbClr val="000000"/>
                          </a:solidFill>
                          <a:effectLst/>
                          <a:latin typeface="Calibri" panose="020F0502020204030204" pitchFamily="34" charset="0"/>
                        </a:rPr>
                        <a:t>95.4</a:t>
                      </a:r>
                      <a:endParaRPr lang="en-US" sz="5000" b="0" i="0" u="none" strike="noStrike">
                        <a:effectLst/>
                        <a:latin typeface="Arial" panose="020B0604020202020204" pitchFamily="34" charset="0"/>
                      </a:endParaRPr>
                    </a:p>
                  </a:txBody>
                  <a:tcPr marL="26194" marR="26194" marT="261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434694951"/>
                  </a:ext>
                </a:extLst>
              </a:tr>
              <a:tr h="629698">
                <a:tc>
                  <a:txBody>
                    <a:bodyPr/>
                    <a:lstStyle/>
                    <a:p>
                      <a:pPr algn="l" fontAlgn="b">
                        <a:spcBef>
                          <a:spcPts val="0"/>
                        </a:spcBef>
                        <a:spcAft>
                          <a:spcPts val="0"/>
                        </a:spcAft>
                      </a:pPr>
                      <a:r>
                        <a:rPr lang="en-US" sz="3300" b="0" i="0" u="none" strike="noStrike">
                          <a:solidFill>
                            <a:srgbClr val="000000"/>
                          </a:solidFill>
                          <a:effectLst/>
                          <a:latin typeface="Calibri" panose="020F0502020204030204" pitchFamily="34" charset="0"/>
                        </a:rPr>
                        <a:t>StdDev</a:t>
                      </a:r>
                      <a:endParaRPr lang="en-US" sz="5000" b="0" i="0" u="none" strike="noStrike">
                        <a:effectLst/>
                        <a:latin typeface="Arial" panose="020B0604020202020204" pitchFamily="34" charset="0"/>
                      </a:endParaRPr>
                    </a:p>
                  </a:txBody>
                  <a:tcPr marL="26194" marR="26194" marT="261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r" fontAlgn="b">
                        <a:spcBef>
                          <a:spcPts val="0"/>
                        </a:spcBef>
                        <a:spcAft>
                          <a:spcPts val="0"/>
                        </a:spcAft>
                      </a:pPr>
                      <a:r>
                        <a:rPr lang="en-US" sz="3300" b="0" i="0" u="none" strike="noStrike" dirty="0">
                          <a:solidFill>
                            <a:srgbClr val="000000"/>
                          </a:solidFill>
                          <a:effectLst/>
                          <a:latin typeface="Calibri" panose="020F0502020204030204" pitchFamily="34" charset="0"/>
                        </a:rPr>
                        <a:t>7.54</a:t>
                      </a:r>
                      <a:endParaRPr lang="en-US" sz="5000" b="0" i="0" u="none" strike="noStrike" dirty="0">
                        <a:effectLst/>
                        <a:latin typeface="Arial" panose="020B0604020202020204" pitchFamily="34" charset="0"/>
                      </a:endParaRPr>
                    </a:p>
                  </a:txBody>
                  <a:tcPr marL="26194" marR="26194" marT="261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207357424"/>
                  </a:ext>
                </a:extLst>
              </a:tr>
            </a:tbl>
          </a:graphicData>
        </a:graphic>
      </p:graphicFrame>
    </p:spTree>
    <p:extLst>
      <p:ext uri="{BB962C8B-B14F-4D97-AF65-F5344CB8AC3E}">
        <p14:creationId xmlns:p14="http://schemas.microsoft.com/office/powerpoint/2010/main" val="4191979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B239B-ACA1-A441-8598-D3D7B20D0398}"/>
              </a:ext>
            </a:extLst>
          </p:cNvPr>
          <p:cNvSpPr>
            <a:spLocks noGrp="1"/>
          </p:cNvSpPr>
          <p:nvPr>
            <p:ph type="title"/>
          </p:nvPr>
        </p:nvSpPr>
        <p:spPr/>
        <p:txBody>
          <a:bodyPr/>
          <a:lstStyle/>
          <a:p>
            <a:r>
              <a:rPr lang="en-US" dirty="0"/>
              <a:t>Future Tips</a:t>
            </a:r>
          </a:p>
        </p:txBody>
      </p:sp>
      <p:sp>
        <p:nvSpPr>
          <p:cNvPr id="3" name="Content Placeholder 2">
            <a:extLst>
              <a:ext uri="{FF2B5EF4-FFF2-40B4-BE49-F238E27FC236}">
                <a16:creationId xmlns:a16="http://schemas.microsoft.com/office/drawing/2014/main" id="{0F2F321F-AB3E-1746-B6D6-97AE1742D26D}"/>
              </a:ext>
            </a:extLst>
          </p:cNvPr>
          <p:cNvSpPr>
            <a:spLocks noGrp="1"/>
          </p:cNvSpPr>
          <p:nvPr>
            <p:ph sz="half" idx="1"/>
          </p:nvPr>
        </p:nvSpPr>
        <p:spPr/>
        <p:txBody>
          <a:bodyPr/>
          <a:lstStyle/>
          <a:p>
            <a:r>
              <a:rPr lang="en-US" dirty="0"/>
              <a:t>Look at your parentheses </a:t>
            </a:r>
          </a:p>
          <a:p>
            <a:r>
              <a:rPr lang="en-US" dirty="0"/>
              <a:t>Be careful with unfinished pipes</a:t>
            </a:r>
          </a:p>
          <a:p>
            <a:r>
              <a:rPr lang="en-US" dirty="0"/>
              <a:t>Any files you need for your app should be in the app’s parent directory</a:t>
            </a:r>
          </a:p>
          <a:p>
            <a:endParaRPr lang="en-US" dirty="0"/>
          </a:p>
        </p:txBody>
      </p:sp>
      <p:sp>
        <p:nvSpPr>
          <p:cNvPr id="4" name="Content Placeholder 3">
            <a:extLst>
              <a:ext uri="{FF2B5EF4-FFF2-40B4-BE49-F238E27FC236}">
                <a16:creationId xmlns:a16="http://schemas.microsoft.com/office/drawing/2014/main" id="{5C1D7F10-E907-4248-BDEE-FC3E5FCB7AB6}"/>
              </a:ext>
            </a:extLst>
          </p:cNvPr>
          <p:cNvSpPr>
            <a:spLocks noGrp="1"/>
          </p:cNvSpPr>
          <p:nvPr>
            <p:ph sz="half" idx="2"/>
          </p:nvPr>
        </p:nvSpPr>
        <p:spPr/>
        <p:txBody>
          <a:bodyPr/>
          <a:lstStyle/>
          <a:p>
            <a:r>
              <a:rPr lang="en-US" dirty="0"/>
              <a:t>Test everything in your UI before you think you’re done, every conceivable selection.</a:t>
            </a:r>
          </a:p>
          <a:p>
            <a:r>
              <a:rPr lang="en-US" dirty="0"/>
              <a:t>Some may not work the way you expect</a:t>
            </a:r>
          </a:p>
          <a:p>
            <a:endParaRPr lang="en-US" dirty="0"/>
          </a:p>
        </p:txBody>
      </p:sp>
    </p:spTree>
    <p:extLst>
      <p:ext uri="{BB962C8B-B14F-4D97-AF65-F5344CB8AC3E}">
        <p14:creationId xmlns:p14="http://schemas.microsoft.com/office/powerpoint/2010/main" val="2929043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3857F-D338-5141-9B1E-189E0CF25570}"/>
              </a:ext>
            </a:extLst>
          </p:cNvPr>
          <p:cNvSpPr>
            <a:spLocks noGrp="1"/>
          </p:cNvSpPr>
          <p:nvPr>
            <p:ph type="title"/>
          </p:nvPr>
        </p:nvSpPr>
        <p:spPr/>
        <p:txBody>
          <a:bodyPr/>
          <a:lstStyle/>
          <a:p>
            <a:r>
              <a:rPr lang="en-US" dirty="0"/>
              <a:t>Project 1</a:t>
            </a:r>
          </a:p>
        </p:txBody>
      </p:sp>
      <p:sp>
        <p:nvSpPr>
          <p:cNvPr id="3" name="Text Placeholder 2">
            <a:extLst>
              <a:ext uri="{FF2B5EF4-FFF2-40B4-BE49-F238E27FC236}">
                <a16:creationId xmlns:a16="http://schemas.microsoft.com/office/drawing/2014/main" id="{2C4AC0B9-FFCF-2542-BAEF-D4EE0495615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76170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ECAA14-93F9-9D42-ADEC-57E28E5AF31C}"/>
              </a:ext>
            </a:extLst>
          </p:cNvPr>
          <p:cNvSpPr>
            <a:spLocks noGrp="1"/>
          </p:cNvSpPr>
          <p:nvPr>
            <p:ph type="title"/>
          </p:nvPr>
        </p:nvSpPr>
        <p:spPr/>
        <p:txBody>
          <a:bodyPr/>
          <a:lstStyle/>
          <a:p>
            <a:r>
              <a:rPr lang="en-US" dirty="0"/>
              <a:t>Project 1</a:t>
            </a:r>
          </a:p>
        </p:txBody>
      </p:sp>
      <p:sp>
        <p:nvSpPr>
          <p:cNvPr id="5" name="Content Placeholder 4">
            <a:extLst>
              <a:ext uri="{FF2B5EF4-FFF2-40B4-BE49-F238E27FC236}">
                <a16:creationId xmlns:a16="http://schemas.microsoft.com/office/drawing/2014/main" id="{85999C54-EB90-304B-8DF5-3E564AD0AE22}"/>
              </a:ext>
            </a:extLst>
          </p:cNvPr>
          <p:cNvSpPr>
            <a:spLocks noGrp="1"/>
          </p:cNvSpPr>
          <p:nvPr>
            <p:ph idx="1"/>
          </p:nvPr>
        </p:nvSpPr>
        <p:spPr/>
        <p:txBody>
          <a:bodyPr>
            <a:normAutofit fontScale="92500" lnSpcReduction="10000"/>
          </a:bodyPr>
          <a:lstStyle/>
          <a:p>
            <a:pPr marL="0" indent="0">
              <a:buNone/>
            </a:pPr>
            <a:r>
              <a:rPr lang="en-US" dirty="0"/>
              <a:t>Creating multiple types of visuals from the same data is an important way to convey information to application users. Students will create a Dashboard using a static download of an Open Data or a Dataset from their own place of employment (make sure you have permission to use it for this assignment first!) </a:t>
            </a:r>
          </a:p>
          <a:p>
            <a:pPr marL="0" indent="0">
              <a:buNone/>
            </a:pPr>
            <a:r>
              <a:rPr lang="en-US" dirty="0"/>
              <a:t>Students may make their application in either </a:t>
            </a:r>
            <a:r>
              <a:rPr lang="en-US" dirty="0" err="1"/>
              <a:t>flexdashboard</a:t>
            </a:r>
            <a:r>
              <a:rPr lang="en-US" dirty="0"/>
              <a:t> or </a:t>
            </a:r>
            <a:r>
              <a:rPr lang="en-US" dirty="0" err="1"/>
              <a:t>shinydashboard</a:t>
            </a:r>
            <a:r>
              <a:rPr lang="en-US" dirty="0"/>
              <a:t> layouts and deployed onto </a:t>
            </a:r>
            <a:r>
              <a:rPr lang="en-US" dirty="0" err="1"/>
              <a:t>shinyapps.io</a:t>
            </a:r>
            <a:r>
              <a:rPr lang="en-US" dirty="0"/>
              <a:t>.</a:t>
            </a:r>
          </a:p>
          <a:p>
            <a:pPr marL="0" indent="0">
              <a:buNone/>
            </a:pPr>
            <a:r>
              <a:rPr lang="en-US" dirty="0"/>
              <a:t>Directions: It must include at least three (4) filters, three (3) single numeric based boxes/gauges, one (1) </a:t>
            </a:r>
            <a:r>
              <a:rPr lang="en-US" dirty="0" err="1"/>
              <a:t>datatable</a:t>
            </a:r>
            <a:r>
              <a:rPr lang="en-US" dirty="0"/>
              <a:t>, and three (3) interactive and responsive charts. These elements should be places throughout a dashboard with at least three (3) pages with an analytical themes or question about the data. On the server side your plots and tables must utilize the reactive function for any and all datasets.</a:t>
            </a:r>
          </a:p>
          <a:p>
            <a:pPr marL="0" indent="0">
              <a:buNone/>
            </a:pPr>
            <a:r>
              <a:rPr lang="en-US" dirty="0"/>
              <a:t>Your final app </a:t>
            </a:r>
            <a:r>
              <a:rPr lang="en-US" u="sng" dirty="0"/>
              <a:t>must work</a:t>
            </a:r>
            <a:r>
              <a:rPr lang="en-US" dirty="0"/>
              <a:t> when deployed to </a:t>
            </a:r>
            <a:r>
              <a:rPr lang="en-US" dirty="0" err="1"/>
              <a:t>shinyapps.io</a:t>
            </a:r>
            <a:r>
              <a:rPr lang="en-US" dirty="0"/>
              <a:t>.</a:t>
            </a:r>
          </a:p>
          <a:p>
            <a:pPr marL="0" indent="0">
              <a:buNone/>
            </a:pPr>
            <a:endParaRPr lang="en-US" dirty="0"/>
          </a:p>
          <a:p>
            <a:endParaRPr lang="en-US" dirty="0"/>
          </a:p>
        </p:txBody>
      </p:sp>
    </p:spTree>
    <p:extLst>
      <p:ext uri="{BB962C8B-B14F-4D97-AF65-F5344CB8AC3E}">
        <p14:creationId xmlns:p14="http://schemas.microsoft.com/office/powerpoint/2010/main" val="2648912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F6828-E76D-AF42-A98D-42CFA0674B1F}"/>
              </a:ext>
            </a:extLst>
          </p:cNvPr>
          <p:cNvSpPr>
            <a:spLocks noGrp="1"/>
          </p:cNvSpPr>
          <p:nvPr>
            <p:ph type="title"/>
          </p:nvPr>
        </p:nvSpPr>
        <p:spPr/>
        <p:txBody>
          <a:bodyPr/>
          <a:lstStyle/>
          <a:p>
            <a:r>
              <a:rPr lang="en-US" dirty="0"/>
              <a:t>DT</a:t>
            </a:r>
          </a:p>
        </p:txBody>
      </p:sp>
      <p:sp>
        <p:nvSpPr>
          <p:cNvPr id="3" name="Text Placeholder 2">
            <a:extLst>
              <a:ext uri="{FF2B5EF4-FFF2-40B4-BE49-F238E27FC236}">
                <a16:creationId xmlns:a16="http://schemas.microsoft.com/office/drawing/2014/main" id="{353B60B7-2A89-954A-9228-4CE8B73FF4E2}"/>
              </a:ext>
            </a:extLst>
          </p:cNvPr>
          <p:cNvSpPr>
            <a:spLocks noGrp="1"/>
          </p:cNvSpPr>
          <p:nvPr>
            <p:ph type="body" idx="1"/>
          </p:nvPr>
        </p:nvSpPr>
        <p:spPr/>
        <p:txBody>
          <a:bodyPr/>
          <a:lstStyle/>
          <a:p>
            <a:r>
              <a:rPr lang="en-US" dirty="0"/>
              <a:t>https://</a:t>
            </a:r>
            <a:r>
              <a:rPr lang="en-US" dirty="0" err="1"/>
              <a:t>rstudio.github.io</a:t>
            </a:r>
            <a:r>
              <a:rPr lang="en-US" dirty="0"/>
              <a:t>/DT/</a:t>
            </a:r>
          </a:p>
        </p:txBody>
      </p:sp>
    </p:spTree>
    <p:extLst>
      <p:ext uri="{BB962C8B-B14F-4D97-AF65-F5344CB8AC3E}">
        <p14:creationId xmlns:p14="http://schemas.microsoft.com/office/powerpoint/2010/main" val="2740113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7E156C-D70A-9049-83A0-9A588AE28B65}"/>
              </a:ext>
            </a:extLst>
          </p:cNvPr>
          <p:cNvSpPr>
            <a:spLocks noGrp="1"/>
          </p:cNvSpPr>
          <p:nvPr>
            <p:ph type="title"/>
          </p:nvPr>
        </p:nvSpPr>
        <p:spPr/>
        <p:txBody>
          <a:bodyPr/>
          <a:lstStyle/>
          <a:p>
            <a:r>
              <a:rPr lang="en-US" dirty="0"/>
              <a:t>DT basic options</a:t>
            </a:r>
          </a:p>
        </p:txBody>
      </p:sp>
      <p:sp>
        <p:nvSpPr>
          <p:cNvPr id="5" name="Content Placeholder 4">
            <a:extLst>
              <a:ext uri="{FF2B5EF4-FFF2-40B4-BE49-F238E27FC236}">
                <a16:creationId xmlns:a16="http://schemas.microsoft.com/office/drawing/2014/main" id="{38494A5E-F990-0B4E-ABC7-5E494F74CB97}"/>
              </a:ext>
            </a:extLst>
          </p:cNvPr>
          <p:cNvSpPr>
            <a:spLocks noGrp="1"/>
          </p:cNvSpPr>
          <p:nvPr>
            <p:ph idx="1"/>
          </p:nvPr>
        </p:nvSpPr>
        <p:spPr/>
        <p:txBody>
          <a:bodyPr/>
          <a:lstStyle/>
          <a:p>
            <a:r>
              <a:rPr lang="en-US" dirty="0"/>
              <a:t>Hide </a:t>
            </a:r>
            <a:r>
              <a:rPr lang="en-US" dirty="0" err="1"/>
              <a:t>rownames</a:t>
            </a:r>
            <a:endParaRPr lang="en-US" dirty="0"/>
          </a:p>
          <a:p>
            <a:r>
              <a:rPr lang="en-US" dirty="0"/>
              <a:t>Add a caption</a:t>
            </a:r>
          </a:p>
          <a:p>
            <a:r>
              <a:rPr lang="en-US" dirty="0"/>
              <a:t>Column filters</a:t>
            </a:r>
          </a:p>
          <a:p>
            <a:r>
              <a:rPr lang="en-US" dirty="0"/>
              <a:t>Hyperlinks</a:t>
            </a:r>
          </a:p>
          <a:p>
            <a:endParaRPr lang="en-US" dirty="0"/>
          </a:p>
        </p:txBody>
      </p:sp>
      <p:pic>
        <p:nvPicPr>
          <p:cNvPr id="7" name="Picture 6">
            <a:extLst>
              <a:ext uri="{FF2B5EF4-FFF2-40B4-BE49-F238E27FC236}">
                <a16:creationId xmlns:a16="http://schemas.microsoft.com/office/drawing/2014/main" id="{38582279-97A2-264B-93B8-6874EFC84CC4}"/>
              </a:ext>
            </a:extLst>
          </p:cNvPr>
          <p:cNvPicPr>
            <a:picLocks noChangeAspect="1"/>
          </p:cNvPicPr>
          <p:nvPr/>
        </p:nvPicPr>
        <p:blipFill>
          <a:blip r:embed="rId2"/>
          <a:stretch>
            <a:fillRect/>
          </a:stretch>
        </p:blipFill>
        <p:spPr>
          <a:xfrm>
            <a:off x="4936181" y="1376062"/>
            <a:ext cx="6273800" cy="330200"/>
          </a:xfrm>
          <a:prstGeom prst="rect">
            <a:avLst/>
          </a:prstGeom>
        </p:spPr>
      </p:pic>
      <p:pic>
        <p:nvPicPr>
          <p:cNvPr id="9" name="Picture 8">
            <a:extLst>
              <a:ext uri="{FF2B5EF4-FFF2-40B4-BE49-F238E27FC236}">
                <a16:creationId xmlns:a16="http://schemas.microsoft.com/office/drawing/2014/main" id="{50E74D83-AD1A-6C40-BB16-1913BA5EE728}"/>
              </a:ext>
            </a:extLst>
          </p:cNvPr>
          <p:cNvPicPr>
            <a:picLocks noChangeAspect="1"/>
          </p:cNvPicPr>
          <p:nvPr/>
        </p:nvPicPr>
        <p:blipFill>
          <a:blip r:embed="rId3"/>
          <a:stretch>
            <a:fillRect/>
          </a:stretch>
        </p:blipFill>
        <p:spPr>
          <a:xfrm>
            <a:off x="4936181" y="2286000"/>
            <a:ext cx="6794500" cy="1193800"/>
          </a:xfrm>
          <a:prstGeom prst="rect">
            <a:avLst/>
          </a:prstGeom>
        </p:spPr>
      </p:pic>
      <p:pic>
        <p:nvPicPr>
          <p:cNvPr id="11" name="Picture 10">
            <a:extLst>
              <a:ext uri="{FF2B5EF4-FFF2-40B4-BE49-F238E27FC236}">
                <a16:creationId xmlns:a16="http://schemas.microsoft.com/office/drawing/2014/main" id="{BBD730A2-FBD0-7640-B171-8F8F64A84A78}"/>
              </a:ext>
            </a:extLst>
          </p:cNvPr>
          <p:cNvPicPr>
            <a:picLocks noChangeAspect="1"/>
          </p:cNvPicPr>
          <p:nvPr/>
        </p:nvPicPr>
        <p:blipFill>
          <a:blip r:embed="rId4"/>
          <a:stretch>
            <a:fillRect/>
          </a:stretch>
        </p:blipFill>
        <p:spPr>
          <a:xfrm>
            <a:off x="4936181" y="4042376"/>
            <a:ext cx="5473700" cy="825500"/>
          </a:xfrm>
          <a:prstGeom prst="rect">
            <a:avLst/>
          </a:prstGeom>
        </p:spPr>
      </p:pic>
      <p:pic>
        <p:nvPicPr>
          <p:cNvPr id="13" name="Picture 12">
            <a:extLst>
              <a:ext uri="{FF2B5EF4-FFF2-40B4-BE49-F238E27FC236}">
                <a16:creationId xmlns:a16="http://schemas.microsoft.com/office/drawing/2014/main" id="{B807A633-ACFC-3649-8F52-B8FB83AF7D4B}"/>
              </a:ext>
            </a:extLst>
          </p:cNvPr>
          <p:cNvPicPr>
            <a:picLocks noChangeAspect="1"/>
          </p:cNvPicPr>
          <p:nvPr/>
        </p:nvPicPr>
        <p:blipFill>
          <a:blip r:embed="rId5"/>
          <a:stretch>
            <a:fillRect/>
          </a:stretch>
        </p:blipFill>
        <p:spPr>
          <a:xfrm>
            <a:off x="4936181" y="5539088"/>
            <a:ext cx="3124200" cy="406400"/>
          </a:xfrm>
          <a:prstGeom prst="rect">
            <a:avLst/>
          </a:prstGeom>
        </p:spPr>
      </p:pic>
    </p:spTree>
    <p:extLst>
      <p:ext uri="{BB962C8B-B14F-4D97-AF65-F5344CB8AC3E}">
        <p14:creationId xmlns:p14="http://schemas.microsoft.com/office/powerpoint/2010/main" val="204883841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majorFont>
      <a:minorFont>
        <a:latin typeface="Franklin Gothic Book" panose="020B0503020102020204"/>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538</TotalTime>
  <Words>726</Words>
  <Application>Microsoft Macintosh PowerPoint</Application>
  <PresentationFormat>Widescreen</PresentationFormat>
  <Paragraphs>124</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Franklin Gothic Book</vt:lpstr>
      <vt:lpstr>Crop</vt:lpstr>
      <vt:lpstr>Customize, CSS &amp; Deploying Apps</vt:lpstr>
      <vt:lpstr>Agenda </vt:lpstr>
      <vt:lpstr>Homework 2</vt:lpstr>
      <vt:lpstr>Homework 2</vt:lpstr>
      <vt:lpstr>Future Tips</vt:lpstr>
      <vt:lpstr>Project 1</vt:lpstr>
      <vt:lpstr>Project 1</vt:lpstr>
      <vt:lpstr>DT</vt:lpstr>
      <vt:lpstr>DT basic options</vt:lpstr>
      <vt:lpstr>Extensions</vt:lpstr>
      <vt:lpstr>Formatting</vt:lpstr>
      <vt:lpstr>More layout stuff</vt:lpstr>
      <vt:lpstr>absolutePanel()</vt:lpstr>
      <vt:lpstr>conditionalPanel()</vt:lpstr>
      <vt:lpstr>Themes!</vt:lpstr>
      <vt:lpstr>shinythemes package</vt:lpstr>
      <vt:lpstr>favicons</vt:lpstr>
      <vt:lpstr>Favicons &amp; themes in Flexdashboard</vt:lpstr>
      <vt:lpstr>CSS</vt:lpstr>
      <vt:lpstr>What is CSS?</vt:lpstr>
      <vt:lpstr>Targeting an element</vt:lpstr>
      <vt:lpstr>Using CSS in Shiny</vt:lpstr>
      <vt:lpstr>How to do it yourself in the Chrome inspection tool </vt:lpstr>
      <vt:lpstr>Shiny Apps.io</vt:lpstr>
      <vt:lpstr>Register a free Account</vt:lpstr>
      <vt:lpstr>Connect your account</vt:lpstr>
      <vt:lpstr>Before you publish!</vt:lpstr>
      <vt:lpstr>Publish one of your previous apps!</vt:lpstr>
      <vt:lpstr>For Next Week</vt:lpstr>
      <vt:lpstr>Please make sure you have the follow libraries installed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Shiny Dashboards</dc:title>
  <dc:creator>Arnold, Geoffrey</dc:creator>
  <cp:lastModifiedBy>Arnold, Geoffrey</cp:lastModifiedBy>
  <cp:revision>47</cp:revision>
  <dcterms:created xsi:type="dcterms:W3CDTF">2017-08-13T22:25:31Z</dcterms:created>
  <dcterms:modified xsi:type="dcterms:W3CDTF">2018-09-17T19:14:47Z</dcterms:modified>
</cp:coreProperties>
</file>