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56" r:id="rId2"/>
    <p:sldId id="373" r:id="rId3"/>
    <p:sldId id="377" r:id="rId4"/>
    <p:sldId id="378" r:id="rId5"/>
    <p:sldId id="379" r:id="rId6"/>
    <p:sldId id="385" r:id="rId7"/>
    <p:sldId id="386" r:id="rId8"/>
    <p:sldId id="387" r:id="rId9"/>
    <p:sldId id="388" r:id="rId10"/>
    <p:sldId id="389" r:id="rId11"/>
    <p:sldId id="390" r:id="rId12"/>
    <p:sldId id="380" r:id="rId13"/>
    <p:sldId id="382" r:id="rId14"/>
    <p:sldId id="383" r:id="rId15"/>
    <p:sldId id="391" r:id="rId16"/>
    <p:sldId id="381" r:id="rId17"/>
    <p:sldId id="392" r:id="rId18"/>
    <p:sldId id="395" r:id="rId19"/>
    <p:sldId id="384" r:id="rId20"/>
    <p:sldId id="393" r:id="rId21"/>
    <p:sldId id="396" r:id="rId22"/>
    <p:sldId id="394" r:id="rId23"/>
    <p:sldId id="397" r:id="rId24"/>
    <p:sldId id="328" r:id="rId25"/>
    <p:sldId id="332" r:id="rId26"/>
    <p:sldId id="333" r:id="rId27"/>
    <p:sldId id="398" r:id="rId28"/>
    <p:sldId id="334" r:id="rId29"/>
    <p:sldId id="375" r:id="rId30"/>
    <p:sldId id="3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3"/>
    <p:restoredTop sz="94777"/>
  </p:normalViewPr>
  <p:slideViewPr>
    <p:cSldViewPr snapToGrid="0" snapToObjects="1">
      <p:cViewPr varScale="1">
        <p:scale>
          <a:sx n="104" d="100"/>
          <a:sy n="104" d="100"/>
        </p:scale>
        <p:origin x="3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53857-FF24-F64E-8D31-96B246FE7FC7}"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A8589-4DB6-F94F-9D9D-AA9919C65C29}" type="slidenum">
              <a:rPr lang="en-US" smtClean="0"/>
              <a:t>‹#›</a:t>
            </a:fld>
            <a:endParaRPr lang="en-US"/>
          </a:p>
        </p:txBody>
      </p:sp>
    </p:spTree>
    <p:extLst>
      <p:ext uri="{BB962C8B-B14F-4D97-AF65-F5344CB8AC3E}">
        <p14:creationId xmlns:p14="http://schemas.microsoft.com/office/powerpoint/2010/main" val="93134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C6571-5E6A-784B-B936-D3B05221CD33}" type="datetimeFigureOut">
              <a:rPr lang="en-US" smtClean="0"/>
              <a:t>9/18/18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C6C68B0-3C7B-2D49-9F1B-BAA33F74E0C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4pPr marL="688975" indent="-339725">
              <a:tabLst/>
              <a:defRPr/>
            </a:lvl4pPr>
          </a:lstStyle>
          <a:p>
            <a:pPr lvl="0"/>
            <a:r>
              <a:rPr lang="en-US" dirty="0"/>
              <a:t>Click to edit Master text styles</a:t>
            </a:r>
          </a:p>
          <a:p>
            <a:pPr lvl="3"/>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2C6571-5E6A-784B-B936-D3B05221CD33}"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2C6571-5E6A-784B-B936-D3B05221CD33}" type="datetimeFigureOut">
              <a:rPr lang="en-US" smtClean="0"/>
              <a:t>9/18/18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C6571-5E6A-784B-B936-D3B05221CD33}"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C6571-5E6A-784B-B936-D3B05221CD33}" type="datetimeFigureOut">
              <a:rPr lang="en-US" smtClean="0"/>
              <a:t>9/18/18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C6571-5E6A-784B-B936-D3B05221CD33}" type="datetimeFigureOut">
              <a:rPr lang="en-US" smtClean="0"/>
              <a:t>9/18/18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C6571-5E6A-784B-B936-D3B05221CD33}" type="datetimeFigureOut">
              <a:rPr lang="en-US" smtClean="0"/>
              <a:t>9/18/18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9/18/18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9/18/18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2C6571-5E6A-784B-B936-D3B05221CD33}" type="datetimeFigureOut">
              <a:rPr lang="en-US" smtClean="0"/>
              <a:t>9/18/18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C6C68B0-3C7B-2D49-9F1B-BAA33F74E0C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376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gallery/conditionalpanel-demo.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c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cssref/sel_id.asp" TargetMode="External"/><Relationship Id="rId7" Type="http://schemas.openxmlformats.org/officeDocument/2006/relationships/hyperlink" Target="https://www.w3schools.com/cssref/css_selectors.asp" TargetMode="External"/><Relationship Id="rId2" Type="http://schemas.openxmlformats.org/officeDocument/2006/relationships/hyperlink" Target="https://www.w3schools.com/cssref/sel_class.asp" TargetMode="External"/><Relationship Id="rId1" Type="http://schemas.openxmlformats.org/officeDocument/2006/relationships/slideLayout" Target="../slideLayouts/slideLayout2.xml"/><Relationship Id="rId6" Type="http://schemas.openxmlformats.org/officeDocument/2006/relationships/hyperlink" Target="https://www.w3schools.com/cssref/sel_element_comma.asp" TargetMode="External"/><Relationship Id="rId5" Type="http://schemas.openxmlformats.org/officeDocument/2006/relationships/hyperlink" Target="https://www.w3schools.com/cssref/sel_element.asp" TargetMode="External"/><Relationship Id="rId4" Type="http://schemas.openxmlformats.org/officeDocument/2006/relationships/hyperlink" Target="https://www.w3schools.com/cssref/sel_all.as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hinyapps.io/"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Customize, CSS &amp; Deploying Apps</a:t>
            </a:r>
          </a:p>
        </p:txBody>
      </p:sp>
      <p:sp>
        <p:nvSpPr>
          <p:cNvPr id="3" name="Subtitle 2"/>
          <p:cNvSpPr>
            <a:spLocks noGrp="1"/>
          </p:cNvSpPr>
          <p:nvPr>
            <p:ph type="subTitle" idx="1"/>
          </p:nvPr>
        </p:nvSpPr>
        <p:spPr/>
        <p:txBody>
          <a:bodyPr/>
          <a:lstStyle/>
          <a:p>
            <a:r>
              <a:rPr lang="en-US"/>
              <a:t>Class 6</a:t>
            </a:r>
            <a:endParaRPr lang="en-US" dirty="0"/>
          </a:p>
        </p:txBody>
      </p:sp>
    </p:spTree>
    <p:extLst>
      <p:ext uri="{BB962C8B-B14F-4D97-AF65-F5344CB8AC3E}">
        <p14:creationId xmlns:p14="http://schemas.microsoft.com/office/powerpoint/2010/main" val="15030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20C8-2BF8-2740-BB94-BC1E294EFFBF}"/>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7A6AA251-7A73-7A46-8760-64F6B334A922}"/>
              </a:ext>
            </a:extLst>
          </p:cNvPr>
          <p:cNvSpPr>
            <a:spLocks noGrp="1"/>
          </p:cNvSpPr>
          <p:nvPr>
            <p:ph idx="1"/>
          </p:nvPr>
        </p:nvSpPr>
        <p:spPr/>
        <p:txBody>
          <a:bodyPr/>
          <a:lstStyle/>
          <a:p>
            <a:r>
              <a:rPr lang="en-US" dirty="0"/>
              <a:t>Buttons</a:t>
            </a:r>
          </a:p>
          <a:p>
            <a:r>
              <a:rPr lang="en-US" dirty="0"/>
              <a:t>Fixed columns/scrolling</a:t>
            </a:r>
          </a:p>
          <a:p>
            <a:r>
              <a:rPr lang="en-US" dirty="0"/>
              <a:t>And much more!</a:t>
            </a:r>
          </a:p>
        </p:txBody>
      </p:sp>
      <p:pic>
        <p:nvPicPr>
          <p:cNvPr id="5" name="Picture 4">
            <a:extLst>
              <a:ext uri="{FF2B5EF4-FFF2-40B4-BE49-F238E27FC236}">
                <a16:creationId xmlns:a16="http://schemas.microsoft.com/office/drawing/2014/main" id="{A75B10B9-28B2-7141-91EA-3EC981843393}"/>
              </a:ext>
            </a:extLst>
          </p:cNvPr>
          <p:cNvPicPr>
            <a:picLocks noChangeAspect="1"/>
          </p:cNvPicPr>
          <p:nvPr/>
        </p:nvPicPr>
        <p:blipFill>
          <a:blip r:embed="rId2"/>
          <a:stretch>
            <a:fillRect/>
          </a:stretch>
        </p:blipFill>
        <p:spPr>
          <a:xfrm>
            <a:off x="5303966" y="622300"/>
            <a:ext cx="6032500" cy="1612900"/>
          </a:xfrm>
          <a:prstGeom prst="rect">
            <a:avLst/>
          </a:prstGeom>
        </p:spPr>
      </p:pic>
      <p:pic>
        <p:nvPicPr>
          <p:cNvPr id="7" name="Picture 6">
            <a:extLst>
              <a:ext uri="{FF2B5EF4-FFF2-40B4-BE49-F238E27FC236}">
                <a16:creationId xmlns:a16="http://schemas.microsoft.com/office/drawing/2014/main" id="{5D9EDAFD-7CA0-814A-A9E5-1719B64851C7}"/>
              </a:ext>
            </a:extLst>
          </p:cNvPr>
          <p:cNvPicPr>
            <a:picLocks noChangeAspect="1"/>
          </p:cNvPicPr>
          <p:nvPr/>
        </p:nvPicPr>
        <p:blipFill>
          <a:blip r:embed="rId3"/>
          <a:stretch>
            <a:fillRect/>
          </a:stretch>
        </p:blipFill>
        <p:spPr>
          <a:xfrm>
            <a:off x="5773866" y="2286000"/>
            <a:ext cx="5562600" cy="2362200"/>
          </a:xfrm>
          <a:prstGeom prst="rect">
            <a:avLst/>
          </a:prstGeom>
        </p:spPr>
      </p:pic>
      <p:pic>
        <p:nvPicPr>
          <p:cNvPr id="9" name="Picture 8">
            <a:extLst>
              <a:ext uri="{FF2B5EF4-FFF2-40B4-BE49-F238E27FC236}">
                <a16:creationId xmlns:a16="http://schemas.microsoft.com/office/drawing/2014/main" id="{1F0F660F-43E4-BB45-9EB4-32F4DFD6E7F9}"/>
              </a:ext>
            </a:extLst>
          </p:cNvPr>
          <p:cNvPicPr>
            <a:picLocks noChangeAspect="1"/>
          </p:cNvPicPr>
          <p:nvPr/>
        </p:nvPicPr>
        <p:blipFill>
          <a:blip r:embed="rId4"/>
          <a:stretch>
            <a:fillRect/>
          </a:stretch>
        </p:blipFill>
        <p:spPr>
          <a:xfrm>
            <a:off x="1569308" y="4711700"/>
            <a:ext cx="8166100" cy="1892300"/>
          </a:xfrm>
          <a:prstGeom prst="rect">
            <a:avLst/>
          </a:prstGeom>
        </p:spPr>
      </p:pic>
    </p:spTree>
    <p:extLst>
      <p:ext uri="{BB962C8B-B14F-4D97-AF65-F5344CB8AC3E}">
        <p14:creationId xmlns:p14="http://schemas.microsoft.com/office/powerpoint/2010/main" val="172626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C1B7-9231-DE49-A0D8-DF4C8E8CE328}"/>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D93524E4-9833-DD44-8D8B-FF966198FE77}"/>
              </a:ext>
            </a:extLst>
          </p:cNvPr>
          <p:cNvSpPr>
            <a:spLocks noGrp="1"/>
          </p:cNvSpPr>
          <p:nvPr>
            <p:ph idx="1"/>
          </p:nvPr>
        </p:nvSpPr>
        <p:spPr/>
        <p:txBody>
          <a:bodyPr/>
          <a:lstStyle/>
          <a:p>
            <a:r>
              <a:rPr lang="en-US" dirty="0"/>
              <a:t>Currency/adding commas</a:t>
            </a:r>
          </a:p>
          <a:p>
            <a:endParaRPr lang="en-US" dirty="0"/>
          </a:p>
          <a:p>
            <a:endParaRPr lang="en-US" dirty="0"/>
          </a:p>
          <a:p>
            <a:r>
              <a:rPr lang="en-US" dirty="0"/>
              <a:t>Style a column/row/entire table</a:t>
            </a:r>
          </a:p>
        </p:txBody>
      </p:sp>
      <p:pic>
        <p:nvPicPr>
          <p:cNvPr id="5" name="Picture 4">
            <a:extLst>
              <a:ext uri="{FF2B5EF4-FFF2-40B4-BE49-F238E27FC236}">
                <a16:creationId xmlns:a16="http://schemas.microsoft.com/office/drawing/2014/main" id="{1A638012-E4F5-8E4D-B715-DB8548E04978}"/>
              </a:ext>
            </a:extLst>
          </p:cNvPr>
          <p:cNvPicPr>
            <a:picLocks noChangeAspect="1"/>
          </p:cNvPicPr>
          <p:nvPr/>
        </p:nvPicPr>
        <p:blipFill>
          <a:blip r:embed="rId2"/>
          <a:stretch>
            <a:fillRect/>
          </a:stretch>
        </p:blipFill>
        <p:spPr>
          <a:xfrm>
            <a:off x="1861065" y="2815453"/>
            <a:ext cx="7975600" cy="596900"/>
          </a:xfrm>
          <a:prstGeom prst="rect">
            <a:avLst/>
          </a:prstGeom>
        </p:spPr>
      </p:pic>
      <p:pic>
        <p:nvPicPr>
          <p:cNvPr id="7" name="Picture 6">
            <a:extLst>
              <a:ext uri="{FF2B5EF4-FFF2-40B4-BE49-F238E27FC236}">
                <a16:creationId xmlns:a16="http://schemas.microsoft.com/office/drawing/2014/main" id="{476F80ED-3248-A04A-919A-26915D75379C}"/>
              </a:ext>
            </a:extLst>
          </p:cNvPr>
          <p:cNvPicPr>
            <a:picLocks noChangeAspect="1"/>
          </p:cNvPicPr>
          <p:nvPr/>
        </p:nvPicPr>
        <p:blipFill>
          <a:blip r:embed="rId3"/>
          <a:stretch>
            <a:fillRect/>
          </a:stretch>
        </p:blipFill>
        <p:spPr>
          <a:xfrm>
            <a:off x="1861065" y="4296976"/>
            <a:ext cx="10147300" cy="685800"/>
          </a:xfrm>
          <a:prstGeom prst="rect">
            <a:avLst/>
          </a:prstGeom>
        </p:spPr>
      </p:pic>
    </p:spTree>
    <p:extLst>
      <p:ext uri="{BB962C8B-B14F-4D97-AF65-F5344CB8AC3E}">
        <p14:creationId xmlns:p14="http://schemas.microsoft.com/office/powerpoint/2010/main" val="11961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74318-8721-5C4A-AE55-185E09F52FE6}"/>
              </a:ext>
            </a:extLst>
          </p:cNvPr>
          <p:cNvSpPr>
            <a:spLocks noGrp="1"/>
          </p:cNvSpPr>
          <p:nvPr>
            <p:ph type="title"/>
          </p:nvPr>
        </p:nvSpPr>
        <p:spPr/>
        <p:txBody>
          <a:bodyPr/>
          <a:lstStyle/>
          <a:p>
            <a:r>
              <a:rPr lang="en-US" dirty="0"/>
              <a:t>More layout stuff</a:t>
            </a:r>
          </a:p>
        </p:txBody>
      </p:sp>
      <p:sp>
        <p:nvSpPr>
          <p:cNvPr id="6" name="Text Placeholder 5">
            <a:extLst>
              <a:ext uri="{FF2B5EF4-FFF2-40B4-BE49-F238E27FC236}">
                <a16:creationId xmlns:a16="http://schemas.microsoft.com/office/drawing/2014/main" id="{2922E973-01B1-BE49-BEE3-246265F510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263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28134-F42D-3E42-B3C7-225E5CCD9180}"/>
              </a:ext>
            </a:extLst>
          </p:cNvPr>
          <p:cNvSpPr>
            <a:spLocks noGrp="1"/>
          </p:cNvSpPr>
          <p:nvPr>
            <p:ph type="title"/>
          </p:nvPr>
        </p:nvSpPr>
        <p:spPr/>
        <p:txBody>
          <a:bodyPr/>
          <a:lstStyle/>
          <a:p>
            <a:r>
              <a:rPr lang="en-US" dirty="0" err="1"/>
              <a:t>absolutePanel</a:t>
            </a:r>
            <a:r>
              <a:rPr lang="en-US" dirty="0"/>
              <a:t>()</a:t>
            </a:r>
          </a:p>
        </p:txBody>
      </p:sp>
      <p:sp>
        <p:nvSpPr>
          <p:cNvPr id="5" name="Content Placeholder 4">
            <a:extLst>
              <a:ext uri="{FF2B5EF4-FFF2-40B4-BE49-F238E27FC236}">
                <a16:creationId xmlns:a16="http://schemas.microsoft.com/office/drawing/2014/main" id="{B2FFAFA7-53A5-9C41-A510-515696CADF0E}"/>
              </a:ext>
            </a:extLst>
          </p:cNvPr>
          <p:cNvSpPr>
            <a:spLocks noGrp="1"/>
          </p:cNvSpPr>
          <p:nvPr>
            <p:ph idx="1"/>
          </p:nvPr>
        </p:nvSpPr>
        <p:spPr/>
        <p:txBody>
          <a:bodyPr/>
          <a:lstStyle/>
          <a:p>
            <a:r>
              <a:rPr lang="en-US" dirty="0"/>
              <a:t>Creates an element that floats!</a:t>
            </a:r>
          </a:p>
          <a:p>
            <a:r>
              <a:rPr lang="en-US" dirty="0"/>
              <a:t>You should still put some kind of panel inside/ </a:t>
            </a:r>
            <a:r>
              <a:rPr lang="en-US" dirty="0" err="1"/>
              <a:t>inputPanel</a:t>
            </a:r>
            <a:r>
              <a:rPr lang="en-US" dirty="0"/>
              <a:t>, </a:t>
            </a:r>
            <a:r>
              <a:rPr lang="en-US" dirty="0" err="1"/>
              <a:t>wellPanel</a:t>
            </a:r>
            <a:r>
              <a:rPr lang="en-US" dirty="0"/>
              <a:t> or a series of rows/columns</a:t>
            </a:r>
          </a:p>
          <a:p>
            <a:r>
              <a:rPr lang="en-US" dirty="0"/>
              <a:t>This element will travel with whatever UI elements (</a:t>
            </a:r>
            <a:r>
              <a:rPr lang="en-US" dirty="0" err="1"/>
              <a:t>divs</a:t>
            </a:r>
            <a:r>
              <a:rPr lang="en-US" dirty="0"/>
              <a:t>) you have them inside.</a:t>
            </a:r>
          </a:p>
          <a:p>
            <a:endParaRPr lang="en-US" dirty="0"/>
          </a:p>
        </p:txBody>
      </p:sp>
      <p:pic>
        <p:nvPicPr>
          <p:cNvPr id="7" name="Picture 6">
            <a:extLst>
              <a:ext uri="{FF2B5EF4-FFF2-40B4-BE49-F238E27FC236}">
                <a16:creationId xmlns:a16="http://schemas.microsoft.com/office/drawing/2014/main" id="{F527C5A2-0120-C240-A9B8-879AE7EC003D}"/>
              </a:ext>
            </a:extLst>
          </p:cNvPr>
          <p:cNvPicPr>
            <a:picLocks noChangeAspect="1"/>
          </p:cNvPicPr>
          <p:nvPr/>
        </p:nvPicPr>
        <p:blipFill>
          <a:blip r:embed="rId2"/>
          <a:stretch>
            <a:fillRect/>
          </a:stretch>
        </p:blipFill>
        <p:spPr>
          <a:xfrm>
            <a:off x="1714500" y="4235450"/>
            <a:ext cx="8915400" cy="2044700"/>
          </a:xfrm>
          <a:prstGeom prst="rect">
            <a:avLst/>
          </a:prstGeom>
        </p:spPr>
      </p:pic>
    </p:spTree>
    <p:extLst>
      <p:ext uri="{BB962C8B-B14F-4D97-AF65-F5344CB8AC3E}">
        <p14:creationId xmlns:p14="http://schemas.microsoft.com/office/powerpoint/2010/main" val="58252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B34A-66AF-A44C-932A-4F9DBD92DEA6}"/>
              </a:ext>
            </a:extLst>
          </p:cNvPr>
          <p:cNvSpPr>
            <a:spLocks noGrp="1"/>
          </p:cNvSpPr>
          <p:nvPr>
            <p:ph type="title"/>
          </p:nvPr>
        </p:nvSpPr>
        <p:spPr>
          <a:xfrm>
            <a:off x="7860667" y="685800"/>
            <a:ext cx="3656419" cy="1485900"/>
          </a:xfrm>
        </p:spPr>
        <p:txBody>
          <a:bodyPr>
            <a:normAutofit/>
          </a:bodyPr>
          <a:lstStyle/>
          <a:p>
            <a:r>
              <a:rPr lang="en-US" sz="3400" err="1"/>
              <a:t>conditionalPanel</a:t>
            </a:r>
            <a:r>
              <a:rPr lang="en-US" sz="3400"/>
              <a:t>()</a:t>
            </a:r>
          </a:p>
        </p:txBody>
      </p:sp>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C55C5CA9-11C5-1348-9C7C-54DDC2C380EC}"/>
              </a:ext>
            </a:extLst>
          </p:cNvPr>
          <p:cNvPicPr>
            <a:picLocks noChangeAspect="1"/>
          </p:cNvPicPr>
          <p:nvPr/>
        </p:nvPicPr>
        <p:blipFill>
          <a:blip r:embed="rId2"/>
          <a:stretch>
            <a:fillRect/>
          </a:stretch>
        </p:blipFill>
        <p:spPr>
          <a:xfrm>
            <a:off x="1023561" y="1277230"/>
            <a:ext cx="6517065" cy="3983498"/>
          </a:xfrm>
          <a:prstGeom prst="rect">
            <a:avLst/>
          </a:prstGeom>
        </p:spPr>
      </p:pic>
      <p:sp>
        <p:nvSpPr>
          <p:cNvPr id="10" name="Content Placeholder 9">
            <a:extLst>
              <a:ext uri="{FF2B5EF4-FFF2-40B4-BE49-F238E27FC236}">
                <a16:creationId xmlns:a16="http://schemas.microsoft.com/office/drawing/2014/main" id="{32ECBCF0-B6F1-4978-9400-43BF217ACB77}"/>
              </a:ext>
            </a:extLst>
          </p:cNvPr>
          <p:cNvSpPr>
            <a:spLocks noGrp="1"/>
          </p:cNvSpPr>
          <p:nvPr>
            <p:ph idx="1"/>
          </p:nvPr>
        </p:nvSpPr>
        <p:spPr>
          <a:xfrm>
            <a:off x="7860667" y="2286000"/>
            <a:ext cx="3656419" cy="3581400"/>
          </a:xfrm>
        </p:spPr>
        <p:txBody>
          <a:bodyPr>
            <a:normAutofit/>
          </a:bodyPr>
          <a:lstStyle/>
          <a:p>
            <a:r>
              <a:rPr lang="en-US" dirty="0"/>
              <a:t>Conditional panels automatically hide UI elements inside them until the condition described is met. (uses </a:t>
            </a:r>
            <a:r>
              <a:rPr lang="en-US" dirty="0" err="1"/>
              <a:t>Js</a:t>
            </a:r>
            <a:r>
              <a:rPr lang="en-US" dirty="0"/>
              <a:t>)</a:t>
            </a:r>
          </a:p>
          <a:p>
            <a:r>
              <a:rPr lang="en-US" dirty="0"/>
              <a:t>Another example: </a:t>
            </a:r>
            <a:r>
              <a:rPr lang="en-US" dirty="0">
                <a:hlinkClick r:id="rId3"/>
              </a:rPr>
              <a:t>https://shiny.rstudio.com/gallery/conditionalpanel-demo.html</a:t>
            </a:r>
            <a:endParaRPr lang="en-US" dirty="0"/>
          </a:p>
        </p:txBody>
      </p:sp>
    </p:spTree>
    <p:extLst>
      <p:ext uri="{BB962C8B-B14F-4D97-AF65-F5344CB8AC3E}">
        <p14:creationId xmlns:p14="http://schemas.microsoft.com/office/powerpoint/2010/main" val="71756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9D99-8476-434C-A848-F9EB54902575}"/>
              </a:ext>
            </a:extLst>
          </p:cNvPr>
          <p:cNvSpPr>
            <a:spLocks noGrp="1"/>
          </p:cNvSpPr>
          <p:nvPr>
            <p:ph type="title"/>
          </p:nvPr>
        </p:nvSpPr>
        <p:spPr/>
        <p:txBody>
          <a:bodyPr/>
          <a:lstStyle/>
          <a:p>
            <a:r>
              <a:rPr lang="en-US" dirty="0"/>
              <a:t>Themes!</a:t>
            </a:r>
          </a:p>
        </p:txBody>
      </p:sp>
      <p:sp>
        <p:nvSpPr>
          <p:cNvPr id="3" name="Text Placeholder 2">
            <a:extLst>
              <a:ext uri="{FF2B5EF4-FFF2-40B4-BE49-F238E27FC236}">
                <a16:creationId xmlns:a16="http://schemas.microsoft.com/office/drawing/2014/main" id="{6E768DCD-FCF2-644F-AFD1-E3021B167415}"/>
              </a:ext>
            </a:extLst>
          </p:cNvPr>
          <p:cNvSpPr>
            <a:spLocks noGrp="1"/>
          </p:cNvSpPr>
          <p:nvPr>
            <p:ph type="body" idx="1"/>
          </p:nvPr>
        </p:nvSpPr>
        <p:spPr/>
        <p:txBody>
          <a:bodyPr/>
          <a:lstStyle/>
          <a:p>
            <a:r>
              <a:rPr lang="en-US" dirty="0"/>
              <a:t>And favicon</a:t>
            </a:r>
          </a:p>
        </p:txBody>
      </p:sp>
    </p:spTree>
    <p:extLst>
      <p:ext uri="{BB962C8B-B14F-4D97-AF65-F5344CB8AC3E}">
        <p14:creationId xmlns:p14="http://schemas.microsoft.com/office/powerpoint/2010/main" val="315934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7D5-7E72-5D48-BC08-4C3403630FD7}"/>
              </a:ext>
            </a:extLst>
          </p:cNvPr>
          <p:cNvSpPr>
            <a:spLocks noGrp="1"/>
          </p:cNvSpPr>
          <p:nvPr>
            <p:ph type="title"/>
          </p:nvPr>
        </p:nvSpPr>
        <p:spPr/>
        <p:txBody>
          <a:bodyPr/>
          <a:lstStyle/>
          <a:p>
            <a:r>
              <a:rPr lang="en-US" dirty="0" err="1"/>
              <a:t>shinythemes</a:t>
            </a:r>
            <a:r>
              <a:rPr lang="en-US" dirty="0"/>
              <a:t> package</a:t>
            </a:r>
          </a:p>
        </p:txBody>
      </p:sp>
      <p:sp>
        <p:nvSpPr>
          <p:cNvPr id="5" name="Content Placeholder 4">
            <a:extLst>
              <a:ext uri="{FF2B5EF4-FFF2-40B4-BE49-F238E27FC236}">
                <a16:creationId xmlns:a16="http://schemas.microsoft.com/office/drawing/2014/main" id="{82FAE7C1-C146-F24C-B3F4-3AE39BC5C972}"/>
              </a:ext>
            </a:extLst>
          </p:cNvPr>
          <p:cNvSpPr>
            <a:spLocks noGrp="1"/>
          </p:cNvSpPr>
          <p:nvPr>
            <p:ph idx="1"/>
          </p:nvPr>
        </p:nvSpPr>
        <p:spPr>
          <a:xfrm>
            <a:off x="1371600" y="2038865"/>
            <a:ext cx="9601200" cy="3581400"/>
          </a:xfrm>
        </p:spPr>
        <p:txBody>
          <a:bodyPr/>
          <a:lstStyle/>
          <a:p>
            <a:r>
              <a:rPr lang="en-US" dirty="0"/>
              <a:t>State the theme in either the </a:t>
            </a:r>
            <a:r>
              <a:rPr lang="en-US" dirty="0" err="1"/>
              <a:t>fuidPage</a:t>
            </a:r>
            <a:r>
              <a:rPr lang="en-US" dirty="0"/>
              <a:t>(), </a:t>
            </a:r>
            <a:r>
              <a:rPr lang="en-US" dirty="0" err="1"/>
              <a:t>navbarPage</a:t>
            </a:r>
            <a:endParaRPr lang="en-US" dirty="0"/>
          </a:p>
          <a:p>
            <a:endParaRPr lang="en-US" dirty="0"/>
          </a:p>
          <a:p>
            <a:endParaRPr lang="en-US" dirty="0"/>
          </a:p>
          <a:p>
            <a:endParaRPr lang="en-US" dirty="0"/>
          </a:p>
          <a:p>
            <a:r>
              <a:rPr lang="en-US" dirty="0"/>
              <a:t>Or let the user select the theme with a new input, </a:t>
            </a:r>
            <a:r>
              <a:rPr lang="en-US" dirty="0" err="1"/>
              <a:t>themeSelector</a:t>
            </a:r>
            <a:r>
              <a:rPr lang="en-US" dirty="0"/>
              <a:t>()!</a:t>
            </a:r>
          </a:p>
          <a:p>
            <a:r>
              <a:rPr lang="en-US" dirty="0"/>
              <a:t>You can also add your own custom </a:t>
            </a:r>
            <a:r>
              <a:rPr lang="en-US" dirty="0" err="1"/>
              <a:t>css</a:t>
            </a:r>
            <a:r>
              <a:rPr lang="en-US" dirty="0"/>
              <a:t> file (must be in a folder named www) by stating</a:t>
            </a:r>
          </a:p>
        </p:txBody>
      </p:sp>
      <p:pic>
        <p:nvPicPr>
          <p:cNvPr id="8" name="Picture 7">
            <a:extLst>
              <a:ext uri="{FF2B5EF4-FFF2-40B4-BE49-F238E27FC236}">
                <a16:creationId xmlns:a16="http://schemas.microsoft.com/office/drawing/2014/main" id="{27FCFCC7-E37D-CA43-8FB4-7D40EEFA467A}"/>
              </a:ext>
            </a:extLst>
          </p:cNvPr>
          <p:cNvPicPr>
            <a:picLocks noChangeAspect="1"/>
          </p:cNvPicPr>
          <p:nvPr/>
        </p:nvPicPr>
        <p:blipFill>
          <a:blip r:embed="rId2"/>
          <a:stretch>
            <a:fillRect/>
          </a:stretch>
        </p:blipFill>
        <p:spPr>
          <a:xfrm>
            <a:off x="3594958" y="5251965"/>
            <a:ext cx="4483100" cy="368300"/>
          </a:xfrm>
          <a:prstGeom prst="rect">
            <a:avLst/>
          </a:prstGeom>
        </p:spPr>
      </p:pic>
      <p:pic>
        <p:nvPicPr>
          <p:cNvPr id="10" name="Picture 9">
            <a:extLst>
              <a:ext uri="{FF2B5EF4-FFF2-40B4-BE49-F238E27FC236}">
                <a16:creationId xmlns:a16="http://schemas.microsoft.com/office/drawing/2014/main" id="{6E931871-F6F7-CC47-A8BF-352C4DBFB248}"/>
              </a:ext>
            </a:extLst>
          </p:cNvPr>
          <p:cNvPicPr>
            <a:picLocks noChangeAspect="1"/>
          </p:cNvPicPr>
          <p:nvPr/>
        </p:nvPicPr>
        <p:blipFill>
          <a:blip r:embed="rId3"/>
          <a:stretch>
            <a:fillRect/>
          </a:stretch>
        </p:blipFill>
        <p:spPr>
          <a:xfrm>
            <a:off x="3594958" y="2623065"/>
            <a:ext cx="4978400" cy="901700"/>
          </a:xfrm>
          <a:prstGeom prst="rect">
            <a:avLst/>
          </a:prstGeom>
        </p:spPr>
      </p:pic>
    </p:spTree>
    <p:extLst>
      <p:ext uri="{BB962C8B-B14F-4D97-AF65-F5344CB8AC3E}">
        <p14:creationId xmlns:p14="http://schemas.microsoft.com/office/powerpoint/2010/main" val="80318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1E5D-BB26-F14A-A577-19CE45EB65AC}"/>
              </a:ext>
            </a:extLst>
          </p:cNvPr>
          <p:cNvSpPr>
            <a:spLocks noGrp="1"/>
          </p:cNvSpPr>
          <p:nvPr>
            <p:ph type="title"/>
          </p:nvPr>
        </p:nvSpPr>
        <p:spPr>
          <a:xfrm>
            <a:off x="1371600" y="685800"/>
            <a:ext cx="9601200" cy="1485900"/>
          </a:xfrm>
        </p:spPr>
        <p:txBody>
          <a:bodyPr/>
          <a:lstStyle/>
          <a:p>
            <a:r>
              <a:rPr lang="en-US" dirty="0"/>
              <a:t>favicons</a:t>
            </a:r>
          </a:p>
        </p:txBody>
      </p:sp>
      <p:sp>
        <p:nvSpPr>
          <p:cNvPr id="3" name="Content Placeholder 2">
            <a:extLst>
              <a:ext uri="{FF2B5EF4-FFF2-40B4-BE49-F238E27FC236}">
                <a16:creationId xmlns:a16="http://schemas.microsoft.com/office/drawing/2014/main" id="{0387E9B0-61F0-B846-B76F-75770D689B50}"/>
              </a:ext>
            </a:extLst>
          </p:cNvPr>
          <p:cNvSpPr>
            <a:spLocks noGrp="1"/>
          </p:cNvSpPr>
          <p:nvPr>
            <p:ph idx="1"/>
          </p:nvPr>
        </p:nvSpPr>
        <p:spPr>
          <a:xfrm>
            <a:off x="1371600" y="2286000"/>
            <a:ext cx="9601200" cy="3581400"/>
          </a:xfrm>
        </p:spPr>
        <p:txBody>
          <a:bodyPr/>
          <a:lstStyle/>
          <a:p>
            <a:r>
              <a:rPr lang="en-US" dirty="0"/>
              <a:t>Just like custom </a:t>
            </a:r>
            <a:r>
              <a:rPr lang="en-US" dirty="0" err="1"/>
              <a:t>css</a:t>
            </a:r>
            <a:r>
              <a:rPr lang="en-US" dirty="0"/>
              <a:t> your favicon must be in the www folder</a:t>
            </a:r>
          </a:p>
          <a:p>
            <a:r>
              <a:rPr lang="en-US" dirty="0"/>
              <a:t>Then call it by name!</a:t>
            </a:r>
          </a:p>
          <a:p>
            <a:endParaRPr lang="en-US" dirty="0"/>
          </a:p>
        </p:txBody>
      </p:sp>
      <p:pic>
        <p:nvPicPr>
          <p:cNvPr id="7" name="Picture 6">
            <a:extLst>
              <a:ext uri="{FF2B5EF4-FFF2-40B4-BE49-F238E27FC236}">
                <a16:creationId xmlns:a16="http://schemas.microsoft.com/office/drawing/2014/main" id="{7406B8A2-4839-F843-8B62-693F6FD425EE}"/>
              </a:ext>
            </a:extLst>
          </p:cNvPr>
          <p:cNvPicPr>
            <a:picLocks noChangeAspect="1"/>
          </p:cNvPicPr>
          <p:nvPr/>
        </p:nvPicPr>
        <p:blipFill>
          <a:blip r:embed="rId2"/>
          <a:stretch>
            <a:fillRect/>
          </a:stretch>
        </p:blipFill>
        <p:spPr>
          <a:xfrm>
            <a:off x="1371600" y="3817208"/>
            <a:ext cx="10109200" cy="1587500"/>
          </a:xfrm>
          <a:prstGeom prst="rect">
            <a:avLst/>
          </a:prstGeom>
        </p:spPr>
      </p:pic>
    </p:spTree>
    <p:extLst>
      <p:ext uri="{BB962C8B-B14F-4D97-AF65-F5344CB8AC3E}">
        <p14:creationId xmlns:p14="http://schemas.microsoft.com/office/powerpoint/2010/main" val="61554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FFF93-F72F-D841-BA15-C77A91D76410}"/>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100" cap="all" dirty="0"/>
              <a:t>Favicons &amp; themes in </a:t>
            </a:r>
            <a:r>
              <a:rPr lang="en-US" sz="3100" cap="all" dirty="0" err="1"/>
              <a:t>Flexdashboard</a:t>
            </a:r>
            <a:endParaRPr lang="en-US" sz="3100" cap="all" dirty="0"/>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Content Placeholder 3">
            <a:extLst>
              <a:ext uri="{FF2B5EF4-FFF2-40B4-BE49-F238E27FC236}">
                <a16:creationId xmlns:a16="http://schemas.microsoft.com/office/drawing/2014/main" id="{14FB94B9-B1CF-7E45-BD33-259C7F327324}"/>
              </a:ext>
            </a:extLst>
          </p:cNvPr>
          <p:cNvPicPr>
            <a:picLocks noGrp="1" noChangeAspect="1"/>
          </p:cNvPicPr>
          <p:nvPr>
            <p:ph idx="1"/>
          </p:nvPr>
        </p:nvPicPr>
        <p:blipFill>
          <a:blip r:embed="rId2"/>
          <a:stretch>
            <a:fillRect/>
          </a:stretch>
        </p:blipFill>
        <p:spPr>
          <a:xfrm>
            <a:off x="1379023" y="2095767"/>
            <a:ext cx="5659222" cy="2865657"/>
          </a:xfrm>
          <a:prstGeom prst="rect">
            <a:avLst/>
          </a:prstGeom>
        </p:spPr>
      </p:pic>
    </p:spTree>
    <p:extLst>
      <p:ext uri="{BB962C8B-B14F-4D97-AF65-F5344CB8AC3E}">
        <p14:creationId xmlns:p14="http://schemas.microsoft.com/office/powerpoint/2010/main" val="259900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4EB8-BA77-A44C-A680-39A21DFF95A1}"/>
              </a:ext>
            </a:extLst>
          </p:cNvPr>
          <p:cNvSpPr>
            <a:spLocks noGrp="1"/>
          </p:cNvSpPr>
          <p:nvPr>
            <p:ph type="title"/>
          </p:nvPr>
        </p:nvSpPr>
        <p:spPr/>
        <p:txBody>
          <a:bodyPr/>
          <a:lstStyle/>
          <a:p>
            <a:r>
              <a:rPr lang="en-US" dirty="0"/>
              <a:t>CSS</a:t>
            </a:r>
          </a:p>
        </p:txBody>
      </p:sp>
      <p:sp>
        <p:nvSpPr>
          <p:cNvPr id="3" name="Text Placeholder 2">
            <a:extLst>
              <a:ext uri="{FF2B5EF4-FFF2-40B4-BE49-F238E27FC236}">
                <a16:creationId xmlns:a16="http://schemas.microsoft.com/office/drawing/2014/main" id="{79353F89-F825-2347-B72F-C8BCCCE5A8E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30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07C2-80F5-7B49-95D7-B31418FACCB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97C1799-F4A0-DB41-9A56-E6CF3B522CCC}"/>
              </a:ext>
            </a:extLst>
          </p:cNvPr>
          <p:cNvSpPr>
            <a:spLocks noGrp="1"/>
          </p:cNvSpPr>
          <p:nvPr>
            <p:ph idx="1"/>
          </p:nvPr>
        </p:nvSpPr>
        <p:spPr/>
        <p:txBody>
          <a:bodyPr/>
          <a:lstStyle/>
          <a:p>
            <a:r>
              <a:rPr lang="en-US" dirty="0"/>
              <a:t>Homework 2 Review</a:t>
            </a:r>
          </a:p>
          <a:p>
            <a:r>
              <a:rPr lang="en-US" dirty="0"/>
              <a:t>Project 1</a:t>
            </a:r>
          </a:p>
          <a:p>
            <a:r>
              <a:rPr lang="en-US" dirty="0"/>
              <a:t>Customize</a:t>
            </a:r>
          </a:p>
          <a:p>
            <a:r>
              <a:rPr lang="en-US" dirty="0"/>
              <a:t>DT Extras</a:t>
            </a:r>
          </a:p>
          <a:p>
            <a:r>
              <a:rPr lang="en-US" dirty="0"/>
              <a:t>Themes</a:t>
            </a:r>
          </a:p>
          <a:p>
            <a:r>
              <a:rPr lang="en-US" dirty="0"/>
              <a:t>Intro to CSS</a:t>
            </a:r>
          </a:p>
          <a:p>
            <a:r>
              <a:rPr lang="en-US" dirty="0"/>
              <a:t>Deploying to </a:t>
            </a:r>
            <a:r>
              <a:rPr lang="en-US" dirty="0" err="1"/>
              <a:t>shinyapps.io</a:t>
            </a:r>
            <a:endParaRPr lang="en-US" dirty="0"/>
          </a:p>
          <a:p>
            <a:endParaRPr lang="en-US" dirty="0"/>
          </a:p>
        </p:txBody>
      </p:sp>
    </p:spTree>
    <p:extLst>
      <p:ext uri="{BB962C8B-B14F-4D97-AF65-F5344CB8AC3E}">
        <p14:creationId xmlns:p14="http://schemas.microsoft.com/office/powerpoint/2010/main" val="215396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FCAAC-7CDF-7B47-9E7C-D1C4FCDA2D55}"/>
              </a:ext>
            </a:extLst>
          </p:cNvPr>
          <p:cNvSpPr>
            <a:spLocks noGrp="1"/>
          </p:cNvSpPr>
          <p:nvPr>
            <p:ph type="title"/>
          </p:nvPr>
        </p:nvSpPr>
        <p:spPr/>
        <p:txBody>
          <a:bodyPr/>
          <a:lstStyle/>
          <a:p>
            <a:r>
              <a:rPr lang="en-US" dirty="0"/>
              <a:t>What is CSS?</a:t>
            </a:r>
          </a:p>
        </p:txBody>
      </p:sp>
      <p:sp>
        <p:nvSpPr>
          <p:cNvPr id="5" name="Content Placeholder 4">
            <a:extLst>
              <a:ext uri="{FF2B5EF4-FFF2-40B4-BE49-F238E27FC236}">
                <a16:creationId xmlns:a16="http://schemas.microsoft.com/office/drawing/2014/main" id="{74BE033C-AC9C-1A4D-B685-CA451111E124}"/>
              </a:ext>
            </a:extLst>
          </p:cNvPr>
          <p:cNvSpPr>
            <a:spLocks noGrp="1"/>
          </p:cNvSpPr>
          <p:nvPr>
            <p:ph idx="1"/>
          </p:nvPr>
        </p:nvSpPr>
        <p:spPr/>
        <p:txBody>
          <a:bodyPr/>
          <a:lstStyle/>
          <a:p>
            <a:r>
              <a:rPr lang="en-US" dirty="0"/>
              <a:t>Stands for: Cascading Style Sheet</a:t>
            </a:r>
          </a:p>
          <a:p>
            <a:r>
              <a:rPr lang="en-US" dirty="0"/>
              <a:t>It is a way of further augmenting your shiny elements.</a:t>
            </a:r>
          </a:p>
          <a:p>
            <a:r>
              <a:rPr lang="en-US" dirty="0"/>
              <a:t>There’s too much that can be done to count.</a:t>
            </a:r>
          </a:p>
          <a:p>
            <a:r>
              <a:rPr lang="en-US" dirty="0">
                <a:hlinkClick r:id="rId2"/>
              </a:rPr>
              <a:t>https://www.w3schools.com/css/</a:t>
            </a:r>
            <a:endParaRPr lang="en-US" dirty="0"/>
          </a:p>
        </p:txBody>
      </p:sp>
    </p:spTree>
    <p:extLst>
      <p:ext uri="{BB962C8B-B14F-4D97-AF65-F5344CB8AC3E}">
        <p14:creationId xmlns:p14="http://schemas.microsoft.com/office/powerpoint/2010/main" val="323581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5934-DDC4-4248-8200-2E2253ECA199}"/>
              </a:ext>
            </a:extLst>
          </p:cNvPr>
          <p:cNvSpPr>
            <a:spLocks noGrp="1"/>
          </p:cNvSpPr>
          <p:nvPr>
            <p:ph type="title"/>
          </p:nvPr>
        </p:nvSpPr>
        <p:spPr/>
        <p:txBody>
          <a:bodyPr/>
          <a:lstStyle/>
          <a:p>
            <a:r>
              <a:rPr lang="en-US" dirty="0"/>
              <a:t>Targeting an element</a:t>
            </a:r>
          </a:p>
        </p:txBody>
      </p:sp>
      <p:graphicFrame>
        <p:nvGraphicFramePr>
          <p:cNvPr id="4" name="Content Placeholder 3">
            <a:extLst>
              <a:ext uri="{FF2B5EF4-FFF2-40B4-BE49-F238E27FC236}">
                <a16:creationId xmlns:a16="http://schemas.microsoft.com/office/drawing/2014/main" id="{618A8215-9DF2-F54A-BCCF-E1E1ACACDB8B}"/>
              </a:ext>
            </a:extLst>
          </p:cNvPr>
          <p:cNvGraphicFramePr>
            <a:graphicFrameLocks noGrp="1"/>
          </p:cNvGraphicFramePr>
          <p:nvPr>
            <p:ph idx="1"/>
            <p:extLst>
              <p:ext uri="{D42A27DB-BD31-4B8C-83A1-F6EECF244321}">
                <p14:modId xmlns:p14="http://schemas.microsoft.com/office/powerpoint/2010/main" val="3639930401"/>
              </p:ext>
            </p:extLst>
          </p:nvPr>
        </p:nvGraphicFramePr>
        <p:xfrm>
          <a:off x="1371600" y="2286000"/>
          <a:ext cx="9601200" cy="33832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409231640"/>
                    </a:ext>
                  </a:extLst>
                </a:gridCol>
                <a:gridCol w="3200400">
                  <a:extLst>
                    <a:ext uri="{9D8B030D-6E8A-4147-A177-3AD203B41FA5}">
                      <a16:colId xmlns:a16="http://schemas.microsoft.com/office/drawing/2014/main" val="462416918"/>
                    </a:ext>
                  </a:extLst>
                </a:gridCol>
                <a:gridCol w="3200400">
                  <a:extLst>
                    <a:ext uri="{9D8B030D-6E8A-4147-A177-3AD203B41FA5}">
                      <a16:colId xmlns:a16="http://schemas.microsoft.com/office/drawing/2014/main" val="3753435291"/>
                    </a:ext>
                  </a:extLst>
                </a:gridCol>
              </a:tblGrid>
              <a:tr h="370840">
                <a:tc>
                  <a:txBody>
                    <a:bodyPr/>
                    <a:lstStyle/>
                    <a:p>
                      <a:pPr algn="l" fontAlgn="t"/>
                      <a:r>
                        <a:rPr lang="en-US">
                          <a:effectLst/>
                        </a:rPr>
                        <a:t>Selector</a:t>
                      </a:r>
                    </a:p>
                  </a:txBody>
                  <a:tcPr marL="152400" marR="76200" marT="76200" marB="76200"/>
                </a:tc>
                <a:tc>
                  <a:txBody>
                    <a:bodyPr/>
                    <a:lstStyle/>
                    <a:p>
                      <a:pPr algn="l" fontAlgn="t"/>
                      <a:r>
                        <a:rPr lang="en-US">
                          <a:effectLst/>
                        </a:rPr>
                        <a:t>Example</a:t>
                      </a:r>
                    </a:p>
                  </a:txBody>
                  <a:tcPr marL="76200" marR="76200" marT="76200" marB="76200"/>
                </a:tc>
                <a:tc>
                  <a:txBody>
                    <a:bodyPr/>
                    <a:lstStyle/>
                    <a:p>
                      <a:pPr algn="l" fontAlgn="t"/>
                      <a:r>
                        <a:rPr lang="en-US">
                          <a:effectLst/>
                        </a:rPr>
                        <a:t>Example description</a:t>
                      </a:r>
                    </a:p>
                  </a:txBody>
                  <a:tcPr marL="76200" marR="76200" marT="76200" marB="76200"/>
                </a:tc>
                <a:extLst>
                  <a:ext uri="{0D108BD9-81ED-4DB2-BD59-A6C34878D82A}">
                    <a16:rowId xmlns:a16="http://schemas.microsoft.com/office/drawing/2014/main" val="1031709670"/>
                  </a:ext>
                </a:extLst>
              </a:tr>
              <a:tr h="370840">
                <a:tc>
                  <a:txBody>
                    <a:bodyPr/>
                    <a:lstStyle/>
                    <a:p>
                      <a:pPr algn="l" fontAlgn="t"/>
                      <a:r>
                        <a:rPr lang="en-US">
                          <a:effectLst/>
                          <a:hlinkClick r:id="rId2"/>
                        </a:rPr>
                        <a:t>.</a:t>
                      </a:r>
                      <a:r>
                        <a:rPr lang="en-US" i="1">
                          <a:effectLst/>
                          <a:hlinkClick r:id="rId2"/>
                        </a:rPr>
                        <a:t>class</a:t>
                      </a:r>
                      <a:endParaRPr lang="en-US">
                        <a:effectLst/>
                      </a:endParaRPr>
                    </a:p>
                  </a:txBody>
                  <a:tcPr marL="152400" marR="76200" marT="76200" marB="76200"/>
                </a:tc>
                <a:tc>
                  <a:txBody>
                    <a:bodyPr/>
                    <a:lstStyle/>
                    <a:p>
                      <a:pPr algn="l" fontAlgn="t"/>
                      <a:r>
                        <a:rPr lang="en-US">
                          <a:effectLst/>
                        </a:rPr>
                        <a:t>.intro</a:t>
                      </a:r>
                    </a:p>
                  </a:txBody>
                  <a:tcPr marL="76200" marR="76200" marT="76200" marB="76200"/>
                </a:tc>
                <a:tc>
                  <a:txBody>
                    <a:bodyPr/>
                    <a:lstStyle/>
                    <a:p>
                      <a:pPr algn="l" fontAlgn="t"/>
                      <a:r>
                        <a:rPr lang="en-US">
                          <a:effectLst/>
                        </a:rPr>
                        <a:t>Selects all elements with class="intro"</a:t>
                      </a:r>
                    </a:p>
                  </a:txBody>
                  <a:tcPr marL="76200" marR="76200" marT="76200" marB="76200"/>
                </a:tc>
                <a:extLst>
                  <a:ext uri="{0D108BD9-81ED-4DB2-BD59-A6C34878D82A}">
                    <a16:rowId xmlns:a16="http://schemas.microsoft.com/office/drawing/2014/main" val="1961088119"/>
                  </a:ext>
                </a:extLst>
              </a:tr>
              <a:tr h="370840">
                <a:tc>
                  <a:txBody>
                    <a:bodyPr/>
                    <a:lstStyle/>
                    <a:p>
                      <a:pPr algn="l" fontAlgn="t"/>
                      <a:r>
                        <a:rPr lang="en-US">
                          <a:effectLst/>
                          <a:hlinkClick r:id="rId3"/>
                        </a:rPr>
                        <a:t>#</a:t>
                      </a:r>
                      <a:r>
                        <a:rPr lang="en-US" i="1">
                          <a:effectLst/>
                          <a:hlinkClick r:id="rId3"/>
                        </a:rPr>
                        <a:t>id</a:t>
                      </a:r>
                      <a:endParaRPr lang="en-US">
                        <a:effectLst/>
                      </a:endParaRPr>
                    </a:p>
                  </a:txBody>
                  <a:tcPr marL="152400" marR="76200" marT="76200" marB="76200"/>
                </a:tc>
                <a:tc>
                  <a:txBody>
                    <a:bodyPr/>
                    <a:lstStyle/>
                    <a:p>
                      <a:pPr algn="l" fontAlgn="t"/>
                      <a:r>
                        <a:rPr lang="en-US">
                          <a:effectLst/>
                        </a:rPr>
                        <a:t>#firstname</a:t>
                      </a:r>
                    </a:p>
                  </a:txBody>
                  <a:tcPr marL="76200" marR="76200" marT="76200" marB="76200"/>
                </a:tc>
                <a:tc>
                  <a:txBody>
                    <a:bodyPr/>
                    <a:lstStyle/>
                    <a:p>
                      <a:pPr algn="l" fontAlgn="t"/>
                      <a:r>
                        <a:rPr lang="en-US">
                          <a:effectLst/>
                        </a:rPr>
                        <a:t>Selects the element with id="firstname"</a:t>
                      </a:r>
                    </a:p>
                  </a:txBody>
                  <a:tcPr marL="76200" marR="76200" marT="76200" marB="76200"/>
                </a:tc>
                <a:extLst>
                  <a:ext uri="{0D108BD9-81ED-4DB2-BD59-A6C34878D82A}">
                    <a16:rowId xmlns:a16="http://schemas.microsoft.com/office/drawing/2014/main" val="971664391"/>
                  </a:ext>
                </a:extLst>
              </a:tr>
              <a:tr h="370840">
                <a:tc>
                  <a:txBody>
                    <a:bodyPr/>
                    <a:lstStyle/>
                    <a:p>
                      <a:pPr algn="l" fontAlgn="t"/>
                      <a:r>
                        <a:rPr lang="en-US">
                          <a:effectLst/>
                          <a:hlinkClick r:id="rId4"/>
                        </a:rPr>
                        <a:t>*</a:t>
                      </a:r>
                      <a:endParaRPr lang="en-US">
                        <a:effectLst/>
                      </a:endParaRPr>
                    </a:p>
                  </a:txBody>
                  <a:tcPr marL="152400" marR="76200" marT="76200" marB="76200"/>
                </a:tc>
                <a:tc>
                  <a:txBody>
                    <a:bodyPr/>
                    <a:lstStyle/>
                    <a:p>
                      <a:pPr algn="l" fontAlgn="t"/>
                      <a:r>
                        <a:rPr lang="en-US">
                          <a:effectLst/>
                        </a:rPr>
                        <a:t>*</a:t>
                      </a:r>
                    </a:p>
                  </a:txBody>
                  <a:tcPr marL="76200" marR="76200" marT="76200" marB="76200"/>
                </a:tc>
                <a:tc>
                  <a:txBody>
                    <a:bodyPr/>
                    <a:lstStyle/>
                    <a:p>
                      <a:pPr algn="l" fontAlgn="t"/>
                      <a:r>
                        <a:rPr lang="en-US">
                          <a:effectLst/>
                        </a:rPr>
                        <a:t>Selects all elements</a:t>
                      </a:r>
                    </a:p>
                  </a:txBody>
                  <a:tcPr marL="76200" marR="76200" marT="76200" marB="76200"/>
                </a:tc>
                <a:extLst>
                  <a:ext uri="{0D108BD9-81ED-4DB2-BD59-A6C34878D82A}">
                    <a16:rowId xmlns:a16="http://schemas.microsoft.com/office/drawing/2014/main" val="4252243091"/>
                  </a:ext>
                </a:extLst>
              </a:tr>
              <a:tr h="370840">
                <a:tc>
                  <a:txBody>
                    <a:bodyPr/>
                    <a:lstStyle/>
                    <a:p>
                      <a:pPr algn="l" fontAlgn="t"/>
                      <a:r>
                        <a:rPr lang="en-US" i="1">
                          <a:effectLst/>
                          <a:hlinkClick r:id="rId5"/>
                        </a:rPr>
                        <a:t>element</a:t>
                      </a:r>
                      <a:endParaRPr lang="en-US">
                        <a:effectLst/>
                      </a:endParaRPr>
                    </a:p>
                  </a:txBody>
                  <a:tcPr marL="152400" marR="76200" marT="76200" marB="76200"/>
                </a:tc>
                <a:tc>
                  <a:txBody>
                    <a:bodyPr/>
                    <a:lstStyle/>
                    <a:p>
                      <a:pPr algn="l" fontAlgn="t"/>
                      <a:r>
                        <a:rPr lang="en-US">
                          <a:effectLst/>
                        </a:rPr>
                        <a:t>p</a:t>
                      </a:r>
                    </a:p>
                  </a:txBody>
                  <a:tcPr marL="76200" marR="76200" marT="76200" marB="76200"/>
                </a:tc>
                <a:tc>
                  <a:txBody>
                    <a:bodyPr/>
                    <a:lstStyle/>
                    <a:p>
                      <a:pPr algn="l" fontAlgn="t"/>
                      <a:r>
                        <a:rPr lang="en-US">
                          <a:effectLst/>
                        </a:rPr>
                        <a:t>Selects all &lt;p&gt; elements</a:t>
                      </a:r>
                    </a:p>
                  </a:txBody>
                  <a:tcPr marL="76200" marR="76200" marT="76200" marB="76200"/>
                </a:tc>
                <a:extLst>
                  <a:ext uri="{0D108BD9-81ED-4DB2-BD59-A6C34878D82A}">
                    <a16:rowId xmlns:a16="http://schemas.microsoft.com/office/drawing/2014/main" val="3142267008"/>
                  </a:ext>
                </a:extLst>
              </a:tr>
              <a:tr h="370840">
                <a:tc>
                  <a:txBody>
                    <a:bodyPr/>
                    <a:lstStyle/>
                    <a:p>
                      <a:pPr algn="l" fontAlgn="t"/>
                      <a:r>
                        <a:rPr lang="en-US" i="1" dirty="0">
                          <a:effectLst/>
                          <a:hlinkClick r:id="rId6"/>
                        </a:rPr>
                        <a:t>element,element</a:t>
                      </a:r>
                      <a:endParaRPr lang="en-US" dirty="0">
                        <a:effectLst/>
                      </a:endParaRPr>
                    </a:p>
                  </a:txBody>
                  <a:tcPr marL="152400" marR="76200" marT="76200" marB="76200"/>
                </a:tc>
                <a:tc>
                  <a:txBody>
                    <a:bodyPr/>
                    <a:lstStyle/>
                    <a:p>
                      <a:pPr algn="l" fontAlgn="t"/>
                      <a:r>
                        <a:rPr lang="en-US">
                          <a:effectLst/>
                        </a:rPr>
                        <a:t>div, p</a:t>
                      </a:r>
                    </a:p>
                  </a:txBody>
                  <a:tcPr marL="76200" marR="76200" marT="76200" marB="76200"/>
                </a:tc>
                <a:tc>
                  <a:txBody>
                    <a:bodyPr/>
                    <a:lstStyle/>
                    <a:p>
                      <a:pPr algn="l" fontAlgn="t"/>
                      <a:r>
                        <a:rPr lang="en-US" dirty="0">
                          <a:effectLst/>
                        </a:rPr>
                        <a:t>Selects all &lt;div&gt; elements and all &lt;p&gt; elements</a:t>
                      </a:r>
                    </a:p>
                  </a:txBody>
                  <a:tcPr marL="76200" marR="76200" marT="76200" marB="76200"/>
                </a:tc>
                <a:extLst>
                  <a:ext uri="{0D108BD9-81ED-4DB2-BD59-A6C34878D82A}">
                    <a16:rowId xmlns:a16="http://schemas.microsoft.com/office/drawing/2014/main" val="1767262566"/>
                  </a:ext>
                </a:extLst>
              </a:tr>
            </a:tbl>
          </a:graphicData>
        </a:graphic>
      </p:graphicFrame>
      <p:sp>
        <p:nvSpPr>
          <p:cNvPr id="5" name="TextBox 4">
            <a:extLst>
              <a:ext uri="{FF2B5EF4-FFF2-40B4-BE49-F238E27FC236}">
                <a16:creationId xmlns:a16="http://schemas.microsoft.com/office/drawing/2014/main" id="{9AD3810E-C321-D447-B774-FBBEF83CE899}"/>
              </a:ext>
            </a:extLst>
          </p:cNvPr>
          <p:cNvSpPr txBox="1"/>
          <p:nvPr/>
        </p:nvSpPr>
        <p:spPr>
          <a:xfrm>
            <a:off x="4657097" y="6277233"/>
            <a:ext cx="6315703" cy="369332"/>
          </a:xfrm>
          <a:prstGeom prst="rect">
            <a:avLst/>
          </a:prstGeom>
          <a:noFill/>
        </p:spPr>
        <p:txBody>
          <a:bodyPr wrap="none" rtlCol="0">
            <a:spAutoFit/>
          </a:bodyPr>
          <a:lstStyle/>
          <a:p>
            <a:r>
              <a:rPr lang="en-US" dirty="0"/>
              <a:t>Excerpt: </a:t>
            </a:r>
            <a:r>
              <a:rPr lang="en-US" dirty="0">
                <a:hlinkClick r:id="rId7"/>
              </a:rPr>
              <a:t>https://www.w3schools.com/cssref/css_selectors.asp</a:t>
            </a:r>
            <a:endParaRPr lang="en-US" dirty="0"/>
          </a:p>
        </p:txBody>
      </p:sp>
    </p:spTree>
    <p:extLst>
      <p:ext uri="{BB962C8B-B14F-4D97-AF65-F5344CB8AC3E}">
        <p14:creationId xmlns:p14="http://schemas.microsoft.com/office/powerpoint/2010/main" val="28688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27A5-0B73-1143-902B-49CD0EF253A2}"/>
              </a:ext>
            </a:extLst>
          </p:cNvPr>
          <p:cNvSpPr>
            <a:spLocks noGrp="1"/>
          </p:cNvSpPr>
          <p:nvPr>
            <p:ph type="title"/>
          </p:nvPr>
        </p:nvSpPr>
        <p:spPr/>
        <p:txBody>
          <a:bodyPr/>
          <a:lstStyle/>
          <a:p>
            <a:r>
              <a:rPr lang="en-US" dirty="0"/>
              <a:t>Using CSS in Shiny</a:t>
            </a:r>
          </a:p>
        </p:txBody>
      </p:sp>
      <p:sp>
        <p:nvSpPr>
          <p:cNvPr id="3" name="Content Placeholder 2">
            <a:extLst>
              <a:ext uri="{FF2B5EF4-FFF2-40B4-BE49-F238E27FC236}">
                <a16:creationId xmlns:a16="http://schemas.microsoft.com/office/drawing/2014/main" id="{1734403E-B465-3544-931A-D1DD534D5E25}"/>
              </a:ext>
            </a:extLst>
          </p:cNvPr>
          <p:cNvSpPr>
            <a:spLocks noGrp="1"/>
          </p:cNvSpPr>
          <p:nvPr>
            <p:ph idx="1"/>
          </p:nvPr>
        </p:nvSpPr>
        <p:spPr/>
        <p:txBody>
          <a:bodyPr/>
          <a:lstStyle/>
          <a:p>
            <a:r>
              <a:rPr lang="en-US" dirty="0"/>
              <a:t>You can either create a .</a:t>
            </a:r>
            <a:r>
              <a:rPr lang="en-US" dirty="0" err="1"/>
              <a:t>css</a:t>
            </a:r>
            <a:r>
              <a:rPr lang="en-US" dirty="0"/>
              <a:t> file, or add </a:t>
            </a:r>
            <a:r>
              <a:rPr lang="en-US" dirty="0" err="1"/>
              <a:t>css</a:t>
            </a:r>
            <a:r>
              <a:rPr lang="en-US" dirty="0"/>
              <a:t> arguments directly into your code.</a:t>
            </a:r>
          </a:p>
          <a:p>
            <a:r>
              <a:rPr lang="en-US" dirty="0"/>
              <a:t>Shiny App:</a:t>
            </a:r>
          </a:p>
          <a:p>
            <a:endParaRPr lang="en-US" dirty="0"/>
          </a:p>
          <a:p>
            <a:endParaRPr lang="en-US" dirty="0"/>
          </a:p>
          <a:p>
            <a:r>
              <a:rPr lang="en-US" dirty="0" err="1"/>
              <a:t>Flexdashboard</a:t>
            </a:r>
            <a:r>
              <a:rPr lang="en-US" dirty="0"/>
              <a:t>:</a:t>
            </a:r>
          </a:p>
        </p:txBody>
      </p:sp>
      <p:pic>
        <p:nvPicPr>
          <p:cNvPr id="5" name="Picture 4">
            <a:extLst>
              <a:ext uri="{FF2B5EF4-FFF2-40B4-BE49-F238E27FC236}">
                <a16:creationId xmlns:a16="http://schemas.microsoft.com/office/drawing/2014/main" id="{310274EB-EF55-5542-B567-8ABB5F82E958}"/>
              </a:ext>
            </a:extLst>
          </p:cNvPr>
          <p:cNvPicPr>
            <a:picLocks noChangeAspect="1"/>
          </p:cNvPicPr>
          <p:nvPr/>
        </p:nvPicPr>
        <p:blipFill>
          <a:blip r:embed="rId2"/>
          <a:stretch>
            <a:fillRect/>
          </a:stretch>
        </p:blipFill>
        <p:spPr>
          <a:xfrm>
            <a:off x="3655712" y="4542481"/>
            <a:ext cx="3644900" cy="1587500"/>
          </a:xfrm>
          <a:prstGeom prst="rect">
            <a:avLst/>
          </a:prstGeom>
        </p:spPr>
      </p:pic>
      <p:pic>
        <p:nvPicPr>
          <p:cNvPr id="7" name="Picture 6">
            <a:extLst>
              <a:ext uri="{FF2B5EF4-FFF2-40B4-BE49-F238E27FC236}">
                <a16:creationId xmlns:a16="http://schemas.microsoft.com/office/drawing/2014/main" id="{7F359F77-4A45-1A4D-B5C8-65BEC7F336DF}"/>
              </a:ext>
            </a:extLst>
          </p:cNvPr>
          <p:cNvPicPr>
            <a:picLocks noChangeAspect="1"/>
          </p:cNvPicPr>
          <p:nvPr/>
        </p:nvPicPr>
        <p:blipFill>
          <a:blip r:embed="rId3"/>
          <a:stretch>
            <a:fillRect/>
          </a:stretch>
        </p:blipFill>
        <p:spPr>
          <a:xfrm>
            <a:off x="1856775" y="3162300"/>
            <a:ext cx="9664700" cy="914400"/>
          </a:xfrm>
          <a:prstGeom prst="rect">
            <a:avLst/>
          </a:prstGeom>
        </p:spPr>
      </p:pic>
    </p:spTree>
    <p:extLst>
      <p:ext uri="{BB962C8B-B14F-4D97-AF65-F5344CB8AC3E}">
        <p14:creationId xmlns:p14="http://schemas.microsoft.com/office/powerpoint/2010/main" val="406302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B795-82A3-A149-8FA4-C624951D288C}"/>
              </a:ext>
            </a:extLst>
          </p:cNvPr>
          <p:cNvSpPr>
            <a:spLocks noGrp="1"/>
          </p:cNvSpPr>
          <p:nvPr>
            <p:ph type="title"/>
          </p:nvPr>
        </p:nvSpPr>
        <p:spPr/>
        <p:txBody>
          <a:bodyPr>
            <a:normAutofit fontScale="90000"/>
          </a:bodyPr>
          <a:lstStyle/>
          <a:p>
            <a:r>
              <a:rPr lang="en-US" dirty="0"/>
              <a:t>How to do it yourself in the Chrome inspection tool</a:t>
            </a:r>
            <a:br>
              <a:rPr lang="en-US" dirty="0"/>
            </a:br>
            <a:endParaRPr lang="en-US" dirty="0"/>
          </a:p>
        </p:txBody>
      </p:sp>
      <p:sp>
        <p:nvSpPr>
          <p:cNvPr id="3" name="Content Placeholder 2">
            <a:extLst>
              <a:ext uri="{FF2B5EF4-FFF2-40B4-BE49-F238E27FC236}">
                <a16:creationId xmlns:a16="http://schemas.microsoft.com/office/drawing/2014/main" id="{D821DFD1-F725-1F47-8899-ED2008C930F0}"/>
              </a:ext>
            </a:extLst>
          </p:cNvPr>
          <p:cNvSpPr>
            <a:spLocks noGrp="1"/>
          </p:cNvSpPr>
          <p:nvPr>
            <p:ph idx="1"/>
          </p:nvPr>
        </p:nvSpPr>
        <p:spPr/>
        <p:txBody>
          <a:bodyPr/>
          <a:lstStyle/>
          <a:p>
            <a:pPr marL="0" indent="0">
              <a:buNone/>
            </a:pPr>
            <a:r>
              <a:rPr lang="en-US" dirty="0"/>
              <a:t>Directions:</a:t>
            </a:r>
          </a:p>
          <a:p>
            <a:r>
              <a:rPr lang="en-US" dirty="0"/>
              <a:t>Right click element</a:t>
            </a:r>
          </a:p>
          <a:p>
            <a:r>
              <a:rPr lang="en-US" dirty="0"/>
              <a:t>Select “Inspect”</a:t>
            </a:r>
          </a:p>
          <a:p>
            <a:r>
              <a:rPr lang="en-US" dirty="0"/>
              <a:t>Take div name from the right hand side</a:t>
            </a:r>
          </a:p>
          <a:p>
            <a:r>
              <a:rPr lang="en-US" dirty="0"/>
              <a:t>You can even edit the element in the “Styles” tab</a:t>
            </a:r>
          </a:p>
          <a:p>
            <a:r>
              <a:rPr lang="en-US" dirty="0"/>
              <a:t>Once you have things looking the way you want past the style element into your R code</a:t>
            </a:r>
          </a:p>
          <a:p>
            <a:r>
              <a:rPr lang="en-US" dirty="0"/>
              <a:t>Reload </a:t>
            </a:r>
            <a:r>
              <a:rPr lang="en-US"/>
              <a:t>the app!</a:t>
            </a:r>
            <a:endParaRPr lang="en-US" dirty="0"/>
          </a:p>
        </p:txBody>
      </p:sp>
    </p:spTree>
    <p:extLst>
      <p:ext uri="{BB962C8B-B14F-4D97-AF65-F5344CB8AC3E}">
        <p14:creationId xmlns:p14="http://schemas.microsoft.com/office/powerpoint/2010/main" val="368678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Apps.io</a:t>
            </a:r>
          </a:p>
        </p:txBody>
      </p:sp>
      <p:sp>
        <p:nvSpPr>
          <p:cNvPr id="3" name="Subtitle 2"/>
          <p:cNvSpPr>
            <a:spLocks noGrp="1"/>
          </p:cNvSpPr>
          <p:nvPr>
            <p:ph type="body" idx="1"/>
          </p:nvPr>
        </p:nvSpPr>
        <p:spPr/>
        <p:txBody>
          <a:bodyPr>
            <a:normAutofit/>
          </a:bodyPr>
          <a:lstStyle/>
          <a:p>
            <a:r>
              <a:rPr lang="en-US" dirty="0">
                <a:hlinkClick r:id="rId2"/>
              </a:rPr>
              <a:t>http://www.shinyapps.io/</a:t>
            </a:r>
            <a:endParaRPr lang="en-US" dirty="0"/>
          </a:p>
        </p:txBody>
      </p:sp>
    </p:spTree>
    <p:extLst>
      <p:ext uri="{BB962C8B-B14F-4D97-AF65-F5344CB8AC3E}">
        <p14:creationId xmlns:p14="http://schemas.microsoft.com/office/powerpoint/2010/main" val="924469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 free Account</a:t>
            </a:r>
          </a:p>
        </p:txBody>
      </p:sp>
      <p:pic>
        <p:nvPicPr>
          <p:cNvPr id="4" name="Content Placeholder 3"/>
          <p:cNvPicPr>
            <a:picLocks noGrp="1" noChangeAspect="1"/>
          </p:cNvPicPr>
          <p:nvPr>
            <p:ph idx="1"/>
          </p:nvPr>
        </p:nvPicPr>
        <p:blipFill>
          <a:blip r:embed="rId2"/>
          <a:stretch>
            <a:fillRect/>
          </a:stretch>
        </p:blipFill>
        <p:spPr>
          <a:xfrm>
            <a:off x="1371600" y="1567543"/>
            <a:ext cx="8334894" cy="3581400"/>
          </a:xfrm>
          <a:prstGeom prst="rect">
            <a:avLst/>
          </a:prstGeom>
        </p:spPr>
      </p:pic>
      <p:pic>
        <p:nvPicPr>
          <p:cNvPr id="5" name="Picture 4"/>
          <p:cNvPicPr>
            <a:picLocks noChangeAspect="1"/>
          </p:cNvPicPr>
          <p:nvPr/>
        </p:nvPicPr>
        <p:blipFill>
          <a:blip r:embed="rId3"/>
          <a:stretch>
            <a:fillRect/>
          </a:stretch>
        </p:blipFill>
        <p:spPr>
          <a:xfrm>
            <a:off x="4532539" y="4747532"/>
            <a:ext cx="6686550" cy="1657350"/>
          </a:xfrm>
          <a:prstGeom prst="rect">
            <a:avLst/>
          </a:prstGeom>
        </p:spPr>
      </p:pic>
      <p:sp>
        <p:nvSpPr>
          <p:cNvPr id="3" name="Oval 2">
            <a:extLst>
              <a:ext uri="{FF2B5EF4-FFF2-40B4-BE49-F238E27FC236}">
                <a16:creationId xmlns:a16="http://schemas.microsoft.com/office/drawing/2014/main" id="{13E596D4-EA33-CC4F-8792-1DA20315E6D1}"/>
              </a:ext>
            </a:extLst>
          </p:cNvPr>
          <p:cNvSpPr/>
          <p:nvPr/>
        </p:nvSpPr>
        <p:spPr>
          <a:xfrm>
            <a:off x="5338118" y="5289280"/>
            <a:ext cx="4695568" cy="74140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1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account</a:t>
            </a:r>
          </a:p>
        </p:txBody>
      </p:sp>
      <p:pic>
        <p:nvPicPr>
          <p:cNvPr id="6" name="Picture 5"/>
          <p:cNvPicPr>
            <a:picLocks noChangeAspect="1"/>
          </p:cNvPicPr>
          <p:nvPr/>
        </p:nvPicPr>
        <p:blipFill>
          <a:blip r:embed="rId2"/>
          <a:stretch>
            <a:fillRect/>
          </a:stretch>
        </p:blipFill>
        <p:spPr>
          <a:xfrm>
            <a:off x="1120672" y="1616528"/>
            <a:ext cx="5051528" cy="4976132"/>
          </a:xfrm>
          <a:prstGeom prst="rect">
            <a:avLst/>
          </a:prstGeom>
        </p:spPr>
      </p:pic>
      <p:pic>
        <p:nvPicPr>
          <p:cNvPr id="7" name="Picture 6"/>
          <p:cNvPicPr>
            <a:picLocks noChangeAspect="1"/>
          </p:cNvPicPr>
          <p:nvPr/>
        </p:nvPicPr>
        <p:blipFill>
          <a:blip r:embed="rId3"/>
          <a:stretch>
            <a:fillRect/>
          </a:stretch>
        </p:blipFill>
        <p:spPr>
          <a:xfrm>
            <a:off x="6270791" y="1616528"/>
            <a:ext cx="5062674" cy="4976132"/>
          </a:xfrm>
          <a:prstGeom prst="rect">
            <a:avLst/>
          </a:prstGeom>
        </p:spPr>
      </p:pic>
    </p:spTree>
    <p:extLst>
      <p:ext uri="{BB962C8B-B14F-4D97-AF65-F5344CB8AC3E}">
        <p14:creationId xmlns:p14="http://schemas.microsoft.com/office/powerpoint/2010/main" val="24896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2" name="Rectangle 13">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4" name="Freeform: Shape 17">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4" name="Title 3">
            <a:extLst>
              <a:ext uri="{FF2B5EF4-FFF2-40B4-BE49-F238E27FC236}">
                <a16:creationId xmlns:a16="http://schemas.microsoft.com/office/drawing/2014/main" id="{7AC9D04E-64C7-BB4F-8B12-E960F2BD3D2F}"/>
              </a:ext>
            </a:extLst>
          </p:cNvPr>
          <p:cNvSpPr>
            <a:spLocks noGrp="1"/>
          </p:cNvSpPr>
          <p:nvPr>
            <p:ph type="title"/>
          </p:nvPr>
        </p:nvSpPr>
        <p:spPr>
          <a:xfrm>
            <a:off x="1084006" y="1086143"/>
            <a:ext cx="9969910" cy="2422466"/>
          </a:xfrm>
        </p:spPr>
        <p:txBody>
          <a:bodyPr vert="horz" lIns="91440" tIns="45720" rIns="91440" bIns="45720" rtlCol="0" anchor="b">
            <a:normAutofit/>
          </a:bodyPr>
          <a:lstStyle/>
          <a:p>
            <a:pPr algn="ctr"/>
            <a:r>
              <a:rPr lang="en-US" sz="7200" cap="all"/>
              <a:t>Before you publish!</a:t>
            </a:r>
          </a:p>
        </p:txBody>
      </p:sp>
      <p:sp>
        <p:nvSpPr>
          <p:cNvPr id="5" name="Content Placeholder 4">
            <a:extLst>
              <a:ext uri="{FF2B5EF4-FFF2-40B4-BE49-F238E27FC236}">
                <a16:creationId xmlns:a16="http://schemas.microsoft.com/office/drawing/2014/main" id="{E6EA68A7-EF37-9A4C-93EF-ACF9F1777BDC}"/>
              </a:ext>
            </a:extLst>
          </p:cNvPr>
          <p:cNvSpPr>
            <a:spLocks noGrp="1"/>
          </p:cNvSpPr>
          <p:nvPr>
            <p:ph idx="1"/>
          </p:nvPr>
        </p:nvSpPr>
        <p:spPr>
          <a:xfrm>
            <a:off x="752858" y="5515897"/>
            <a:ext cx="10674117" cy="715221"/>
          </a:xfrm>
        </p:spPr>
        <p:txBody>
          <a:bodyPr vert="horz" lIns="91440" tIns="45720" rIns="91440" bIns="45720" rtlCol="0">
            <a:normAutofit/>
          </a:bodyPr>
          <a:lstStyle/>
          <a:p>
            <a:pPr marL="0" indent="0" algn="ctr">
              <a:lnSpc>
                <a:spcPct val="102000"/>
              </a:lnSpc>
              <a:spcBef>
                <a:spcPts val="0"/>
              </a:spcBef>
              <a:spcAft>
                <a:spcPts val="600"/>
              </a:spcAft>
              <a:buNone/>
            </a:pPr>
            <a:r>
              <a:rPr lang="en-US" dirty="0"/>
              <a:t>re all the files your application needs in the folder with the </a:t>
            </a:r>
            <a:r>
              <a:rPr lang="en-US" dirty="0" err="1"/>
              <a:t>app.R</a:t>
            </a:r>
            <a:r>
              <a:rPr lang="en-US" dirty="0"/>
              <a:t> (or some other name) file(s)?</a:t>
            </a:r>
          </a:p>
        </p:txBody>
      </p:sp>
      <p:sp>
        <p:nvSpPr>
          <p:cNvPr id="20" name="Rectangle 19">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38800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one of your previous apps!</a:t>
            </a:r>
          </a:p>
        </p:txBody>
      </p:sp>
      <p:pic>
        <p:nvPicPr>
          <p:cNvPr id="6" name="Picture 5">
            <a:extLst>
              <a:ext uri="{FF2B5EF4-FFF2-40B4-BE49-F238E27FC236}">
                <a16:creationId xmlns:a16="http://schemas.microsoft.com/office/drawing/2014/main" id="{8CD67C2C-4663-8A4C-A898-9DBB54A8D6CD}"/>
              </a:ext>
            </a:extLst>
          </p:cNvPr>
          <p:cNvPicPr>
            <a:picLocks noChangeAspect="1"/>
          </p:cNvPicPr>
          <p:nvPr/>
        </p:nvPicPr>
        <p:blipFill>
          <a:blip r:embed="rId2"/>
          <a:stretch>
            <a:fillRect/>
          </a:stretch>
        </p:blipFill>
        <p:spPr>
          <a:xfrm>
            <a:off x="4125441" y="2419006"/>
            <a:ext cx="3255940" cy="2733761"/>
          </a:xfrm>
          <a:prstGeom prst="rect">
            <a:avLst/>
          </a:prstGeom>
        </p:spPr>
      </p:pic>
      <p:sp>
        <p:nvSpPr>
          <p:cNvPr id="3" name="Oval 2">
            <a:extLst>
              <a:ext uri="{FF2B5EF4-FFF2-40B4-BE49-F238E27FC236}">
                <a16:creationId xmlns:a16="http://schemas.microsoft.com/office/drawing/2014/main" id="{BE01A743-3B8D-944C-A040-5503BB7557E1}"/>
              </a:ext>
            </a:extLst>
          </p:cNvPr>
          <p:cNvSpPr/>
          <p:nvPr/>
        </p:nvSpPr>
        <p:spPr>
          <a:xfrm>
            <a:off x="4528751" y="3223653"/>
            <a:ext cx="1643449" cy="112446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7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28CF-9A9F-BB44-B219-CB5CE04F45F0}"/>
              </a:ext>
            </a:extLst>
          </p:cNvPr>
          <p:cNvSpPr>
            <a:spLocks noGrp="1"/>
          </p:cNvSpPr>
          <p:nvPr>
            <p:ph type="title"/>
          </p:nvPr>
        </p:nvSpPr>
        <p:spPr/>
        <p:txBody>
          <a:bodyPr/>
          <a:lstStyle/>
          <a:p>
            <a:r>
              <a:rPr lang="en-US" dirty="0"/>
              <a:t>For Next Week</a:t>
            </a:r>
          </a:p>
        </p:txBody>
      </p:sp>
      <p:sp>
        <p:nvSpPr>
          <p:cNvPr id="3" name="Text Placeholder 2">
            <a:extLst>
              <a:ext uri="{FF2B5EF4-FFF2-40B4-BE49-F238E27FC236}">
                <a16:creationId xmlns:a16="http://schemas.microsoft.com/office/drawing/2014/main" id="{88282735-CB15-C446-86EE-E7142686654E}"/>
              </a:ext>
            </a:extLst>
          </p:cNvPr>
          <p:cNvSpPr>
            <a:spLocks noGrp="1"/>
          </p:cNvSpPr>
          <p:nvPr>
            <p:ph type="body" idx="1"/>
          </p:nvPr>
        </p:nvSpPr>
        <p:spPr/>
        <p:txBody>
          <a:bodyPr/>
          <a:lstStyle/>
          <a:p>
            <a:r>
              <a:rPr lang="en-US" dirty="0"/>
              <a:t>Reminder: next class is for help with Project 1</a:t>
            </a:r>
          </a:p>
        </p:txBody>
      </p:sp>
    </p:spTree>
    <p:extLst>
      <p:ext uri="{BB962C8B-B14F-4D97-AF65-F5344CB8AC3E}">
        <p14:creationId xmlns:p14="http://schemas.microsoft.com/office/powerpoint/2010/main" val="121127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857F-D338-5141-9B1E-189E0CF25570}"/>
              </a:ext>
            </a:extLst>
          </p:cNvPr>
          <p:cNvSpPr>
            <a:spLocks noGrp="1"/>
          </p:cNvSpPr>
          <p:nvPr>
            <p:ph type="title"/>
          </p:nvPr>
        </p:nvSpPr>
        <p:spPr/>
        <p:txBody>
          <a:bodyPr/>
          <a:lstStyle/>
          <a:p>
            <a:r>
              <a:rPr lang="en-US" dirty="0"/>
              <a:t>Homework 2</a:t>
            </a:r>
          </a:p>
        </p:txBody>
      </p:sp>
      <p:sp>
        <p:nvSpPr>
          <p:cNvPr id="3" name="Text Placeholder 2">
            <a:extLst>
              <a:ext uri="{FF2B5EF4-FFF2-40B4-BE49-F238E27FC236}">
                <a16:creationId xmlns:a16="http://schemas.microsoft.com/office/drawing/2014/main" id="{2C4AC0B9-FFCF-2542-BAEF-D4EE0495615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00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1639-BB5F-F844-9FFA-3D37369566E3}"/>
              </a:ext>
            </a:extLst>
          </p:cNvPr>
          <p:cNvSpPr>
            <a:spLocks noGrp="1"/>
          </p:cNvSpPr>
          <p:nvPr>
            <p:ph type="title"/>
          </p:nvPr>
        </p:nvSpPr>
        <p:spPr/>
        <p:txBody>
          <a:bodyPr/>
          <a:lstStyle/>
          <a:p>
            <a:r>
              <a:rPr lang="en-US" dirty="0"/>
              <a:t>Please make sure you have the follow libraries installed</a:t>
            </a:r>
          </a:p>
        </p:txBody>
      </p:sp>
      <p:sp>
        <p:nvSpPr>
          <p:cNvPr id="3" name="Content Placeholder 2">
            <a:extLst>
              <a:ext uri="{FF2B5EF4-FFF2-40B4-BE49-F238E27FC236}">
                <a16:creationId xmlns:a16="http://schemas.microsoft.com/office/drawing/2014/main" id="{B0ABF65C-A12F-8442-AD8B-4984D44E4488}"/>
              </a:ext>
            </a:extLst>
          </p:cNvPr>
          <p:cNvSpPr>
            <a:spLocks noGrp="1"/>
          </p:cNvSpPr>
          <p:nvPr>
            <p:ph sz="half" idx="1"/>
          </p:nvPr>
        </p:nvSpPr>
        <p:spPr/>
        <p:txBody>
          <a:bodyPr/>
          <a:lstStyle/>
          <a:p>
            <a:pPr marL="0" indent="0">
              <a:buNone/>
            </a:pPr>
            <a:r>
              <a:rPr lang="en-US" dirty="0"/>
              <a:t>Map stuff:</a:t>
            </a:r>
          </a:p>
          <a:p>
            <a:r>
              <a:rPr lang="en-US" dirty="0" err="1"/>
              <a:t>rgdal</a:t>
            </a:r>
            <a:endParaRPr lang="en-US" dirty="0"/>
          </a:p>
          <a:p>
            <a:r>
              <a:rPr lang="en-US" dirty="0"/>
              <a:t>leaflet</a:t>
            </a:r>
          </a:p>
          <a:p>
            <a:r>
              <a:rPr lang="en-US" dirty="0" err="1"/>
              <a:t>leaflet.extras</a:t>
            </a:r>
            <a:endParaRPr lang="en-US" dirty="0"/>
          </a:p>
        </p:txBody>
      </p:sp>
      <p:sp>
        <p:nvSpPr>
          <p:cNvPr id="6" name="Content Placeholder 5">
            <a:extLst>
              <a:ext uri="{FF2B5EF4-FFF2-40B4-BE49-F238E27FC236}">
                <a16:creationId xmlns:a16="http://schemas.microsoft.com/office/drawing/2014/main" id="{7F58CF7B-8DAA-3140-8A32-C2382266FF0A}"/>
              </a:ext>
            </a:extLst>
          </p:cNvPr>
          <p:cNvSpPr>
            <a:spLocks noGrp="1"/>
          </p:cNvSpPr>
          <p:nvPr>
            <p:ph sz="half" idx="2"/>
          </p:nvPr>
        </p:nvSpPr>
        <p:spPr/>
        <p:txBody>
          <a:bodyPr/>
          <a:lstStyle/>
          <a:p>
            <a:pPr marL="0" indent="0">
              <a:buNone/>
            </a:pPr>
            <a:r>
              <a:rPr lang="en-US" dirty="0"/>
              <a:t>Other stuff:</a:t>
            </a:r>
          </a:p>
          <a:p>
            <a:r>
              <a:rPr lang="en-US" dirty="0" err="1"/>
              <a:t>readxl</a:t>
            </a:r>
            <a:endParaRPr lang="en-US" dirty="0"/>
          </a:p>
          <a:p>
            <a:r>
              <a:rPr lang="en-US" dirty="0" err="1"/>
              <a:t>stringr</a:t>
            </a:r>
            <a:endParaRPr lang="en-US" dirty="0"/>
          </a:p>
        </p:txBody>
      </p:sp>
    </p:spTree>
    <p:extLst>
      <p:ext uri="{BB962C8B-B14F-4D97-AF65-F5344CB8AC3E}">
        <p14:creationId xmlns:p14="http://schemas.microsoft.com/office/powerpoint/2010/main" val="299508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2AC9C-3EA7-B84F-A48A-4D367539B87C}"/>
              </a:ext>
            </a:extLst>
          </p:cNvPr>
          <p:cNvSpPr>
            <a:spLocks noGrp="1"/>
          </p:cNvSpPr>
          <p:nvPr>
            <p:ph type="title"/>
          </p:nvPr>
        </p:nvSpPr>
        <p:spPr>
          <a:xfrm>
            <a:off x="643467" y="685800"/>
            <a:ext cx="10905066" cy="1485900"/>
          </a:xfrm>
          <a:noFill/>
        </p:spPr>
        <p:txBody>
          <a:bodyPr vert="horz" lIns="91440" tIns="45720" rIns="91440" bIns="45720" rtlCol="0" anchor="t">
            <a:normAutofit/>
          </a:bodyPr>
          <a:lstStyle/>
          <a:p>
            <a:pPr algn="ctr"/>
            <a:r>
              <a:rPr lang="en-US"/>
              <a:t>Homework 2</a:t>
            </a:r>
          </a:p>
        </p:txBody>
      </p:sp>
      <p:graphicFrame>
        <p:nvGraphicFramePr>
          <p:cNvPr id="17" name="Content Placeholder 4">
            <a:extLst>
              <a:ext uri="{FF2B5EF4-FFF2-40B4-BE49-F238E27FC236}">
                <a16:creationId xmlns:a16="http://schemas.microsoft.com/office/drawing/2014/main" id="{8E0C1B3F-BDEC-344B-A0E2-AB50A82374AB}"/>
              </a:ext>
            </a:extLst>
          </p:cNvPr>
          <p:cNvGraphicFramePr>
            <a:graphicFrameLocks noGrp="1"/>
          </p:cNvGraphicFramePr>
          <p:nvPr>
            <p:ph sz="half" idx="1"/>
            <p:extLst>
              <p:ext uri="{D42A27DB-BD31-4B8C-83A1-F6EECF244321}">
                <p14:modId xmlns:p14="http://schemas.microsoft.com/office/powerpoint/2010/main" val="1955982488"/>
              </p:ext>
            </p:extLst>
          </p:nvPr>
        </p:nvGraphicFramePr>
        <p:xfrm>
          <a:off x="4071659" y="3132153"/>
          <a:ext cx="4048682" cy="1889094"/>
        </p:xfrm>
        <a:graphic>
          <a:graphicData uri="http://schemas.openxmlformats.org/drawingml/2006/table">
            <a:tbl>
              <a:tblPr/>
              <a:tblGrid>
                <a:gridCol w="1659812">
                  <a:extLst>
                    <a:ext uri="{9D8B030D-6E8A-4147-A177-3AD203B41FA5}">
                      <a16:colId xmlns:a16="http://schemas.microsoft.com/office/drawing/2014/main" val="2595143310"/>
                    </a:ext>
                  </a:extLst>
                </a:gridCol>
                <a:gridCol w="2388870">
                  <a:extLst>
                    <a:ext uri="{9D8B030D-6E8A-4147-A177-3AD203B41FA5}">
                      <a16:colId xmlns:a16="http://schemas.microsoft.com/office/drawing/2014/main" val="3672312155"/>
                    </a:ext>
                  </a:extLst>
                </a:gridCol>
              </a:tblGrid>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Mean</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r" fontAlgn="b">
                        <a:spcBef>
                          <a:spcPts val="0"/>
                        </a:spcBef>
                        <a:spcAft>
                          <a:spcPts val="0"/>
                        </a:spcAft>
                      </a:pPr>
                      <a:r>
                        <a:rPr lang="en-US" sz="3300" b="0" i="0" u="none" strike="noStrike" dirty="0">
                          <a:solidFill>
                            <a:srgbClr val="000000"/>
                          </a:solidFill>
                          <a:effectLst/>
                          <a:latin typeface="Calibri" panose="020F0502020204030204" pitchFamily="34" charset="0"/>
                        </a:rPr>
                        <a:t>93.07</a:t>
                      </a:r>
                      <a:endParaRPr lang="en-US" sz="5000" b="0" i="0" u="none" strike="noStrike" dirty="0">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745578896"/>
                  </a:ext>
                </a:extLst>
              </a:tr>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Median</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r" fontAlgn="b">
                        <a:spcBef>
                          <a:spcPts val="0"/>
                        </a:spcBef>
                        <a:spcAft>
                          <a:spcPts val="0"/>
                        </a:spcAft>
                      </a:pPr>
                      <a:r>
                        <a:rPr lang="en-US" sz="3300" b="0" i="0" u="none" strike="noStrike">
                          <a:solidFill>
                            <a:srgbClr val="000000"/>
                          </a:solidFill>
                          <a:effectLst/>
                          <a:latin typeface="Calibri" panose="020F0502020204030204" pitchFamily="34" charset="0"/>
                        </a:rPr>
                        <a:t>95.4</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34694951"/>
                  </a:ext>
                </a:extLst>
              </a:tr>
              <a:tr h="629698">
                <a:tc>
                  <a:txBody>
                    <a:bodyPr/>
                    <a:lstStyle/>
                    <a:p>
                      <a:pPr algn="l" fontAlgn="b">
                        <a:spcBef>
                          <a:spcPts val="0"/>
                        </a:spcBef>
                        <a:spcAft>
                          <a:spcPts val="0"/>
                        </a:spcAft>
                      </a:pPr>
                      <a:r>
                        <a:rPr lang="en-US" sz="3300" b="0" i="0" u="none" strike="noStrike">
                          <a:solidFill>
                            <a:srgbClr val="000000"/>
                          </a:solidFill>
                          <a:effectLst/>
                          <a:latin typeface="Calibri" panose="020F0502020204030204" pitchFamily="34" charset="0"/>
                        </a:rPr>
                        <a:t>StdDev</a:t>
                      </a:r>
                      <a:endParaRPr lang="en-US" sz="5000" b="0" i="0" u="none" strike="noStrike">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r" fontAlgn="b">
                        <a:spcBef>
                          <a:spcPts val="0"/>
                        </a:spcBef>
                        <a:spcAft>
                          <a:spcPts val="0"/>
                        </a:spcAft>
                      </a:pPr>
                      <a:r>
                        <a:rPr lang="en-US" sz="3300" b="0" i="0" u="none" strike="noStrike" dirty="0">
                          <a:solidFill>
                            <a:srgbClr val="000000"/>
                          </a:solidFill>
                          <a:effectLst/>
                          <a:latin typeface="Calibri" panose="020F0502020204030204" pitchFamily="34" charset="0"/>
                        </a:rPr>
                        <a:t>7.54</a:t>
                      </a:r>
                      <a:endParaRPr lang="en-US" sz="5000" b="0" i="0" u="none" strike="noStrike" dirty="0">
                        <a:effectLst/>
                        <a:latin typeface="Arial" panose="020B0604020202020204" pitchFamily="34" charset="0"/>
                      </a:endParaRPr>
                    </a:p>
                  </a:txBody>
                  <a:tcPr marL="26194" marR="26194" marT="26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07357424"/>
                  </a:ext>
                </a:extLst>
              </a:tr>
            </a:tbl>
          </a:graphicData>
        </a:graphic>
      </p:graphicFrame>
    </p:spTree>
    <p:extLst>
      <p:ext uri="{BB962C8B-B14F-4D97-AF65-F5344CB8AC3E}">
        <p14:creationId xmlns:p14="http://schemas.microsoft.com/office/powerpoint/2010/main" val="419197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239B-ACA1-A441-8598-D3D7B20D0398}"/>
              </a:ext>
            </a:extLst>
          </p:cNvPr>
          <p:cNvSpPr>
            <a:spLocks noGrp="1"/>
          </p:cNvSpPr>
          <p:nvPr>
            <p:ph type="title"/>
          </p:nvPr>
        </p:nvSpPr>
        <p:spPr/>
        <p:txBody>
          <a:bodyPr/>
          <a:lstStyle/>
          <a:p>
            <a:r>
              <a:rPr lang="en-US" dirty="0"/>
              <a:t>Future Tips</a:t>
            </a:r>
          </a:p>
        </p:txBody>
      </p:sp>
      <p:sp>
        <p:nvSpPr>
          <p:cNvPr id="3" name="Content Placeholder 2">
            <a:extLst>
              <a:ext uri="{FF2B5EF4-FFF2-40B4-BE49-F238E27FC236}">
                <a16:creationId xmlns:a16="http://schemas.microsoft.com/office/drawing/2014/main" id="{0F2F321F-AB3E-1746-B6D6-97AE1742D26D}"/>
              </a:ext>
            </a:extLst>
          </p:cNvPr>
          <p:cNvSpPr>
            <a:spLocks noGrp="1"/>
          </p:cNvSpPr>
          <p:nvPr>
            <p:ph sz="half" idx="1"/>
          </p:nvPr>
        </p:nvSpPr>
        <p:spPr/>
        <p:txBody>
          <a:bodyPr/>
          <a:lstStyle/>
          <a:p>
            <a:r>
              <a:rPr lang="en-US" dirty="0"/>
              <a:t>Look at your parentheses </a:t>
            </a:r>
          </a:p>
          <a:p>
            <a:r>
              <a:rPr lang="en-US" dirty="0"/>
              <a:t>Be careful with unfinished pipes</a:t>
            </a:r>
          </a:p>
          <a:p>
            <a:r>
              <a:rPr lang="en-US" dirty="0"/>
              <a:t>Any files you need for your app should be in the app’s parent directory</a:t>
            </a:r>
          </a:p>
          <a:p>
            <a:endParaRPr lang="en-US" dirty="0"/>
          </a:p>
        </p:txBody>
      </p:sp>
      <p:sp>
        <p:nvSpPr>
          <p:cNvPr id="4" name="Content Placeholder 3">
            <a:extLst>
              <a:ext uri="{FF2B5EF4-FFF2-40B4-BE49-F238E27FC236}">
                <a16:creationId xmlns:a16="http://schemas.microsoft.com/office/drawing/2014/main" id="{5C1D7F10-E907-4248-BDEE-FC3E5FCB7AB6}"/>
              </a:ext>
            </a:extLst>
          </p:cNvPr>
          <p:cNvSpPr>
            <a:spLocks noGrp="1"/>
          </p:cNvSpPr>
          <p:nvPr>
            <p:ph sz="half" idx="2"/>
          </p:nvPr>
        </p:nvSpPr>
        <p:spPr/>
        <p:txBody>
          <a:bodyPr/>
          <a:lstStyle/>
          <a:p>
            <a:r>
              <a:rPr lang="en-US" dirty="0"/>
              <a:t>Test everything in your UI before you think you’re done, every conceivable selection.</a:t>
            </a:r>
          </a:p>
          <a:p>
            <a:r>
              <a:rPr lang="en-US" dirty="0"/>
              <a:t>Some may not work the way you expect</a:t>
            </a:r>
          </a:p>
          <a:p>
            <a:endParaRPr lang="en-US" dirty="0"/>
          </a:p>
        </p:txBody>
      </p:sp>
    </p:spTree>
    <p:extLst>
      <p:ext uri="{BB962C8B-B14F-4D97-AF65-F5344CB8AC3E}">
        <p14:creationId xmlns:p14="http://schemas.microsoft.com/office/powerpoint/2010/main" val="292904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857F-D338-5141-9B1E-189E0CF25570}"/>
              </a:ext>
            </a:extLst>
          </p:cNvPr>
          <p:cNvSpPr>
            <a:spLocks noGrp="1"/>
          </p:cNvSpPr>
          <p:nvPr>
            <p:ph type="title"/>
          </p:nvPr>
        </p:nvSpPr>
        <p:spPr/>
        <p:txBody>
          <a:bodyPr/>
          <a:lstStyle/>
          <a:p>
            <a:r>
              <a:rPr lang="en-US" dirty="0"/>
              <a:t>Project 1</a:t>
            </a:r>
          </a:p>
        </p:txBody>
      </p:sp>
      <p:sp>
        <p:nvSpPr>
          <p:cNvPr id="3" name="Text Placeholder 2">
            <a:extLst>
              <a:ext uri="{FF2B5EF4-FFF2-40B4-BE49-F238E27FC236}">
                <a16:creationId xmlns:a16="http://schemas.microsoft.com/office/drawing/2014/main" id="{2C4AC0B9-FFCF-2542-BAEF-D4EE0495615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17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CAA14-93F9-9D42-ADEC-57E28E5AF31C}"/>
              </a:ext>
            </a:extLst>
          </p:cNvPr>
          <p:cNvSpPr>
            <a:spLocks noGrp="1"/>
          </p:cNvSpPr>
          <p:nvPr>
            <p:ph type="title"/>
          </p:nvPr>
        </p:nvSpPr>
        <p:spPr/>
        <p:txBody>
          <a:bodyPr/>
          <a:lstStyle/>
          <a:p>
            <a:r>
              <a:rPr lang="en-US" dirty="0"/>
              <a:t>Project 1: Due SUNDAY (Sept 23rd) at NOON</a:t>
            </a:r>
          </a:p>
        </p:txBody>
      </p:sp>
      <p:sp>
        <p:nvSpPr>
          <p:cNvPr id="5" name="Content Placeholder 4">
            <a:extLst>
              <a:ext uri="{FF2B5EF4-FFF2-40B4-BE49-F238E27FC236}">
                <a16:creationId xmlns:a16="http://schemas.microsoft.com/office/drawing/2014/main" id="{85999C54-EB90-304B-8DF5-3E564AD0AE22}"/>
              </a:ext>
            </a:extLst>
          </p:cNvPr>
          <p:cNvSpPr>
            <a:spLocks noGrp="1"/>
          </p:cNvSpPr>
          <p:nvPr>
            <p:ph idx="1"/>
          </p:nvPr>
        </p:nvSpPr>
        <p:spPr/>
        <p:txBody>
          <a:bodyPr>
            <a:normAutofit fontScale="92500" lnSpcReduction="10000"/>
          </a:bodyPr>
          <a:lstStyle/>
          <a:p>
            <a:pPr marL="0" indent="0">
              <a:buNone/>
            </a:pPr>
            <a:r>
              <a:rPr lang="en-US" dirty="0"/>
              <a:t>Creating multiple types of visuals from the same data is an important way to convey information to application users. Students will create a Dashboard using a static download of an Open Data or a Dataset from their own place of employment (make sure you have permission to use it for this assignment first!) </a:t>
            </a:r>
          </a:p>
          <a:p>
            <a:pPr marL="0" indent="0">
              <a:buNone/>
            </a:pPr>
            <a:r>
              <a:rPr lang="en-US" dirty="0"/>
              <a:t>Students may make their application in either </a:t>
            </a:r>
            <a:r>
              <a:rPr lang="en-US" dirty="0" err="1"/>
              <a:t>flexdashboard</a:t>
            </a:r>
            <a:r>
              <a:rPr lang="en-US" dirty="0"/>
              <a:t> or </a:t>
            </a:r>
            <a:r>
              <a:rPr lang="en-US" dirty="0" err="1"/>
              <a:t>shinydashboard</a:t>
            </a:r>
            <a:r>
              <a:rPr lang="en-US" dirty="0"/>
              <a:t> layouts and deployed onto </a:t>
            </a:r>
            <a:r>
              <a:rPr lang="en-US" dirty="0" err="1"/>
              <a:t>shinyapps.io</a:t>
            </a:r>
            <a:r>
              <a:rPr lang="en-US" dirty="0"/>
              <a:t>.</a:t>
            </a:r>
          </a:p>
          <a:p>
            <a:pPr marL="0" indent="0">
              <a:buNone/>
            </a:pPr>
            <a:r>
              <a:rPr lang="en-US" dirty="0"/>
              <a:t>Directions: It must include at least three (4) filters, three (3) single numeric based boxes/gauges, one (1) </a:t>
            </a:r>
            <a:r>
              <a:rPr lang="en-US" dirty="0" err="1"/>
              <a:t>datatable</a:t>
            </a:r>
            <a:r>
              <a:rPr lang="en-US" dirty="0"/>
              <a:t>, and three (3) interactive and responsive charts. These elements should be places throughout a dashboard with at least three (3) pages with an analytical themes or question about the data. On the server side your plots and tables must utilize the reactive function for any and all datasets.</a:t>
            </a:r>
          </a:p>
          <a:p>
            <a:pPr marL="0" indent="0">
              <a:buNone/>
            </a:pPr>
            <a:r>
              <a:rPr lang="en-US" dirty="0"/>
              <a:t>Your final app </a:t>
            </a:r>
            <a:r>
              <a:rPr lang="en-US" u="sng" dirty="0"/>
              <a:t>must work</a:t>
            </a:r>
            <a:r>
              <a:rPr lang="en-US" dirty="0"/>
              <a:t> when deployed to </a:t>
            </a:r>
            <a:r>
              <a:rPr lang="en-US" dirty="0" err="1"/>
              <a:t>shinyapps.io</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264891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6828-E76D-AF42-A98D-42CFA0674B1F}"/>
              </a:ext>
            </a:extLst>
          </p:cNvPr>
          <p:cNvSpPr>
            <a:spLocks noGrp="1"/>
          </p:cNvSpPr>
          <p:nvPr>
            <p:ph type="title"/>
          </p:nvPr>
        </p:nvSpPr>
        <p:spPr/>
        <p:txBody>
          <a:bodyPr/>
          <a:lstStyle/>
          <a:p>
            <a:r>
              <a:rPr lang="en-US" dirty="0"/>
              <a:t>DT</a:t>
            </a:r>
          </a:p>
        </p:txBody>
      </p:sp>
      <p:sp>
        <p:nvSpPr>
          <p:cNvPr id="3" name="Text Placeholder 2">
            <a:extLst>
              <a:ext uri="{FF2B5EF4-FFF2-40B4-BE49-F238E27FC236}">
                <a16:creationId xmlns:a16="http://schemas.microsoft.com/office/drawing/2014/main" id="{353B60B7-2A89-954A-9228-4CE8B73FF4E2}"/>
              </a:ext>
            </a:extLst>
          </p:cNvPr>
          <p:cNvSpPr>
            <a:spLocks noGrp="1"/>
          </p:cNvSpPr>
          <p:nvPr>
            <p:ph type="body" idx="1"/>
          </p:nvPr>
        </p:nvSpPr>
        <p:spPr/>
        <p:txBody>
          <a:bodyPr/>
          <a:lstStyle/>
          <a:p>
            <a:r>
              <a:rPr lang="en-US" dirty="0"/>
              <a:t>https://</a:t>
            </a:r>
            <a:r>
              <a:rPr lang="en-US" dirty="0" err="1"/>
              <a:t>rstudio.github.io</a:t>
            </a:r>
            <a:r>
              <a:rPr lang="en-US" dirty="0"/>
              <a:t>/DT/</a:t>
            </a:r>
          </a:p>
        </p:txBody>
      </p:sp>
    </p:spTree>
    <p:extLst>
      <p:ext uri="{BB962C8B-B14F-4D97-AF65-F5344CB8AC3E}">
        <p14:creationId xmlns:p14="http://schemas.microsoft.com/office/powerpoint/2010/main" val="274011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E156C-D70A-9049-83A0-9A588AE28B65}"/>
              </a:ext>
            </a:extLst>
          </p:cNvPr>
          <p:cNvSpPr>
            <a:spLocks noGrp="1"/>
          </p:cNvSpPr>
          <p:nvPr>
            <p:ph type="title"/>
          </p:nvPr>
        </p:nvSpPr>
        <p:spPr/>
        <p:txBody>
          <a:bodyPr/>
          <a:lstStyle/>
          <a:p>
            <a:r>
              <a:rPr lang="en-US" dirty="0"/>
              <a:t>DT basic options</a:t>
            </a:r>
          </a:p>
        </p:txBody>
      </p:sp>
      <p:sp>
        <p:nvSpPr>
          <p:cNvPr id="5" name="Content Placeholder 4">
            <a:extLst>
              <a:ext uri="{FF2B5EF4-FFF2-40B4-BE49-F238E27FC236}">
                <a16:creationId xmlns:a16="http://schemas.microsoft.com/office/drawing/2014/main" id="{38494A5E-F990-0B4E-ABC7-5E494F74CB97}"/>
              </a:ext>
            </a:extLst>
          </p:cNvPr>
          <p:cNvSpPr>
            <a:spLocks noGrp="1"/>
          </p:cNvSpPr>
          <p:nvPr>
            <p:ph idx="1"/>
          </p:nvPr>
        </p:nvSpPr>
        <p:spPr/>
        <p:txBody>
          <a:bodyPr/>
          <a:lstStyle/>
          <a:p>
            <a:r>
              <a:rPr lang="en-US" dirty="0"/>
              <a:t>Hide </a:t>
            </a:r>
            <a:r>
              <a:rPr lang="en-US" dirty="0" err="1"/>
              <a:t>rownames</a:t>
            </a:r>
            <a:endParaRPr lang="en-US" dirty="0"/>
          </a:p>
          <a:p>
            <a:r>
              <a:rPr lang="en-US" dirty="0"/>
              <a:t>Add a caption</a:t>
            </a:r>
          </a:p>
          <a:p>
            <a:r>
              <a:rPr lang="en-US" dirty="0"/>
              <a:t>Column filters</a:t>
            </a:r>
          </a:p>
          <a:p>
            <a:r>
              <a:rPr lang="en-US" dirty="0"/>
              <a:t>Hyperlinks</a:t>
            </a:r>
          </a:p>
          <a:p>
            <a:endParaRPr lang="en-US" dirty="0"/>
          </a:p>
        </p:txBody>
      </p:sp>
      <p:pic>
        <p:nvPicPr>
          <p:cNvPr id="7" name="Picture 6">
            <a:extLst>
              <a:ext uri="{FF2B5EF4-FFF2-40B4-BE49-F238E27FC236}">
                <a16:creationId xmlns:a16="http://schemas.microsoft.com/office/drawing/2014/main" id="{38582279-97A2-264B-93B8-6874EFC84CC4}"/>
              </a:ext>
            </a:extLst>
          </p:cNvPr>
          <p:cNvPicPr>
            <a:picLocks noChangeAspect="1"/>
          </p:cNvPicPr>
          <p:nvPr/>
        </p:nvPicPr>
        <p:blipFill>
          <a:blip r:embed="rId2"/>
          <a:stretch>
            <a:fillRect/>
          </a:stretch>
        </p:blipFill>
        <p:spPr>
          <a:xfrm>
            <a:off x="4936181" y="1376062"/>
            <a:ext cx="6273800" cy="330200"/>
          </a:xfrm>
          <a:prstGeom prst="rect">
            <a:avLst/>
          </a:prstGeom>
        </p:spPr>
      </p:pic>
      <p:pic>
        <p:nvPicPr>
          <p:cNvPr id="9" name="Picture 8">
            <a:extLst>
              <a:ext uri="{FF2B5EF4-FFF2-40B4-BE49-F238E27FC236}">
                <a16:creationId xmlns:a16="http://schemas.microsoft.com/office/drawing/2014/main" id="{50E74D83-AD1A-6C40-BB16-1913BA5EE728}"/>
              </a:ext>
            </a:extLst>
          </p:cNvPr>
          <p:cNvPicPr>
            <a:picLocks noChangeAspect="1"/>
          </p:cNvPicPr>
          <p:nvPr/>
        </p:nvPicPr>
        <p:blipFill>
          <a:blip r:embed="rId3"/>
          <a:stretch>
            <a:fillRect/>
          </a:stretch>
        </p:blipFill>
        <p:spPr>
          <a:xfrm>
            <a:off x="4936181" y="2286000"/>
            <a:ext cx="6794500" cy="1193800"/>
          </a:xfrm>
          <a:prstGeom prst="rect">
            <a:avLst/>
          </a:prstGeom>
        </p:spPr>
      </p:pic>
      <p:pic>
        <p:nvPicPr>
          <p:cNvPr id="11" name="Picture 10">
            <a:extLst>
              <a:ext uri="{FF2B5EF4-FFF2-40B4-BE49-F238E27FC236}">
                <a16:creationId xmlns:a16="http://schemas.microsoft.com/office/drawing/2014/main" id="{BBD730A2-FBD0-7640-B171-8F8F64A84A78}"/>
              </a:ext>
            </a:extLst>
          </p:cNvPr>
          <p:cNvPicPr>
            <a:picLocks noChangeAspect="1"/>
          </p:cNvPicPr>
          <p:nvPr/>
        </p:nvPicPr>
        <p:blipFill>
          <a:blip r:embed="rId4"/>
          <a:stretch>
            <a:fillRect/>
          </a:stretch>
        </p:blipFill>
        <p:spPr>
          <a:xfrm>
            <a:off x="4936181" y="4042376"/>
            <a:ext cx="5473700" cy="825500"/>
          </a:xfrm>
          <a:prstGeom prst="rect">
            <a:avLst/>
          </a:prstGeom>
        </p:spPr>
      </p:pic>
      <p:pic>
        <p:nvPicPr>
          <p:cNvPr id="13" name="Picture 12">
            <a:extLst>
              <a:ext uri="{FF2B5EF4-FFF2-40B4-BE49-F238E27FC236}">
                <a16:creationId xmlns:a16="http://schemas.microsoft.com/office/drawing/2014/main" id="{B807A633-ACFC-3649-8F52-B8FB83AF7D4B}"/>
              </a:ext>
            </a:extLst>
          </p:cNvPr>
          <p:cNvPicPr>
            <a:picLocks noChangeAspect="1"/>
          </p:cNvPicPr>
          <p:nvPr/>
        </p:nvPicPr>
        <p:blipFill>
          <a:blip r:embed="rId5"/>
          <a:stretch>
            <a:fillRect/>
          </a:stretch>
        </p:blipFill>
        <p:spPr>
          <a:xfrm>
            <a:off x="4936181" y="5539088"/>
            <a:ext cx="3124200" cy="406400"/>
          </a:xfrm>
          <a:prstGeom prst="rect">
            <a:avLst/>
          </a:prstGeom>
        </p:spPr>
      </p:pic>
    </p:spTree>
    <p:extLst>
      <p:ext uri="{BB962C8B-B14F-4D97-AF65-F5344CB8AC3E}">
        <p14:creationId xmlns:p14="http://schemas.microsoft.com/office/powerpoint/2010/main" val="20488384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544</TotalTime>
  <Words>735</Words>
  <Application>Microsoft Macintosh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Franklin Gothic Book</vt:lpstr>
      <vt:lpstr>Crop</vt:lpstr>
      <vt:lpstr>Customize, CSS &amp; Deploying Apps</vt:lpstr>
      <vt:lpstr>Agenda </vt:lpstr>
      <vt:lpstr>Homework 2</vt:lpstr>
      <vt:lpstr>Homework 2</vt:lpstr>
      <vt:lpstr>Future Tips</vt:lpstr>
      <vt:lpstr>Project 1</vt:lpstr>
      <vt:lpstr>Project 1: Due SUNDAY (Sept 23rd) at NOON</vt:lpstr>
      <vt:lpstr>DT</vt:lpstr>
      <vt:lpstr>DT basic options</vt:lpstr>
      <vt:lpstr>Extensions</vt:lpstr>
      <vt:lpstr>Formatting</vt:lpstr>
      <vt:lpstr>More layout stuff</vt:lpstr>
      <vt:lpstr>absolutePanel()</vt:lpstr>
      <vt:lpstr>conditionalPanel()</vt:lpstr>
      <vt:lpstr>Themes!</vt:lpstr>
      <vt:lpstr>shinythemes package</vt:lpstr>
      <vt:lpstr>favicons</vt:lpstr>
      <vt:lpstr>Favicons &amp; themes in Flexdashboard</vt:lpstr>
      <vt:lpstr>CSS</vt:lpstr>
      <vt:lpstr>What is CSS?</vt:lpstr>
      <vt:lpstr>Targeting an element</vt:lpstr>
      <vt:lpstr>Using CSS in Shiny</vt:lpstr>
      <vt:lpstr>How to do it yourself in the Chrome inspection tool </vt:lpstr>
      <vt:lpstr>Shiny Apps.io</vt:lpstr>
      <vt:lpstr>Register a free Account</vt:lpstr>
      <vt:lpstr>Connect your account</vt:lpstr>
      <vt:lpstr>Before you publish!</vt:lpstr>
      <vt:lpstr>Publish one of your previous apps!</vt:lpstr>
      <vt:lpstr>For Next Week</vt:lpstr>
      <vt:lpstr>Please make sure you have the follow libraries installed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Dashboards</dc:title>
  <dc:creator>Arnold, Geoffrey</dc:creator>
  <cp:lastModifiedBy>Arnold, Geoffrey</cp:lastModifiedBy>
  <cp:revision>49</cp:revision>
  <dcterms:created xsi:type="dcterms:W3CDTF">2017-08-13T22:25:31Z</dcterms:created>
  <dcterms:modified xsi:type="dcterms:W3CDTF">2018-09-18T16:03:30Z</dcterms:modified>
</cp:coreProperties>
</file>