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8"/>
  </p:notesMasterIdLst>
  <p:sldIdLst>
    <p:sldId id="256" r:id="rId2"/>
    <p:sldId id="380" r:id="rId3"/>
    <p:sldId id="385" r:id="rId4"/>
    <p:sldId id="386" r:id="rId5"/>
    <p:sldId id="393" r:id="rId6"/>
    <p:sldId id="379" r:id="rId7"/>
    <p:sldId id="377" r:id="rId8"/>
    <p:sldId id="381" r:id="rId9"/>
    <p:sldId id="383" r:id="rId10"/>
    <p:sldId id="389" r:id="rId11"/>
    <p:sldId id="390" r:id="rId12"/>
    <p:sldId id="391" r:id="rId13"/>
    <p:sldId id="392" r:id="rId14"/>
    <p:sldId id="387" r:id="rId15"/>
    <p:sldId id="382" r:id="rId16"/>
    <p:sldId id="388" r:id="rId17"/>
    <p:sldId id="403" r:id="rId18"/>
    <p:sldId id="384" r:id="rId19"/>
    <p:sldId id="395" r:id="rId20"/>
    <p:sldId id="398" r:id="rId21"/>
    <p:sldId id="397" r:id="rId22"/>
    <p:sldId id="399" r:id="rId23"/>
    <p:sldId id="402" r:id="rId24"/>
    <p:sldId id="396" r:id="rId25"/>
    <p:sldId id="400" r:id="rId26"/>
    <p:sldId id="4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58"/>
    <p:restoredTop sz="94777"/>
  </p:normalViewPr>
  <p:slideViewPr>
    <p:cSldViewPr snapToGrid="0" snapToObjects="1">
      <p:cViewPr varScale="1">
        <p:scale>
          <a:sx n="106" d="100"/>
          <a:sy n="10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53857-FF24-F64E-8D31-96B246FE7FC7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A8589-4DB6-F94F-9D9D-AA9919C65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4pPr marL="688975" indent="-339725">
              <a:tabLst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42C6571-5E6A-784B-B936-D3B05221CD33}" type="datetimeFigureOut">
              <a:rPr lang="en-US" smtClean="0"/>
              <a:t>9/24/18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C6C68B0-3C7B-2D49-9F1B-BAA33F74E0C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637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leaflet-extras.github.io/leaflet-providers/preview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gla@andrew.cm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an/rgdal/blob/master/inst/READM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studio.github.io/leafl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Making maps in 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9</a:t>
            </a:r>
          </a:p>
        </p:txBody>
      </p:sp>
    </p:spTree>
    <p:extLst>
      <p:ext uri="{BB962C8B-B14F-4D97-AF65-F5344CB8AC3E}">
        <p14:creationId xmlns:p14="http://schemas.microsoft.com/office/powerpoint/2010/main" val="15030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387FE0-D427-6747-AE8A-E0AB4ACD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Data in 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5DD5E-AFD6-C240-8895-335347546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your data source will be a </a:t>
            </a:r>
            <a:r>
              <a:rPr lang="en-US" dirty="0" err="1"/>
              <a:t>dataframe</a:t>
            </a:r>
            <a:r>
              <a:rPr lang="en-US" dirty="0"/>
              <a:t>, other times the information will be included in your spatial object</a:t>
            </a:r>
          </a:p>
          <a:p>
            <a:r>
              <a:rPr lang="en-US" dirty="0"/>
              <a:t>Other times it will be points on a CSV, luckily leaflet doesn’t need any mutation with data like this.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483-BC20-8240-9DB5-1FF214F7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637A-5FFD-1C45-8452-0F3447F5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readOGR</a:t>
            </a:r>
            <a:r>
              <a:rPr lang="en-US" dirty="0"/>
              <a:t>() is your one size fits all spatial data function (from the </a:t>
            </a:r>
            <a:r>
              <a:rPr lang="en-US" dirty="0" err="1"/>
              <a:t>rgdal</a:t>
            </a:r>
            <a:r>
              <a:rPr lang="en-US" dirty="0"/>
              <a:t> package)</a:t>
            </a:r>
          </a:p>
          <a:p>
            <a:r>
              <a:rPr lang="en-US" dirty="0"/>
              <a:t>Shapefile: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geoJSON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A3DC-50CA-CC44-9F1B-6F163DD84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62" y="3256788"/>
            <a:ext cx="9664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B8114-E3E5-3E46-A843-558C0DB9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510" y="4663694"/>
            <a:ext cx="77597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1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C769-C3C4-9C49-B06A-2BAE10BF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D58C0-DD71-9945-AA80-0C6A7B039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kinds of spatial Data: Lines, Polygons, Points</a:t>
            </a:r>
          </a:p>
          <a:p>
            <a:r>
              <a:rPr lang="en-US" dirty="0"/>
              <a:t>All spatial </a:t>
            </a:r>
            <a:r>
              <a:rPr lang="en-US" dirty="0" err="1"/>
              <a:t>objects’s</a:t>
            </a:r>
            <a:r>
              <a:rPr lang="en-US" dirty="0"/>
              <a:t> have the same parts</a:t>
            </a:r>
          </a:p>
          <a:p>
            <a:r>
              <a:rPr lang="en-US" dirty="0"/>
              <a:t>@data: The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coords</a:t>
            </a:r>
            <a:r>
              <a:rPr lang="en-US" dirty="0"/>
              <a:t>: Spatial data</a:t>
            </a:r>
          </a:p>
          <a:p>
            <a:r>
              <a:rPr lang="en-US" dirty="0"/>
              <a:t>@</a:t>
            </a:r>
            <a:r>
              <a:rPr lang="en-US" dirty="0" err="1"/>
              <a:t>bbox</a:t>
            </a:r>
            <a:r>
              <a:rPr lang="en-US" dirty="0"/>
              <a:t>: Bounding box</a:t>
            </a:r>
          </a:p>
          <a:p>
            <a:r>
              <a:rPr lang="en-US" dirty="0"/>
              <a:t>@proj4string: The projection string</a:t>
            </a:r>
          </a:p>
        </p:txBody>
      </p:sp>
    </p:spTree>
    <p:extLst>
      <p:ext uri="{BB962C8B-B14F-4D97-AF65-F5344CB8AC3E}">
        <p14:creationId xmlns:p14="http://schemas.microsoft.com/office/powerpoint/2010/main" val="1500669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1975-546D-4949-986F-18B51829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Spatial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B720-67FF-DB40-A7CE-51D490C8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normal merge of the </a:t>
            </a:r>
            <a:r>
              <a:rPr lang="en-US" dirty="0" err="1"/>
              <a:t>dataframe</a:t>
            </a:r>
            <a:r>
              <a:rPr lang="en-US" dirty="0"/>
              <a:t> will often resort the data, but will not resort the points.</a:t>
            </a:r>
          </a:p>
          <a:p>
            <a:r>
              <a:rPr lang="en-US" dirty="0"/>
              <a:t>How do we get around this? Turn off sorting!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8ACC1-A804-4843-AFBE-0950ADE7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39634"/>
            <a:ext cx="100330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1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4A2162-BEA3-4349-BD16-BA082B56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Basemaps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8508D-1709-2541-9082-429B63EE8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F032F-AA62-9C4E-81AD-BC39FDD4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</a:t>
            </a:r>
            <a:r>
              <a:rPr lang="en-US" dirty="0" err="1"/>
              <a:t>basemap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DE4F-BFC4-684D-B2D7-61C21F98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066800"/>
          </a:xfrm>
        </p:spPr>
        <p:txBody>
          <a:bodyPr/>
          <a:lstStyle/>
          <a:p>
            <a:r>
              <a:rPr lang="en-US" dirty="0" err="1"/>
              <a:t>Basemaps</a:t>
            </a:r>
            <a:r>
              <a:rPr lang="en-US" dirty="0"/>
              <a:t> should complement the type of map you are creating.</a:t>
            </a:r>
          </a:p>
          <a:p>
            <a:r>
              <a:rPr lang="en-US" dirty="0"/>
              <a:t>Reference: </a:t>
            </a:r>
            <a:r>
              <a:rPr lang="en-US" dirty="0">
                <a:hlinkClick r:id="rId2"/>
              </a:rPr>
              <a:t>https://leaflet-extras.github.io/leaflet-providers/preview/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7549C-8827-4B4F-99F7-1785C53FC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14" y="3467100"/>
            <a:ext cx="6311900" cy="1397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6E35A9-20F9-D14C-96BF-BC9F38328213}"/>
              </a:ext>
            </a:extLst>
          </p:cNvPr>
          <p:cNvSpPr/>
          <p:nvPr/>
        </p:nvSpPr>
        <p:spPr>
          <a:xfrm>
            <a:off x="1371600" y="4519043"/>
            <a:ext cx="3528204" cy="345057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168C7-B357-8A40-BFE9-B693B0F09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74" y="5433443"/>
            <a:ext cx="8623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7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80579-A65E-EA42-9358-F1309934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en-US" dirty="0"/>
              <a:t>Giving users options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A4009-F1B7-DA4B-81BD-BCC365C2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1" y="2084059"/>
            <a:ext cx="6517065" cy="2369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3099-A1CD-CC4F-BA3E-33E9332C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67" y="2286000"/>
            <a:ext cx="3656419" cy="3581400"/>
          </a:xfrm>
        </p:spPr>
        <p:txBody>
          <a:bodyPr>
            <a:normAutofit/>
          </a:bodyPr>
          <a:lstStyle/>
          <a:p>
            <a:r>
              <a:rPr lang="en-US" dirty="0"/>
              <a:t>Layer control let you give users the option to choose their </a:t>
            </a:r>
            <a:r>
              <a:rPr lang="en-US" dirty="0" err="1"/>
              <a:t>basemap</a:t>
            </a:r>
            <a:endParaRPr lang="en-US" dirty="0"/>
          </a:p>
          <a:p>
            <a:r>
              <a:rPr lang="en-US" dirty="0"/>
              <a:t>Layer control also has a </a:t>
            </a:r>
            <a:r>
              <a:rPr lang="en-US" dirty="0" err="1"/>
              <a:t>overlayGroups</a:t>
            </a:r>
            <a:r>
              <a:rPr lang="en-US" dirty="0"/>
              <a:t> which works with any other layer added to the map</a:t>
            </a:r>
          </a:p>
        </p:txBody>
      </p:sp>
    </p:spTree>
    <p:extLst>
      <p:ext uri="{BB962C8B-B14F-4D97-AF65-F5344CB8AC3E}">
        <p14:creationId xmlns:p14="http://schemas.microsoft.com/office/powerpoint/2010/main" val="420239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32D7-061C-BB4C-822A-F540F6B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Layer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BB94-90B3-7D4A-BB17-8C04A57F6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baseGroups</a:t>
            </a:r>
            <a:r>
              <a:rPr lang="en-US" dirty="0"/>
              <a:t> (list of </a:t>
            </a:r>
            <a:r>
              <a:rPr lang="en-US" dirty="0" err="1"/>
              <a:t>basemaps</a:t>
            </a:r>
            <a:r>
              <a:rPr lang="en-US" dirty="0"/>
              <a:t> as characters)</a:t>
            </a:r>
          </a:p>
          <a:p>
            <a:r>
              <a:rPr lang="en-US" dirty="0" err="1"/>
              <a:t>overLayerGroups</a:t>
            </a:r>
            <a:r>
              <a:rPr lang="en-US" dirty="0"/>
              <a:t> (list of all all other groupings)</a:t>
            </a:r>
          </a:p>
          <a:p>
            <a:r>
              <a:rPr lang="en-US" dirty="0"/>
              <a:t>position (character argument, </a:t>
            </a:r>
            <a:r>
              <a:rPr lang="en-US" dirty="0" err="1"/>
              <a:t>ie</a:t>
            </a:r>
            <a:r>
              <a:rPr lang="en-US" dirty="0"/>
              <a:t>: “</a:t>
            </a:r>
            <a:r>
              <a:rPr lang="en-US" dirty="0" err="1"/>
              <a:t>bottomright</a:t>
            </a:r>
            <a:r>
              <a:rPr lang="en-US" dirty="0"/>
              <a:t>”, “</a:t>
            </a:r>
            <a:r>
              <a:rPr lang="en-US" dirty="0" err="1"/>
              <a:t>topleft</a:t>
            </a:r>
            <a:r>
              <a:rPr lang="en-US" dirty="0"/>
              <a:t>”)</a:t>
            </a:r>
          </a:p>
          <a:p>
            <a:r>
              <a:rPr lang="en-US" dirty="0"/>
              <a:t>data (piped in map)</a:t>
            </a:r>
          </a:p>
          <a:p>
            <a:r>
              <a:rPr lang="en-US" dirty="0"/>
              <a:t>collapsed (</a:t>
            </a:r>
            <a:r>
              <a:rPr lang="en-US" dirty="0" err="1"/>
              <a:t>boolean</a:t>
            </a:r>
            <a:r>
              <a:rPr lang="en-US" dirty="0"/>
              <a:t>,)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CEF3-6203-1148-80AD-2248D453E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56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13FD-8CF6-A940-B446-8DB8325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4A8A-E91A-CC4F-B006-9125608D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Circles, Lines &amp; Polygons</a:t>
            </a:r>
          </a:p>
        </p:txBody>
      </p:sp>
    </p:spTree>
    <p:extLst>
      <p:ext uri="{BB962C8B-B14F-4D97-AF65-F5344CB8AC3E}">
        <p14:creationId xmlns:p14="http://schemas.microsoft.com/office/powerpoint/2010/main" val="3812106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32D7-061C-BB4C-822A-F540F6B0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Shapes vs lines: one just connects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7BB94-90B3-7D4A-BB17-8C04A57F66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lng</a:t>
            </a:r>
            <a:r>
              <a:rPr lang="en-US" dirty="0"/>
              <a:t> (fortified data)</a:t>
            </a:r>
          </a:p>
          <a:p>
            <a:r>
              <a:rPr lang="en-US" dirty="0" err="1"/>
              <a:t>lat</a:t>
            </a:r>
            <a:r>
              <a:rPr lang="en-US" dirty="0"/>
              <a:t> (fortified data)</a:t>
            </a:r>
          </a:p>
          <a:p>
            <a:r>
              <a:rPr lang="en-US" dirty="0" err="1"/>
              <a:t>layerId</a:t>
            </a:r>
            <a:r>
              <a:rPr lang="en-US" dirty="0"/>
              <a:t> (for input use)</a:t>
            </a:r>
          </a:p>
          <a:p>
            <a:r>
              <a:rPr lang="en-US" dirty="0"/>
              <a:t>group (for </a:t>
            </a:r>
            <a:r>
              <a:rPr lang="en-US" dirty="0" err="1"/>
              <a:t>layerControls</a:t>
            </a:r>
            <a:r>
              <a:rPr lang="en-US" dirty="0"/>
              <a:t>)</a:t>
            </a:r>
          </a:p>
          <a:p>
            <a:r>
              <a:rPr lang="en-US" dirty="0"/>
              <a:t>stroke (Boolean, outline)</a:t>
            </a:r>
          </a:p>
          <a:p>
            <a:r>
              <a:rPr lang="en-US" dirty="0"/>
              <a:t>color (outline, takes hex)</a:t>
            </a:r>
          </a:p>
          <a:p>
            <a:r>
              <a:rPr lang="en-US" dirty="0"/>
              <a:t>weight (outline strength)</a:t>
            </a:r>
          </a:p>
          <a:p>
            <a:r>
              <a:rPr lang="en-US" dirty="0"/>
              <a:t>opacity (alpha of the line)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8CEF3-6203-1148-80AD-2248D453E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fill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r>
              <a:rPr lang="en-US" dirty="0" err="1"/>
              <a:t>fillColor</a:t>
            </a:r>
            <a:r>
              <a:rPr lang="en-US" dirty="0"/>
              <a:t> (takes hex)</a:t>
            </a:r>
          </a:p>
          <a:p>
            <a:r>
              <a:rPr lang="en-US" dirty="0" err="1"/>
              <a:t>fillOpacity</a:t>
            </a:r>
            <a:r>
              <a:rPr lang="en-US" dirty="0"/>
              <a:t> (alpha of fill)</a:t>
            </a:r>
          </a:p>
          <a:p>
            <a:r>
              <a:rPr lang="en-US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6569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EA6F-FB14-B04D-9768-28C456F7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5008-7ECA-2A4D-BFC6-6413046F13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1 Review</a:t>
            </a:r>
          </a:p>
          <a:p>
            <a:r>
              <a:rPr lang="en-US" dirty="0"/>
              <a:t>Homework 3</a:t>
            </a:r>
          </a:p>
          <a:p>
            <a:r>
              <a:rPr lang="en-US" dirty="0"/>
              <a:t>Shapefiles in R</a:t>
            </a:r>
          </a:p>
          <a:p>
            <a:r>
              <a:rPr lang="en-US" dirty="0"/>
              <a:t>Leaflet</a:t>
            </a:r>
          </a:p>
          <a:p>
            <a:r>
              <a:rPr lang="en-US" dirty="0"/>
              <a:t>Base maps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Shapes</a:t>
            </a:r>
          </a:p>
          <a:p>
            <a:r>
              <a:rPr lang="en-US" dirty="0"/>
              <a:t>Points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B700D-81E6-6F4C-B742-61128808AB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Legends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Heatmaps</a:t>
            </a:r>
          </a:p>
          <a:p>
            <a:r>
              <a:rPr lang="en-US" dirty="0"/>
              <a:t>Add </a:t>
            </a:r>
            <a:r>
              <a:rPr lang="en-US" dirty="0" err="1"/>
              <a:t>Ons</a:t>
            </a:r>
            <a:r>
              <a:rPr lang="en-US" dirty="0"/>
              <a:t> &amp; Other things</a:t>
            </a:r>
          </a:p>
          <a:p>
            <a:r>
              <a:rPr lang="en-US" dirty="0"/>
              <a:t>Shiny integration</a:t>
            </a:r>
          </a:p>
          <a:p>
            <a:r>
              <a:rPr lang="en-US" dirty="0"/>
              <a:t>Leaflet Proxy</a:t>
            </a:r>
          </a:p>
        </p:txBody>
      </p:sp>
    </p:spTree>
    <p:extLst>
      <p:ext uri="{BB962C8B-B14F-4D97-AF65-F5344CB8AC3E}">
        <p14:creationId xmlns:p14="http://schemas.microsoft.com/office/powerpoint/2010/main" val="414601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Shape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07E1B-345B-EB42-8E6C-499BFDB37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15" y="2478505"/>
            <a:ext cx="9365632" cy="18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30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with simple Pop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3D570D-45FF-0D41-8962-8F64BC040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7893" y="3368842"/>
            <a:ext cx="10248614" cy="857949"/>
          </a:xfrm>
        </p:spPr>
      </p:pic>
    </p:spTree>
    <p:extLst>
      <p:ext uri="{BB962C8B-B14F-4D97-AF65-F5344CB8AC3E}">
        <p14:creationId xmlns:p14="http://schemas.microsoft.com/office/powerpoint/2010/main" val="2880591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793B903-AB42-42A0-AE97-93D36667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4" y="631372"/>
            <a:ext cx="5350614" cy="56061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cap="all" dirty="0"/>
              <a:t>Shape Popup with Colors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7649B1-EA54-4416-AAFC-FF408060C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8" name="Content Placeholder 6">
            <a:extLst>
              <a:ext uri="{FF2B5EF4-FFF2-40B4-BE49-F238E27FC236}">
                <a16:creationId xmlns:a16="http://schemas.microsoft.com/office/drawing/2014/main" id="{CAD32209-FB38-7D49-ACC0-4B623704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62" y="2980252"/>
            <a:ext cx="11263691" cy="19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1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2241-68D5-2346-8306-6993CD95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C1E3-9214-EB46-A392-E1AC4F2DE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(character argument, </a:t>
            </a:r>
            <a:r>
              <a:rPr lang="en-US" dirty="0" err="1"/>
              <a:t>ie</a:t>
            </a:r>
            <a:r>
              <a:rPr lang="en-US" dirty="0"/>
              <a:t>: “</a:t>
            </a:r>
            <a:r>
              <a:rPr lang="en-US" dirty="0" err="1"/>
              <a:t>bottomright</a:t>
            </a:r>
            <a:r>
              <a:rPr lang="en-US" dirty="0"/>
              <a:t>”, “</a:t>
            </a:r>
            <a:r>
              <a:rPr lang="en-US" dirty="0" err="1"/>
              <a:t>topleft</a:t>
            </a:r>
            <a:r>
              <a:rPr lang="en-US" dirty="0"/>
              <a:t>”)</a:t>
            </a:r>
          </a:p>
          <a:p>
            <a:r>
              <a:rPr lang="en-US" dirty="0"/>
              <a:t>pal (palette you made or from </a:t>
            </a:r>
            <a:r>
              <a:rPr lang="en-US" dirty="0" err="1"/>
              <a:t>colorBrewer</a:t>
            </a:r>
            <a:r>
              <a:rPr lang="en-US" dirty="0"/>
              <a:t>)</a:t>
            </a:r>
          </a:p>
          <a:p>
            <a:r>
              <a:rPr lang="en-US" dirty="0"/>
              <a:t>values (domain from data element)</a:t>
            </a:r>
          </a:p>
          <a:p>
            <a:r>
              <a:rPr lang="en-US" dirty="0" err="1"/>
              <a:t>na.label</a:t>
            </a:r>
            <a:r>
              <a:rPr lang="en-US" dirty="0"/>
              <a:t> (character, default “NA”)</a:t>
            </a:r>
          </a:p>
          <a:p>
            <a:r>
              <a:rPr lang="en-US" dirty="0"/>
              <a:t>bins (buckets)</a:t>
            </a:r>
          </a:p>
          <a:p>
            <a:r>
              <a:rPr lang="en-US" dirty="0"/>
              <a:t>colors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3506-EF88-1049-869E-F596AFE1F9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labFormat</a:t>
            </a:r>
            <a:r>
              <a:rPr lang="en-US" dirty="0"/>
              <a:t>  (</a:t>
            </a:r>
            <a:r>
              <a:rPr lang="en-US" dirty="0" err="1"/>
              <a:t>labelFormat</a:t>
            </a:r>
            <a:r>
              <a:rPr lang="en-US" dirty="0"/>
              <a:t>() options)</a:t>
            </a:r>
          </a:p>
          <a:p>
            <a:r>
              <a:rPr lang="en-US" dirty="0"/>
              <a:t>title</a:t>
            </a:r>
          </a:p>
          <a:p>
            <a:r>
              <a:rPr lang="en-US" dirty="0" err="1"/>
              <a:t>className</a:t>
            </a:r>
            <a:r>
              <a:rPr lang="en-US" dirty="0"/>
              <a:t> (for custom CSS)</a:t>
            </a:r>
          </a:p>
          <a:p>
            <a:r>
              <a:rPr lang="en-US" dirty="0" err="1"/>
              <a:t>layerId</a:t>
            </a:r>
            <a:r>
              <a:rPr lang="en-US" dirty="0"/>
              <a:t> (for input use)</a:t>
            </a:r>
          </a:p>
          <a:p>
            <a:r>
              <a:rPr lang="en-US" dirty="0"/>
              <a:t>group (for </a:t>
            </a:r>
            <a:r>
              <a:rPr lang="en-US" dirty="0" err="1"/>
              <a:t>layerControls</a:t>
            </a:r>
            <a:r>
              <a:rPr lang="en-US" dirty="0"/>
              <a:t>)</a:t>
            </a:r>
          </a:p>
          <a:p>
            <a:r>
              <a:rPr lang="en-US" dirty="0"/>
              <a:t>digits (numeric values in labels)</a:t>
            </a:r>
          </a:p>
          <a:p>
            <a:r>
              <a:rPr lang="en-US" dirty="0" err="1"/>
              <a:t>big.mark</a:t>
            </a:r>
            <a:r>
              <a:rPr lang="en-US" dirty="0"/>
              <a:t> (thousands </a:t>
            </a:r>
            <a:r>
              <a:rPr lang="en-US" dirty="0" err="1"/>
              <a:t>seperator</a:t>
            </a:r>
            <a:r>
              <a:rPr lang="en-US" dirty="0"/>
              <a:t>)</a:t>
            </a:r>
          </a:p>
          <a:p>
            <a:r>
              <a:rPr lang="en-US" dirty="0"/>
              <a:t>transform (function to change labels)</a:t>
            </a:r>
          </a:p>
        </p:txBody>
      </p:sp>
    </p:spTree>
    <p:extLst>
      <p:ext uri="{BB962C8B-B14F-4D97-AF65-F5344CB8AC3E}">
        <p14:creationId xmlns:p14="http://schemas.microsoft.com/office/powerpoint/2010/main" val="2397100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Markers with custom palette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CB999-14CA-944E-B42C-6280EC67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570" y="2844800"/>
            <a:ext cx="11036200" cy="1943100"/>
          </a:xfrm>
        </p:spPr>
      </p:pic>
    </p:spTree>
    <p:extLst>
      <p:ext uri="{BB962C8B-B14F-4D97-AF65-F5344CB8AC3E}">
        <p14:creationId xmlns:p14="http://schemas.microsoft.com/office/powerpoint/2010/main" val="371942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awesome markers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CB999-14CA-944E-B42C-6280EC67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813" y="2719137"/>
            <a:ext cx="10879379" cy="2201779"/>
          </a:xfrm>
        </p:spPr>
      </p:pic>
    </p:spTree>
    <p:extLst>
      <p:ext uri="{BB962C8B-B14F-4D97-AF65-F5344CB8AC3E}">
        <p14:creationId xmlns:p14="http://schemas.microsoft.com/office/powerpoint/2010/main" val="2329673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AC19-1E8E-1740-8D54-51C3F521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(</a:t>
            </a:r>
            <a:r>
              <a:rPr lang="en-US" dirty="0" err="1"/>
              <a:t>leaflet.extras</a:t>
            </a:r>
            <a:r>
              <a:rPr lang="en-US" dirty="0"/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CB999-14CA-944E-B42C-6280EC67E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779" y="3559255"/>
            <a:ext cx="6990347" cy="1175554"/>
          </a:xfrm>
        </p:spPr>
      </p:pic>
    </p:spTree>
    <p:extLst>
      <p:ext uri="{BB962C8B-B14F-4D97-AF65-F5344CB8AC3E}">
        <p14:creationId xmlns:p14="http://schemas.microsoft.com/office/powerpoint/2010/main" val="6403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365D-40D3-FA4D-83F0-2591E98C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Project 1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8E7CD97-ED5C-3A4E-A862-4867A9401A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74548"/>
              </p:ext>
            </p:extLst>
          </p:nvPr>
        </p:nvGraphicFramePr>
        <p:xfrm>
          <a:off x="4147859" y="3132153"/>
          <a:ext cx="4048682" cy="1889094"/>
        </p:xfrm>
        <a:graphic>
          <a:graphicData uri="http://schemas.openxmlformats.org/drawingml/2006/table">
            <a:tbl>
              <a:tblPr/>
              <a:tblGrid>
                <a:gridCol w="1659812">
                  <a:extLst>
                    <a:ext uri="{9D8B030D-6E8A-4147-A177-3AD203B41FA5}">
                      <a16:colId xmlns:a16="http://schemas.microsoft.com/office/drawing/2014/main" val="211139909"/>
                    </a:ext>
                  </a:extLst>
                </a:gridCol>
                <a:gridCol w="2388870">
                  <a:extLst>
                    <a:ext uri="{9D8B030D-6E8A-4147-A177-3AD203B41FA5}">
                      <a16:colId xmlns:a16="http://schemas.microsoft.com/office/drawing/2014/main" val="4048221621"/>
                    </a:ext>
                  </a:extLst>
                </a:gridCol>
              </a:tblGrid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92.6555556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563420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00715"/>
                  </a:ext>
                </a:extLst>
              </a:tr>
              <a:tr h="62969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StdDev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5.07267446</a:t>
                      </a:r>
                      <a:endParaRPr 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6194" marR="26194" marT="2619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32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7A24-2368-D943-ACA0-EFC7426E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FEC2-1726-754F-A0CF-5E22531F9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between pages and tabs</a:t>
            </a:r>
          </a:p>
          <a:p>
            <a:r>
              <a:rPr lang="en-US" dirty="0"/>
              <a:t>We will do a mini reactive review during Thursday’s class</a:t>
            </a:r>
          </a:p>
          <a:p>
            <a:r>
              <a:rPr lang="en-US" dirty="0"/>
              <a:t>Turning in assignments - Please email me with your repo AND </a:t>
            </a:r>
            <a:r>
              <a:rPr lang="en-US" dirty="0" err="1"/>
              <a:t>shinyapps.io</a:t>
            </a:r>
            <a:r>
              <a:rPr lang="en-US" dirty="0"/>
              <a:t> links at </a:t>
            </a:r>
            <a:r>
              <a:rPr lang="en-US" dirty="0">
                <a:hlinkClick r:id="rId2"/>
              </a:rPr>
              <a:t>gla@andrew.cmu.edu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A811-3812-0743-8549-87148F94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2EDF-6F1B-244C-AA99-BEFDE0BAD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123F-79C1-7A4D-890B-CDE303DF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86944-D159-754C-964D-2715CC8FC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C71E-1006-9444-AB22-D1E6167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sure you have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D6E-E954-A347-BDAD-CC57C2F7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Install these packages:</a:t>
            </a:r>
          </a:p>
          <a:p>
            <a:r>
              <a:rPr lang="en-US" dirty="0" err="1"/>
              <a:t>rgdal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https://github.com/cran/rgdal/blob/master/inst/README</a:t>
            </a:r>
            <a:endParaRPr lang="en-US" dirty="0"/>
          </a:p>
          <a:p>
            <a:r>
              <a:rPr lang="en-US" dirty="0" err="1"/>
              <a:t>rgeos</a:t>
            </a:r>
            <a:endParaRPr lang="en-US" dirty="0"/>
          </a:p>
          <a:p>
            <a:r>
              <a:rPr lang="en-US" dirty="0" err="1"/>
              <a:t>sp</a:t>
            </a:r>
            <a:endParaRPr lang="en-US" dirty="0"/>
          </a:p>
          <a:p>
            <a:r>
              <a:rPr lang="en-US" dirty="0"/>
              <a:t>leaflet</a:t>
            </a:r>
          </a:p>
          <a:p>
            <a:r>
              <a:rPr lang="en-US" dirty="0" err="1"/>
              <a:t>leaflet.extras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2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D7A4-6256-A94B-83B6-647741AC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Leaflet?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465BD-10EE-0F42-92A6-1D0A3895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version of the </a:t>
            </a:r>
            <a:r>
              <a:rPr lang="en-US" dirty="0" err="1"/>
              <a:t>Javascript</a:t>
            </a:r>
            <a:r>
              <a:rPr lang="en-US" dirty="0"/>
              <a:t> API</a:t>
            </a:r>
          </a:p>
          <a:p>
            <a:r>
              <a:rPr lang="en-US" dirty="0"/>
              <a:t>One of the ways to get interactive maps</a:t>
            </a:r>
          </a:p>
          <a:p>
            <a:r>
              <a:rPr lang="en-US" dirty="0"/>
              <a:t>Others include: </a:t>
            </a:r>
            <a:r>
              <a:rPr lang="en-US" dirty="0" err="1"/>
              <a:t>tmap</a:t>
            </a:r>
            <a:r>
              <a:rPr lang="en-US" dirty="0"/>
              <a:t> &amp; </a:t>
            </a:r>
            <a:r>
              <a:rPr lang="en-US" dirty="0" err="1"/>
              <a:t>mapview</a:t>
            </a:r>
            <a:endParaRPr lang="en-US" dirty="0"/>
          </a:p>
          <a:p>
            <a:r>
              <a:rPr lang="en-US" dirty="0">
                <a:hlinkClick r:id="rId2"/>
              </a:rPr>
              <a:t>https://rstudio.github.io/leaflet/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98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13FD-8CF6-A940-B446-8DB83257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14A8A-E91A-CC4F-B006-9125608D9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429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2096</TotalTime>
  <Words>596</Words>
  <Application>Microsoft Macintosh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Crop</vt:lpstr>
      <vt:lpstr>Making maps in R</vt:lpstr>
      <vt:lpstr>Agenda</vt:lpstr>
      <vt:lpstr>Project 1</vt:lpstr>
      <vt:lpstr>Project 1 Review</vt:lpstr>
      <vt:lpstr>Homework 3</vt:lpstr>
      <vt:lpstr>Leaflet</vt:lpstr>
      <vt:lpstr>Making sure you have the right stuff</vt:lpstr>
      <vt:lpstr>What is Leaflet?</vt:lpstr>
      <vt:lpstr>Getting Data in</vt:lpstr>
      <vt:lpstr>Spatial Data in R</vt:lpstr>
      <vt:lpstr>Reading Spatial Data</vt:lpstr>
      <vt:lpstr>About Spatial Data</vt:lpstr>
      <vt:lpstr>Merging Spatial Data</vt:lpstr>
      <vt:lpstr>Basemaps</vt:lpstr>
      <vt:lpstr>Choosing a basemap</vt:lpstr>
      <vt:lpstr>Giving users options</vt:lpstr>
      <vt:lpstr>Layer Controls</vt:lpstr>
      <vt:lpstr>Shapes</vt:lpstr>
      <vt:lpstr>Shapes vs lines: one just connects</vt:lpstr>
      <vt:lpstr>Basic Shape</vt:lpstr>
      <vt:lpstr>Line with simple Pop up</vt:lpstr>
      <vt:lpstr>Shape Popup with Colors</vt:lpstr>
      <vt:lpstr>Legends</vt:lpstr>
      <vt:lpstr>Circle Markers with custom palette</vt:lpstr>
      <vt:lpstr>Custom awesome markers</vt:lpstr>
      <vt:lpstr>Heatmap (leaflet.extras)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 Dashboards</dc:title>
  <dc:creator>Arnold, Geoffrey</dc:creator>
  <cp:lastModifiedBy>Arnold, Geoffrey</cp:lastModifiedBy>
  <cp:revision>57</cp:revision>
  <dcterms:created xsi:type="dcterms:W3CDTF">2017-08-13T22:25:31Z</dcterms:created>
  <dcterms:modified xsi:type="dcterms:W3CDTF">2018-09-25T17:02:37Z</dcterms:modified>
</cp:coreProperties>
</file>