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2" r:id="rId4"/>
    <p:sldId id="260" r:id="rId5"/>
    <p:sldId id="263" r:id="rId6"/>
    <p:sldId id="264" r:id="rId7"/>
    <p:sldId id="259" r:id="rId8"/>
    <p:sldId id="261" r:id="rId9"/>
    <p:sldId id="265" r:id="rId10"/>
    <p:sldId id="266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FF437-0982-43A1-B1DA-4917A6DF0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7691-E488-4634-8DB4-A5A05E4EF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B874B-ADD0-4F7B-B598-7977F5531F84}" type="datetimeFigureOut">
              <a:rPr lang="en-ID" smtClean="0"/>
              <a:t>19/07/2018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A7D6-0BB8-4065-9E40-54D43F6E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050-5168-4B01-8D25-AFE40FD92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0E95-3790-4927-A91B-3DF2D3305A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0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2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13129-287D-4431-83DB-3E0B3C5FF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2757D6F-5A4C-4914-8CCD-0E40F4B602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9785" y="0"/>
            <a:ext cx="600221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AC1539A-5EEF-43E7-9C92-62A78A955A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667" y="1803679"/>
            <a:ext cx="2590800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36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DBCFE-2DDA-4BD7-AD58-B7C8E5B20D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85B9ED-5F86-4048-9EDC-F4748AD8F5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7150" y="0"/>
            <a:ext cx="45148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077262-11FD-4AFD-ADFB-5F1A5434D7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4216" y="1803679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14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297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299" y="0"/>
            <a:ext cx="598170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92216" y="3607357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46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8101" y="0"/>
            <a:ext cx="45339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066" y="1803678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829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053398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207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94892" y="1552470"/>
            <a:ext cx="6003890" cy="3773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090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80892" y="0"/>
            <a:ext cx="449663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01295" y="1796143"/>
            <a:ext cx="2605874" cy="32531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06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3750" y="714270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E264A2-408C-4780-A6E0-17C34ECE3C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37650" y="3822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EF19C98-A24D-426E-8555-CCFB7594A5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2050" y="4595027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24610B-F9AF-4C68-A01D-5E68FA5902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0779" y="49161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F9B680-4C89-4D69-BEA2-37305DC12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2407" y="3974541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4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7C9E549-ABE1-44E4-AA23-878D5036A2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57400"/>
            <a:ext cx="1316334" cy="16303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CCA6184-AD3C-419A-9243-6E97EC7A7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6255" y="1"/>
            <a:ext cx="1287864" cy="14369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89037C-A526-49A4-BA6C-8118EB487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166" y="5329615"/>
            <a:ext cx="1865633" cy="15283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FD8A520-5532-460F-B2F6-9A039B455D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6957" y="1784658"/>
            <a:ext cx="2612726" cy="32693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EB1F50-C9FE-406E-954C-F22A691CE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8" y="-1"/>
            <a:ext cx="2612726" cy="974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4D12A81-B7D9-4A37-AD5B-2924A499B4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74011" y="3993872"/>
            <a:ext cx="2612726" cy="28641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87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21781" y="1378699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A97BA8A-8BA9-4423-BE9C-A048A2E832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1781" y="0"/>
            <a:ext cx="2605874" cy="9889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14F84-201D-445E-A218-F57C027D31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1781" y="5041268"/>
            <a:ext cx="2605874" cy="18167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35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844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A1AAD16-658A-4AC5-8CE6-0BE8BB67F4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6613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1BBC246-F68A-4873-8366-C969493BCD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34382" y="1792592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6D92B9C-1712-4621-ACB2-8ED95FE3CF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92151" y="1792591"/>
            <a:ext cx="1499849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315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5426664" y="0"/>
            <a:ext cx="6765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BDD-BC0B-41B5-87FE-DD03E0644A0C}"/>
              </a:ext>
            </a:extLst>
          </p:cNvPr>
          <p:cNvSpPr/>
          <p:nvPr userDrawn="1"/>
        </p:nvSpPr>
        <p:spPr>
          <a:xfrm>
            <a:off x="-35994" y="0"/>
            <a:ext cx="54626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6665" y="1792593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E83F40-37B3-4911-9CB0-7DBFC53424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0658" y="0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69680F-E5B6-4B57-BBD8-CA00CDE140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10658" y="3586932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150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0593" y="3585187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1EE71BB-483F-4097-B0BF-6B1C71E9FE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54205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928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A4CBF-CD95-4ABD-9C82-7AF2C28838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68881" y="-1"/>
            <a:ext cx="54488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92593"/>
            <a:ext cx="4107908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691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9C3B591-881C-4479-A983-74F5243853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9920" y="-2"/>
            <a:ext cx="5426665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61410F0-FEC4-468E-B454-F8646D6937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5559920" cy="360705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C7E420-6EFB-4CF0-AD76-E0135F4036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05323" y="4397391"/>
            <a:ext cx="1854597" cy="16771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D1F3EF-4BE1-4F04-A965-BEAE9EE66A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07054"/>
            <a:ext cx="2591566" cy="3250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86126" y="1792593"/>
            <a:ext cx="2605874" cy="32526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020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D419E-8326-4FDB-847C-006B4CA8B9B0}"/>
              </a:ext>
            </a:extLst>
          </p:cNvPr>
          <p:cNvSpPr/>
          <p:nvPr userDrawn="1"/>
        </p:nvSpPr>
        <p:spPr>
          <a:xfrm>
            <a:off x="-1" y="0"/>
            <a:ext cx="801823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8018230" y="0"/>
            <a:ext cx="41737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22254" y="0"/>
            <a:ext cx="126974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606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3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554533"/>
            <a:ext cx="9050363" cy="3748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5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BDF3D-B988-482E-8D92-23AA5A5D8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9951" y="3754093"/>
            <a:ext cx="2725418" cy="1898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1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8EC3EB-80D9-4B6B-84E1-3EAF925016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26415" y="1"/>
            <a:ext cx="2596662" cy="990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414" y="1396092"/>
            <a:ext cx="2596662" cy="325210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04DA9D-AE07-4370-9D93-D37BDE2247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6414" y="5053691"/>
            <a:ext cx="2596662" cy="18043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55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4493886" y="0"/>
            <a:ext cx="76981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E849F-4241-4EDA-A4DE-0403F4A0E2C1}"/>
              </a:ext>
            </a:extLst>
          </p:cNvPr>
          <p:cNvSpPr/>
          <p:nvPr userDrawn="1"/>
        </p:nvSpPr>
        <p:spPr>
          <a:xfrm>
            <a:off x="0" y="0"/>
            <a:ext cx="4493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57778" y="1802946"/>
            <a:ext cx="2613747" cy="3256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8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1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4FE627-57DC-4F73-9FE9-201E31BB5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79429" y="1210824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F00B0E1-571D-4BCB-81B9-AB5122222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612571" cy="3255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5BE955-F6C1-4AD7-AA53-0409AB25AE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714" y="3602333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715" r:id="rId5"/>
    <p:sldLayoutId id="2147483716" r:id="rId6"/>
    <p:sldLayoutId id="2147483717" r:id="rId7"/>
    <p:sldLayoutId id="2147483718" r:id="rId8"/>
    <p:sldLayoutId id="2147483652" r:id="rId9"/>
    <p:sldLayoutId id="2147483653" r:id="rId10"/>
    <p:sldLayoutId id="2147483655" r:id="rId11"/>
    <p:sldLayoutId id="2147483656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AFC772-3C22-49C7-8737-EAA21EF48C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87A0-96CE-492D-A211-DC0926D32A79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 err="1">
                <a:solidFill>
                  <a:schemeClr val="bg1"/>
                </a:solidFill>
                <a:latin typeface="+mj-lt"/>
              </a:rPr>
              <a:t>Minimalisimo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1C535A-7BF9-44A0-8536-13B0480FD45F}"/>
              </a:ext>
            </a:extLst>
          </p:cNvPr>
          <p:cNvSpPr/>
          <p:nvPr/>
        </p:nvSpPr>
        <p:spPr>
          <a:xfrm rot="16200000">
            <a:off x="9562304" y="3952627"/>
            <a:ext cx="3574846" cy="31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Multipurpose Presentation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CFC6-9B38-4534-B2DE-1BD39C8ADA8E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Corporate Identity —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Profile Brand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93921F7B-DC2F-44D3-9FEB-0B5BD7FC0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0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1" grpId="0"/>
      <p:bldP spid="42" grpId="0"/>
      <p:bldP spid="43" grpId="0"/>
      <p:bldP spid="44" grpId="0"/>
      <p:bldP spid="45" grpId="0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29567A-BE75-4521-BA5C-63DFBDB246E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80E3196-21F7-487B-B6AC-3270191EDB0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1179E3-FB78-4262-85A1-33FE6204E9A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29A8E-B829-41C0-A6E4-9B13C5486A3C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1080203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3066297" y="48642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564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3F03D05-6C98-4237-A632-3C5027D805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FFF1C-FDDD-4D77-B40F-10BEBCFA5543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F58F4CBA-65FF-4A40-9EBF-B1C7D91CA46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393CD-17BB-4F04-8974-EFE36C176D8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28355-73B2-4E7C-BBE4-D9B4A77670A6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8FDC7-175D-44FB-94B0-3C77538740BB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492D4-AA88-427E-B1CC-4D3C516EBCEF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E7BF7-2A4F-4C39-B535-AD03DB60F521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Architecture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674D21-31CF-4BAC-8C64-8024E16ECE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299" y="-9525"/>
            <a:ext cx="5981701" cy="6858000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54F3AF-4D8A-4527-AD7E-246907A669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DFD53-E2E5-4611-9C5D-63E1F44DC53D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EF56C63-F062-4B27-B608-28DCD87E610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AE238-A514-4859-9646-BEB1F8A78A42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EABB1-62B2-485A-B4B6-902572D26A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71636-35A2-4DB9-81A2-50F647EF8BF6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B82F1-1E5D-4B4C-9B06-684A8DA7CF44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Build Human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Civilizations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3DD9B8-6F1F-4B62-BB10-6983C8589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8101" y="0"/>
            <a:ext cx="4533900" cy="6858000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57E8-884C-4456-9609-412EE964BA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2C463-86DE-47E2-B24C-E003CDF12E1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5ED3C79B-27A9-4EAD-B641-96E3E89974C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78F3-C213-4B6A-9885-1F985C385A8B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028-7B5B-4788-88F8-E8A6CCC43FD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598E1-A7FB-4978-B52B-DD26DAE3D6FF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3700-D6AC-421E-9AD4-DC98C8EC6332}"/>
              </a:ext>
            </a:extLst>
          </p:cNvPr>
          <p:cNvSpPr txBox="1"/>
          <p:nvPr/>
        </p:nvSpPr>
        <p:spPr>
          <a:xfrm>
            <a:off x="5896065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59FC3D8-EDDF-443A-9FD9-E994D0C8E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AF074-D0CF-4557-9E75-894D43622FDA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Interiors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E7A419-E0F5-4A4A-84F5-814F2B9B4DD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9B5A4-85AB-4106-9F70-83286AF2B3C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29075-172A-4383-8E93-BDF37E2BFFE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64C6D-1A58-4A9B-AF55-7BF4BA1B1E9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971B4-8517-4864-8611-B4FEB9FDC5A4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BBEE9-3FFE-48CA-9BAB-E29E38C089F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32269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/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86676A-D48C-4325-9BCF-B220B1E448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287F22BB-F066-4AD4-9377-2B6464FC313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DB65-F7D7-41AA-BC9D-BF87631F39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24607-C6C3-4D34-94A2-9512BE1F443E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2D518-37E2-4C73-B902-649FE1677259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5F431-1420-47E7-8F71-971A6A2B134B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EED03-E299-4D70-880C-A6B10FE0085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8D155-B656-429A-90FF-234F4B460D72}"/>
              </a:ext>
            </a:extLst>
          </p:cNvPr>
          <p:cNvSpPr txBox="1"/>
          <p:nvPr/>
        </p:nvSpPr>
        <p:spPr>
          <a:xfrm>
            <a:off x="869703" y="1787065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Combining culture &amp;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design perspective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1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4A1A3-DE3E-4687-B891-5B137F829C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BE9026C-20F3-48CD-BC04-B2E2E22BB5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F65A993-B54B-48BC-9341-95C5BF24CEA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174E9-C31F-4F4C-87A2-D11B4CD3D49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4B85E-BC5E-4CFD-B67E-5EFD10E53C7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156BC-DAD5-438B-A68B-76C63067A73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C9C99-63CE-41C0-8A15-EAA5EEB6EC4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FD9C-2271-4F0F-84CA-F63159073CDE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FFE66-8765-4312-8CB5-739054701FDB}"/>
              </a:ext>
            </a:extLst>
          </p:cNvPr>
          <p:cNvSpPr txBox="1"/>
          <p:nvPr/>
        </p:nvSpPr>
        <p:spPr>
          <a:xfrm>
            <a:off x="6135551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5A1C02-FF9F-4D36-8361-7D20BC050C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99006-C7E3-4368-842A-895C8C0D1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887A1E-45D4-47AA-9358-E01EBFC41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52050" y="4595027"/>
            <a:ext cx="1330150" cy="766187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05AD4A-AED6-4D32-B1F4-F0F0505266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779" y="4916156"/>
            <a:ext cx="1330150" cy="7661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37D9C-1546-44F1-BFED-20EFDDAED7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A270286-DFD5-46D2-9C54-6B9B9DFF5FD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6F11-1CB4-4997-A92A-79DCF346624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A74D-7697-4E42-A62F-E06916A0B94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66F07-B255-46E1-B0A3-686EDD3071E2}"/>
              </a:ext>
            </a:extLst>
          </p:cNvPr>
          <p:cNvSpPr/>
          <p:nvPr/>
        </p:nvSpPr>
        <p:spPr>
          <a:xfrm rot="5400000">
            <a:off x="10535439" y="986130"/>
            <a:ext cx="1805147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Clients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F6BA8-8E1D-428F-A54C-BCC299E1278F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F79-0F59-4840-B8AB-6762B3E177DA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3D30D-1C8E-48F9-AD75-957533BD473A}"/>
              </a:ext>
            </a:extLst>
          </p:cNvPr>
          <p:cNvSpPr/>
          <p:nvPr/>
        </p:nvSpPr>
        <p:spPr>
          <a:xfrm rot="5400000">
            <a:off x="10159142" y="3564399"/>
            <a:ext cx="2557740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29+ brands collected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6373-D54D-4E9F-9156-02200C79FD65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Worldwide brands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loved working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with </a:t>
            </a:r>
            <a:r>
              <a:rPr lang="en-US" sz="7200" b="1" dirty="0" err="1">
                <a:solidFill>
                  <a:schemeClr val="bg1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—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2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0A1F63-5ABA-443B-A175-FE101485F0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CB9B-B48E-4752-BA69-EF4D622FE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1C9507-9548-4CE1-B16A-7717FCDB2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88FA51-9FC3-42BE-9517-DEBB51D26D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009AD6-3E34-4C5F-994F-40CB925F8C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CE0A2B-70BF-4BD3-88D0-9A7580B826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9E53E-94F4-4C6A-840C-0BB595312F14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B31BF78-6EBD-4CFF-BCCD-327DC29829D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037B0-851A-474C-9A9B-E2933CE72236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24987-E714-40C3-B00A-C2CAEA72B4DD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C3E4B-E667-41FF-98DE-BEFB962E5A99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cs typeface="Poppins" panose="02000000000000000000" pitchFamily="2" charset="0"/>
              </a:rPr>
              <a:t>Muli’s</a:t>
            </a:r>
            <a:r>
              <a:rPr lang="en-US" sz="1400" dirty="0">
                <a:cs typeface="Poppins" panose="02000000000000000000" pitchFamily="2" charset="0"/>
              </a:rPr>
              <a:t> team has </a:t>
            </a:r>
            <a:r>
              <a:rPr lang="en-US" sz="1400" dirty="0" err="1">
                <a:cs typeface="Poppins" panose="02000000000000000000" pitchFamily="2" charset="0"/>
              </a:rPr>
              <a:t>beean</a:t>
            </a:r>
            <a:r>
              <a:rPr lang="en-US" sz="1400" dirty="0">
                <a:cs typeface="Poppins" panose="02000000000000000000" pitchFamily="2" charset="0"/>
              </a:rPr>
              <a:t> working worldwide, from Europe, America &amp; Asia.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405F2-53E1-4232-944C-EA80D6DD1CE6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Members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0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4D89ED-5BCE-4722-86E8-11617D4FC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FBD2-80FB-4272-9474-AC61CE697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88444-DAC5-4907-B5BF-28CA570D2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D6FF4-5A09-41CE-BF79-6F1DC1DE8AA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DFB0F6D-B9F9-4823-AE47-3A86E625A09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F4C60-A1CD-4B5C-B5FA-B59DC0C5F88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Founders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1F17-2C67-4782-8887-C66AD223B706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Co-Founders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B7BBE-4AA6-4DA4-B9AA-A63F0BA6E07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194A-6B66-4D7A-A79F-8D356A8C24C5}"/>
              </a:ext>
            </a:extLst>
          </p:cNvPr>
          <p:cNvSpPr txBox="1"/>
          <p:nvPr/>
        </p:nvSpPr>
        <p:spPr>
          <a:xfrm>
            <a:off x="5298347" y="889843"/>
            <a:ext cx="4971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Founders —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Giorgio Kai</a:t>
            </a: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Benedict Brown</a:t>
            </a: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bbrown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Aleni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Aso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aleniaso</a:t>
            </a:r>
            <a:endParaRPr lang="id-ID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70723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A2633-0547-460D-8F94-56559ADF8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E8BF5-6DAB-40E9-8616-70F1C269C58F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giokaai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D1B98A-2637-4B79-84C4-66581138265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Giorgio </a:t>
            </a:r>
            <a:r>
              <a:rPr lang="en-US" sz="1400" dirty="0" err="1">
                <a:cs typeface="Poppins" panose="02000000000000000000" pitchFamily="2" charset="0"/>
              </a:rPr>
              <a:t>Kaai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9D0BFB-C404-44CA-8204-5B98742EA6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E6FDE-E993-4244-8B9F-36BC90094A7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Speak your mind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through emotions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infinitely.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65CA75-5572-4931-8FB8-BC1AA54D6E33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Words from Founder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150F35-C4F8-466E-8D44-9ACA6623CE9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B555306D-2D7C-4471-8D5D-0D75DF5C32D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2" grpId="0"/>
      <p:bldP spid="49" grpId="0"/>
      <p:bldP spid="52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CEA26-3FA7-4BDF-A8A8-631695D2D4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E5172F-5433-4F2C-A0CB-3299B1DF2A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E63C7B3-6625-4D07-9973-8F37662DCC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C7F1357-DCE9-4CF8-9B99-AE303B852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C303A-61ED-4474-A874-7A9AD820E56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BB9448E-F6E0-40AF-BABF-56D2BE65589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Members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AF20E-0753-4227-B8FB-C2EAFB96813F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Members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840B-E03A-4EE9-BF6A-667285537F29}"/>
              </a:ext>
            </a:extLst>
          </p:cNvPr>
          <p:cNvSpPr txBox="1"/>
          <p:nvPr/>
        </p:nvSpPr>
        <p:spPr>
          <a:xfrm>
            <a:off x="618844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Gil Kai</a:t>
            </a: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3976613" y="4103132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Romano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Bilka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bilkaroma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7334382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Peters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Boro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83C4E-F471-49C8-AF92-603231DAF555}"/>
              </a:ext>
            </a:extLst>
          </p:cNvPr>
          <p:cNvSpPr txBox="1"/>
          <p:nvPr/>
        </p:nvSpPr>
        <p:spPr>
          <a:xfrm>
            <a:off x="10692151" y="4099130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Inkia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Resa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00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D1983F2D-9863-48E3-95D9-FC15B79EFD4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4FD0F-E1E1-4F74-928A-2C6BFFBFEC6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3CE82-04CA-400B-99A6-FA959004D30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6BE1-3A4F-40B3-B2B1-AC8DF3B1AA7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89512-C2A0-41D6-B52C-27CC5D94BAA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51191-CD69-47D5-A03E-C8D2DB29458E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F648C-B2A2-4696-819F-6EDC8BD08C97}"/>
              </a:ext>
            </a:extLst>
          </p:cNvPr>
          <p:cNvSpPr txBox="1"/>
          <p:nvPr/>
        </p:nvSpPr>
        <p:spPr>
          <a:xfrm>
            <a:off x="209071" y="2135088"/>
            <a:ext cx="1177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+mj-lt"/>
              </a:rPr>
              <a:t>50% Offer for all </a:t>
            </a:r>
            <a:r>
              <a:rPr lang="en-US" sz="7200" b="1" dirty="0">
                <a:solidFill>
                  <a:schemeClr val="accent2"/>
                </a:solidFill>
                <a:latin typeface="+mj-lt"/>
              </a:rPr>
              <a:t>services</a:t>
            </a:r>
          </a:p>
          <a:p>
            <a:r>
              <a:rPr lang="en-US" sz="7200" b="1" dirty="0">
                <a:solidFill>
                  <a:schemeClr val="accent2"/>
                </a:solidFill>
                <a:latin typeface="+mj-lt"/>
              </a:rPr>
              <a:t>for all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services @</a:t>
            </a:r>
            <a:r>
              <a:rPr lang="en-US" sz="7200" b="1" dirty="0" err="1">
                <a:solidFill>
                  <a:schemeClr val="bg1"/>
                </a:solidFill>
                <a:latin typeface="+mj-lt"/>
              </a:rPr>
              <a:t>Muli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7235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8FB50C01-1A2A-4536-A486-D28EB085B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745A-004F-4405-B3ED-F6B300EFA881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DF65E-CC38-4BAE-8B24-1636F74CF401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62045-87E0-424B-8B00-4F2917DCA2C2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4BF0C-A2F1-4C00-BFAB-4B7292F43F81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22915-0331-454C-9698-A116B0C1588B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71651-7D0C-4EE2-A910-FC180253C6A1}"/>
              </a:ext>
            </a:extLst>
          </p:cNvPr>
          <p:cNvSpPr txBox="1"/>
          <p:nvPr/>
        </p:nvSpPr>
        <p:spPr>
          <a:xfrm>
            <a:off x="5838402" y="1052444"/>
            <a:ext cx="4942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Visual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Treatment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*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6C154-56FA-498E-8DB1-9FAE4B6BE7AF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Photography, Video,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Animation, Ads &amp; Visual Art.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8F053-7841-4B3A-A143-2A65BD46E8F2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$15k</a:t>
            </a:r>
            <a:endParaRPr lang="id-ID" sz="4000" b="1" dirty="0"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6102B-3CFE-4D67-B166-735A504E36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930BAC-DDEE-481D-BCB3-ED1641EE37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C88556C-F359-4545-AC17-02663F708C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913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F85F-8751-4C8C-928D-CD8F5224E3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5C5BE2D-CDDA-4768-82DB-FF8C19FB7A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BE1BD05-780A-4078-871A-67E2AB5F0CE4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C95-2FC0-4168-8EA3-881B60A5362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E4CDD-74A0-4159-BBA7-6B87AB652217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EE56D-231C-4DAB-AF1F-266220EE07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F8AB3-E41A-401E-8156-7CF982E7ADA7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A19C4-9F52-434D-865C-8FA0C161204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E4B20-F814-43D1-BC25-973980A698A9}"/>
              </a:ext>
            </a:extLst>
          </p:cNvPr>
          <p:cNvSpPr txBox="1"/>
          <p:nvPr/>
        </p:nvSpPr>
        <p:spPr>
          <a:xfrm>
            <a:off x="5628852" y="1052444"/>
            <a:ext cx="572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Architecture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Concept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011F-7D05-4CF0-A360-994A379B743D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+mj-lt"/>
              </a:rPr>
              <a:t>Concept,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Drawing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Technical</a:t>
            </a:r>
            <a:endParaRPr lang="fr-FR" b="1" dirty="0">
              <a:solidFill>
                <a:schemeClr val="bg1"/>
              </a:solidFill>
              <a:latin typeface="+mj-lt"/>
            </a:endParaRPr>
          </a:p>
          <a:p>
            <a:r>
              <a:rPr lang="fr-FR" b="1" dirty="0">
                <a:solidFill>
                  <a:schemeClr val="bg1"/>
                </a:solidFill>
                <a:latin typeface="+mj-lt"/>
              </a:rPr>
              <a:t>Consultation,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etc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691B8-D040-4ADB-860D-370B4C411F1C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$25k</a:t>
            </a:r>
            <a:endParaRPr lang="id-ID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9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F850C-88E4-4FA4-84D8-E0E6F85616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AD3D57A-17B9-4284-95C8-94FC2B7FA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77A5B18-1EBF-455B-82FA-BEA7BA06DEEB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61327-2D55-4514-901A-DB4EF51F94C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F17EA-D678-4CE2-AE9F-A5B0B293BFC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AB152-7F23-4A3A-B178-2813DC42817E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B835B-1EC1-43DB-9F71-261AEC260BE6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7E4E5-373E-4437-A78E-1EF509CD8402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5D627-81A4-457C-A880-A8D6DF8DC8DA}"/>
              </a:ext>
            </a:extLst>
          </p:cNvPr>
          <p:cNvSpPr txBox="1"/>
          <p:nvPr/>
        </p:nvSpPr>
        <p:spPr>
          <a:xfrm>
            <a:off x="5628852" y="1052444"/>
            <a:ext cx="572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Interior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Design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87E74-7B74-4C08-B36A-D8CA2548539A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Designing, Material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Research, Art Product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F92D7-FAD4-46AB-942C-D0AB84DD614A}"/>
              </a:ext>
            </a:extLst>
          </p:cNvPr>
          <p:cNvSpPr txBox="1"/>
          <p:nvPr/>
        </p:nvSpPr>
        <p:spPr>
          <a:xfrm>
            <a:off x="905496" y="1241590"/>
            <a:ext cx="246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$25k</a:t>
            </a:r>
            <a:endParaRPr lang="id-ID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0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8959A65-9362-4083-81DB-CD8BCAD301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72E7630-E690-4F4A-BA7F-CE3FCBB2DE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26E4A-2537-4C23-AD03-43B5D612F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407679-584C-44F5-ABBA-1B9E6E7246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825DB2-0834-4D4A-99C9-A9E7602CE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859FCA6-BD2F-4508-B969-BF98561C15A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02A15-51E9-4B39-8666-B0D0A0D4CAC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88681-80B0-465B-8CCA-4FFF20DE7691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E61D4-C754-46D1-9D4F-30E8C44C2EA5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49E9E8-3D9D-41EB-B259-720BBD20E6B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C9FD6D-F8FA-4EA5-ADA6-7CB26603B7E9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2998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A7BF84-074B-45FA-AA5B-0F67202685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71AC34E-E126-4B88-A557-8AA7D47043ED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CCAC8-E7A1-422C-BC89-2AF8237C04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D6A69-3417-4D02-9A47-21F1A5595A7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DDA84-66B7-45ED-B8A6-119ABA2E0E01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EBCA7-275B-4033-BA80-70BC4EEB1BC7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F564-7CC7-46B2-8E92-57A203C320B3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503CB-FFAB-4500-BE89-14F31E3A3C10}"/>
              </a:ext>
            </a:extLst>
          </p:cNvPr>
          <p:cNvSpPr txBox="1"/>
          <p:nvPr/>
        </p:nvSpPr>
        <p:spPr>
          <a:xfrm>
            <a:off x="869703" y="1787065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Most of our services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is take 80 hours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2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E58D5B-2188-4559-8022-7561BA9B66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E27EB38-845C-4694-AF25-2D969DE75EF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DC92E-2D6F-412D-9DDD-183E3CD31BB2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CC5A8-62FB-4C9F-B17F-891EF847FF53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A1346-EA54-48E1-89AE-4A524F068110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758A1-05D9-45BF-85D8-F728C10CFC5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B94D-AA2C-4F63-8CAA-7F83FFD94487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Week 01.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6BE2-3EC1-45DB-82A0-9FFA00F1735E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Research, Iteration &amp; Concept</a:t>
            </a:r>
          </a:p>
          <a:p>
            <a:endParaRPr lang="en-US" b="1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We are working hard to collecting and iterate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concepts, brainstorming, ideations,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discussions, debate &amp; other conceptual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process.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This process is a collaboration phase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between our clients and teams.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763E3-D184-484F-BECD-E9BDC145837A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Process — Week 1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20 hours</a:t>
            </a:r>
          </a:p>
        </p:txBody>
      </p:sp>
    </p:spTree>
    <p:extLst>
      <p:ext uri="{BB962C8B-B14F-4D97-AF65-F5344CB8AC3E}">
        <p14:creationId xmlns:p14="http://schemas.microsoft.com/office/powerpoint/2010/main" val="42239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7E5FD28-7A14-4145-B808-4A5F47E372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F1ED521E-D6DB-4806-8ABE-2285E28EBB4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59B7-5E21-496D-B75D-21244CE5D6BE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4CF90-37BB-4ADB-AAA0-0ED26B17B977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5B18F-8119-4D14-9CE2-38B2A626F047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62CDB-FA10-40B5-8140-9EB6B2E33DBC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C3E2-DE3E-43BE-9210-8C472D416218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Week 02.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Production &amp; Technical</a:t>
            </a:r>
          </a:p>
          <a:p>
            <a:endParaRPr lang="en-US" b="1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Our creatives will make a decision about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what tools, hardware, device and materials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that to be used for the project.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decision made our consideration about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budget, goals, vision and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Process — Week 2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40 hours</a:t>
            </a:r>
          </a:p>
        </p:txBody>
      </p:sp>
    </p:spTree>
    <p:extLst>
      <p:ext uri="{BB962C8B-B14F-4D97-AF65-F5344CB8AC3E}">
        <p14:creationId xmlns:p14="http://schemas.microsoft.com/office/powerpoint/2010/main" val="39276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BCCEF-7000-4714-B425-032B119274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B1087DF-82AC-48DF-9D5B-B9A492C0FDE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1436C-1A21-421F-93C6-0376EFA795B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297EB-7451-440B-9A13-6805A76156A6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17726-AB67-41DF-B7C4-56255F9810E8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B50DA-15F7-4785-AF82-76CEC399314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D93EE-8227-41EC-8057-7DD9F825C737}"/>
              </a:ext>
            </a:extLst>
          </p:cNvPr>
          <p:cNvSpPr txBox="1"/>
          <p:nvPr/>
        </p:nvSpPr>
        <p:spPr>
          <a:xfrm>
            <a:off x="869703" y="1787065"/>
            <a:ext cx="104618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</a:rPr>
              <a:t>Let’s collaborate!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</a:rPr>
              <a:t>muli@muli.com</a:t>
            </a:r>
            <a:endParaRPr lang="id-ID" sz="8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>
                <a:solidFill>
                  <a:schemeClr val="bg1"/>
                </a:solidFill>
                <a:latin typeface="+mj-lt"/>
              </a:rPr>
              <a:t>Journey &amp; History</a:t>
            </a:r>
          </a:p>
          <a:p>
            <a:pPr algn="ctr"/>
            <a:r>
              <a:rPr lang="en-US" sz="7200" b="1" kern="1500" spc="400" dirty="0">
                <a:solidFill>
                  <a:schemeClr val="bg1"/>
                </a:solidFill>
                <a:latin typeface="+mj-lt"/>
              </a:rPr>
              <a:t>of International</a:t>
            </a:r>
          </a:p>
          <a:p>
            <a:pPr algn="ctr"/>
            <a:r>
              <a:rPr lang="en-US" sz="7200" b="1" kern="1500" spc="400" dirty="0">
                <a:solidFill>
                  <a:schemeClr val="bg1"/>
                </a:solidFill>
                <a:latin typeface="+mj-lt"/>
              </a:rPr>
              <a:t>Corporation</a:t>
            </a:r>
            <a:endParaRPr lang="id-ID" sz="7200" b="1" kern="15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0DA3BA-E295-466A-86FD-AB6C4861F9A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9" name="Freeform 11">
            <a:extLst>
              <a:ext uri="{FF2B5EF4-FFF2-40B4-BE49-F238E27FC236}">
                <a16:creationId xmlns:a16="http://schemas.microsoft.com/office/drawing/2014/main" id="{0604E81B-E388-47FE-880D-E5BD211C636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8264D5-D807-48BD-975D-3E10A907DF8D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Worldwide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Start from the early 2003, the company has been recognized as an award-winning brands</a:t>
            </a:r>
          </a:p>
        </p:txBody>
      </p:sp>
    </p:spTree>
    <p:extLst>
      <p:ext uri="{BB962C8B-B14F-4D97-AF65-F5344CB8AC3E}">
        <p14:creationId xmlns:p14="http://schemas.microsoft.com/office/powerpoint/2010/main" val="23419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 animBg="1"/>
      <p:bldP spid="120" grpId="0"/>
      <p:bldP spid="121" grpId="0"/>
      <p:bldP spid="122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FFA2DD-CC91-438D-AED0-9F73213E6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818" y="1144149"/>
            <a:ext cx="9050363" cy="4751204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2D85C-75C0-46BC-B45F-A3FE5D27718E}"/>
              </a:ext>
            </a:extLst>
          </p:cNvPr>
          <p:cNvSpPr/>
          <p:nvPr/>
        </p:nvSpPr>
        <p:spPr>
          <a:xfrm>
            <a:off x="4308576" y="225889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426B-C293-41B9-BEC8-841D8549A9A4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589C606F-9266-4779-8502-5E37C9C7B1A6}"/>
              </a:ext>
            </a:extLst>
          </p:cNvPr>
          <p:cNvSpPr>
            <a:spLocks noEditPoints="1"/>
          </p:cNvSpPr>
          <p:nvPr/>
        </p:nvSpPr>
        <p:spPr bwMode="auto">
          <a:xfrm>
            <a:off x="2300842" y="2603433"/>
            <a:ext cx="2105832" cy="126785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89E6-1D20-4CC8-A8B5-FD52A8993A45}"/>
              </a:ext>
            </a:extLst>
          </p:cNvPr>
          <p:cNvSpPr txBox="1"/>
          <p:nvPr/>
        </p:nvSpPr>
        <p:spPr>
          <a:xfrm>
            <a:off x="4523952" y="2794142"/>
            <a:ext cx="494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+mj-lt"/>
              </a:rPr>
              <a:t>Thanks</a:t>
            </a:r>
            <a:endParaRPr lang="id-ID" sz="9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7DDDC-451D-4D7D-BF4C-6B8409397E80}"/>
              </a:ext>
            </a:extLst>
          </p:cNvPr>
          <p:cNvSpPr/>
          <p:nvPr/>
        </p:nvSpPr>
        <p:spPr>
          <a:xfrm rot="16200000">
            <a:off x="9636591" y="38712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CC23-B7A3-4D70-8139-08509274CFC7}"/>
              </a:ext>
            </a:extLst>
          </p:cNvPr>
          <p:cNvSpPr/>
          <p:nvPr/>
        </p:nvSpPr>
        <p:spPr>
          <a:xfrm>
            <a:off x="513419" y="6206426"/>
            <a:ext cx="540160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2783 East Boulevard, United Kingdom, 27389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A10B5-7F93-48D2-886C-D418C67C4992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Phone.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+01 3748 77489</a:t>
            </a:r>
          </a:p>
        </p:txBody>
      </p:sp>
    </p:spTree>
    <p:extLst>
      <p:ext uri="{BB962C8B-B14F-4D97-AF65-F5344CB8AC3E}">
        <p14:creationId xmlns:p14="http://schemas.microsoft.com/office/powerpoint/2010/main" val="229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8B0BA60-E8FE-436B-B0F2-E8330E90B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4BD8E0C-C46D-4B79-B60B-B8CD75046B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C391EB2-937D-4884-BEC9-F4BD675DD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C6365-D14C-43B7-8B86-5F6075EF5FF3}"/>
              </a:ext>
            </a:extLst>
          </p:cNvPr>
          <p:cNvSpPr txBox="1"/>
          <p:nvPr/>
        </p:nvSpPr>
        <p:spPr>
          <a:xfrm>
            <a:off x="468924" y="1473469"/>
            <a:ext cx="8542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Muli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— empowers million of people to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share their ideas with the world, and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as such, we deeply believe in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power of self-expression as a way to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connect with others.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72EE0-6C75-4F84-AEF8-1282D6BC5D5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3F3B2B4-4712-4098-B3DB-7740BA65F3B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74E93-E96D-46C6-A804-B4116DA4EDE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1E8A87-8C0E-4EBE-AB1F-63FE32637A98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History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D1ED4-7EF6-4F7F-B39D-BE3702C5B84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FD4FD-194F-4518-A188-350AABD52E0A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207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459C05-A292-42A1-842D-BDF174DAD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5CDC7B-5B70-460A-A172-3251487DEA5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BD045AA7-B099-48A4-84CC-21AED3E3632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2E1DD-0ED2-4578-BFE3-A4F84176120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Manifesto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8F5AE0-A076-4919-ACB3-B636FCA12C4F}"/>
              </a:ext>
            </a:extLst>
          </p:cNvPr>
          <p:cNvSpPr txBox="1"/>
          <p:nvPr/>
        </p:nvSpPr>
        <p:spPr>
          <a:xfrm>
            <a:off x="5785884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545EB-ED3E-4F93-89FF-7256706CA928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C7180-E20A-47E6-9671-DFCCD09880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955A1-4D5A-4D66-B44B-01D085E5E85D}"/>
              </a:ext>
            </a:extLst>
          </p:cNvPr>
          <p:cNvSpPr/>
          <p:nvPr/>
        </p:nvSpPr>
        <p:spPr>
          <a:xfrm>
            <a:off x="6361169" y="1053902"/>
            <a:ext cx="3574846" cy="2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>
                <a:cs typeface="Poppins" panose="02000000000000000000" pitchFamily="2" charset="0"/>
              </a:rPr>
              <a:t>— 10 Years vision</a:t>
            </a:r>
          </a:p>
        </p:txBody>
      </p:sp>
    </p:spTree>
    <p:extLst>
      <p:ext uri="{BB962C8B-B14F-4D97-AF65-F5344CB8AC3E}">
        <p14:creationId xmlns:p14="http://schemas.microsoft.com/office/powerpoint/2010/main" val="6916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C36D1-771F-4D4F-9F31-1911B3F150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1E230-8F3E-4079-B4D0-4A8F47A09C3A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5C84D030-5592-40CA-BB7E-03E9179590F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22A0EB-97C9-44A2-B010-BA207A2745C1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AAD32-D4B4-4330-8DC8-5BCEF0FFD60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Established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9F86-E95F-4B4E-8C7E-2B4306517187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Brands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294AC-6A09-41B0-8D80-9BF57888CA83}"/>
              </a:ext>
            </a:extLst>
          </p:cNvPr>
          <p:cNvSpPr/>
          <p:nvPr/>
        </p:nvSpPr>
        <p:spPr>
          <a:xfrm>
            <a:off x="2056655" y="6175833"/>
            <a:ext cx="807868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 err="1">
                <a:cs typeface="Poppins" panose="02000000000000000000" pitchFamily="2" charset="0"/>
              </a:rPr>
              <a:t>Muli</a:t>
            </a:r>
            <a:r>
              <a:rPr lang="en-US" sz="1300" dirty="0">
                <a:cs typeface="Poppins" panose="02000000000000000000" pitchFamily="2" charset="0"/>
              </a:rPr>
              <a:t> is transformation of liberty and organizing design thinking </a:t>
            </a:r>
            <a:r>
              <a:rPr lang="en-US" sz="1300" dirty="0" err="1">
                <a:cs typeface="Poppins" panose="02000000000000000000" pitchFamily="2" charset="0"/>
              </a:rPr>
              <a:t>methode</a:t>
            </a:r>
            <a:r>
              <a:rPr lang="en-US" sz="1300" dirty="0">
                <a:cs typeface="Poppins" panose="020000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CF929-07B2-4297-83C4-049C36684F34}"/>
              </a:ext>
            </a:extLst>
          </p:cNvPr>
          <p:cNvSpPr txBox="1"/>
          <p:nvPr/>
        </p:nvSpPr>
        <p:spPr>
          <a:xfrm>
            <a:off x="855918" y="1720840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isn’t just a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brand, its a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brain.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A1E1-773D-4B8F-BE08-5EA9D495C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ED3EE-8D55-4695-9D87-9D11D94CF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EBC85F-84DD-4DB1-9819-77DEB07F2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9512C4-FA7B-4F12-A78C-84BFAEF4822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7D9CDE44-5D2B-49B1-835C-62DB109E897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150DB-0761-4A32-86DB-BE70A3FB1D65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6AB496-FFAF-464B-B886-DBADA00B836B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C40126-035E-4429-8044-DDA675E1DC0A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F2CC2-4408-4611-AEFE-BB879435F32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EBE76A-32F7-4B4C-A9B5-9CA0C41B1EC8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We are delivering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extra-ordinary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products.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26D73-2654-480E-BD5C-E2BF1145C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640D0-AB28-40BA-BACC-D1D423C243E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B70FA77E-ECF4-4D5A-814E-EA7834B8DC8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E058D9-4002-45E4-92E1-6FC437C71E9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AD5E8B-239B-4585-801F-519F9AD51DB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751E-7917-446A-8CA4-240901B7108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B492-1D35-4A73-A965-9C2B2ABADC2F}"/>
              </a:ext>
            </a:extLst>
          </p:cNvPr>
          <p:cNvSpPr txBox="1"/>
          <p:nvPr/>
        </p:nvSpPr>
        <p:spPr>
          <a:xfrm>
            <a:off x="524404" y="1755693"/>
            <a:ext cx="104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Visual *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B7CAC-3D54-4561-994B-DC624F39C87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C95FD-6FE2-48B4-8971-72EDC07A7FEA}"/>
              </a:ext>
            </a:extLst>
          </p:cNvPr>
          <p:cNvSpPr txBox="1"/>
          <p:nvPr/>
        </p:nvSpPr>
        <p:spPr>
          <a:xfrm>
            <a:off x="5208104" y="2724597"/>
            <a:ext cx="5422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Digital minded branding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consultancy, revealing what makes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brands unique and truly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remarkable, we help you to define,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create and durably enhance your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presence.</a:t>
            </a:r>
            <a:endParaRPr lang="id-ID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1CC9C4-259B-4183-B561-CE0BC96D3C4C}"/>
              </a:ext>
            </a:extLst>
          </p:cNvPr>
          <p:cNvSpPr/>
          <p:nvPr/>
        </p:nvSpPr>
        <p:spPr>
          <a:xfrm>
            <a:off x="5208104" y="1796821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4189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1E66C-696C-4DE9-A2D4-D8F4C6E4B8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62817-1295-4222-818B-E730CE0CD5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65EF65-8919-4612-9961-064B5AA41BB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69905D9C-01D6-4DCD-A8D7-1E84C7B148C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0A02EB-39F5-4E56-938C-5B29D56D932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041E5C-ADF0-4199-A7A2-0921B8BC5BB5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C0086-6505-4010-BD9F-35A0EB0E08C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0946D2-9580-471B-8DC9-EB6BDC6F3F4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786A6C-87C5-43F8-9D68-66070FE8761C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Visualization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/>
      <p:bldP spid="122" grpId="0"/>
      <p:bldP spid="123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AAAC"/>
      </a:accent1>
      <a:accent2>
        <a:srgbClr val="BABEC1"/>
      </a:accent2>
      <a:accent3>
        <a:srgbClr val="9CC3E5"/>
      </a:accent3>
      <a:accent4>
        <a:srgbClr val="FFD965"/>
      </a:accent4>
      <a:accent5>
        <a:srgbClr val="8EAADB"/>
      </a:accent5>
      <a:accent6>
        <a:srgbClr val="26C281"/>
      </a:accent6>
      <a:hlink>
        <a:srgbClr val="48A1FA"/>
      </a:hlink>
      <a:folHlink>
        <a:srgbClr val="C490AA"/>
      </a:folHlink>
    </a:clrScheme>
    <a:fontScheme name="Custom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16691</TotalTime>
  <Words>846</Words>
  <Application>Microsoft Office PowerPoint</Application>
  <PresentationFormat>Widescreen</PresentationFormat>
  <Paragraphs>297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Muli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Wicaksono</dc:creator>
  <cp:lastModifiedBy>siomi</cp:lastModifiedBy>
  <cp:revision>263</cp:revision>
  <dcterms:created xsi:type="dcterms:W3CDTF">2018-05-03T14:37:22Z</dcterms:created>
  <dcterms:modified xsi:type="dcterms:W3CDTF">2018-07-19T13:02:22Z</dcterms:modified>
</cp:coreProperties>
</file>