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2"/>
  </p:handoutMasterIdLst>
  <p:sldIdLst>
    <p:sldId id="256" r:id="rId2"/>
    <p:sldId id="257" r:id="rId3"/>
    <p:sldId id="262" r:id="rId4"/>
    <p:sldId id="260" r:id="rId5"/>
    <p:sldId id="263" r:id="rId6"/>
    <p:sldId id="264" r:id="rId7"/>
    <p:sldId id="259" r:id="rId8"/>
    <p:sldId id="261" r:id="rId9"/>
    <p:sldId id="265" r:id="rId10"/>
    <p:sldId id="266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2" d="100"/>
          <a:sy n="62" d="100"/>
        </p:scale>
        <p:origin x="3163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7FF437-0982-43A1-B1DA-4917A6DF08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C7691-E488-4634-8DB4-A5A05E4EF4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B874B-ADD0-4F7B-B598-7977F5531F84}" type="datetimeFigureOut">
              <a:rPr lang="en-ID" smtClean="0"/>
              <a:t>19/07/2018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3A7D6-0BB8-4065-9E40-54D43F6E21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C5050-5168-4B01-8D25-AFE40FD921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F0E95-3790-4927-A91B-3DF2D3305A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50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44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BFC087-DBFE-4219-9D70-28DE51EECE9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A45C344-AECF-4CBF-B992-BC48C619E1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70818" y="1144149"/>
            <a:ext cx="9050363" cy="47512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916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4FE627-57DC-4F73-9FE9-201E31BB5B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9EB5E956-8933-4751-B348-F81A0B6E840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579429" y="1210824"/>
            <a:ext cx="2612571" cy="325566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F00B0E1-571D-4BCB-81B9-AB512222213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612571" cy="32556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BE5BE955-F6C1-4AD7-AA53-0409AB25AEA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89714" y="3602333"/>
            <a:ext cx="2612571" cy="325566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2738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FA13E117-5E18-4410-94A7-9BDC5D2AAB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70818" y="1144149"/>
            <a:ext cx="9050363" cy="47512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5273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FA13E117-5E18-4410-94A7-9BDC5D2AAB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70818" y="1144149"/>
            <a:ext cx="9050363" cy="47512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1140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713129-287D-4431-83DB-3E0B3C5FF0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72757D6F-5A4C-4914-8CCD-0E40F4B602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89785" y="0"/>
            <a:ext cx="6002215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AC1539A-5EEF-43E7-9C92-62A78A955A0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493667" y="1803679"/>
            <a:ext cx="2590800" cy="325064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8362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8DBCFE-2DDA-4BD7-AD58-B7C8E5B20D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085B9ED-5F86-4048-9EDC-F4748AD8F54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77150" y="0"/>
            <a:ext cx="451485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5077262-11FD-4AFD-ADFB-5F1A5434D70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94216" y="1803679"/>
            <a:ext cx="2618083" cy="325064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8149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FA13E117-5E18-4410-94A7-9BDC5D2AAB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70818" y="1144149"/>
            <a:ext cx="9050363" cy="47512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32979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2410E459-51A7-4E78-A91B-717212459F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10299" y="0"/>
            <a:ext cx="5981701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94A4B97A-BFE2-4348-AF15-413E2B3CADF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92216" y="3607357"/>
            <a:ext cx="2618083" cy="325064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96460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2410E459-51A7-4E78-A91B-717212459F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48101" y="0"/>
            <a:ext cx="45339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94A4B97A-BFE2-4348-AF15-413E2B3CADF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3066" y="1803678"/>
            <a:ext cx="2618083" cy="325064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08296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FF67BCA-3CE8-437F-BC04-4E231FB43B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70818" y="1053398"/>
            <a:ext cx="9050363" cy="47512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7207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E7C9E549-ABE1-44E4-AA23-878D5036A2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8337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FF67BCA-3CE8-437F-BC04-4E231FB43B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94892" y="1552470"/>
            <a:ext cx="6003890" cy="377315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24090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FF67BCA-3CE8-437F-BC04-4E231FB43B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80892" y="0"/>
            <a:ext cx="4496638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16FFDC8-B312-4512-A198-5B636BAF3A4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001295" y="1796143"/>
            <a:ext cx="2605874" cy="325315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08106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FF67BCA-3CE8-437F-BC04-4E231FB43B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03750" y="714270"/>
            <a:ext cx="1330150" cy="76618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2E264A2-408C-4780-A6E0-17C34ECE3C2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37650" y="382256"/>
            <a:ext cx="1330150" cy="76618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EF19C98-A24D-426E-8555-CCFB7594A57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52050" y="4595027"/>
            <a:ext cx="1330150" cy="76618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424610B-F9AF-4C68-A01D-5E68FA59023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10779" y="4916156"/>
            <a:ext cx="1330150" cy="76618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EF9B680-4C89-4D69-BEA2-37305DC12A2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12407" y="3974541"/>
            <a:ext cx="1330150" cy="76618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354868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16FFDC8-B312-4512-A198-5B636BAF3A4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057400"/>
            <a:ext cx="1316334" cy="163034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CCA6184-AD3C-419A-9243-6E97EC7A76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46255" y="1"/>
            <a:ext cx="1287864" cy="143691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89037C-A526-49A4-BA6C-8118EB487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06166" y="5329615"/>
            <a:ext cx="1865633" cy="152838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FD8A520-5532-460F-B2F6-9A039B455D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86957" y="1784658"/>
            <a:ext cx="2612726" cy="326939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AEB1F50-C9FE-406E-954C-F22A691CE34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67648" y="-1"/>
            <a:ext cx="2612726" cy="97403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44D12A81-B7D9-4A37-AD5B-2924A499B4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74011" y="3993872"/>
            <a:ext cx="2612726" cy="286412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1487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16FFDC8-B312-4512-A198-5B636BAF3A4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21781" y="1378699"/>
            <a:ext cx="2605874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A97BA8A-8BA9-4423-BE9C-A048A2E832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21781" y="0"/>
            <a:ext cx="2605874" cy="98894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B114F84-201D-445E-A218-F57C027D31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21781" y="5041268"/>
            <a:ext cx="2605874" cy="181673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8354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16FFDC8-B312-4512-A198-5B636BAF3A4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8844" y="1792593"/>
            <a:ext cx="2605874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A1AAD16-658A-4AC5-8CE6-0BE8BB67F4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76613" y="1792593"/>
            <a:ext cx="2605874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21BBC246-F68A-4873-8366-C969493BCD1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334382" y="1792592"/>
            <a:ext cx="2605874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D6D92B9C-1712-4621-ACB2-8ED95FE3CF8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692151" y="1792591"/>
            <a:ext cx="1499849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53157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36DA68-FB32-4E4D-8F56-88D446A8DBE4}"/>
              </a:ext>
            </a:extLst>
          </p:cNvPr>
          <p:cNvSpPr/>
          <p:nvPr userDrawn="1"/>
        </p:nvSpPr>
        <p:spPr>
          <a:xfrm>
            <a:off x="5426664" y="0"/>
            <a:ext cx="676533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D2DBDD-BC0B-41B5-87FE-DD03E0644A0C}"/>
              </a:ext>
            </a:extLst>
          </p:cNvPr>
          <p:cNvSpPr/>
          <p:nvPr userDrawn="1"/>
        </p:nvSpPr>
        <p:spPr>
          <a:xfrm>
            <a:off x="-35994" y="0"/>
            <a:ext cx="5462658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9925864-32E5-42A9-90E1-E415C308F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26665" y="1792593"/>
            <a:ext cx="2605350" cy="327106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AE83F40-37B3-4911-9CB0-7DBFC534243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10658" y="0"/>
            <a:ext cx="2605350" cy="327106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2069680F-E5B6-4B57-BBD8-CA00CDE1404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10658" y="3586932"/>
            <a:ext cx="2605350" cy="327106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041500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36DA68-FB32-4E4D-8F56-88D446A8DB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9925864-32E5-42A9-90E1-E415C308F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20593" y="3585187"/>
            <a:ext cx="2605874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1EE71BB-483F-4097-B0BF-6B1C71E9FE4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5420593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699287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36DA68-FB32-4E4D-8F56-88D446A8DB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FEA4CBF-CD95-4ABD-9C82-7AF2C28838A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368881" y="-1"/>
            <a:ext cx="5448875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9925864-32E5-42A9-90E1-E415C308F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792593"/>
            <a:ext cx="4107908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096910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36DA68-FB32-4E4D-8F56-88D446A8DB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79C3B591-881C-4479-A983-74F52438532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59920" y="-2"/>
            <a:ext cx="5426665" cy="68579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61410F0-FEC4-468E-B454-F8646D6937D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"/>
            <a:ext cx="5559920" cy="360705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0C7E420-6EFB-4CF0-AD76-E0135F4036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05323" y="4397391"/>
            <a:ext cx="1854597" cy="16771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1D1F3EF-4BE1-4F04-A965-BEAE9EE66A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607054"/>
            <a:ext cx="2591566" cy="325094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9925864-32E5-42A9-90E1-E415C308F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586126" y="1792593"/>
            <a:ext cx="2605874" cy="325268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2302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BFC087-DBFE-4219-9D70-28DE51EECE9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A45C344-AECF-4CBF-B992-BC48C619E1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70818" y="1554533"/>
            <a:ext cx="9050363" cy="374893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85943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0D419E-8326-4FDB-847C-006B4CA8B9B0}"/>
              </a:ext>
            </a:extLst>
          </p:cNvPr>
          <p:cNvSpPr/>
          <p:nvPr userDrawn="1"/>
        </p:nvSpPr>
        <p:spPr>
          <a:xfrm>
            <a:off x="-1" y="0"/>
            <a:ext cx="80182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36DA68-FB32-4E4D-8F56-88D446A8DBE4}"/>
              </a:ext>
            </a:extLst>
          </p:cNvPr>
          <p:cNvSpPr/>
          <p:nvPr userDrawn="1"/>
        </p:nvSpPr>
        <p:spPr>
          <a:xfrm>
            <a:off x="8018230" y="0"/>
            <a:ext cx="4173769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9925864-32E5-42A9-90E1-E415C308F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922254" y="0"/>
            <a:ext cx="1269745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766066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36DA68-FB32-4E4D-8F56-88D446A8DB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9925864-32E5-42A9-90E1-E415C308F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4934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EBDF3D-B988-482E-8D92-23AA5A5D82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B050663-043D-44C2-A9F2-625C59F1197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29951" y="3754093"/>
            <a:ext cx="2725418" cy="18984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6813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9EC624-C125-44CF-A944-1302946FAA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939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9EC624-C125-44CF-A944-1302946FAA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462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9EC624-C125-44CF-A944-1302946FAA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48EC3EB-80D9-4B6B-84E1-3EAF925016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26415" y="1"/>
            <a:ext cx="2596662" cy="9906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BBF3EF90-8600-4BF7-A540-67D964E44C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26414" y="1396092"/>
            <a:ext cx="2596662" cy="325210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8904DA9D-AE07-4370-9D93-D37BDE2247E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26414" y="5053691"/>
            <a:ext cx="2596662" cy="180431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7455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9EC624-C125-44CF-A944-1302946FAAB4}"/>
              </a:ext>
            </a:extLst>
          </p:cNvPr>
          <p:cNvSpPr/>
          <p:nvPr userDrawn="1"/>
        </p:nvSpPr>
        <p:spPr>
          <a:xfrm>
            <a:off x="4493886" y="0"/>
            <a:ext cx="76981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5E849F-4241-4EDA-A4DE-0403F4A0E2C1}"/>
              </a:ext>
            </a:extLst>
          </p:cNvPr>
          <p:cNvSpPr/>
          <p:nvPr userDrawn="1"/>
        </p:nvSpPr>
        <p:spPr>
          <a:xfrm>
            <a:off x="0" y="0"/>
            <a:ext cx="449388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BBF3EF90-8600-4BF7-A540-67D964E44C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757778" y="1802946"/>
            <a:ext cx="2613747" cy="325612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9388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BFC087-DBFE-4219-9D70-28DE51EECE9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A45C344-AECF-4CBF-B992-BC48C619E1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70818" y="1144149"/>
            <a:ext cx="9050363" cy="47512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318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91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49" r:id="rId3"/>
    <p:sldLayoutId id="2147483651" r:id="rId4"/>
    <p:sldLayoutId id="2147483715" r:id="rId5"/>
    <p:sldLayoutId id="2147483735" r:id="rId6"/>
    <p:sldLayoutId id="2147483716" r:id="rId7"/>
    <p:sldLayoutId id="2147483717" r:id="rId8"/>
    <p:sldLayoutId id="2147483718" r:id="rId9"/>
    <p:sldLayoutId id="2147483737" r:id="rId10"/>
    <p:sldLayoutId id="2147483652" r:id="rId11"/>
    <p:sldLayoutId id="2147483653" r:id="rId12"/>
    <p:sldLayoutId id="2147483736" r:id="rId13"/>
    <p:sldLayoutId id="2147483655" r:id="rId14"/>
    <p:sldLayoutId id="2147483656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28" r:id="rId25"/>
    <p:sldLayoutId id="2147483729" r:id="rId26"/>
    <p:sldLayoutId id="2147483730" r:id="rId27"/>
    <p:sldLayoutId id="2147483731" r:id="rId28"/>
    <p:sldLayoutId id="2147483732" r:id="rId29"/>
    <p:sldLayoutId id="2147483733" r:id="rId30"/>
    <p:sldLayoutId id="2147483734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DF6C6E4-DCEB-4742-9EB0-5109B86137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accent1"/>
                </a:solidFill>
                <a:cs typeface="Poppins" panose="02000000000000000000" pitchFamily="2" charset="0"/>
              </a:rPr>
              <a:t>Muli</a:t>
            </a:r>
            <a:r>
              <a:rPr lang="en-US" sz="1600" dirty="0">
                <a:solidFill>
                  <a:schemeClr val="accent1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B99CBB-D055-4E5C-962E-A660C8D11723}"/>
              </a:ext>
            </a:extLst>
          </p:cNvPr>
          <p:cNvSpPr/>
          <p:nvPr/>
        </p:nvSpPr>
        <p:spPr>
          <a:xfrm>
            <a:off x="7989944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1"/>
                </a:solidFill>
                <a:cs typeface="Poppins" panose="02000000000000000000" pitchFamily="2" charset="0"/>
              </a:rPr>
              <a:t>Los Angeles — Hongkong — Australia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31C4720-9E45-42E0-B796-8434791204B5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1"/>
                </a:solidFill>
                <a:cs typeface="Poppins" panose="02000000000000000000" pitchFamily="2" charset="0"/>
              </a:rPr>
              <a:t>@</a:t>
            </a:r>
            <a:r>
              <a:rPr lang="en-US" sz="1200" dirty="0" err="1">
                <a:solidFill>
                  <a:schemeClr val="accent1"/>
                </a:solidFill>
                <a:cs typeface="Poppins" panose="02000000000000000000" pitchFamily="2" charset="0"/>
              </a:rPr>
              <a:t>MinimalisimoOfficial</a:t>
            </a:r>
            <a:endParaRPr lang="en-US" sz="1200" dirty="0">
              <a:solidFill>
                <a:schemeClr val="accent1"/>
              </a:solidFill>
              <a:cs typeface="Poppins" panose="02000000000000000000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1C535A-7BF9-44A0-8536-13B0480FD45F}"/>
              </a:ext>
            </a:extLst>
          </p:cNvPr>
          <p:cNvSpPr/>
          <p:nvPr/>
        </p:nvSpPr>
        <p:spPr>
          <a:xfrm rot="16200000">
            <a:off x="9562304" y="3952627"/>
            <a:ext cx="3574846" cy="316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cs typeface="Poppins" panose="02000000000000000000" pitchFamily="2" charset="0"/>
              </a:rPr>
              <a:t>Instagram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F2195E-9492-4918-9840-30B393998B20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  <a:cs typeface="Poppins" panose="02000000000000000000" pitchFamily="2" charset="0"/>
              </a:rPr>
              <a:t>Multipurpose Presentation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56BCFC6-9B38-4534-B2DE-1BD39C8ADA8E}"/>
              </a:ext>
            </a:extLst>
          </p:cNvPr>
          <p:cNvSpPr/>
          <p:nvPr/>
        </p:nvSpPr>
        <p:spPr>
          <a:xfrm>
            <a:off x="477265" y="502937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solidFill>
                  <a:schemeClr val="accent1"/>
                </a:solidFill>
                <a:cs typeface="Poppins" panose="02000000000000000000" pitchFamily="2" charset="0"/>
              </a:rPr>
              <a:t>Corporate Identity —</a:t>
            </a:r>
          </a:p>
          <a:p>
            <a:pPr>
              <a:lnSpc>
                <a:spcPts val="1600"/>
              </a:lnSpc>
            </a:pPr>
            <a:r>
              <a:rPr lang="en-US" sz="1100" dirty="0">
                <a:solidFill>
                  <a:schemeClr val="accent1"/>
                </a:solidFill>
                <a:cs typeface="Poppins" panose="02000000000000000000" pitchFamily="2" charset="0"/>
              </a:rPr>
              <a:t>Profile Brand</a:t>
            </a:r>
          </a:p>
        </p:txBody>
      </p:sp>
      <p:sp>
        <p:nvSpPr>
          <p:cNvPr id="60" name="Freeform 11">
            <a:extLst>
              <a:ext uri="{FF2B5EF4-FFF2-40B4-BE49-F238E27FC236}">
                <a16:creationId xmlns:a16="http://schemas.microsoft.com/office/drawing/2014/main" id="{93921F7B-DC2F-44D3-9FEB-0B5BD7FC069B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2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F87A0-96CE-492D-A211-DC0926D32A79}"/>
              </a:ext>
            </a:extLst>
          </p:cNvPr>
          <p:cNvSpPr txBox="1"/>
          <p:nvPr/>
        </p:nvSpPr>
        <p:spPr>
          <a:xfrm>
            <a:off x="101089" y="2290624"/>
            <a:ext cx="118734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 err="1">
                <a:solidFill>
                  <a:schemeClr val="bg1"/>
                </a:solidFill>
                <a:latin typeface="+mj-lt"/>
              </a:rPr>
              <a:t>Minimalisimo</a:t>
            </a:r>
            <a:endParaRPr lang="id-ID" sz="1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305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6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60" grpId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C529559-8589-410A-B64A-CD56463DE2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72E6B049-960B-495D-AAF1-2F608C75814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D29567A-BE75-4521-BA5C-63DFBDB246E9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accent5"/>
                </a:solidFill>
                <a:cs typeface="Poppins" panose="02000000000000000000" pitchFamily="2" charset="0"/>
              </a:rPr>
              <a:t>Muli</a:t>
            </a:r>
            <a:r>
              <a:rPr lang="en-US" sz="1600" dirty="0">
                <a:solidFill>
                  <a:schemeClr val="accent5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A80E3196-21F7-487B-B6AC-3270191EDB08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accent5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1179E3-FB78-4262-85A1-33FE6204E9AF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5"/>
                </a:solidFill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C29A8E-B829-41C0-A6E4-9B13C5486A3C}"/>
              </a:ext>
            </a:extLst>
          </p:cNvPr>
          <p:cNvSpPr/>
          <p:nvPr/>
        </p:nvSpPr>
        <p:spPr>
          <a:xfrm>
            <a:off x="7171003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5"/>
                </a:solidFill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62141D-7DED-4B15-A87A-B6FCBAB8E57A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5"/>
                </a:solidFill>
                <a:cs typeface="Poppins" panose="02000000000000000000" pitchFamily="2" charset="0"/>
              </a:rPr>
              <a:t>@</a:t>
            </a:r>
            <a:r>
              <a:rPr lang="en-US" sz="1200" dirty="0" err="1">
                <a:solidFill>
                  <a:schemeClr val="accent5"/>
                </a:solidFill>
                <a:cs typeface="Poppins" panose="02000000000000000000" pitchFamily="2" charset="0"/>
              </a:rPr>
              <a:t>minimalisimoofficial</a:t>
            </a:r>
            <a:endParaRPr lang="en-US" sz="1200" dirty="0">
              <a:solidFill>
                <a:schemeClr val="accent5"/>
              </a:solidFill>
              <a:cs typeface="Poppins" panose="02000000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464053-5D06-4033-A840-C705DC72EFFC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5"/>
                </a:solidFill>
                <a:cs typeface="Poppins" panose="02000000000000000000" pitchFamily="2" charset="0"/>
              </a:rPr>
              <a:t>The Service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2B3643-BDA6-494D-8D74-71C790EBF936}"/>
              </a:ext>
            </a:extLst>
          </p:cNvPr>
          <p:cNvSpPr txBox="1"/>
          <p:nvPr/>
        </p:nvSpPr>
        <p:spPr>
          <a:xfrm>
            <a:off x="1080203" y="1443841"/>
            <a:ext cx="54225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Turns a well trained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eye on the best new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work from the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world’s most</a:t>
            </a:r>
          </a:p>
          <a:p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exiciting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emerging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and established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brands.</a:t>
            </a:r>
            <a:endParaRPr lang="id-ID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F569363-37D8-4D88-B5CF-F345B0930019}"/>
              </a:ext>
            </a:extLst>
          </p:cNvPr>
          <p:cNvSpPr/>
          <p:nvPr/>
        </p:nvSpPr>
        <p:spPr>
          <a:xfrm>
            <a:off x="3066297" y="486427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solidFill>
                  <a:schemeClr val="accent5"/>
                </a:solidFill>
                <a:cs typeface="Poppins" panose="02000000000000000000" pitchFamily="2" charset="0"/>
              </a:rPr>
              <a:t>Manifesto of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solidFill>
                  <a:schemeClr val="accent5"/>
                </a:solidFill>
                <a:cs typeface="Poppins" panose="02000000000000000000" pitchFamily="2" charset="0"/>
              </a:rPr>
              <a:t>Muli</a:t>
            </a:r>
            <a:r>
              <a:rPr lang="en-US" sz="1100" dirty="0">
                <a:solidFill>
                  <a:schemeClr val="accent5"/>
                </a:solidFill>
                <a:cs typeface="Poppins" panose="02000000000000000000" pitchFamily="2" charset="0"/>
              </a:rPr>
              <a:t> —</a:t>
            </a:r>
          </a:p>
        </p:txBody>
      </p:sp>
    </p:spTree>
    <p:extLst>
      <p:ext uri="{BB962C8B-B14F-4D97-AF65-F5344CB8AC3E}">
        <p14:creationId xmlns:p14="http://schemas.microsoft.com/office/powerpoint/2010/main" val="56485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480F570-F592-49B3-B9CC-E361CBF2EA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FFF1C-FDDD-4D77-B40F-10BEBCFA5543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cs typeface="Poppins" panose="02000000000000000000" pitchFamily="2" charset="0"/>
              </a:rPr>
              <a:t>Muli</a:t>
            </a:r>
            <a:r>
              <a:rPr lang="en-US" sz="1600" dirty="0">
                <a:solidFill>
                  <a:schemeClr val="bg1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F58F4CBA-65FF-4A40-9EBF-B1C7D91CA467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bg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6393CD-17BB-4F04-8974-EFE36C176D89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728355-73B2-4E7C-BBE4-D9B4A77670A6}"/>
              </a:ext>
            </a:extLst>
          </p:cNvPr>
          <p:cNvSpPr/>
          <p:nvPr/>
        </p:nvSpPr>
        <p:spPr>
          <a:xfrm>
            <a:off x="7171003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18FDC7-175D-44FB-94B0-3C77538740BB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Poppins" panose="02000000000000000000" pitchFamily="2" charset="0"/>
              </a:rPr>
              <a:t>@</a:t>
            </a:r>
            <a:r>
              <a:rPr lang="en-US" sz="1200" dirty="0" err="1">
                <a:solidFill>
                  <a:schemeClr val="bg1"/>
                </a:solidFill>
                <a:cs typeface="Poppins" panose="02000000000000000000" pitchFamily="2" charset="0"/>
              </a:rPr>
              <a:t>minimalisimoofficial</a:t>
            </a:r>
            <a:endParaRPr lang="en-US" sz="1200" dirty="0">
              <a:solidFill>
                <a:schemeClr val="bg1"/>
              </a:solidFill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B492D4-AA88-427E-B1CC-4D3C516EBCEF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cs typeface="Poppins" panose="02000000000000000000" pitchFamily="2" charset="0"/>
              </a:rPr>
              <a:t>The 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E7BF7-2A4F-4C39-B535-AD03DB60F521}"/>
              </a:ext>
            </a:extLst>
          </p:cNvPr>
          <p:cNvSpPr txBox="1"/>
          <p:nvPr/>
        </p:nvSpPr>
        <p:spPr>
          <a:xfrm>
            <a:off x="101089" y="2290624"/>
            <a:ext cx="118734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solidFill>
                  <a:schemeClr val="bg2"/>
                </a:solidFill>
                <a:latin typeface="+mj-lt"/>
              </a:rPr>
              <a:t>Architecture</a:t>
            </a:r>
            <a:endParaRPr lang="id-ID" sz="140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648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7674D21-31CF-4BAC-8C64-8024E16ECE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299" y="-335"/>
            <a:ext cx="5981701" cy="6858000"/>
          </a:xfrm>
        </p:spPr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54F3AF-4D8A-4527-AD7E-246907A669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DDFD53-E2E5-4611-9C5D-63E1F44DC53D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cs typeface="Poppins" panose="02000000000000000000" pitchFamily="2" charset="0"/>
              </a:rPr>
              <a:t>Muli</a:t>
            </a:r>
            <a:r>
              <a:rPr lang="en-US" sz="1600" dirty="0">
                <a:solidFill>
                  <a:schemeClr val="bg1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7EF56C63-F062-4B27-B608-28DCD87E610B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bg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9CDEB2-88A3-4C85-A105-272F4CD3BFC2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5AE238-A514-4859-9646-BEB1F8A78A42}"/>
              </a:ext>
            </a:extLst>
          </p:cNvPr>
          <p:cNvSpPr/>
          <p:nvPr/>
        </p:nvSpPr>
        <p:spPr>
          <a:xfrm>
            <a:off x="7171003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CEABB1-62B2-485A-B4B6-902572D26A6C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Poppins" panose="02000000000000000000" pitchFamily="2" charset="0"/>
              </a:rPr>
              <a:t>@</a:t>
            </a:r>
            <a:r>
              <a:rPr lang="en-US" sz="1200" dirty="0" err="1">
                <a:solidFill>
                  <a:schemeClr val="bg1"/>
                </a:solidFill>
                <a:cs typeface="Poppins" panose="02000000000000000000" pitchFamily="2" charset="0"/>
              </a:rPr>
              <a:t>minimalisimoofficial</a:t>
            </a:r>
            <a:endParaRPr lang="en-US" sz="1200" dirty="0">
              <a:solidFill>
                <a:schemeClr val="bg1"/>
              </a:solidFill>
              <a:cs typeface="Poppins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271636-35A2-4DB9-81A2-50F647EF8BF6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cs typeface="Poppins" panose="02000000000000000000" pitchFamily="2" charset="0"/>
              </a:rPr>
              <a:t>The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B82F1-1E5D-4B4C-9B06-684A8DA7CF44}"/>
              </a:ext>
            </a:extLst>
          </p:cNvPr>
          <p:cNvSpPr txBox="1"/>
          <p:nvPr/>
        </p:nvSpPr>
        <p:spPr>
          <a:xfrm>
            <a:off x="869703" y="1709526"/>
            <a:ext cx="104618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+mj-lt"/>
              </a:rPr>
              <a:t>Build Human</a:t>
            </a:r>
          </a:p>
          <a:p>
            <a:pPr algn="ctr"/>
            <a:r>
              <a:rPr lang="en-US" sz="7200" b="1" dirty="0">
                <a:solidFill>
                  <a:schemeClr val="bg2"/>
                </a:solidFill>
                <a:latin typeface="+mj-lt"/>
              </a:rPr>
              <a:t>Civilizations</a:t>
            </a:r>
            <a:endParaRPr lang="id-ID" sz="72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146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63DD9B8-6F1F-4B62-BB10-6983C85899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48101" y="0"/>
            <a:ext cx="4533900" cy="6858000"/>
          </a:xfrm>
        </p:spPr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057E8-884C-4456-9609-412EE964BA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F2C463-86DE-47E2-B24C-E003CDF12E1C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cs typeface="Poppins" panose="02000000000000000000" pitchFamily="2" charset="0"/>
              </a:rPr>
              <a:t>Muli</a:t>
            </a:r>
            <a:r>
              <a:rPr lang="en-US" sz="1600" dirty="0">
                <a:solidFill>
                  <a:schemeClr val="bg1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5ED3C79B-27A9-4EAD-B641-96E3E89974C8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bg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B78F3-C213-4B6A-9885-1F985C385A8B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BDD994-434D-4109-8C61-BF6B805232F0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Poppins" panose="02000000000000000000" pitchFamily="2" charset="0"/>
              </a:rPr>
              <a:t>@</a:t>
            </a:r>
            <a:r>
              <a:rPr lang="en-US" sz="1200" dirty="0" err="1">
                <a:solidFill>
                  <a:schemeClr val="bg1"/>
                </a:solidFill>
                <a:cs typeface="Poppins" panose="02000000000000000000" pitchFamily="2" charset="0"/>
              </a:rPr>
              <a:t>minimalisimoofficial</a:t>
            </a:r>
            <a:endParaRPr lang="en-US" sz="1200" dirty="0">
              <a:solidFill>
                <a:schemeClr val="bg1"/>
              </a:solidFill>
              <a:cs typeface="Poppins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8C028-7B5B-4788-88F8-E8A6CCC43FD0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cs typeface="Poppins" panose="02000000000000000000" pitchFamily="2" charset="0"/>
              </a:rPr>
              <a:t>The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3598E1-A7FB-4978-B52B-DD26DAE3D6FF}"/>
              </a:ext>
            </a:extLst>
          </p:cNvPr>
          <p:cNvSpPr/>
          <p:nvPr/>
        </p:nvSpPr>
        <p:spPr>
          <a:xfrm rot="16200000">
            <a:off x="-1066050" y="1496842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solidFill>
                  <a:schemeClr val="bg1"/>
                </a:solidFill>
                <a:cs typeface="Poppins" panose="02000000000000000000" pitchFamily="2" charset="0"/>
              </a:rPr>
              <a:t>Manifesto of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solidFill>
                  <a:schemeClr val="bg1"/>
                </a:solidFill>
                <a:cs typeface="Poppins" panose="02000000000000000000" pitchFamily="2" charset="0"/>
              </a:rPr>
              <a:t>Muli</a:t>
            </a:r>
            <a:r>
              <a:rPr lang="en-US" sz="1100" dirty="0">
                <a:solidFill>
                  <a:schemeClr val="bg1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B73700-D6AC-421E-9AD4-DC98C8EC6332}"/>
              </a:ext>
            </a:extLst>
          </p:cNvPr>
          <p:cNvSpPr txBox="1"/>
          <p:nvPr/>
        </p:nvSpPr>
        <p:spPr>
          <a:xfrm>
            <a:off x="5896065" y="1443841"/>
            <a:ext cx="4971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Turns a well trained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eye on the best new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work from the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world’s most</a:t>
            </a:r>
          </a:p>
          <a:p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exiciting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emerging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and established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brands.</a:t>
            </a:r>
            <a:endParaRPr lang="id-ID" sz="3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919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00178C8-7088-4EE6-9144-AFEFEB6CAA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2AF074-D0CF-4557-9E75-894D43622FDA}"/>
              </a:ext>
            </a:extLst>
          </p:cNvPr>
          <p:cNvSpPr txBox="1"/>
          <p:nvPr/>
        </p:nvSpPr>
        <p:spPr>
          <a:xfrm>
            <a:off x="101089" y="2290624"/>
            <a:ext cx="118734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latin typeface="+mj-lt"/>
              </a:rPr>
              <a:t>Interiors</a:t>
            </a:r>
            <a:endParaRPr lang="id-ID" sz="14000" b="1" dirty="0">
              <a:latin typeface="+mj-lt"/>
            </a:endParaRPr>
          </a:p>
        </p:txBody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3AE7A419-E0F5-4A4A-84F5-814F2B9B4DD8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accent5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99B5A4-85AB-4106-9F70-83286AF2B3C9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5"/>
                </a:solidFill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29075-172A-4383-8E93-BDF37E2BFFE4}"/>
              </a:ext>
            </a:extLst>
          </p:cNvPr>
          <p:cNvSpPr/>
          <p:nvPr/>
        </p:nvSpPr>
        <p:spPr>
          <a:xfrm>
            <a:off x="7171003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5"/>
                </a:solidFill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064C6D-1A58-4A9B-AF55-7BF4BA1B1E96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5"/>
                </a:solidFill>
                <a:cs typeface="Poppins" panose="02000000000000000000" pitchFamily="2" charset="0"/>
              </a:rPr>
              <a:t>@</a:t>
            </a:r>
            <a:r>
              <a:rPr lang="en-US" sz="1200" dirty="0" err="1">
                <a:solidFill>
                  <a:schemeClr val="accent5"/>
                </a:solidFill>
                <a:cs typeface="Poppins" panose="02000000000000000000" pitchFamily="2" charset="0"/>
              </a:rPr>
              <a:t>minimalisimoofficial</a:t>
            </a:r>
            <a:endParaRPr lang="en-US" sz="1200" dirty="0">
              <a:solidFill>
                <a:schemeClr val="accent5"/>
              </a:solidFill>
              <a:cs typeface="Poppins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8971B4-8517-4864-8611-B4FEB9FDC5A4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5"/>
                </a:solidFill>
                <a:cs typeface="Poppins" panose="02000000000000000000" pitchFamily="2" charset="0"/>
              </a:rPr>
              <a:t>The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1BBEE9-3FFE-48CA-9BAB-E29E38C089F8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accent5"/>
                </a:solidFill>
                <a:cs typeface="Poppins" panose="02000000000000000000" pitchFamily="2" charset="0"/>
              </a:rPr>
              <a:t>Muli</a:t>
            </a:r>
            <a:r>
              <a:rPr lang="en-US" sz="1600" dirty="0">
                <a:solidFill>
                  <a:schemeClr val="accent5"/>
                </a:solidFill>
                <a:cs typeface="Poppins" panose="02000000000000000000" pitchFamily="2" charset="0"/>
              </a:rPr>
              <a:t> —</a:t>
            </a:r>
          </a:p>
        </p:txBody>
      </p:sp>
    </p:spTree>
    <p:extLst>
      <p:ext uri="{BB962C8B-B14F-4D97-AF65-F5344CB8AC3E}">
        <p14:creationId xmlns:p14="http://schemas.microsoft.com/office/powerpoint/2010/main" val="322690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4" grpId="0"/>
      <p:bldP spid="5" grpId="0"/>
      <p:bldP spid="6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5C7685-41DA-4AA6-B4DF-236C4ADDFC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287F22BB-F066-4AD4-9377-2B6464FC3133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bg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5EDB65-F7D7-41AA-BC9D-BF87631F397D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24607-C6C3-4D34-94A2-9512BE1F443E}"/>
              </a:ext>
            </a:extLst>
          </p:cNvPr>
          <p:cNvSpPr/>
          <p:nvPr/>
        </p:nvSpPr>
        <p:spPr>
          <a:xfrm>
            <a:off x="7171003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92D518-37E2-4C73-B902-649FE1677259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Poppins" panose="02000000000000000000" pitchFamily="2" charset="0"/>
              </a:rPr>
              <a:t>@</a:t>
            </a:r>
            <a:r>
              <a:rPr lang="en-US" sz="1200" dirty="0" err="1">
                <a:solidFill>
                  <a:schemeClr val="bg1"/>
                </a:solidFill>
                <a:cs typeface="Poppins" panose="02000000000000000000" pitchFamily="2" charset="0"/>
              </a:rPr>
              <a:t>minimalisimoofficial</a:t>
            </a:r>
            <a:endParaRPr lang="en-US" sz="1200" dirty="0">
              <a:solidFill>
                <a:schemeClr val="bg1"/>
              </a:solidFill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95F431-1420-47E7-8F71-971A6A2B134B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cs typeface="Poppins" panose="02000000000000000000" pitchFamily="2" charset="0"/>
              </a:rPr>
              <a:t>The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8EED03-E299-4D70-880C-A6B10FE00859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cs typeface="Poppins" panose="02000000000000000000" pitchFamily="2" charset="0"/>
              </a:rPr>
              <a:t>Muli</a:t>
            </a:r>
            <a:r>
              <a:rPr lang="en-US" sz="1600" dirty="0">
                <a:solidFill>
                  <a:schemeClr val="bg1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88D155-B656-429A-90FF-234F4B460D72}"/>
              </a:ext>
            </a:extLst>
          </p:cNvPr>
          <p:cNvSpPr txBox="1"/>
          <p:nvPr/>
        </p:nvSpPr>
        <p:spPr>
          <a:xfrm>
            <a:off x="869703" y="1787065"/>
            <a:ext cx="104618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+mj-lt"/>
              </a:rPr>
              <a:t>Combining culture &amp;</a:t>
            </a:r>
          </a:p>
          <a:p>
            <a:pPr algn="ctr"/>
            <a:r>
              <a:rPr lang="en-US" sz="7200" b="1" dirty="0">
                <a:solidFill>
                  <a:schemeClr val="bg1"/>
                </a:solidFill>
                <a:latin typeface="+mj-lt"/>
              </a:rPr>
              <a:t>design perspective</a:t>
            </a:r>
            <a:endParaRPr lang="id-ID" sz="7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813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  <p:bldP spid="8" grpId="0"/>
      <p:bldP spid="9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92AC4-5937-4C03-A315-F4C024A3CB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CCCFA-FEAD-46D3-A295-48843B0356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9F65A993-B54B-48BC-9341-95C5BF24CEAC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accent5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6174E9-C31F-4F4C-87A2-D11B4CD3D493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5"/>
                </a:solidFill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04B85E-BC5E-4CFD-B67E-5EFD10E53C7C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5"/>
                </a:solidFill>
                <a:cs typeface="Poppins" panose="02000000000000000000" pitchFamily="2" charset="0"/>
              </a:rPr>
              <a:t>@</a:t>
            </a:r>
            <a:r>
              <a:rPr lang="en-US" sz="1200" dirty="0" err="1">
                <a:solidFill>
                  <a:schemeClr val="accent5"/>
                </a:solidFill>
                <a:cs typeface="Poppins" panose="02000000000000000000" pitchFamily="2" charset="0"/>
              </a:rPr>
              <a:t>minimalisimoofficial</a:t>
            </a:r>
            <a:endParaRPr lang="en-US" sz="1200" dirty="0">
              <a:solidFill>
                <a:schemeClr val="accent5"/>
              </a:solidFill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156BC-DAD5-438B-A68B-76C63067A73D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5"/>
                </a:solidFill>
                <a:cs typeface="Poppins" panose="02000000000000000000" pitchFamily="2" charset="0"/>
              </a:rPr>
              <a:t>The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5C9C99-63CE-41C0-8A15-EAA5EEB6EC4C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accent5"/>
                </a:solidFill>
                <a:cs typeface="Poppins" panose="02000000000000000000" pitchFamily="2" charset="0"/>
              </a:rPr>
              <a:t>Muli</a:t>
            </a:r>
            <a:r>
              <a:rPr lang="en-US" sz="1600" dirty="0">
                <a:solidFill>
                  <a:schemeClr val="accent5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5FD9C-2271-4F0F-84CA-F63159073CDE}"/>
              </a:ext>
            </a:extLst>
          </p:cNvPr>
          <p:cNvSpPr/>
          <p:nvPr/>
        </p:nvSpPr>
        <p:spPr>
          <a:xfrm rot="16200000">
            <a:off x="-1066050" y="1496842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solidFill>
                  <a:schemeClr val="accent5"/>
                </a:solidFill>
                <a:cs typeface="Poppins" panose="02000000000000000000" pitchFamily="2" charset="0"/>
              </a:rPr>
              <a:t>Manifesto of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solidFill>
                  <a:schemeClr val="accent5"/>
                </a:solidFill>
                <a:cs typeface="Poppins" panose="02000000000000000000" pitchFamily="2" charset="0"/>
              </a:rPr>
              <a:t>Muli</a:t>
            </a:r>
            <a:r>
              <a:rPr lang="en-US" sz="1100" dirty="0">
                <a:solidFill>
                  <a:schemeClr val="accent5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6FFE66-8765-4312-8CB5-739054701FDB}"/>
              </a:ext>
            </a:extLst>
          </p:cNvPr>
          <p:cNvSpPr txBox="1"/>
          <p:nvPr/>
        </p:nvSpPr>
        <p:spPr>
          <a:xfrm>
            <a:off x="6135551" y="1443841"/>
            <a:ext cx="4971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Turns a well trained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eye on the best new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work from the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world’s most</a:t>
            </a:r>
          </a:p>
          <a:p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exiciting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emerging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and established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brands.</a:t>
            </a:r>
            <a:endParaRPr lang="id-ID" sz="3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91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55A1C02-FF9F-4D36-8361-7D20BC050C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99006-C7E3-4368-842A-895C8C0D108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887A1E-45D4-47AA-9358-E01EBFC413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52050" y="4595027"/>
            <a:ext cx="1330150" cy="766187"/>
          </a:xfrm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05AD4A-AED6-4D32-B1F4-F0F0505266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779" y="4916156"/>
            <a:ext cx="1330150" cy="766187"/>
          </a:xfrm>
        </p:spPr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4337D9C-1546-44F1-BFED-20EFDDAED7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9A270286-DFD5-46D2-9C54-6B9B9DFF5FD0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accent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876F11-1CB4-4997-A92A-79DCF346624A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D0A74D-7697-4E42-A62F-E06916A0B948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1"/>
                </a:solidFill>
                <a:cs typeface="Poppins" panose="02000000000000000000" pitchFamily="2" charset="0"/>
              </a:rPr>
              <a:t>@</a:t>
            </a:r>
            <a:r>
              <a:rPr lang="en-US" sz="1200" dirty="0" err="1">
                <a:solidFill>
                  <a:schemeClr val="accent1"/>
                </a:solidFill>
                <a:cs typeface="Poppins" panose="02000000000000000000" pitchFamily="2" charset="0"/>
              </a:rPr>
              <a:t>minimalisimoofficial</a:t>
            </a:r>
            <a:endParaRPr lang="en-US" sz="1200" dirty="0">
              <a:solidFill>
                <a:schemeClr val="accent1"/>
              </a:solidFill>
              <a:cs typeface="Poppins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766F07-B255-46E1-B0A3-686EDD3071E2}"/>
              </a:ext>
            </a:extLst>
          </p:cNvPr>
          <p:cNvSpPr/>
          <p:nvPr/>
        </p:nvSpPr>
        <p:spPr>
          <a:xfrm rot="5400000">
            <a:off x="10535439" y="986130"/>
            <a:ext cx="1805147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b="1" dirty="0">
                <a:solidFill>
                  <a:schemeClr val="accent1"/>
                </a:solidFill>
              </a:rPr>
              <a:t>Clients</a:t>
            </a:r>
            <a:endParaRPr lang="en-US" b="1" dirty="0">
              <a:solidFill>
                <a:schemeClr val="accent1"/>
              </a:solidFill>
              <a:cs typeface="Poppins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2F6BA8-8E1D-428F-A54C-BCC299E1278F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accent1"/>
                </a:solidFill>
                <a:cs typeface="Poppins" panose="02000000000000000000" pitchFamily="2" charset="0"/>
              </a:rPr>
              <a:t>Muli</a:t>
            </a:r>
            <a:r>
              <a:rPr lang="en-US" sz="1600" dirty="0">
                <a:solidFill>
                  <a:schemeClr val="accent1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F5CF79-0F59-4840-B8AB-6762B3E177DA}"/>
              </a:ext>
            </a:extLst>
          </p:cNvPr>
          <p:cNvSpPr/>
          <p:nvPr/>
        </p:nvSpPr>
        <p:spPr>
          <a:xfrm>
            <a:off x="477265" y="502937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solidFill>
                  <a:schemeClr val="accent1"/>
                </a:solidFill>
                <a:cs typeface="Poppins" panose="02000000000000000000" pitchFamily="2" charset="0"/>
              </a:rPr>
              <a:t>Founder of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solidFill>
                  <a:schemeClr val="accent1"/>
                </a:solidFill>
                <a:cs typeface="Poppins" panose="02000000000000000000" pitchFamily="2" charset="0"/>
              </a:rPr>
              <a:t>Muli</a:t>
            </a:r>
            <a:r>
              <a:rPr lang="en-US" sz="1100" dirty="0">
                <a:solidFill>
                  <a:schemeClr val="accent1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B3D30D-1C8E-48F9-AD75-957533BD473A}"/>
              </a:ext>
            </a:extLst>
          </p:cNvPr>
          <p:cNvSpPr/>
          <p:nvPr/>
        </p:nvSpPr>
        <p:spPr>
          <a:xfrm rot="5400000">
            <a:off x="10159142" y="3564399"/>
            <a:ext cx="2557740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b="1" dirty="0">
                <a:solidFill>
                  <a:schemeClr val="accent1"/>
                </a:solidFill>
              </a:rPr>
              <a:t>29+ brands collected</a:t>
            </a:r>
            <a:endParaRPr lang="en-US" b="1" dirty="0">
              <a:solidFill>
                <a:schemeClr val="accent1"/>
              </a:solidFill>
              <a:cs typeface="Poppins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46373-D54D-4E9F-9156-02200C79FD65}"/>
              </a:ext>
            </a:extLst>
          </p:cNvPr>
          <p:cNvSpPr txBox="1"/>
          <p:nvPr/>
        </p:nvSpPr>
        <p:spPr>
          <a:xfrm>
            <a:off x="869703" y="1709526"/>
            <a:ext cx="10461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+mj-lt"/>
              </a:rPr>
              <a:t>Worldwide brands</a:t>
            </a:r>
          </a:p>
          <a:p>
            <a:pPr algn="ctr"/>
            <a:r>
              <a:rPr lang="en-US" sz="7200" b="1" dirty="0">
                <a:solidFill>
                  <a:schemeClr val="bg1"/>
                </a:solidFill>
                <a:latin typeface="+mj-lt"/>
              </a:rPr>
              <a:t>loved working</a:t>
            </a:r>
          </a:p>
          <a:p>
            <a:pPr algn="ctr"/>
            <a:r>
              <a:rPr lang="en-US" sz="7200" b="1" dirty="0">
                <a:solidFill>
                  <a:schemeClr val="bg1"/>
                </a:solidFill>
                <a:latin typeface="+mj-lt"/>
              </a:rPr>
              <a:t>with </a:t>
            </a:r>
            <a:r>
              <a:rPr lang="en-US" sz="7200" b="1" dirty="0" err="1">
                <a:solidFill>
                  <a:schemeClr val="bg1"/>
                </a:solidFill>
                <a:latin typeface="+mj-lt"/>
              </a:rPr>
              <a:t>Muli</a:t>
            </a:r>
            <a:r>
              <a:rPr lang="en-US" sz="7200" b="1" dirty="0">
                <a:solidFill>
                  <a:schemeClr val="bg1"/>
                </a:solidFill>
                <a:latin typeface="+mj-lt"/>
              </a:rPr>
              <a:t> —</a:t>
            </a:r>
            <a:endParaRPr lang="id-ID" sz="7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923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75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50"/>
                            </p:stCondLst>
                            <p:childTnLst>
                              <p:par>
                                <p:cTn id="3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5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5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5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5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10A1F63-5ABA-443B-A175-FE101485F0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ACB9B-B48E-4752-BA69-EF4D622FE06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D1C9507-9548-4CE1-B16A-7717FCDB2D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D88FA51-9FC3-42BE-9517-DEBB51D26D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5009AD6-3E34-4C5F-994F-40CB925F8C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4CE0A2B-70BF-4BD3-88D0-9A7580B826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D9E53E-94F4-4C6A-840C-0BB595312F14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accent2"/>
                </a:solidFill>
                <a:cs typeface="Poppins" panose="02000000000000000000" pitchFamily="2" charset="0"/>
              </a:rPr>
              <a:t>Muli</a:t>
            </a:r>
            <a:r>
              <a:rPr lang="en-US" sz="1600" dirty="0">
                <a:solidFill>
                  <a:schemeClr val="accent2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FB31BF78-6EBD-4CFF-BCCD-327DC29829D7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accent2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037B0-851A-474C-9A9B-E2933CE72236}"/>
              </a:ext>
            </a:extLst>
          </p:cNvPr>
          <p:cNvSpPr/>
          <p:nvPr/>
        </p:nvSpPr>
        <p:spPr>
          <a:xfrm>
            <a:off x="7989944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2"/>
                </a:solidFill>
                <a:cs typeface="Poppins" panose="02000000000000000000" pitchFamily="2" charset="0"/>
              </a:rPr>
              <a:t>Los Angeles — Hongkong — Australia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724987-E714-40C3-B00A-C2CAEA72B4DD}"/>
              </a:ext>
            </a:extLst>
          </p:cNvPr>
          <p:cNvSpPr/>
          <p:nvPr/>
        </p:nvSpPr>
        <p:spPr>
          <a:xfrm>
            <a:off x="7989944" y="3149052"/>
            <a:ext cx="3574846" cy="2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100" b="1" dirty="0">
                <a:solidFill>
                  <a:schemeClr val="accent2"/>
                </a:solidFill>
                <a:cs typeface="Poppins" panose="02000000000000000000" pitchFamily="2" charset="0"/>
              </a:rPr>
              <a:t>15 years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DC3E4B-E667-41FF-98DE-BEFB962E5A99}"/>
              </a:ext>
            </a:extLst>
          </p:cNvPr>
          <p:cNvSpPr/>
          <p:nvPr/>
        </p:nvSpPr>
        <p:spPr>
          <a:xfrm>
            <a:off x="2056655" y="6175833"/>
            <a:ext cx="8078687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 err="1">
                <a:solidFill>
                  <a:schemeClr val="accent2"/>
                </a:solidFill>
                <a:cs typeface="Poppins" panose="02000000000000000000" pitchFamily="2" charset="0"/>
              </a:rPr>
              <a:t>Muli’s</a:t>
            </a:r>
            <a:r>
              <a:rPr lang="en-US" sz="1400" dirty="0">
                <a:solidFill>
                  <a:schemeClr val="accent2"/>
                </a:solidFill>
                <a:cs typeface="Poppins" panose="02000000000000000000" pitchFamily="2" charset="0"/>
              </a:rPr>
              <a:t> team has </a:t>
            </a:r>
            <a:r>
              <a:rPr lang="en-US" sz="1400" dirty="0" err="1">
                <a:solidFill>
                  <a:schemeClr val="accent2"/>
                </a:solidFill>
                <a:cs typeface="Poppins" panose="02000000000000000000" pitchFamily="2" charset="0"/>
              </a:rPr>
              <a:t>beean</a:t>
            </a:r>
            <a:r>
              <a:rPr lang="en-US" sz="1400" dirty="0">
                <a:solidFill>
                  <a:schemeClr val="accent2"/>
                </a:solidFill>
                <a:cs typeface="Poppins" panose="02000000000000000000" pitchFamily="2" charset="0"/>
              </a:rPr>
              <a:t> working worldwide, from Europe, America &amp; Asia.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4405F2-53E1-4232-944C-EA80D6DD1CE6}"/>
              </a:ext>
            </a:extLst>
          </p:cNvPr>
          <p:cNvSpPr txBox="1"/>
          <p:nvPr/>
        </p:nvSpPr>
        <p:spPr>
          <a:xfrm>
            <a:off x="101089" y="2290624"/>
            <a:ext cx="118734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solidFill>
                  <a:schemeClr val="bg1"/>
                </a:solidFill>
                <a:latin typeface="+mj-lt"/>
              </a:rPr>
              <a:t>Members</a:t>
            </a:r>
            <a:endParaRPr lang="id-ID" sz="1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0084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7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A4D89ED-5BCE-4722-86E8-11617D4FC3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CFBD2-80FB-4272-9474-AC61CE697C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5F88444-DAC5-4907-B5BF-28CA570D22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BD6FF4-5A09-41CE-BF79-6F1DC1DE8AA8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accent2"/>
                </a:solidFill>
                <a:cs typeface="Poppins" panose="02000000000000000000" pitchFamily="2" charset="0"/>
              </a:rPr>
              <a:t>Muli</a:t>
            </a:r>
            <a:r>
              <a:rPr lang="en-US" sz="1600" dirty="0">
                <a:solidFill>
                  <a:schemeClr val="accent2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6DFB0F6D-B9F9-4823-AE47-3A86E625A09C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accent2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8F4C60-A1CD-4B5C-B5FA-B59DC0C5F888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b="1" dirty="0">
                <a:solidFill>
                  <a:schemeClr val="accent2"/>
                </a:solidFill>
              </a:rPr>
              <a:t>Founders</a:t>
            </a:r>
            <a:endParaRPr lang="en-US" b="1" dirty="0">
              <a:solidFill>
                <a:schemeClr val="accent2"/>
              </a:solidFill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F6C12-BC39-4327-A4E6-2F33341A961D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2"/>
                </a:solidFill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01F17-2C67-4782-8887-C66AD223B706}"/>
              </a:ext>
            </a:extLst>
          </p:cNvPr>
          <p:cNvSpPr/>
          <p:nvPr/>
        </p:nvSpPr>
        <p:spPr>
          <a:xfrm>
            <a:off x="477265" y="502937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solidFill>
                  <a:schemeClr val="accent2"/>
                </a:solidFill>
                <a:cs typeface="Poppins" panose="02000000000000000000" pitchFamily="2" charset="0"/>
              </a:rPr>
              <a:t>Co-Founders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solidFill>
                  <a:schemeClr val="accent2"/>
                </a:solidFill>
                <a:cs typeface="Poppins" panose="02000000000000000000" pitchFamily="2" charset="0"/>
              </a:rPr>
              <a:t>Muli</a:t>
            </a:r>
            <a:r>
              <a:rPr lang="en-US" sz="1100" dirty="0">
                <a:solidFill>
                  <a:schemeClr val="accent2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FB7BBE-4AA6-4DA4-B9AA-A63F0BA6E07E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2"/>
                </a:solidFill>
                <a:cs typeface="Poppins" panose="02000000000000000000" pitchFamily="2" charset="0"/>
              </a:rPr>
              <a:t>@</a:t>
            </a:r>
            <a:r>
              <a:rPr lang="en-US" sz="1200" dirty="0" err="1">
                <a:solidFill>
                  <a:schemeClr val="accent2"/>
                </a:solidFill>
                <a:cs typeface="Poppins" panose="02000000000000000000" pitchFamily="2" charset="0"/>
              </a:rPr>
              <a:t>minimalisimoofficial</a:t>
            </a:r>
            <a:endParaRPr lang="en-US" sz="1200" dirty="0">
              <a:solidFill>
                <a:schemeClr val="accent2"/>
              </a:solidFill>
              <a:cs typeface="Poppins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194A-6B66-4D7A-A79F-8D356A8C24C5}"/>
              </a:ext>
            </a:extLst>
          </p:cNvPr>
          <p:cNvSpPr txBox="1"/>
          <p:nvPr/>
        </p:nvSpPr>
        <p:spPr>
          <a:xfrm>
            <a:off x="5298347" y="889843"/>
            <a:ext cx="4971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Founders —</a:t>
            </a:r>
          </a:p>
          <a:p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Giorgio Kai</a:t>
            </a:r>
          </a:p>
          <a:p>
            <a:r>
              <a:rPr lang="en-US" sz="2400" i="1" dirty="0">
                <a:solidFill>
                  <a:schemeClr val="bg1"/>
                </a:solidFill>
                <a:latin typeface="+mj-lt"/>
              </a:rPr>
              <a:t>@</a:t>
            </a:r>
            <a:r>
              <a:rPr lang="en-US" sz="2400" i="1" dirty="0" err="1">
                <a:solidFill>
                  <a:schemeClr val="bg1"/>
                </a:solidFill>
                <a:latin typeface="+mj-lt"/>
              </a:rPr>
              <a:t>giokai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  <a:p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Benedict Brown</a:t>
            </a:r>
          </a:p>
          <a:p>
            <a:r>
              <a:rPr lang="en-US" sz="2400" i="1" dirty="0">
                <a:solidFill>
                  <a:schemeClr val="bg1"/>
                </a:solidFill>
                <a:latin typeface="+mj-lt"/>
              </a:rPr>
              <a:t>@</a:t>
            </a:r>
            <a:r>
              <a:rPr lang="en-US" sz="2400" i="1" dirty="0" err="1">
                <a:solidFill>
                  <a:schemeClr val="bg1"/>
                </a:solidFill>
                <a:latin typeface="+mj-lt"/>
              </a:rPr>
              <a:t>bbrown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  <a:p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Aleni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Aso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r>
              <a:rPr lang="en-US" sz="2400" i="1" dirty="0">
                <a:solidFill>
                  <a:schemeClr val="bg1"/>
                </a:solidFill>
                <a:latin typeface="+mj-lt"/>
              </a:rPr>
              <a:t>@</a:t>
            </a:r>
            <a:r>
              <a:rPr lang="en-US" sz="2400" i="1" dirty="0" err="1">
                <a:solidFill>
                  <a:schemeClr val="bg1"/>
                </a:solidFill>
                <a:latin typeface="+mj-lt"/>
              </a:rPr>
              <a:t>aleniaso</a:t>
            </a:r>
            <a:endParaRPr lang="id-ID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707234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40AFC-FFF9-4D32-8D14-59B9BDCE66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20E8BF5-6DAB-40E9-8616-70F1C269C58F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2"/>
                </a:solidFill>
                <a:cs typeface="Poppins" panose="02000000000000000000" pitchFamily="2" charset="0"/>
              </a:rPr>
              <a:t>@</a:t>
            </a:r>
            <a:r>
              <a:rPr lang="en-US" sz="1200" dirty="0" err="1">
                <a:solidFill>
                  <a:schemeClr val="accent2"/>
                </a:solidFill>
                <a:cs typeface="Poppins" panose="02000000000000000000" pitchFamily="2" charset="0"/>
              </a:rPr>
              <a:t>giokaai</a:t>
            </a:r>
            <a:endParaRPr lang="en-US" sz="1200" dirty="0">
              <a:solidFill>
                <a:schemeClr val="accent2"/>
              </a:solidFill>
              <a:cs typeface="Poppins" panose="02000000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1D1B98A-2637-4B79-84C4-66581138265A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2"/>
                </a:solidFill>
                <a:cs typeface="Poppins" panose="02000000000000000000" pitchFamily="2" charset="0"/>
              </a:rPr>
              <a:t>Giorgio </a:t>
            </a:r>
            <a:r>
              <a:rPr lang="en-US" sz="1400" dirty="0" err="1">
                <a:solidFill>
                  <a:schemeClr val="accent2"/>
                </a:solidFill>
                <a:cs typeface="Poppins" panose="02000000000000000000" pitchFamily="2" charset="0"/>
              </a:rPr>
              <a:t>Kaai</a:t>
            </a:r>
            <a:endParaRPr lang="en-US" sz="1400" dirty="0">
              <a:solidFill>
                <a:schemeClr val="accent2"/>
              </a:solidFill>
              <a:cs typeface="Poppins" panose="02000000000000000000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9D0BFB-C404-44CA-8204-5B98742EA613}"/>
              </a:ext>
            </a:extLst>
          </p:cNvPr>
          <p:cNvSpPr/>
          <p:nvPr/>
        </p:nvSpPr>
        <p:spPr>
          <a:xfrm>
            <a:off x="477265" y="502937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solidFill>
                  <a:schemeClr val="accent2"/>
                </a:solidFill>
                <a:cs typeface="Poppins" panose="02000000000000000000" pitchFamily="2" charset="0"/>
              </a:rPr>
              <a:t>Founder of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solidFill>
                  <a:schemeClr val="accent2"/>
                </a:solidFill>
                <a:cs typeface="Poppins" panose="02000000000000000000" pitchFamily="2" charset="0"/>
              </a:rPr>
              <a:t>Muli</a:t>
            </a:r>
            <a:r>
              <a:rPr lang="en-US" sz="1100" dirty="0">
                <a:solidFill>
                  <a:schemeClr val="accent2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0E6FDE-E993-4244-8B9F-36BC90094A7A}"/>
              </a:ext>
            </a:extLst>
          </p:cNvPr>
          <p:cNvSpPr txBox="1"/>
          <p:nvPr/>
        </p:nvSpPr>
        <p:spPr>
          <a:xfrm>
            <a:off x="159292" y="1536325"/>
            <a:ext cx="118734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+mj-lt"/>
              </a:rPr>
              <a:t>Speak your mind</a:t>
            </a:r>
          </a:p>
          <a:p>
            <a:pPr algn="ctr"/>
            <a:r>
              <a:rPr lang="en-US" sz="7200" b="1" dirty="0">
                <a:solidFill>
                  <a:schemeClr val="bg2"/>
                </a:solidFill>
                <a:latin typeface="+mj-lt"/>
              </a:rPr>
              <a:t>through emotions</a:t>
            </a:r>
          </a:p>
          <a:p>
            <a:pPr algn="ctr"/>
            <a:r>
              <a:rPr lang="en-US" sz="7200" b="1" dirty="0">
                <a:solidFill>
                  <a:schemeClr val="bg2"/>
                </a:solidFill>
                <a:latin typeface="+mj-lt"/>
              </a:rPr>
              <a:t>infinitely.</a:t>
            </a:r>
            <a:endParaRPr lang="id-ID" sz="72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265CA75-5572-4931-8FB8-BC1AA54D6E33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cs typeface="Poppins" panose="02000000000000000000" pitchFamily="2" charset="0"/>
              </a:rPr>
              <a:t>Words from Founder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A150F35-C4F8-466E-8D44-9ACA6623CE96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accent2"/>
                </a:solidFill>
                <a:cs typeface="Poppins" panose="02000000000000000000" pitchFamily="2" charset="0"/>
              </a:rPr>
              <a:t>Muli</a:t>
            </a:r>
            <a:r>
              <a:rPr lang="en-US" sz="1600" dirty="0">
                <a:solidFill>
                  <a:schemeClr val="accent2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53" name="Freeform 11">
            <a:extLst>
              <a:ext uri="{FF2B5EF4-FFF2-40B4-BE49-F238E27FC236}">
                <a16:creationId xmlns:a16="http://schemas.microsoft.com/office/drawing/2014/main" id="{B555306D-2D7C-4471-8D5D-0D75DF5C32D3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accent2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903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  <p:bldP spid="42" grpId="0"/>
      <p:bldP spid="49" grpId="0"/>
      <p:bldP spid="52" grpId="0"/>
      <p:bldP spid="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25397-7EF1-4435-986E-09E48E6C21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5838E-6EBF-49E4-A1FF-5C3AC7F3A8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8778827-EBA1-4C78-8489-6916CAA8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0BF44E2-3BCA-4762-B1FA-39F26CECC1A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4C303A-61ED-4474-A874-7A9AD820E56C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accent2"/>
                </a:solidFill>
                <a:cs typeface="Poppins" panose="02000000000000000000" pitchFamily="2" charset="0"/>
              </a:rPr>
              <a:t>Muli</a:t>
            </a:r>
            <a:r>
              <a:rPr lang="en-US" sz="1600" dirty="0">
                <a:solidFill>
                  <a:schemeClr val="accent2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ABB9448E-F6E0-40AF-BABF-56D2BE655892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accent2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8503F-89B1-462F-B491-2CDFB8EF0C5D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b="1" dirty="0">
                <a:solidFill>
                  <a:schemeClr val="accent2"/>
                </a:solidFill>
              </a:rPr>
              <a:t>Members</a:t>
            </a:r>
            <a:endParaRPr lang="en-US" b="1" dirty="0">
              <a:solidFill>
                <a:schemeClr val="accent2"/>
              </a:solidFill>
              <a:cs typeface="Poppins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F0D87-7DAC-4CAC-A6B7-AC9B31D8E674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2"/>
                </a:solidFill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CAF20E-0753-4227-B8FB-C2EAFB96813F}"/>
              </a:ext>
            </a:extLst>
          </p:cNvPr>
          <p:cNvSpPr/>
          <p:nvPr/>
        </p:nvSpPr>
        <p:spPr>
          <a:xfrm>
            <a:off x="477265" y="522622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solidFill>
                  <a:schemeClr val="accent2"/>
                </a:solidFill>
                <a:cs typeface="Poppins" panose="02000000000000000000" pitchFamily="2" charset="0"/>
              </a:rPr>
              <a:t>Members of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solidFill>
                  <a:schemeClr val="accent2"/>
                </a:solidFill>
                <a:cs typeface="Poppins" panose="02000000000000000000" pitchFamily="2" charset="0"/>
              </a:rPr>
              <a:t>Muli</a:t>
            </a:r>
            <a:r>
              <a:rPr lang="en-US" sz="1100" dirty="0">
                <a:solidFill>
                  <a:schemeClr val="accent2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D13E6-ED7B-461D-B41C-DC4174A68F56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2"/>
                </a:solidFill>
                <a:cs typeface="Poppins" panose="02000000000000000000" pitchFamily="2" charset="0"/>
              </a:rPr>
              <a:t>@</a:t>
            </a:r>
            <a:r>
              <a:rPr lang="en-US" sz="1200" dirty="0" err="1">
                <a:solidFill>
                  <a:schemeClr val="accent2"/>
                </a:solidFill>
                <a:cs typeface="Poppins" panose="02000000000000000000" pitchFamily="2" charset="0"/>
              </a:rPr>
              <a:t>minimalisimoofficial</a:t>
            </a:r>
            <a:endParaRPr lang="en-US" sz="1200" dirty="0">
              <a:solidFill>
                <a:schemeClr val="accent2"/>
              </a:solidFill>
              <a:cs typeface="Poppins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B840B-E03A-4EE9-BF6A-667285537F29}"/>
              </a:ext>
            </a:extLst>
          </p:cNvPr>
          <p:cNvSpPr txBox="1"/>
          <p:nvPr/>
        </p:nvSpPr>
        <p:spPr>
          <a:xfrm>
            <a:off x="618844" y="4102979"/>
            <a:ext cx="2396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+mj-lt"/>
              </a:rPr>
              <a:t>Gil Kai</a:t>
            </a:r>
          </a:p>
          <a:p>
            <a:r>
              <a:rPr lang="en-US" sz="2200" i="1" dirty="0">
                <a:solidFill>
                  <a:schemeClr val="bg1"/>
                </a:solidFill>
                <a:latin typeface="+mj-lt"/>
              </a:rPr>
              <a:t>@</a:t>
            </a:r>
            <a:r>
              <a:rPr lang="en-US" sz="2200" i="1" dirty="0" err="1">
                <a:solidFill>
                  <a:schemeClr val="bg1"/>
                </a:solidFill>
                <a:latin typeface="+mj-lt"/>
              </a:rPr>
              <a:t>giokai</a:t>
            </a:r>
            <a:endParaRPr lang="en-US" sz="22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701571-9A7A-4E5B-A414-0B49A5A7C4C6}"/>
              </a:ext>
            </a:extLst>
          </p:cNvPr>
          <p:cNvSpPr txBox="1"/>
          <p:nvPr/>
        </p:nvSpPr>
        <p:spPr>
          <a:xfrm>
            <a:off x="4052111" y="4103132"/>
            <a:ext cx="2396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+mj-lt"/>
              </a:rPr>
              <a:t>Romano </a:t>
            </a:r>
            <a:r>
              <a:rPr lang="en-US" sz="2200" b="1" dirty="0" err="1">
                <a:solidFill>
                  <a:schemeClr val="bg1"/>
                </a:solidFill>
                <a:latin typeface="+mj-lt"/>
              </a:rPr>
              <a:t>Bilka</a:t>
            </a:r>
            <a:endParaRPr lang="en-US" sz="2200" b="1" dirty="0">
              <a:solidFill>
                <a:schemeClr val="bg1"/>
              </a:solidFill>
              <a:latin typeface="+mj-lt"/>
            </a:endParaRPr>
          </a:p>
          <a:p>
            <a:r>
              <a:rPr lang="en-US" sz="2200" i="1" dirty="0">
                <a:solidFill>
                  <a:schemeClr val="bg1"/>
                </a:solidFill>
                <a:latin typeface="+mj-lt"/>
              </a:rPr>
              <a:t>@</a:t>
            </a:r>
            <a:r>
              <a:rPr lang="en-US" sz="2200" i="1" dirty="0" err="1">
                <a:solidFill>
                  <a:schemeClr val="bg1"/>
                </a:solidFill>
                <a:latin typeface="+mj-lt"/>
              </a:rPr>
              <a:t>bilkaroma</a:t>
            </a:r>
            <a:endParaRPr lang="en-US" sz="22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ECE257-6D67-4E95-BCA2-6B7B7F6B561C}"/>
              </a:ext>
            </a:extLst>
          </p:cNvPr>
          <p:cNvSpPr txBox="1"/>
          <p:nvPr/>
        </p:nvSpPr>
        <p:spPr>
          <a:xfrm>
            <a:off x="7543482" y="4102979"/>
            <a:ext cx="2396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+mj-lt"/>
              </a:rPr>
              <a:t>Peters </a:t>
            </a:r>
            <a:r>
              <a:rPr lang="en-US" sz="2200" b="1" dirty="0" err="1">
                <a:solidFill>
                  <a:schemeClr val="bg1"/>
                </a:solidFill>
                <a:latin typeface="+mj-lt"/>
              </a:rPr>
              <a:t>Boro</a:t>
            </a:r>
            <a:endParaRPr lang="en-US" sz="2200" b="1" dirty="0">
              <a:solidFill>
                <a:schemeClr val="bg1"/>
              </a:solidFill>
              <a:latin typeface="+mj-lt"/>
            </a:endParaRPr>
          </a:p>
          <a:p>
            <a:r>
              <a:rPr lang="en-US" sz="2200" i="1" dirty="0">
                <a:solidFill>
                  <a:schemeClr val="bg1"/>
                </a:solidFill>
                <a:latin typeface="+mj-lt"/>
              </a:rPr>
              <a:t>@</a:t>
            </a:r>
            <a:r>
              <a:rPr lang="en-US" sz="2200" i="1" dirty="0" err="1">
                <a:solidFill>
                  <a:schemeClr val="bg1"/>
                </a:solidFill>
                <a:latin typeface="+mj-lt"/>
              </a:rPr>
              <a:t>giokai</a:t>
            </a:r>
            <a:endParaRPr lang="en-US" sz="22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783C4E-F471-49C8-AF92-603231DAF555}"/>
              </a:ext>
            </a:extLst>
          </p:cNvPr>
          <p:cNvSpPr txBox="1"/>
          <p:nvPr/>
        </p:nvSpPr>
        <p:spPr>
          <a:xfrm>
            <a:off x="10692151" y="4099130"/>
            <a:ext cx="2396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bg1"/>
                </a:solidFill>
                <a:latin typeface="+mj-lt"/>
              </a:rPr>
              <a:t>Inkia</a:t>
            </a:r>
            <a:r>
              <a:rPr lang="en-US" sz="2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+mj-lt"/>
              </a:rPr>
              <a:t>Resa</a:t>
            </a:r>
            <a:endParaRPr lang="en-US" sz="2200" b="1" dirty="0">
              <a:solidFill>
                <a:schemeClr val="bg1"/>
              </a:solidFill>
              <a:latin typeface="+mj-lt"/>
            </a:endParaRPr>
          </a:p>
          <a:p>
            <a:r>
              <a:rPr lang="en-US" sz="2200" i="1" dirty="0">
                <a:solidFill>
                  <a:schemeClr val="bg1"/>
                </a:solidFill>
                <a:latin typeface="+mj-lt"/>
              </a:rPr>
              <a:t>@</a:t>
            </a:r>
            <a:r>
              <a:rPr lang="en-US" sz="2200" i="1" dirty="0" err="1">
                <a:solidFill>
                  <a:schemeClr val="bg1"/>
                </a:solidFill>
                <a:latin typeface="+mj-lt"/>
              </a:rPr>
              <a:t>giokai</a:t>
            </a:r>
            <a:endParaRPr lang="en-US" sz="22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90098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/>
      <p:bldP spid="11" grpId="0"/>
      <p:bldP spid="12" grpId="0"/>
      <p:bldP spid="17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BF6DA38-35E4-46EF-9F82-4CDDB01E89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D1983F2D-9863-48E3-95D9-FC15B79EFD41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bg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74FD0F-E1E1-4F74-928A-2C6BFFBFEC62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73CE82-04CA-400B-99A6-FA959004D304}"/>
              </a:ext>
            </a:extLst>
          </p:cNvPr>
          <p:cNvSpPr/>
          <p:nvPr/>
        </p:nvSpPr>
        <p:spPr>
          <a:xfrm>
            <a:off x="7171003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3F6BE1-3A4F-40B3-B2B1-AC8DF3B1AA74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Poppins" panose="02000000000000000000" pitchFamily="2" charset="0"/>
              </a:rPr>
              <a:t>@</a:t>
            </a:r>
            <a:r>
              <a:rPr lang="en-US" sz="1200" dirty="0" err="1">
                <a:solidFill>
                  <a:schemeClr val="bg1"/>
                </a:solidFill>
                <a:cs typeface="Poppins" panose="02000000000000000000" pitchFamily="2" charset="0"/>
              </a:rPr>
              <a:t>minimalisimoofficial</a:t>
            </a:r>
            <a:endParaRPr lang="en-US" sz="1200" dirty="0">
              <a:solidFill>
                <a:schemeClr val="bg1"/>
              </a:solidFill>
              <a:cs typeface="Poppins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689512-C2A0-41D6-B52C-27CC5D94BAA9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cs typeface="Poppins" panose="02000000000000000000" pitchFamily="2" charset="0"/>
              </a:rPr>
              <a:t>Pricing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E51191-CD69-47D5-A03E-C8D2DB29458E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cs typeface="Poppins" panose="02000000000000000000" pitchFamily="2" charset="0"/>
              </a:rPr>
              <a:t>Muli</a:t>
            </a:r>
            <a:r>
              <a:rPr lang="en-US" sz="1600" dirty="0">
                <a:solidFill>
                  <a:schemeClr val="bg1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F648C-B2A2-4696-819F-6EDC8BD08C97}"/>
              </a:ext>
            </a:extLst>
          </p:cNvPr>
          <p:cNvSpPr txBox="1"/>
          <p:nvPr/>
        </p:nvSpPr>
        <p:spPr>
          <a:xfrm>
            <a:off x="209071" y="2135088"/>
            <a:ext cx="11773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2"/>
                </a:solidFill>
                <a:latin typeface="+mj-lt"/>
              </a:rPr>
              <a:t>50% Offer for all </a:t>
            </a:r>
            <a:r>
              <a:rPr lang="en-US" sz="7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services</a:t>
            </a:r>
          </a:p>
          <a:p>
            <a:r>
              <a:rPr lang="en-US" sz="7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for all</a:t>
            </a:r>
            <a:r>
              <a:rPr lang="en-US" sz="7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7200" b="1" dirty="0">
                <a:solidFill>
                  <a:schemeClr val="bg2"/>
                </a:solidFill>
                <a:latin typeface="+mj-lt"/>
              </a:rPr>
              <a:t>services @</a:t>
            </a:r>
            <a:r>
              <a:rPr lang="en-US" sz="7200" b="1" dirty="0" err="1">
                <a:solidFill>
                  <a:schemeClr val="bg2"/>
                </a:solidFill>
                <a:latin typeface="+mj-lt"/>
              </a:rPr>
              <a:t>Muli</a:t>
            </a:r>
            <a:endParaRPr lang="id-ID" sz="72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472357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C9AD740-524B-4F0A-AD54-3BD3D4E8D4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A6D97-308E-4F93-BF26-8D9315E320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1039C78-BD6D-4EEE-A3F8-5E822693868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8FB50C01-1A2A-4536-A486-D28EB085B69B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CA745A-004F-4405-B3ED-F6B300EFA881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4DF65E-CC38-4BAE-8B24-1636F74CF401}"/>
              </a:ext>
            </a:extLst>
          </p:cNvPr>
          <p:cNvSpPr/>
          <p:nvPr/>
        </p:nvSpPr>
        <p:spPr>
          <a:xfrm>
            <a:off x="7171003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C62045-87E0-424B-8B00-4F2917DCA2C2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C4BF0C-A2F1-4C00-BFAB-4B7292F43F81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Pricing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122915-0331-454C-9698-A116B0C1588B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71651-7D0C-4EE2-A910-FC180253C6A1}"/>
              </a:ext>
            </a:extLst>
          </p:cNvPr>
          <p:cNvSpPr txBox="1"/>
          <p:nvPr/>
        </p:nvSpPr>
        <p:spPr>
          <a:xfrm>
            <a:off x="5838402" y="1052444"/>
            <a:ext cx="49429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+mj-lt"/>
              </a:rPr>
              <a:t>Visual</a:t>
            </a:r>
          </a:p>
          <a:p>
            <a:r>
              <a:rPr lang="en-US" sz="7200" b="1" dirty="0">
                <a:solidFill>
                  <a:schemeClr val="bg1"/>
                </a:solidFill>
                <a:latin typeface="+mj-lt"/>
              </a:rPr>
              <a:t>Treatment</a:t>
            </a:r>
          </a:p>
          <a:p>
            <a:r>
              <a:rPr lang="en-US" sz="7200" b="1" dirty="0">
                <a:solidFill>
                  <a:schemeClr val="bg1"/>
                </a:solidFill>
                <a:latin typeface="+mj-lt"/>
              </a:rPr>
              <a:t>*</a:t>
            </a:r>
            <a:endParaRPr lang="id-ID" sz="7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D6C154-56FA-498E-8DB1-9FAE4B6BE7AF}"/>
              </a:ext>
            </a:extLst>
          </p:cNvPr>
          <p:cNvSpPr txBox="1"/>
          <p:nvPr/>
        </p:nvSpPr>
        <p:spPr>
          <a:xfrm>
            <a:off x="8103783" y="3738800"/>
            <a:ext cx="3755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Photography, Video,</a:t>
            </a:r>
          </a:p>
          <a:p>
            <a:r>
              <a:rPr lang="en-US" b="1" dirty="0">
                <a:solidFill>
                  <a:schemeClr val="bg1"/>
                </a:solidFill>
                <a:latin typeface="+mj-lt"/>
              </a:rPr>
              <a:t>Animation, Ads &amp; Visual Art.</a:t>
            </a:r>
            <a:endParaRPr lang="id-ID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8F053-7841-4B3A-A143-2A65BD46E8F2}"/>
              </a:ext>
            </a:extLst>
          </p:cNvPr>
          <p:cNvSpPr txBox="1"/>
          <p:nvPr/>
        </p:nvSpPr>
        <p:spPr>
          <a:xfrm>
            <a:off x="8175995" y="4985989"/>
            <a:ext cx="196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$15k</a:t>
            </a:r>
            <a:endParaRPr lang="id-ID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366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50"/>
                            </p:stCondLst>
                            <p:childTnLst>
                              <p:par>
                                <p:cTn id="3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  <p:bldP spid="12" grpId="0"/>
      <p:bldP spid="13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3C04D-9C0D-4AEF-8618-6E9AB09BAF8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5FD8ED8-C5C7-4B6A-A245-EF0C9273ED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9BE1BD05-780A-4078-871A-67E2AB5F0CE4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accent5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6B7C95-2FC0-4168-8EA3-881B60A53623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5"/>
                </a:solidFill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E4CDD-74A0-4159-BBA7-6B87AB652217}"/>
              </a:ext>
            </a:extLst>
          </p:cNvPr>
          <p:cNvSpPr/>
          <p:nvPr/>
        </p:nvSpPr>
        <p:spPr>
          <a:xfrm>
            <a:off x="7171003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5"/>
                </a:solidFill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8EE56D-231C-4DAB-AF1F-266220EE076C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5"/>
                </a:solidFill>
                <a:cs typeface="Poppins" panose="02000000000000000000" pitchFamily="2" charset="0"/>
              </a:rPr>
              <a:t>@</a:t>
            </a:r>
            <a:r>
              <a:rPr lang="en-US" sz="1200" dirty="0" err="1">
                <a:solidFill>
                  <a:schemeClr val="accent5"/>
                </a:solidFill>
                <a:cs typeface="Poppins" panose="02000000000000000000" pitchFamily="2" charset="0"/>
              </a:rPr>
              <a:t>minimalisimoofficial</a:t>
            </a:r>
            <a:endParaRPr lang="en-US" sz="1200" dirty="0">
              <a:solidFill>
                <a:schemeClr val="accent5"/>
              </a:solidFill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CF8AB3-E41A-401E-8156-7CF982E7ADA7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5"/>
                </a:solidFill>
                <a:cs typeface="Poppins" panose="02000000000000000000" pitchFamily="2" charset="0"/>
              </a:rPr>
              <a:t>Pricing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3A19C4-9F52-434D-865C-8FA0C1612048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accent5"/>
                </a:solidFill>
                <a:cs typeface="Poppins" panose="02000000000000000000" pitchFamily="2" charset="0"/>
              </a:rPr>
              <a:t>Muli</a:t>
            </a:r>
            <a:r>
              <a:rPr lang="en-US" sz="1600" dirty="0">
                <a:solidFill>
                  <a:schemeClr val="accent5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E4B20-F814-43D1-BC25-973980A698A9}"/>
              </a:ext>
            </a:extLst>
          </p:cNvPr>
          <p:cNvSpPr txBox="1"/>
          <p:nvPr/>
        </p:nvSpPr>
        <p:spPr>
          <a:xfrm>
            <a:off x="5628852" y="1052444"/>
            <a:ext cx="5726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+mj-lt"/>
              </a:rPr>
              <a:t>Architecture</a:t>
            </a:r>
          </a:p>
          <a:p>
            <a:r>
              <a:rPr lang="en-US" sz="7200" b="1" dirty="0">
                <a:solidFill>
                  <a:schemeClr val="bg1"/>
                </a:solidFill>
                <a:latin typeface="+mj-lt"/>
              </a:rPr>
              <a:t>Concept</a:t>
            </a:r>
            <a:endParaRPr lang="id-ID" sz="7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59011F-7D05-4CF0-A360-994A379B743D}"/>
              </a:ext>
            </a:extLst>
          </p:cNvPr>
          <p:cNvSpPr txBox="1"/>
          <p:nvPr/>
        </p:nvSpPr>
        <p:spPr>
          <a:xfrm>
            <a:off x="8103783" y="3738800"/>
            <a:ext cx="3755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+mj-lt"/>
              </a:rPr>
              <a:t>Concept, </a:t>
            </a:r>
            <a:r>
              <a:rPr lang="fr-FR" b="1" dirty="0" err="1">
                <a:solidFill>
                  <a:schemeClr val="bg1"/>
                </a:solidFill>
                <a:latin typeface="+mj-lt"/>
              </a:rPr>
              <a:t>Drawing</a:t>
            </a:r>
            <a:r>
              <a:rPr lang="fr-FR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fr-FR" b="1" dirty="0" err="1">
                <a:solidFill>
                  <a:schemeClr val="bg1"/>
                </a:solidFill>
                <a:latin typeface="+mj-lt"/>
              </a:rPr>
              <a:t>Technical</a:t>
            </a:r>
            <a:endParaRPr lang="fr-FR" b="1" dirty="0">
              <a:solidFill>
                <a:schemeClr val="bg1"/>
              </a:solidFill>
              <a:latin typeface="+mj-lt"/>
            </a:endParaRPr>
          </a:p>
          <a:p>
            <a:r>
              <a:rPr lang="fr-FR" b="1" dirty="0">
                <a:solidFill>
                  <a:schemeClr val="bg1"/>
                </a:solidFill>
                <a:latin typeface="+mj-lt"/>
              </a:rPr>
              <a:t>Consultation, </a:t>
            </a:r>
            <a:r>
              <a:rPr lang="fr-FR" b="1" dirty="0" err="1">
                <a:solidFill>
                  <a:schemeClr val="bg1"/>
                </a:solidFill>
                <a:latin typeface="+mj-lt"/>
              </a:rPr>
              <a:t>etc</a:t>
            </a:r>
            <a:endParaRPr lang="id-ID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691B8-D040-4ADB-860D-370B4C411F1C}"/>
              </a:ext>
            </a:extLst>
          </p:cNvPr>
          <p:cNvSpPr txBox="1"/>
          <p:nvPr/>
        </p:nvSpPr>
        <p:spPr>
          <a:xfrm>
            <a:off x="8175995" y="4985989"/>
            <a:ext cx="196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/>
                </a:solidFill>
                <a:latin typeface="+mj-lt"/>
              </a:rPr>
              <a:t>$25k</a:t>
            </a:r>
            <a:endParaRPr lang="id-ID" sz="40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992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2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4B031-1DC3-452B-A875-1FBD980607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E7E7AE8-8323-4135-8690-8CAC6C79ADD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077A5B18-1EBF-455B-82FA-BEA7BA06DEEB}"/>
              </a:ext>
            </a:extLst>
          </p:cNvPr>
          <p:cNvSpPr>
            <a:spLocks noEditPoints="1"/>
          </p:cNvSpPr>
          <p:nvPr/>
        </p:nvSpPr>
        <p:spPr bwMode="auto">
          <a:xfrm>
            <a:off x="630607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accent5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A61327-2D55-4514-901A-DB4EF51F94C0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5"/>
                </a:solidFill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FF17EA-D678-4CE2-AE9F-A5B0B293BFCA}"/>
              </a:ext>
            </a:extLst>
          </p:cNvPr>
          <p:cNvSpPr/>
          <p:nvPr/>
        </p:nvSpPr>
        <p:spPr>
          <a:xfrm>
            <a:off x="7218142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5"/>
                </a:solidFill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7AB152-7F23-4A3A-B178-2813DC42817E}"/>
              </a:ext>
            </a:extLst>
          </p:cNvPr>
          <p:cNvSpPr/>
          <p:nvPr/>
        </p:nvSpPr>
        <p:spPr>
          <a:xfrm>
            <a:off x="8037083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5"/>
                </a:solidFill>
                <a:cs typeface="Poppins" panose="02000000000000000000" pitchFamily="2" charset="0"/>
              </a:rPr>
              <a:t>@</a:t>
            </a:r>
            <a:r>
              <a:rPr lang="en-US" sz="1200" dirty="0" err="1">
                <a:solidFill>
                  <a:schemeClr val="accent5"/>
                </a:solidFill>
                <a:cs typeface="Poppins" panose="02000000000000000000" pitchFamily="2" charset="0"/>
              </a:rPr>
              <a:t>minimalisimoofficial</a:t>
            </a:r>
            <a:endParaRPr lang="en-US" sz="1200" dirty="0">
              <a:solidFill>
                <a:schemeClr val="accent5"/>
              </a:solidFill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B835B-1EC1-43DB-9F71-261AEC260BE6}"/>
              </a:ext>
            </a:extLst>
          </p:cNvPr>
          <p:cNvSpPr/>
          <p:nvPr/>
        </p:nvSpPr>
        <p:spPr>
          <a:xfrm rot="5400000">
            <a:off x="9697729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5"/>
                </a:solidFill>
                <a:cs typeface="Poppins" panose="02000000000000000000" pitchFamily="2" charset="0"/>
              </a:rPr>
              <a:t>Pricing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27E4E5-373E-4437-A78E-1EF509CD8402}"/>
              </a:ext>
            </a:extLst>
          </p:cNvPr>
          <p:cNvSpPr/>
          <p:nvPr/>
        </p:nvSpPr>
        <p:spPr>
          <a:xfrm>
            <a:off x="875083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accent5"/>
                </a:solidFill>
                <a:cs typeface="Poppins" panose="02000000000000000000" pitchFamily="2" charset="0"/>
              </a:rPr>
              <a:t>Muli</a:t>
            </a:r>
            <a:r>
              <a:rPr lang="en-US" sz="1600" dirty="0">
                <a:solidFill>
                  <a:schemeClr val="accent5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5D627-81A4-457C-A880-A8D6DF8DC8DA}"/>
              </a:ext>
            </a:extLst>
          </p:cNvPr>
          <p:cNvSpPr txBox="1"/>
          <p:nvPr/>
        </p:nvSpPr>
        <p:spPr>
          <a:xfrm>
            <a:off x="5628852" y="1052444"/>
            <a:ext cx="5726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+mj-lt"/>
              </a:rPr>
              <a:t>Interior</a:t>
            </a:r>
          </a:p>
          <a:p>
            <a:r>
              <a:rPr lang="en-US" sz="7200" b="1" dirty="0">
                <a:solidFill>
                  <a:schemeClr val="bg1"/>
                </a:solidFill>
                <a:latin typeface="+mj-lt"/>
              </a:rPr>
              <a:t>Design</a:t>
            </a:r>
          </a:p>
          <a:p>
            <a:r>
              <a:rPr lang="en-US" sz="7200" b="1" dirty="0">
                <a:solidFill>
                  <a:schemeClr val="bg1"/>
                </a:solidFill>
                <a:latin typeface="+mj-lt"/>
              </a:rPr>
              <a:t>\</a:t>
            </a:r>
            <a:endParaRPr lang="id-ID" sz="7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587E74-7B74-4C08-B36A-D8CA2548539A}"/>
              </a:ext>
            </a:extLst>
          </p:cNvPr>
          <p:cNvSpPr txBox="1"/>
          <p:nvPr/>
        </p:nvSpPr>
        <p:spPr>
          <a:xfrm>
            <a:off x="8103783" y="3738800"/>
            <a:ext cx="3755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Designing, Material</a:t>
            </a:r>
          </a:p>
          <a:p>
            <a:r>
              <a:rPr lang="en-US" b="1" dirty="0">
                <a:solidFill>
                  <a:schemeClr val="bg1"/>
                </a:solidFill>
                <a:latin typeface="+mj-lt"/>
              </a:rPr>
              <a:t>Research, Art Product</a:t>
            </a:r>
            <a:endParaRPr lang="id-ID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3F92D7-FAD4-46AB-942C-D0AB84DD614A}"/>
              </a:ext>
            </a:extLst>
          </p:cNvPr>
          <p:cNvSpPr txBox="1"/>
          <p:nvPr/>
        </p:nvSpPr>
        <p:spPr>
          <a:xfrm>
            <a:off x="905496" y="1241590"/>
            <a:ext cx="24633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+mj-lt"/>
              </a:rPr>
              <a:t>$25k</a:t>
            </a:r>
            <a:endParaRPr lang="id-ID" sz="6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06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50"/>
                            </p:stCondLst>
                            <p:childTnLst>
                              <p:par>
                                <p:cTn id="3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5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E943E-83DF-4849-A497-780729F86D9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94DABA1-3FD4-4DC6-8EF2-7D20FD9BD9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848A36B-E6FE-4874-824C-74868ADAED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43A131D-40A0-4D47-80C8-FA50903E60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9ED7A-5A1E-4A59-A36D-89E224350F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C859FCA6-BD2F-4508-B969-BF98561C15A1}"/>
              </a:ext>
            </a:extLst>
          </p:cNvPr>
          <p:cNvSpPr>
            <a:spLocks noEditPoints="1"/>
          </p:cNvSpPr>
          <p:nvPr/>
        </p:nvSpPr>
        <p:spPr bwMode="auto">
          <a:xfrm>
            <a:off x="630607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accent5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D02A15-51E9-4B39-8666-B0D0A0D4CACF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5"/>
                </a:solidFill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588681-80B0-465B-8CCA-4FFF20DE7691}"/>
              </a:ext>
            </a:extLst>
          </p:cNvPr>
          <p:cNvSpPr/>
          <p:nvPr/>
        </p:nvSpPr>
        <p:spPr>
          <a:xfrm>
            <a:off x="7218142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5"/>
                </a:solidFill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6E61D4-C754-46D1-9D4F-30E8C44C2EA5}"/>
              </a:ext>
            </a:extLst>
          </p:cNvPr>
          <p:cNvSpPr/>
          <p:nvPr/>
        </p:nvSpPr>
        <p:spPr>
          <a:xfrm>
            <a:off x="8037083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5"/>
                </a:solidFill>
                <a:cs typeface="Poppins" panose="02000000000000000000" pitchFamily="2" charset="0"/>
              </a:rPr>
              <a:t>@</a:t>
            </a:r>
            <a:r>
              <a:rPr lang="en-US" sz="1200" dirty="0" err="1">
                <a:solidFill>
                  <a:schemeClr val="accent5"/>
                </a:solidFill>
                <a:cs typeface="Poppins" panose="02000000000000000000" pitchFamily="2" charset="0"/>
              </a:rPr>
              <a:t>minimalisimoofficial</a:t>
            </a:r>
            <a:endParaRPr lang="en-US" sz="1200" dirty="0">
              <a:solidFill>
                <a:schemeClr val="accent5"/>
              </a:solidFill>
              <a:cs typeface="Poppins" panose="020000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49E9E8-3D9D-41EB-B259-720BBD20E6BE}"/>
              </a:ext>
            </a:extLst>
          </p:cNvPr>
          <p:cNvSpPr/>
          <p:nvPr/>
        </p:nvSpPr>
        <p:spPr>
          <a:xfrm rot="5400000">
            <a:off x="9697729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5"/>
                </a:solidFill>
                <a:cs typeface="Poppins" panose="02000000000000000000" pitchFamily="2" charset="0"/>
              </a:rPr>
              <a:t>Timeline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C9FD6D-F8FA-4EA5-ADA6-7CB26603B7E9}"/>
              </a:ext>
            </a:extLst>
          </p:cNvPr>
          <p:cNvSpPr/>
          <p:nvPr/>
        </p:nvSpPr>
        <p:spPr>
          <a:xfrm>
            <a:off x="875083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accent5"/>
                </a:solidFill>
                <a:cs typeface="Poppins" panose="02000000000000000000" pitchFamily="2" charset="0"/>
              </a:rPr>
              <a:t>Muli</a:t>
            </a:r>
            <a:r>
              <a:rPr lang="en-US" sz="1600" dirty="0">
                <a:solidFill>
                  <a:schemeClr val="accent5"/>
                </a:solidFill>
                <a:cs typeface="Poppins" panose="02000000000000000000" pitchFamily="2" charset="0"/>
              </a:rPr>
              <a:t> —</a:t>
            </a:r>
          </a:p>
        </p:txBody>
      </p:sp>
    </p:spTree>
    <p:extLst>
      <p:ext uri="{BB962C8B-B14F-4D97-AF65-F5344CB8AC3E}">
        <p14:creationId xmlns:p14="http://schemas.microsoft.com/office/powerpoint/2010/main" val="29981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/>
      <p:bldP spid="31" grpId="0"/>
      <p:bldP spid="32" grpId="0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9204379-5B72-4931-9A4C-392F60A491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D71AC34E-E126-4B88-A557-8AA7D47043ED}"/>
              </a:ext>
            </a:extLst>
          </p:cNvPr>
          <p:cNvSpPr>
            <a:spLocks noEditPoints="1"/>
          </p:cNvSpPr>
          <p:nvPr/>
        </p:nvSpPr>
        <p:spPr bwMode="auto">
          <a:xfrm>
            <a:off x="630607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bg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DCCAC8-E7A1-422C-BC89-2AF8237C047D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D6A69-3417-4D02-9A47-21F1A5595A7A}"/>
              </a:ext>
            </a:extLst>
          </p:cNvPr>
          <p:cNvSpPr/>
          <p:nvPr/>
        </p:nvSpPr>
        <p:spPr>
          <a:xfrm>
            <a:off x="7218142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EDDA84-66B7-45ED-B8A6-119ABA2E0E01}"/>
              </a:ext>
            </a:extLst>
          </p:cNvPr>
          <p:cNvSpPr/>
          <p:nvPr/>
        </p:nvSpPr>
        <p:spPr>
          <a:xfrm>
            <a:off x="8037083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Poppins" panose="02000000000000000000" pitchFamily="2" charset="0"/>
              </a:rPr>
              <a:t>@</a:t>
            </a:r>
            <a:r>
              <a:rPr lang="en-US" sz="1200" dirty="0" err="1">
                <a:solidFill>
                  <a:schemeClr val="bg1"/>
                </a:solidFill>
                <a:cs typeface="Poppins" panose="02000000000000000000" pitchFamily="2" charset="0"/>
              </a:rPr>
              <a:t>minimalisimoofficial</a:t>
            </a:r>
            <a:endParaRPr lang="en-US" sz="1200" dirty="0">
              <a:solidFill>
                <a:schemeClr val="bg1"/>
              </a:solidFill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EBCA7-275B-4033-BA80-70BC4EEB1BC7}"/>
              </a:ext>
            </a:extLst>
          </p:cNvPr>
          <p:cNvSpPr/>
          <p:nvPr/>
        </p:nvSpPr>
        <p:spPr>
          <a:xfrm rot="5400000">
            <a:off x="9697729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cs typeface="Poppins" panose="02000000000000000000" pitchFamily="2" charset="0"/>
              </a:rPr>
              <a:t>Timeline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05F564-7CC7-46B2-8E92-57A203C320B3}"/>
              </a:ext>
            </a:extLst>
          </p:cNvPr>
          <p:cNvSpPr/>
          <p:nvPr/>
        </p:nvSpPr>
        <p:spPr>
          <a:xfrm>
            <a:off x="875083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cs typeface="Poppins" panose="02000000000000000000" pitchFamily="2" charset="0"/>
              </a:rPr>
              <a:t>Muli</a:t>
            </a:r>
            <a:r>
              <a:rPr lang="en-US" sz="1600" dirty="0">
                <a:solidFill>
                  <a:schemeClr val="bg1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503CB-FFAB-4500-BE89-14F31E3A3C10}"/>
              </a:ext>
            </a:extLst>
          </p:cNvPr>
          <p:cNvSpPr txBox="1"/>
          <p:nvPr/>
        </p:nvSpPr>
        <p:spPr>
          <a:xfrm>
            <a:off x="5848" y="1787065"/>
            <a:ext cx="121754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2"/>
                </a:solidFill>
                <a:latin typeface="+mj-lt"/>
              </a:rPr>
              <a:t>Most of our services</a:t>
            </a:r>
          </a:p>
          <a:p>
            <a:pPr algn="ctr"/>
            <a:r>
              <a:rPr lang="en-US" sz="8800" b="1" dirty="0">
                <a:solidFill>
                  <a:schemeClr val="bg2"/>
                </a:solidFill>
                <a:latin typeface="+mj-lt"/>
              </a:rPr>
              <a:t>is take 80 hours</a:t>
            </a:r>
            <a:endParaRPr lang="id-ID" sz="88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21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21716D7-ECE0-461B-A952-D7218DCC4A5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3E27EB38-845C-4694-AF25-2D969DE75EF3}"/>
              </a:ext>
            </a:extLst>
          </p:cNvPr>
          <p:cNvSpPr>
            <a:spLocks noEditPoints="1"/>
          </p:cNvSpPr>
          <p:nvPr/>
        </p:nvSpPr>
        <p:spPr bwMode="auto">
          <a:xfrm>
            <a:off x="630607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bg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73658-CC45-47C5-80FA-5917151B078C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8DC92E-2D6F-412D-9DDD-183E3CD31BB2}"/>
              </a:ext>
            </a:extLst>
          </p:cNvPr>
          <p:cNvSpPr/>
          <p:nvPr/>
        </p:nvSpPr>
        <p:spPr>
          <a:xfrm>
            <a:off x="7218142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CC5A8-62FB-4C9F-B17F-891EF847FF53}"/>
              </a:ext>
            </a:extLst>
          </p:cNvPr>
          <p:cNvSpPr/>
          <p:nvPr/>
        </p:nvSpPr>
        <p:spPr>
          <a:xfrm>
            <a:off x="8037083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Poppins" panose="02000000000000000000" pitchFamily="2" charset="0"/>
              </a:rPr>
              <a:t>@</a:t>
            </a:r>
            <a:r>
              <a:rPr lang="en-US" sz="1200" dirty="0" err="1">
                <a:solidFill>
                  <a:schemeClr val="bg1"/>
                </a:solidFill>
                <a:cs typeface="Poppins" panose="02000000000000000000" pitchFamily="2" charset="0"/>
              </a:rPr>
              <a:t>minimalisimoofficial</a:t>
            </a:r>
            <a:endParaRPr lang="en-US" sz="1200" dirty="0">
              <a:solidFill>
                <a:schemeClr val="bg1"/>
              </a:solidFill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4A1346-EA54-48E1-89AE-4A524F068110}"/>
              </a:ext>
            </a:extLst>
          </p:cNvPr>
          <p:cNvSpPr/>
          <p:nvPr/>
        </p:nvSpPr>
        <p:spPr>
          <a:xfrm rot="5400000">
            <a:off x="9697729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cs typeface="Poppins" panose="02000000000000000000" pitchFamily="2" charset="0"/>
              </a:rPr>
              <a:t>Process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A758A1-05D9-45BF-85D8-F728C10CFC5A}"/>
              </a:ext>
            </a:extLst>
          </p:cNvPr>
          <p:cNvSpPr/>
          <p:nvPr/>
        </p:nvSpPr>
        <p:spPr>
          <a:xfrm>
            <a:off x="875083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cs typeface="Poppins" panose="02000000000000000000" pitchFamily="2" charset="0"/>
              </a:rPr>
              <a:t>Muli</a:t>
            </a:r>
            <a:r>
              <a:rPr lang="en-US" sz="1600" dirty="0">
                <a:solidFill>
                  <a:schemeClr val="bg1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6B94D-AA2C-4F63-8CAA-7F83FFD94487}"/>
              </a:ext>
            </a:extLst>
          </p:cNvPr>
          <p:cNvSpPr txBox="1"/>
          <p:nvPr/>
        </p:nvSpPr>
        <p:spPr>
          <a:xfrm>
            <a:off x="551687" y="1116014"/>
            <a:ext cx="5726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+mj-lt"/>
              </a:rPr>
              <a:t>Week 01.</a:t>
            </a:r>
            <a:endParaRPr lang="id-ID" sz="7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2D6BE2-3EC1-45DB-82A0-9FFA00F1735E}"/>
              </a:ext>
            </a:extLst>
          </p:cNvPr>
          <p:cNvSpPr txBox="1"/>
          <p:nvPr/>
        </p:nvSpPr>
        <p:spPr>
          <a:xfrm>
            <a:off x="5455141" y="1324101"/>
            <a:ext cx="4869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Research, Iteration &amp; Concept</a:t>
            </a:r>
          </a:p>
          <a:p>
            <a:endParaRPr lang="en-US" b="1" dirty="0">
              <a:solidFill>
                <a:schemeClr val="bg2"/>
              </a:solidFill>
              <a:latin typeface="+mj-lt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We are working hard to collecting and iterate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concepts, brainstorming, ideations,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discussions, debate &amp; other conceptual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process.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This process is a collaboration phase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between our clients and teams.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C4C82B-36FE-4BCC-A58F-C7229CE9B03D}"/>
              </a:ext>
            </a:extLst>
          </p:cNvPr>
          <p:cNvSpPr/>
          <p:nvPr/>
        </p:nvSpPr>
        <p:spPr>
          <a:xfrm>
            <a:off x="477265" y="522622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solidFill>
                  <a:schemeClr val="bg1"/>
                </a:solidFill>
                <a:cs typeface="Poppins" panose="02000000000000000000" pitchFamily="2" charset="0"/>
              </a:rPr>
              <a:t>The Process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solidFill>
                  <a:schemeClr val="bg1"/>
                </a:solidFill>
                <a:cs typeface="Poppins" panose="02000000000000000000" pitchFamily="2" charset="0"/>
              </a:rPr>
              <a:t>Muli</a:t>
            </a:r>
            <a:r>
              <a:rPr lang="en-US" sz="1100" dirty="0">
                <a:solidFill>
                  <a:schemeClr val="bg1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4763E3-D184-484F-BECD-E9BDC145837A}"/>
              </a:ext>
            </a:extLst>
          </p:cNvPr>
          <p:cNvSpPr/>
          <p:nvPr/>
        </p:nvSpPr>
        <p:spPr>
          <a:xfrm>
            <a:off x="5495352" y="4617380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cs typeface="Poppins" panose="02000000000000000000" pitchFamily="2" charset="0"/>
              </a:rPr>
              <a:t>Process — Week 1</a:t>
            </a:r>
          </a:p>
          <a:p>
            <a:pPr>
              <a:lnSpc>
                <a:spcPts val="1600"/>
              </a:lnSpc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cs typeface="Poppins" panose="02000000000000000000" pitchFamily="2" charset="0"/>
              </a:rPr>
              <a:t>20 hours</a:t>
            </a:r>
          </a:p>
        </p:txBody>
      </p:sp>
    </p:spTree>
    <p:extLst>
      <p:ext uri="{BB962C8B-B14F-4D97-AF65-F5344CB8AC3E}">
        <p14:creationId xmlns:p14="http://schemas.microsoft.com/office/powerpoint/2010/main" val="422393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7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50"/>
                            </p:stCondLst>
                            <p:childTnLst>
                              <p:par>
                                <p:cTn id="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ACDBDE3-CB29-4B01-A9A4-1A14E1D09D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F1ED521E-D6DB-4806-8ABE-2285E28EBB41}"/>
              </a:ext>
            </a:extLst>
          </p:cNvPr>
          <p:cNvSpPr>
            <a:spLocks noEditPoints="1"/>
          </p:cNvSpPr>
          <p:nvPr/>
        </p:nvSpPr>
        <p:spPr bwMode="auto">
          <a:xfrm>
            <a:off x="630607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bg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0859B7-5E21-496D-B75D-21244CE5D6BE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4CF90-37BB-4ADB-AAA0-0ED26B17B977}"/>
              </a:ext>
            </a:extLst>
          </p:cNvPr>
          <p:cNvSpPr/>
          <p:nvPr/>
        </p:nvSpPr>
        <p:spPr>
          <a:xfrm>
            <a:off x="7218142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55B18F-8119-4D14-9CE2-38B2A626F047}"/>
              </a:ext>
            </a:extLst>
          </p:cNvPr>
          <p:cNvSpPr/>
          <p:nvPr/>
        </p:nvSpPr>
        <p:spPr>
          <a:xfrm>
            <a:off x="8037083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Poppins" panose="02000000000000000000" pitchFamily="2" charset="0"/>
              </a:rPr>
              <a:t>@</a:t>
            </a:r>
            <a:r>
              <a:rPr lang="en-US" sz="1200" dirty="0" err="1">
                <a:solidFill>
                  <a:schemeClr val="bg1"/>
                </a:solidFill>
                <a:cs typeface="Poppins" panose="02000000000000000000" pitchFamily="2" charset="0"/>
              </a:rPr>
              <a:t>minimalisimoofficial</a:t>
            </a:r>
            <a:endParaRPr lang="en-US" sz="1200" dirty="0">
              <a:solidFill>
                <a:schemeClr val="bg1"/>
              </a:solidFill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2065D5-1D54-48CE-ADBD-45245ED386FE}"/>
              </a:ext>
            </a:extLst>
          </p:cNvPr>
          <p:cNvSpPr/>
          <p:nvPr/>
        </p:nvSpPr>
        <p:spPr>
          <a:xfrm rot="5400000">
            <a:off x="9697729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cs typeface="Poppins" panose="02000000000000000000" pitchFamily="2" charset="0"/>
              </a:rPr>
              <a:t>Process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462CDB-FA10-40B5-8140-9EB6B2E33DBC}"/>
              </a:ext>
            </a:extLst>
          </p:cNvPr>
          <p:cNvSpPr/>
          <p:nvPr/>
        </p:nvSpPr>
        <p:spPr>
          <a:xfrm>
            <a:off x="875083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cs typeface="Poppins" panose="02000000000000000000" pitchFamily="2" charset="0"/>
              </a:rPr>
              <a:t>Muli</a:t>
            </a:r>
            <a:r>
              <a:rPr lang="en-US" sz="1600" dirty="0">
                <a:solidFill>
                  <a:schemeClr val="bg1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C5C3E2-DE3E-43BE-9210-8C472D416218}"/>
              </a:ext>
            </a:extLst>
          </p:cNvPr>
          <p:cNvSpPr/>
          <p:nvPr/>
        </p:nvSpPr>
        <p:spPr>
          <a:xfrm>
            <a:off x="477265" y="522622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solidFill>
                  <a:schemeClr val="bg1"/>
                </a:solidFill>
                <a:cs typeface="Poppins" panose="02000000000000000000" pitchFamily="2" charset="0"/>
              </a:rPr>
              <a:t>The Process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solidFill>
                  <a:schemeClr val="bg1"/>
                </a:solidFill>
                <a:cs typeface="Poppins" panose="02000000000000000000" pitchFamily="2" charset="0"/>
              </a:rPr>
              <a:t>Muli</a:t>
            </a:r>
            <a:r>
              <a:rPr lang="en-US" sz="1100" dirty="0">
                <a:solidFill>
                  <a:schemeClr val="bg1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E8F503-4595-46F4-AB15-99E05AD90BEB}"/>
              </a:ext>
            </a:extLst>
          </p:cNvPr>
          <p:cNvSpPr txBox="1"/>
          <p:nvPr/>
        </p:nvSpPr>
        <p:spPr>
          <a:xfrm>
            <a:off x="551687" y="1116014"/>
            <a:ext cx="5726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+mj-lt"/>
              </a:rPr>
              <a:t>Week 02.</a:t>
            </a:r>
            <a:endParaRPr lang="id-ID" sz="7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B9F9F-FD98-4618-91BA-0012A8E551AF}"/>
              </a:ext>
            </a:extLst>
          </p:cNvPr>
          <p:cNvSpPr txBox="1"/>
          <p:nvPr/>
        </p:nvSpPr>
        <p:spPr>
          <a:xfrm>
            <a:off x="5455141" y="1324101"/>
            <a:ext cx="4869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Production &amp; Technical</a:t>
            </a:r>
          </a:p>
          <a:p>
            <a:endParaRPr lang="en-US" b="1" dirty="0">
              <a:solidFill>
                <a:schemeClr val="bg2"/>
              </a:solidFill>
              <a:latin typeface="+mj-lt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Our creatives will make a decision about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what tools, hardware, device and materials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that to be used for the project.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The decision made our consideration about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the budget, goals, vision and output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E9D2B-34C1-475A-9270-907251DF99C3}"/>
              </a:ext>
            </a:extLst>
          </p:cNvPr>
          <p:cNvSpPr/>
          <p:nvPr/>
        </p:nvSpPr>
        <p:spPr>
          <a:xfrm>
            <a:off x="5495352" y="4617380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cs typeface="Poppins" panose="02000000000000000000" pitchFamily="2" charset="0"/>
              </a:rPr>
              <a:t>Process — Week 2</a:t>
            </a:r>
          </a:p>
          <a:p>
            <a:pPr>
              <a:lnSpc>
                <a:spcPts val="1600"/>
              </a:lnSpc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cs typeface="Poppins" panose="02000000000000000000" pitchFamily="2" charset="0"/>
              </a:rPr>
              <a:t>40 hours</a:t>
            </a:r>
          </a:p>
        </p:txBody>
      </p:sp>
    </p:spTree>
    <p:extLst>
      <p:ext uri="{BB962C8B-B14F-4D97-AF65-F5344CB8AC3E}">
        <p14:creationId xmlns:p14="http://schemas.microsoft.com/office/powerpoint/2010/main" val="392762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7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50"/>
                            </p:stCondLst>
                            <p:childTnLst>
                              <p:par>
                                <p:cTn id="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606CA-A4FD-405B-A22A-DD0F7D629EB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8B1087DF-82AC-48DF-9D5B-B9A492C0FDE3}"/>
              </a:ext>
            </a:extLst>
          </p:cNvPr>
          <p:cNvSpPr>
            <a:spLocks noEditPoints="1"/>
          </p:cNvSpPr>
          <p:nvPr/>
        </p:nvSpPr>
        <p:spPr bwMode="auto">
          <a:xfrm>
            <a:off x="630607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accent5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A1436C-1A21-421F-93C6-0376EFA795B4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6297EB-7451-440B-9A13-6805A76156A6}"/>
              </a:ext>
            </a:extLst>
          </p:cNvPr>
          <p:cNvSpPr/>
          <p:nvPr/>
        </p:nvSpPr>
        <p:spPr>
          <a:xfrm>
            <a:off x="7218142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5"/>
                </a:solidFill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17726-AB67-41DF-B7C4-56255F9810E8}"/>
              </a:ext>
            </a:extLst>
          </p:cNvPr>
          <p:cNvSpPr/>
          <p:nvPr/>
        </p:nvSpPr>
        <p:spPr>
          <a:xfrm>
            <a:off x="8037083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Poppins" panose="02000000000000000000" pitchFamily="2" charset="0"/>
              </a:rPr>
              <a:t>@</a:t>
            </a:r>
            <a:r>
              <a:rPr lang="en-US" sz="1200" dirty="0" err="1">
                <a:solidFill>
                  <a:schemeClr val="bg1"/>
                </a:solidFill>
                <a:cs typeface="Poppins" panose="02000000000000000000" pitchFamily="2" charset="0"/>
              </a:rPr>
              <a:t>minimalisimoofficial</a:t>
            </a:r>
            <a:endParaRPr lang="en-US" sz="1200" dirty="0">
              <a:solidFill>
                <a:schemeClr val="bg1"/>
              </a:solidFill>
              <a:cs typeface="Poppins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787EAC-DABB-4683-9A48-7A1E1AE5BDB5}"/>
              </a:ext>
            </a:extLst>
          </p:cNvPr>
          <p:cNvSpPr/>
          <p:nvPr/>
        </p:nvSpPr>
        <p:spPr>
          <a:xfrm rot="5400000">
            <a:off x="9697729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5"/>
                </a:solidFill>
                <a:cs typeface="Poppins" panose="02000000000000000000" pitchFamily="2" charset="0"/>
              </a:rPr>
              <a:t>Contact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0B50DA-15F7-4785-AF82-76CEC399314A}"/>
              </a:ext>
            </a:extLst>
          </p:cNvPr>
          <p:cNvSpPr/>
          <p:nvPr/>
        </p:nvSpPr>
        <p:spPr>
          <a:xfrm>
            <a:off x="875083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accent5"/>
                </a:solidFill>
                <a:cs typeface="Poppins" panose="02000000000000000000" pitchFamily="2" charset="0"/>
              </a:rPr>
              <a:t>Muli</a:t>
            </a:r>
            <a:r>
              <a:rPr lang="en-US" sz="1600" dirty="0">
                <a:solidFill>
                  <a:schemeClr val="accent5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D93EE-8227-41EC-8057-7DD9F825C737}"/>
              </a:ext>
            </a:extLst>
          </p:cNvPr>
          <p:cNvSpPr txBox="1"/>
          <p:nvPr/>
        </p:nvSpPr>
        <p:spPr>
          <a:xfrm>
            <a:off x="869703" y="1787065"/>
            <a:ext cx="104618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2"/>
                </a:solidFill>
                <a:latin typeface="+mj-lt"/>
              </a:rPr>
              <a:t>Let’s collaborate!</a:t>
            </a:r>
          </a:p>
          <a:p>
            <a:pPr algn="ctr"/>
            <a:r>
              <a:rPr lang="en-US" sz="8800" b="1" dirty="0">
                <a:solidFill>
                  <a:schemeClr val="tx2"/>
                </a:solidFill>
                <a:latin typeface="+mj-lt"/>
              </a:rPr>
              <a:t>muli@muli.com</a:t>
            </a:r>
            <a:endParaRPr lang="id-ID" sz="88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95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>
            <a:extLst>
              <a:ext uri="{FF2B5EF4-FFF2-40B4-BE49-F238E27FC236}">
                <a16:creationId xmlns:a16="http://schemas.microsoft.com/office/drawing/2014/main" id="{7B288434-872D-4765-BFC3-20749914B7AA}"/>
              </a:ext>
            </a:extLst>
          </p:cNvPr>
          <p:cNvSpPr txBox="1"/>
          <p:nvPr/>
        </p:nvSpPr>
        <p:spPr>
          <a:xfrm>
            <a:off x="159292" y="1536325"/>
            <a:ext cx="118734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kern="1500" spc="400" dirty="0">
                <a:solidFill>
                  <a:schemeClr val="bg2"/>
                </a:solidFill>
                <a:latin typeface="+mj-lt"/>
              </a:rPr>
              <a:t>Journey &amp; History</a:t>
            </a:r>
          </a:p>
          <a:p>
            <a:pPr algn="ctr"/>
            <a:r>
              <a:rPr lang="en-US" sz="7200" b="1" kern="1500" spc="400" dirty="0">
                <a:solidFill>
                  <a:schemeClr val="bg2"/>
                </a:solidFill>
                <a:latin typeface="+mj-lt"/>
              </a:rPr>
              <a:t>of International</a:t>
            </a:r>
          </a:p>
          <a:p>
            <a:pPr algn="ctr"/>
            <a:r>
              <a:rPr lang="en-US" sz="7200" b="1" kern="1500" spc="400" dirty="0">
                <a:solidFill>
                  <a:schemeClr val="bg2"/>
                </a:solidFill>
                <a:latin typeface="+mj-lt"/>
              </a:rPr>
              <a:t>Corporation</a:t>
            </a:r>
            <a:endParaRPr lang="id-ID" sz="7200" b="1" kern="1500" spc="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10DA3BA-E295-466A-86FD-AB6C4861F9AC}"/>
              </a:ext>
            </a:extLst>
          </p:cNvPr>
          <p:cNvSpPr/>
          <p:nvPr/>
        </p:nvSpPr>
        <p:spPr>
          <a:xfrm>
            <a:off x="804970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accent2"/>
                </a:solidFill>
                <a:cs typeface="Poppins" panose="02000000000000000000" pitchFamily="2" charset="0"/>
              </a:rPr>
              <a:t>Muli</a:t>
            </a:r>
            <a:r>
              <a:rPr lang="en-US" sz="1600" dirty="0">
                <a:solidFill>
                  <a:schemeClr val="accent2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19" name="Freeform 11">
            <a:extLst>
              <a:ext uri="{FF2B5EF4-FFF2-40B4-BE49-F238E27FC236}">
                <a16:creationId xmlns:a16="http://schemas.microsoft.com/office/drawing/2014/main" id="{0604E81B-E388-47FE-880D-E5BD211C636B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accent2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C8264D5-D807-48BD-975D-3E10A907DF8D}"/>
              </a:ext>
            </a:extLst>
          </p:cNvPr>
          <p:cNvSpPr/>
          <p:nvPr/>
        </p:nvSpPr>
        <p:spPr>
          <a:xfrm>
            <a:off x="7966970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2"/>
                </a:solidFill>
                <a:cs typeface="Poppins" panose="02000000000000000000" pitchFamily="2" charset="0"/>
              </a:rPr>
              <a:t>Los Angeles — Hongkong — Australia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550462-270A-492E-BF2A-132A39242F58}"/>
              </a:ext>
            </a:extLst>
          </p:cNvPr>
          <p:cNvSpPr/>
          <p:nvPr/>
        </p:nvSpPr>
        <p:spPr>
          <a:xfrm>
            <a:off x="477265" y="3149052"/>
            <a:ext cx="3574846" cy="2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solidFill>
                  <a:schemeClr val="accent2"/>
                </a:solidFill>
                <a:cs typeface="Poppins" panose="02000000000000000000" pitchFamily="2" charset="0"/>
              </a:rPr>
              <a:t>Worldwide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50D796C-8259-40A2-A43E-18C5269B147A}"/>
              </a:ext>
            </a:extLst>
          </p:cNvPr>
          <p:cNvSpPr/>
          <p:nvPr/>
        </p:nvSpPr>
        <p:spPr>
          <a:xfrm>
            <a:off x="7966970" y="3149052"/>
            <a:ext cx="3574846" cy="2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100" b="1" dirty="0">
                <a:solidFill>
                  <a:schemeClr val="accent2"/>
                </a:solidFill>
                <a:cs typeface="Poppins" panose="02000000000000000000" pitchFamily="2" charset="0"/>
              </a:rPr>
              <a:t>15 years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B242508-8177-4176-832F-72E17A30D44C}"/>
              </a:ext>
            </a:extLst>
          </p:cNvPr>
          <p:cNvSpPr/>
          <p:nvPr/>
        </p:nvSpPr>
        <p:spPr>
          <a:xfrm>
            <a:off x="2056655" y="6175833"/>
            <a:ext cx="8078687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2"/>
                </a:solidFill>
                <a:cs typeface="Poppins" panose="02000000000000000000" pitchFamily="2" charset="0"/>
              </a:rPr>
              <a:t>Start from the early 2003, the company has been recognized as an award-winning brands</a:t>
            </a:r>
          </a:p>
        </p:txBody>
      </p:sp>
    </p:spTree>
    <p:extLst>
      <p:ext uri="{BB962C8B-B14F-4D97-AF65-F5344CB8AC3E}">
        <p14:creationId xmlns:p14="http://schemas.microsoft.com/office/powerpoint/2010/main" val="234191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75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75" decel="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/>
      <p:bldP spid="119" grpId="0" animBg="1"/>
      <p:bldP spid="120" grpId="0"/>
      <p:bldP spid="121" grpId="0"/>
      <p:bldP spid="122" grpId="0"/>
      <p:bldP spid="1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5FFA2DD-CC91-438D-AED0-9F73213E60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70818" y="1144149"/>
            <a:ext cx="9050363" cy="4751204"/>
          </a:xfrm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52D85C-75C0-46BC-B45F-A3FE5D27718E}"/>
              </a:ext>
            </a:extLst>
          </p:cNvPr>
          <p:cNvSpPr/>
          <p:nvPr/>
        </p:nvSpPr>
        <p:spPr>
          <a:xfrm>
            <a:off x="4308576" y="225889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C1426B-C293-41B9-BEC8-841D8549A9A4}"/>
              </a:ext>
            </a:extLst>
          </p:cNvPr>
          <p:cNvSpPr/>
          <p:nvPr/>
        </p:nvSpPr>
        <p:spPr>
          <a:xfrm>
            <a:off x="8037083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Poppins" panose="02000000000000000000" pitchFamily="2" charset="0"/>
              </a:rPr>
              <a:t>@</a:t>
            </a:r>
            <a:r>
              <a:rPr lang="en-US" sz="1200" dirty="0" err="1">
                <a:solidFill>
                  <a:schemeClr val="bg1"/>
                </a:solidFill>
                <a:cs typeface="Poppins" panose="02000000000000000000" pitchFamily="2" charset="0"/>
              </a:rPr>
              <a:t>minimalisimoofficial</a:t>
            </a:r>
            <a:endParaRPr lang="en-US" sz="1200" dirty="0">
              <a:solidFill>
                <a:schemeClr val="bg1"/>
              </a:solidFill>
              <a:cs typeface="Poppins" panose="02000000000000000000" pitchFamily="2" charset="0"/>
            </a:endParaRP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589C606F-9266-4779-8502-5E37C9C7B1A6}"/>
              </a:ext>
            </a:extLst>
          </p:cNvPr>
          <p:cNvSpPr>
            <a:spLocks noEditPoints="1"/>
          </p:cNvSpPr>
          <p:nvPr/>
        </p:nvSpPr>
        <p:spPr bwMode="auto">
          <a:xfrm>
            <a:off x="2300842" y="2603433"/>
            <a:ext cx="2105832" cy="126785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bg2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089E6-1D20-4CC8-A8B5-FD52A8993A45}"/>
              </a:ext>
            </a:extLst>
          </p:cNvPr>
          <p:cNvSpPr txBox="1"/>
          <p:nvPr/>
        </p:nvSpPr>
        <p:spPr>
          <a:xfrm>
            <a:off x="4523952" y="2794142"/>
            <a:ext cx="4942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2"/>
                </a:solidFill>
                <a:latin typeface="+mj-lt"/>
              </a:rPr>
              <a:t>Thanks</a:t>
            </a:r>
            <a:endParaRPr lang="id-ID" sz="9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17DDDC-451D-4D7D-BF4C-6B8409397E80}"/>
              </a:ext>
            </a:extLst>
          </p:cNvPr>
          <p:cNvSpPr/>
          <p:nvPr/>
        </p:nvSpPr>
        <p:spPr>
          <a:xfrm rot="16200000">
            <a:off x="9636591" y="38712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Poppins" panose="02000000000000000000" pitchFamily="2" charset="0"/>
              </a:rPr>
              <a:t>Instagram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3ECC23-B7A3-4D70-8139-08509274CFC7}"/>
              </a:ext>
            </a:extLst>
          </p:cNvPr>
          <p:cNvSpPr/>
          <p:nvPr/>
        </p:nvSpPr>
        <p:spPr>
          <a:xfrm>
            <a:off x="513419" y="6206426"/>
            <a:ext cx="540160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cs typeface="Poppins" panose="02000000000000000000" pitchFamily="2" charset="0"/>
              </a:rPr>
              <a:t>2783 East Boulevard, United Kingdom, 27389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A10B5-7F93-48D2-886C-D418C67C4992}"/>
              </a:ext>
            </a:extLst>
          </p:cNvPr>
          <p:cNvSpPr/>
          <p:nvPr/>
        </p:nvSpPr>
        <p:spPr>
          <a:xfrm>
            <a:off x="477265" y="522622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solidFill>
                  <a:schemeClr val="bg1"/>
                </a:solidFill>
                <a:cs typeface="Poppins" panose="02000000000000000000" pitchFamily="2" charset="0"/>
              </a:rPr>
              <a:t>Phone.</a:t>
            </a:r>
          </a:p>
          <a:p>
            <a:pPr>
              <a:lnSpc>
                <a:spcPts val="1600"/>
              </a:lnSpc>
            </a:pPr>
            <a:r>
              <a:rPr lang="en-US" sz="1100" dirty="0">
                <a:solidFill>
                  <a:schemeClr val="bg1"/>
                </a:solidFill>
                <a:cs typeface="Poppins" panose="02000000000000000000" pitchFamily="2" charset="0"/>
              </a:rPr>
              <a:t>+01 3748 77489</a:t>
            </a:r>
          </a:p>
        </p:txBody>
      </p:sp>
    </p:spTree>
    <p:extLst>
      <p:ext uri="{BB962C8B-B14F-4D97-AF65-F5344CB8AC3E}">
        <p14:creationId xmlns:p14="http://schemas.microsoft.com/office/powerpoint/2010/main" val="229939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 animBg="1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8B0BA60-E8FE-436B-B0F2-E8330E90BE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74BD8E0C-C46D-4B79-B60B-B8CD75046B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4C391EB2-937D-4884-BEC9-F4BD675DDF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1C6365-D14C-43B7-8B86-5F6075EF5FF3}"/>
              </a:ext>
            </a:extLst>
          </p:cNvPr>
          <p:cNvSpPr txBox="1"/>
          <p:nvPr/>
        </p:nvSpPr>
        <p:spPr>
          <a:xfrm>
            <a:off x="468924" y="1473469"/>
            <a:ext cx="85429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2"/>
                </a:solidFill>
                <a:latin typeface="+mj-lt"/>
              </a:rPr>
              <a:t>Muli</a:t>
            </a:r>
            <a:r>
              <a:rPr lang="en-US" sz="3600" b="1" dirty="0">
                <a:solidFill>
                  <a:schemeClr val="bg2"/>
                </a:solidFill>
                <a:latin typeface="+mj-lt"/>
              </a:rPr>
              <a:t> — empowers million of people to</a:t>
            </a:r>
          </a:p>
          <a:p>
            <a:r>
              <a:rPr lang="en-US" sz="3600" b="1" dirty="0">
                <a:solidFill>
                  <a:schemeClr val="bg2"/>
                </a:solidFill>
                <a:latin typeface="+mj-lt"/>
              </a:rPr>
              <a:t>share their ideas with the world, and</a:t>
            </a:r>
          </a:p>
          <a:p>
            <a:r>
              <a:rPr lang="en-US" sz="3600" b="1" dirty="0">
                <a:solidFill>
                  <a:schemeClr val="bg2"/>
                </a:solidFill>
                <a:latin typeface="+mj-lt"/>
              </a:rPr>
              <a:t>as such, we deeply believe in the</a:t>
            </a:r>
          </a:p>
          <a:p>
            <a:r>
              <a:rPr lang="en-US" sz="3600" b="1" dirty="0">
                <a:solidFill>
                  <a:schemeClr val="bg2"/>
                </a:solidFill>
                <a:latin typeface="+mj-lt"/>
              </a:rPr>
              <a:t>power of self-expression as a way to</a:t>
            </a:r>
          </a:p>
          <a:p>
            <a:r>
              <a:rPr lang="en-US" sz="3600" b="1" dirty="0">
                <a:solidFill>
                  <a:schemeClr val="bg2"/>
                </a:solidFill>
                <a:latin typeface="+mj-lt"/>
              </a:rPr>
              <a:t>connect with others.</a:t>
            </a:r>
            <a:endParaRPr lang="id-ID" sz="3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A072EE0-6C75-4F84-AEF8-1282D6BC5D56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accent2"/>
                </a:solidFill>
                <a:cs typeface="Poppins" panose="02000000000000000000" pitchFamily="2" charset="0"/>
              </a:rPr>
              <a:t>Muli</a:t>
            </a:r>
            <a:r>
              <a:rPr lang="en-US" sz="1600" dirty="0">
                <a:solidFill>
                  <a:schemeClr val="accent2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93F3B2B4-4712-4098-B3DB-7740BA65F3B0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accent2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F74E93-E96D-46C6-A804-B4116DA4EDEA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2"/>
                </a:solidFill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1E8A87-8C0E-4EBE-AB1F-63FE32637A98}"/>
              </a:ext>
            </a:extLst>
          </p:cNvPr>
          <p:cNvSpPr/>
          <p:nvPr/>
        </p:nvSpPr>
        <p:spPr>
          <a:xfrm>
            <a:off x="477265" y="502937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solidFill>
                  <a:schemeClr val="accent2"/>
                </a:solidFill>
                <a:cs typeface="Poppins" panose="02000000000000000000" pitchFamily="2" charset="0"/>
              </a:rPr>
              <a:t>History of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solidFill>
                  <a:schemeClr val="accent2"/>
                </a:solidFill>
                <a:cs typeface="Poppins" panose="02000000000000000000" pitchFamily="2" charset="0"/>
              </a:rPr>
              <a:t>Muli</a:t>
            </a:r>
            <a:r>
              <a:rPr lang="en-US" sz="1100" dirty="0">
                <a:solidFill>
                  <a:schemeClr val="accent2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BD1ED4-7EF6-4F7F-B39D-BE3702C5B844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2"/>
                </a:solidFill>
                <a:cs typeface="Poppins" panose="02000000000000000000" pitchFamily="2" charset="0"/>
              </a:rPr>
              <a:t>@</a:t>
            </a:r>
            <a:r>
              <a:rPr lang="en-US" sz="1200" dirty="0" err="1">
                <a:solidFill>
                  <a:schemeClr val="accent2"/>
                </a:solidFill>
                <a:cs typeface="Poppins" panose="02000000000000000000" pitchFamily="2" charset="0"/>
              </a:rPr>
              <a:t>minimalisimoofficial</a:t>
            </a:r>
            <a:endParaRPr lang="en-US" sz="1200" dirty="0">
              <a:solidFill>
                <a:schemeClr val="accent2"/>
              </a:solidFill>
              <a:cs typeface="Poppins" panose="02000000000000000000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BFD4FD-194F-4518-A188-350AABD52E0A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cs typeface="Poppins" panose="02000000000000000000" pitchFamily="2" charset="0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29207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 animBg="1"/>
      <p:bldP spid="45" grpId="0"/>
      <p:bldP spid="4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3459C05-A292-42A1-842D-BDF174DADC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5CDC7B-5B70-460A-A172-3251487DEA58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2"/>
                </a:solidFill>
                <a:cs typeface="Poppins" panose="02000000000000000000" pitchFamily="2" charset="0"/>
              </a:rPr>
              <a:t>Muli</a:t>
            </a:r>
            <a:r>
              <a:rPr lang="en-US" sz="1600" dirty="0">
                <a:solidFill>
                  <a:schemeClr val="tx2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BD045AA7-B099-48A4-84CC-21AED3E36322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2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F2E1DD-0ED2-4578-BFE3-A4F841761209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cs typeface="Poppins" panose="02000000000000000000" pitchFamily="2" charset="0"/>
              </a:rPr>
              <a:t>Manifesto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8F5AE0-A076-4919-ACB3-B636FCA12C4F}"/>
              </a:ext>
            </a:extLst>
          </p:cNvPr>
          <p:cNvSpPr txBox="1"/>
          <p:nvPr/>
        </p:nvSpPr>
        <p:spPr>
          <a:xfrm>
            <a:off x="5785884" y="1443841"/>
            <a:ext cx="54225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+mj-lt"/>
              </a:rPr>
              <a:t>Turns a well trained</a:t>
            </a:r>
          </a:p>
          <a:p>
            <a:r>
              <a:rPr lang="en-US" sz="3600" b="1" dirty="0">
                <a:solidFill>
                  <a:schemeClr val="bg2"/>
                </a:solidFill>
                <a:latin typeface="+mj-lt"/>
              </a:rPr>
              <a:t>eye on the best new</a:t>
            </a:r>
          </a:p>
          <a:p>
            <a:r>
              <a:rPr lang="en-US" sz="3600" b="1" dirty="0">
                <a:solidFill>
                  <a:schemeClr val="bg2"/>
                </a:solidFill>
                <a:latin typeface="+mj-lt"/>
              </a:rPr>
              <a:t>work from the</a:t>
            </a:r>
          </a:p>
          <a:p>
            <a:r>
              <a:rPr lang="en-US" sz="3600" b="1" dirty="0">
                <a:solidFill>
                  <a:schemeClr val="bg2"/>
                </a:solidFill>
                <a:latin typeface="+mj-lt"/>
              </a:rPr>
              <a:t>world’s most</a:t>
            </a:r>
          </a:p>
          <a:p>
            <a:r>
              <a:rPr lang="en-US" sz="3600" b="1" dirty="0" err="1">
                <a:solidFill>
                  <a:schemeClr val="bg2"/>
                </a:solidFill>
                <a:latin typeface="+mj-lt"/>
              </a:rPr>
              <a:t>exiciting</a:t>
            </a:r>
            <a:r>
              <a:rPr lang="en-US" sz="3600" b="1" dirty="0">
                <a:solidFill>
                  <a:schemeClr val="bg2"/>
                </a:solidFill>
                <a:latin typeface="+mj-lt"/>
              </a:rPr>
              <a:t> emerging</a:t>
            </a:r>
          </a:p>
          <a:p>
            <a:r>
              <a:rPr lang="en-US" sz="3600" b="1" dirty="0">
                <a:solidFill>
                  <a:schemeClr val="bg2"/>
                </a:solidFill>
                <a:latin typeface="+mj-lt"/>
              </a:rPr>
              <a:t>and established</a:t>
            </a:r>
          </a:p>
          <a:p>
            <a:r>
              <a:rPr lang="en-US" sz="3600" b="1" dirty="0">
                <a:solidFill>
                  <a:schemeClr val="bg2"/>
                </a:solidFill>
                <a:latin typeface="+mj-lt"/>
              </a:rPr>
              <a:t>brands.</a:t>
            </a:r>
            <a:endParaRPr lang="id-ID" sz="3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6D545EB-ED3E-4F93-89FF-7256706CA928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/>
                </a:solidFill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9C7180-E20A-47E6-9671-DFCCD0988013}"/>
              </a:ext>
            </a:extLst>
          </p:cNvPr>
          <p:cNvSpPr/>
          <p:nvPr/>
        </p:nvSpPr>
        <p:spPr>
          <a:xfrm>
            <a:off x="477265" y="502937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solidFill>
                  <a:schemeClr val="tx2"/>
                </a:solidFill>
                <a:cs typeface="Poppins" panose="02000000000000000000" pitchFamily="2" charset="0"/>
              </a:rPr>
              <a:t>Manifesto of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solidFill>
                  <a:schemeClr val="tx2"/>
                </a:solidFill>
                <a:cs typeface="Poppins" panose="02000000000000000000" pitchFamily="2" charset="0"/>
              </a:rPr>
              <a:t>Muli</a:t>
            </a:r>
            <a:r>
              <a:rPr lang="en-US" sz="1100" dirty="0">
                <a:solidFill>
                  <a:schemeClr val="tx2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F85E32C-E5D8-42F8-9402-395055F35F3E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Poppins" panose="02000000000000000000" pitchFamily="2" charset="0"/>
              </a:rPr>
              <a:t>@</a:t>
            </a:r>
            <a:r>
              <a:rPr lang="en-US" sz="1200" dirty="0" err="1">
                <a:solidFill>
                  <a:schemeClr val="bg1"/>
                </a:solidFill>
                <a:cs typeface="Poppins" panose="02000000000000000000" pitchFamily="2" charset="0"/>
              </a:rPr>
              <a:t>minimalisimoofficial</a:t>
            </a:r>
            <a:endParaRPr lang="en-US" sz="1200" dirty="0">
              <a:solidFill>
                <a:schemeClr val="bg1"/>
              </a:solidFill>
              <a:cs typeface="Poppins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955A1-4D5A-4D66-B44B-01D085E5E85D}"/>
              </a:ext>
            </a:extLst>
          </p:cNvPr>
          <p:cNvSpPr/>
          <p:nvPr/>
        </p:nvSpPr>
        <p:spPr>
          <a:xfrm>
            <a:off x="6361169" y="1053902"/>
            <a:ext cx="3574846" cy="283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200" dirty="0">
                <a:solidFill>
                  <a:schemeClr val="bg1"/>
                </a:solidFill>
                <a:cs typeface="Poppins" panose="02000000000000000000" pitchFamily="2" charset="0"/>
              </a:rPr>
              <a:t>— 10 Years vision</a:t>
            </a:r>
          </a:p>
        </p:txBody>
      </p:sp>
    </p:spTree>
    <p:extLst>
      <p:ext uri="{BB962C8B-B14F-4D97-AF65-F5344CB8AC3E}">
        <p14:creationId xmlns:p14="http://schemas.microsoft.com/office/powerpoint/2010/main" val="69161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49" grpId="0"/>
      <p:bldP spid="50" grpId="0"/>
      <p:bldP spid="51" grpId="0"/>
      <p:bldP spid="52" grpId="0"/>
      <p:bldP spid="53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ADD17-68C5-4B17-9870-04587357FA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51E230-8F3E-4079-B4D0-4A8F47A09C3A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cs typeface="Poppins" panose="02000000000000000000" pitchFamily="2" charset="0"/>
              </a:rPr>
              <a:t>Muli</a:t>
            </a:r>
            <a:r>
              <a:rPr lang="en-US" sz="1600" dirty="0">
                <a:solidFill>
                  <a:schemeClr val="bg1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5C84D030-5592-40CA-BB7E-03E9179590FD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bg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22A0EB-97C9-44A2-B010-BA207A2745C1}"/>
              </a:ext>
            </a:extLst>
          </p:cNvPr>
          <p:cNvSpPr/>
          <p:nvPr/>
        </p:nvSpPr>
        <p:spPr>
          <a:xfrm>
            <a:off x="7989944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Poppins" panose="02000000000000000000" pitchFamily="2" charset="0"/>
              </a:rPr>
              <a:t>Los Angeles — Hongkong — Australia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AAAD32-D4B4-4330-8DC8-5BCEF0FFD608}"/>
              </a:ext>
            </a:extLst>
          </p:cNvPr>
          <p:cNvSpPr/>
          <p:nvPr/>
        </p:nvSpPr>
        <p:spPr>
          <a:xfrm>
            <a:off x="477265" y="3149052"/>
            <a:ext cx="3574846" cy="2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Established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BF9F86-E95F-4B4E-8C7E-2B4306517187}"/>
              </a:ext>
            </a:extLst>
          </p:cNvPr>
          <p:cNvSpPr/>
          <p:nvPr/>
        </p:nvSpPr>
        <p:spPr>
          <a:xfrm>
            <a:off x="7989944" y="3149052"/>
            <a:ext cx="3574846" cy="2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100" b="1" dirty="0">
                <a:solidFill>
                  <a:schemeClr val="bg1"/>
                </a:solidFill>
                <a:cs typeface="Poppins" panose="02000000000000000000" pitchFamily="2" charset="0"/>
              </a:rPr>
              <a:t>Brands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D294AC-6A09-41B0-8D80-9BF57888CA83}"/>
              </a:ext>
            </a:extLst>
          </p:cNvPr>
          <p:cNvSpPr/>
          <p:nvPr/>
        </p:nvSpPr>
        <p:spPr>
          <a:xfrm>
            <a:off x="2056655" y="6175833"/>
            <a:ext cx="8078687" cy="35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300" dirty="0" err="1">
                <a:solidFill>
                  <a:schemeClr val="bg1"/>
                </a:solidFill>
                <a:cs typeface="Poppins" panose="02000000000000000000" pitchFamily="2" charset="0"/>
              </a:rPr>
              <a:t>Muli</a:t>
            </a:r>
            <a:r>
              <a:rPr lang="en-US" sz="1300" dirty="0">
                <a:solidFill>
                  <a:schemeClr val="bg1"/>
                </a:solidFill>
                <a:cs typeface="Poppins" panose="02000000000000000000" pitchFamily="2" charset="0"/>
              </a:rPr>
              <a:t> is transformation of liberty and organizing design thinking </a:t>
            </a:r>
            <a:r>
              <a:rPr lang="en-US" sz="1300" dirty="0" err="1">
                <a:solidFill>
                  <a:schemeClr val="bg1"/>
                </a:solidFill>
                <a:cs typeface="Poppins" panose="02000000000000000000" pitchFamily="2" charset="0"/>
              </a:rPr>
              <a:t>methode</a:t>
            </a:r>
            <a:r>
              <a:rPr lang="en-US" sz="1300" dirty="0">
                <a:solidFill>
                  <a:schemeClr val="bg1"/>
                </a:solidFill>
                <a:cs typeface="Poppins" panose="02000000000000000000" pitchFamily="2" charset="0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DCF929-07B2-4297-83C4-049C36684F34}"/>
              </a:ext>
            </a:extLst>
          </p:cNvPr>
          <p:cNvSpPr txBox="1"/>
          <p:nvPr/>
        </p:nvSpPr>
        <p:spPr>
          <a:xfrm>
            <a:off x="855918" y="1720840"/>
            <a:ext cx="10461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>
                <a:solidFill>
                  <a:schemeClr val="bg2"/>
                </a:solidFill>
                <a:latin typeface="+mj-lt"/>
              </a:rPr>
              <a:t>Muli</a:t>
            </a:r>
            <a:r>
              <a:rPr lang="en-US" sz="7200" b="1" dirty="0">
                <a:solidFill>
                  <a:schemeClr val="bg2"/>
                </a:solidFill>
                <a:latin typeface="+mj-lt"/>
              </a:rPr>
              <a:t> isn’t just a</a:t>
            </a:r>
          </a:p>
          <a:p>
            <a:pPr algn="ctr"/>
            <a:r>
              <a:rPr lang="en-US" sz="7200" b="1" dirty="0">
                <a:solidFill>
                  <a:schemeClr val="bg2"/>
                </a:solidFill>
                <a:latin typeface="+mj-lt"/>
              </a:rPr>
              <a:t>brand, its a</a:t>
            </a:r>
          </a:p>
          <a:p>
            <a:pPr algn="ctr"/>
            <a:r>
              <a:rPr lang="en-US" sz="7200" b="1" dirty="0">
                <a:solidFill>
                  <a:schemeClr val="bg2"/>
                </a:solidFill>
                <a:latin typeface="+mj-lt"/>
              </a:rPr>
              <a:t>brain.</a:t>
            </a:r>
            <a:endParaRPr lang="id-ID" sz="72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192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75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6A1E1-773D-4B8F-BE08-5EA9D495CC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2ED3EE-8D55-4695-9D87-9D11D94CF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EBC85F-84DD-4DB1-9819-77DEB07F2F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9512C4-FA7B-4F12-A78C-84BFAEF48227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accent5"/>
                </a:solidFill>
                <a:cs typeface="Poppins" panose="02000000000000000000" pitchFamily="2" charset="0"/>
              </a:rPr>
              <a:t>Muli</a:t>
            </a:r>
            <a:r>
              <a:rPr lang="en-US" sz="1600" dirty="0">
                <a:solidFill>
                  <a:schemeClr val="accent5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7D9CDE44-5D2B-49B1-835C-62DB109E897D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accent5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C150DB-0761-4A32-86DB-BE70A3FB1D65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5"/>
                </a:solidFill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6AB496-FFAF-464B-B886-DBADA00B836B}"/>
              </a:ext>
            </a:extLst>
          </p:cNvPr>
          <p:cNvSpPr/>
          <p:nvPr/>
        </p:nvSpPr>
        <p:spPr>
          <a:xfrm>
            <a:off x="7989944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5"/>
                </a:solidFill>
                <a:cs typeface="Poppins" panose="02000000000000000000" pitchFamily="2" charset="0"/>
              </a:rPr>
              <a:t>Los Angeles — Hongkong — Australia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C40126-035E-4429-8044-DDA675E1DC0A}"/>
              </a:ext>
            </a:extLst>
          </p:cNvPr>
          <p:cNvSpPr/>
          <p:nvPr/>
        </p:nvSpPr>
        <p:spPr>
          <a:xfrm>
            <a:off x="7989944" y="3149052"/>
            <a:ext cx="3574846" cy="2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100" b="1" dirty="0">
                <a:cs typeface="Poppins" panose="02000000000000000000" pitchFamily="2" charset="0"/>
              </a:rPr>
              <a:t>15 years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DF2CC2-4408-4611-AEFE-BB879435F325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5"/>
                </a:solidFill>
                <a:cs typeface="Poppins" panose="02000000000000000000" pitchFamily="2" charset="0"/>
              </a:rPr>
              <a:t>@</a:t>
            </a:r>
            <a:r>
              <a:rPr lang="en-US" sz="1200" dirty="0" err="1">
                <a:solidFill>
                  <a:schemeClr val="accent5"/>
                </a:solidFill>
                <a:cs typeface="Poppins" panose="02000000000000000000" pitchFamily="2" charset="0"/>
              </a:rPr>
              <a:t>minimalisimoofficial</a:t>
            </a:r>
            <a:endParaRPr lang="en-US" sz="1200" dirty="0">
              <a:solidFill>
                <a:schemeClr val="accent5"/>
              </a:solidFill>
              <a:cs typeface="Poppins" panose="020000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EBE76A-32F7-4B4C-A9B5-9CA0C41B1EC8}"/>
              </a:ext>
            </a:extLst>
          </p:cNvPr>
          <p:cNvSpPr txBox="1"/>
          <p:nvPr/>
        </p:nvSpPr>
        <p:spPr>
          <a:xfrm>
            <a:off x="869703" y="1709526"/>
            <a:ext cx="10461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+mj-lt"/>
              </a:rPr>
              <a:t>We are delivering</a:t>
            </a:r>
          </a:p>
          <a:p>
            <a:pPr algn="ctr"/>
            <a:r>
              <a:rPr lang="en-US" sz="7200" b="1" dirty="0">
                <a:solidFill>
                  <a:schemeClr val="bg1"/>
                </a:solidFill>
                <a:latin typeface="+mj-lt"/>
              </a:rPr>
              <a:t>extra-ordinary</a:t>
            </a:r>
          </a:p>
          <a:p>
            <a:pPr algn="ctr"/>
            <a:r>
              <a:rPr lang="en-US" sz="7200" b="1" dirty="0">
                <a:solidFill>
                  <a:schemeClr val="bg1"/>
                </a:solidFill>
                <a:latin typeface="+mj-lt"/>
              </a:rPr>
              <a:t>products.</a:t>
            </a:r>
            <a:endParaRPr lang="id-ID" sz="7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606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9" grpId="0"/>
      <p:bldP spid="41" grpId="0"/>
      <p:bldP spid="4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3BA6C-3BDA-4328-AA56-456E3E31FC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1640D0-AB28-40BA-BACC-D1D423C243E8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accent5"/>
                </a:solidFill>
                <a:cs typeface="Poppins" panose="02000000000000000000" pitchFamily="2" charset="0"/>
              </a:rPr>
              <a:t>Muli</a:t>
            </a:r>
            <a:r>
              <a:rPr lang="en-US" sz="1600" dirty="0">
                <a:solidFill>
                  <a:schemeClr val="accent5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B70FA77E-ECF4-4D5A-814E-EA7834B8DC81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accent5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E058D9-4002-45E4-92E1-6FC437C71E99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5"/>
                </a:solidFill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AD5E8B-239B-4585-801F-519F9AD51DB4}"/>
              </a:ext>
            </a:extLst>
          </p:cNvPr>
          <p:cNvSpPr/>
          <p:nvPr/>
        </p:nvSpPr>
        <p:spPr>
          <a:xfrm>
            <a:off x="7171003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5"/>
                </a:solidFill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7751E-7917-446A-8CA4-240901B71088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5"/>
                </a:solidFill>
                <a:cs typeface="Poppins" panose="02000000000000000000" pitchFamily="2" charset="0"/>
              </a:rPr>
              <a:t>@</a:t>
            </a:r>
            <a:r>
              <a:rPr lang="en-US" sz="1200" dirty="0" err="1">
                <a:solidFill>
                  <a:schemeClr val="accent5"/>
                </a:solidFill>
                <a:cs typeface="Poppins" panose="02000000000000000000" pitchFamily="2" charset="0"/>
              </a:rPr>
              <a:t>minimalisimoofficial</a:t>
            </a:r>
            <a:endParaRPr lang="en-US" sz="1200" dirty="0">
              <a:solidFill>
                <a:schemeClr val="accent5"/>
              </a:solidFill>
              <a:cs typeface="Poppins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AFB492-1D35-4A73-A965-9C2B2ABADC2F}"/>
              </a:ext>
            </a:extLst>
          </p:cNvPr>
          <p:cNvSpPr txBox="1"/>
          <p:nvPr/>
        </p:nvSpPr>
        <p:spPr>
          <a:xfrm>
            <a:off x="524404" y="1755693"/>
            <a:ext cx="10461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+mj-lt"/>
              </a:rPr>
              <a:t>Visual *</a:t>
            </a:r>
            <a:endParaRPr lang="id-ID" sz="7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EB7CAC-3D54-4561-994B-DC624F39C878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5"/>
                </a:solidFill>
                <a:cs typeface="Poppins" panose="02000000000000000000" pitchFamily="2" charset="0"/>
              </a:rPr>
              <a:t>The Service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8C95FD-6FE2-48B4-8971-72EDC07A7FEA}"/>
              </a:ext>
            </a:extLst>
          </p:cNvPr>
          <p:cNvSpPr txBox="1"/>
          <p:nvPr/>
        </p:nvSpPr>
        <p:spPr>
          <a:xfrm>
            <a:off x="5208104" y="2724597"/>
            <a:ext cx="54225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Digital minded branding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consultancy, revealing what makes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brands unique and truly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remarkable, we help you to define,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create and durably enhance your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presence.</a:t>
            </a:r>
            <a:endParaRPr lang="id-ID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1CC9C4-259B-4183-B561-CE0BC96D3C4C}"/>
              </a:ext>
            </a:extLst>
          </p:cNvPr>
          <p:cNvSpPr/>
          <p:nvPr/>
        </p:nvSpPr>
        <p:spPr>
          <a:xfrm>
            <a:off x="5208104" y="1796821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/>
                </a:solidFill>
                <a:cs typeface="Poppins" panose="02000000000000000000" pitchFamily="2" charset="0"/>
              </a:rPr>
              <a:t>Conception</a:t>
            </a:r>
          </a:p>
        </p:txBody>
      </p:sp>
    </p:spTree>
    <p:extLst>
      <p:ext uri="{BB962C8B-B14F-4D97-AF65-F5344CB8AC3E}">
        <p14:creationId xmlns:p14="http://schemas.microsoft.com/office/powerpoint/2010/main" val="418938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" accel="100000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A0DEF-C4C7-4984-8F98-4DFCC5E2CB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70993C7-5FCD-409F-9084-574AAF1C79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B65EF65-8919-4612-9961-064B5AA41BB6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accent5"/>
                </a:solidFill>
                <a:cs typeface="Poppins" panose="02000000000000000000" pitchFamily="2" charset="0"/>
              </a:rPr>
              <a:t>Muli</a:t>
            </a:r>
            <a:r>
              <a:rPr lang="en-US" sz="1600" dirty="0">
                <a:solidFill>
                  <a:schemeClr val="accent5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20" name="Freeform 11">
            <a:extLst>
              <a:ext uri="{FF2B5EF4-FFF2-40B4-BE49-F238E27FC236}">
                <a16:creationId xmlns:a16="http://schemas.microsoft.com/office/drawing/2014/main" id="{69905D9C-01D6-4DCD-A8D7-1E84C7B148C2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accent5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C0A02EB-39F5-4E56-938C-5B29D56D932D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5"/>
                </a:solidFill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5041E5C-ADF0-4199-A7A2-0921B8BC5BB5}"/>
              </a:ext>
            </a:extLst>
          </p:cNvPr>
          <p:cNvSpPr/>
          <p:nvPr/>
        </p:nvSpPr>
        <p:spPr>
          <a:xfrm>
            <a:off x="7171003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5"/>
                </a:solidFill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8BC0086-6505-4010-BD9F-35A0EB0E08C5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5"/>
                </a:solidFill>
                <a:cs typeface="Poppins" panose="02000000000000000000" pitchFamily="2" charset="0"/>
              </a:rPr>
              <a:t>@</a:t>
            </a:r>
            <a:r>
              <a:rPr lang="en-US" sz="1200" dirty="0" err="1">
                <a:solidFill>
                  <a:schemeClr val="accent5"/>
                </a:solidFill>
                <a:cs typeface="Poppins" panose="02000000000000000000" pitchFamily="2" charset="0"/>
              </a:rPr>
              <a:t>minimalisimoofficial</a:t>
            </a:r>
            <a:endParaRPr lang="en-US" sz="1200" dirty="0">
              <a:solidFill>
                <a:schemeClr val="accent5"/>
              </a:solidFill>
              <a:cs typeface="Poppins" panose="02000000000000000000" pitchFamily="2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20946D2-9580-471B-8DC9-EB6BDC6F3F40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5"/>
                </a:solidFill>
                <a:cs typeface="Poppins" panose="02000000000000000000" pitchFamily="2" charset="0"/>
              </a:rPr>
              <a:t>The Service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5786A6C-87C5-43F8-9D68-66070FE8761C}"/>
              </a:ext>
            </a:extLst>
          </p:cNvPr>
          <p:cNvSpPr txBox="1"/>
          <p:nvPr/>
        </p:nvSpPr>
        <p:spPr>
          <a:xfrm>
            <a:off x="101089" y="2290624"/>
            <a:ext cx="118734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solidFill>
                  <a:schemeClr val="bg1"/>
                </a:solidFill>
                <a:latin typeface="+mj-lt"/>
              </a:rPr>
              <a:t>Visualization</a:t>
            </a:r>
            <a:endParaRPr lang="id-ID" sz="1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987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0" grpId="0" animBg="1"/>
      <p:bldP spid="121" grpId="0"/>
      <p:bldP spid="122" grpId="0"/>
      <p:bldP spid="123" grpId="0"/>
      <p:bldP spid="124" grpId="0"/>
      <p:bldP spid="125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14D64"/>
      </a:dk1>
      <a:lt1>
        <a:srgbClr val="FFFFFF"/>
      </a:lt1>
      <a:dk2>
        <a:srgbClr val="4D5C40"/>
      </a:dk2>
      <a:lt2>
        <a:srgbClr val="FFC686"/>
      </a:lt2>
      <a:accent1>
        <a:srgbClr val="424F4D"/>
      </a:accent1>
      <a:accent2>
        <a:srgbClr val="AFBDA2"/>
      </a:accent2>
      <a:accent3>
        <a:srgbClr val="FD5D4E"/>
      </a:accent3>
      <a:accent4>
        <a:srgbClr val="95B5BA"/>
      </a:accent4>
      <a:accent5>
        <a:srgbClr val="000000"/>
      </a:accent5>
      <a:accent6>
        <a:srgbClr val="534544"/>
      </a:accent6>
      <a:hlink>
        <a:srgbClr val="FD5D4E"/>
      </a:hlink>
      <a:folHlink>
        <a:srgbClr val="C490AA"/>
      </a:folHlink>
    </a:clrScheme>
    <a:fontScheme name="Custom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16898</TotalTime>
  <Words>847</Words>
  <Application>Microsoft Office PowerPoint</Application>
  <PresentationFormat>Widescreen</PresentationFormat>
  <Paragraphs>298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Muli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Wicaksono</dc:creator>
  <cp:lastModifiedBy>siomi</cp:lastModifiedBy>
  <cp:revision>303</cp:revision>
  <dcterms:created xsi:type="dcterms:W3CDTF">2018-05-03T14:37:22Z</dcterms:created>
  <dcterms:modified xsi:type="dcterms:W3CDTF">2018-07-19T15:24:55Z</dcterms:modified>
</cp:coreProperties>
</file>