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62" r:id="rId3"/>
    <p:sldId id="257" r:id="rId4"/>
    <p:sldId id="260" r:id="rId5"/>
    <p:sldId id="263" r:id="rId6"/>
    <p:sldId id="351" r:id="rId7"/>
    <p:sldId id="352" r:id="rId8"/>
    <p:sldId id="264" r:id="rId9"/>
    <p:sldId id="261" r:id="rId10"/>
    <p:sldId id="259" r:id="rId11"/>
    <p:sldId id="266" r:id="rId12"/>
    <p:sldId id="333" r:id="rId13"/>
    <p:sldId id="265" r:id="rId14"/>
    <p:sldId id="353" r:id="rId15"/>
    <p:sldId id="355" r:id="rId16"/>
    <p:sldId id="356" r:id="rId17"/>
    <p:sldId id="357" r:id="rId18"/>
    <p:sldId id="358" r:id="rId19"/>
    <p:sldId id="359" r:id="rId20"/>
    <p:sldId id="362" r:id="rId21"/>
    <p:sldId id="331" r:id="rId22"/>
    <p:sldId id="354" r:id="rId23"/>
    <p:sldId id="361" r:id="rId24"/>
    <p:sldId id="332" r:id="rId25"/>
    <p:sldId id="337" r:id="rId26"/>
    <p:sldId id="339" r:id="rId27"/>
    <p:sldId id="349" r:id="rId28"/>
    <p:sldId id="350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63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7FF437-0982-43A1-B1DA-4917A6DF0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7691-E488-4634-8DB4-A5A05E4EF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B874B-ADD0-4F7B-B598-7977F5531F84}" type="datetimeFigureOut">
              <a:rPr lang="en-ID" smtClean="0"/>
              <a:t>03/01/2021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3A7D6-0BB8-4065-9E40-54D43F6E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050-5168-4B01-8D25-AFE40FD921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0E95-3790-4927-A91B-3DF2D3305A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0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4FE627-57DC-4F73-9FE9-201E31BB5B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79429" y="1210824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F00B0E1-571D-4BCB-81B9-AB51222221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612571" cy="32556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5BE955-F6C1-4AD7-AA53-0409AB25AE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9714" y="3602333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73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527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13129-287D-4431-83DB-3E0B3C5FF0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2757D6F-5A4C-4914-8CCD-0E40F4B602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9785" y="0"/>
            <a:ext cx="600221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AC1539A-5EEF-43E7-9C92-62A78A955A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93667" y="1803679"/>
            <a:ext cx="2590800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36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DBCFE-2DDA-4BD7-AD58-B7C8E5B20D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085B9ED-5F86-4048-9EDC-F4748AD8F5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7150" y="0"/>
            <a:ext cx="451485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077262-11FD-4AFD-ADFB-5F1A5434D7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4216" y="1803679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14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297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0299" y="0"/>
            <a:ext cx="5981701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92216" y="3607357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46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8101" y="0"/>
            <a:ext cx="45339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066" y="1803678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829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053398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2076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94892" y="1552470"/>
            <a:ext cx="6003890" cy="37731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090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80892" y="0"/>
            <a:ext cx="4496638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01295" y="1796143"/>
            <a:ext cx="2605874" cy="32531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81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7C9E549-ABE1-44E4-AA23-878D5036A2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337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03750" y="714270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2E264A2-408C-4780-A6E0-17C34ECE3C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37650" y="3822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EF19C98-A24D-426E-8555-CCFB7594A5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2050" y="4595027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24610B-F9AF-4C68-A01D-5E68FA5902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0779" y="49161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EF9B680-4C89-4D69-BEA2-37305DC12A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12407" y="3974541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5486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57400"/>
            <a:ext cx="1316334" cy="163034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CCA6184-AD3C-419A-9243-6E97EC7A76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6255" y="1"/>
            <a:ext cx="1287864" cy="14369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89037C-A526-49A4-BA6C-8118EB487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166" y="5329615"/>
            <a:ext cx="1865633" cy="15283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FD8A520-5532-460F-B2F6-9A039B455D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6957" y="1784658"/>
            <a:ext cx="2612726" cy="32693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AEB1F50-C9FE-406E-954C-F22A691CE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48" y="-1"/>
            <a:ext cx="2612726" cy="9740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4D12A81-B7D9-4A37-AD5B-2924A499B4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74011" y="3993872"/>
            <a:ext cx="2612726" cy="28641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487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21781" y="1378699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A97BA8A-8BA9-4423-BE9C-A048A2E832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21781" y="0"/>
            <a:ext cx="2605874" cy="9889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114F84-201D-445E-A218-F57C027D31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21781" y="5041268"/>
            <a:ext cx="2605874" cy="18167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35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844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A1AAD16-658A-4AC5-8CE6-0BE8BB67F4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6613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1BBC246-F68A-4873-8366-C969493BCD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34382" y="1792592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6D92B9C-1712-4621-ACB2-8ED95FE3CF8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692151" y="1792591"/>
            <a:ext cx="1499849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3157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5426664" y="0"/>
            <a:ext cx="6765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BDD-BC0B-41B5-87FE-DD03E0644A0C}"/>
              </a:ext>
            </a:extLst>
          </p:cNvPr>
          <p:cNvSpPr/>
          <p:nvPr userDrawn="1"/>
        </p:nvSpPr>
        <p:spPr>
          <a:xfrm>
            <a:off x="-35994" y="0"/>
            <a:ext cx="546265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6665" y="1792593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E83F40-37B3-4911-9CB0-7DBFC53424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10658" y="0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069680F-E5B6-4B57-BBD8-CA00CDE140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10658" y="3586932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4150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0593" y="3585187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1EE71BB-483F-4097-B0BF-6B1C71E9FE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542059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99287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FEA4CBF-CD95-4ABD-9C82-7AF2C28838A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68881" y="-1"/>
            <a:ext cx="544887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92593"/>
            <a:ext cx="4107908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9691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9C3B591-881C-4479-A983-74F5243853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9920" y="-2"/>
            <a:ext cx="5426665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61410F0-FEC4-468E-B454-F8646D6937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5559920" cy="360705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C7E420-6EFB-4CF0-AD76-E0135F4036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05323" y="4397391"/>
            <a:ext cx="1854597" cy="16771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D1F3EF-4BE1-4F04-A965-BEAE9EE66A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607054"/>
            <a:ext cx="2591566" cy="32509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86126" y="1792593"/>
            <a:ext cx="2605874" cy="325268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3020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0D419E-8326-4FDB-847C-006B4CA8B9B0}"/>
              </a:ext>
            </a:extLst>
          </p:cNvPr>
          <p:cNvSpPr/>
          <p:nvPr userDrawn="1"/>
        </p:nvSpPr>
        <p:spPr>
          <a:xfrm>
            <a:off x="-1" y="0"/>
            <a:ext cx="80182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8018230" y="0"/>
            <a:ext cx="41737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22254" y="0"/>
            <a:ext cx="126974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606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3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554533"/>
            <a:ext cx="9050363" cy="3748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59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EBDF3D-B988-482E-8D92-23AA5A5D82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B050663-043D-44C2-A9F2-625C59F119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29951" y="3754093"/>
            <a:ext cx="2725418" cy="18984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1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3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6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8EC3EB-80D9-4B6B-84E1-3EAF925016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26415" y="1"/>
            <a:ext cx="2596662" cy="990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414" y="1396092"/>
            <a:ext cx="2596662" cy="325210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04DA9D-AE07-4370-9D93-D37BDE2247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26414" y="5053691"/>
            <a:ext cx="2596662" cy="18043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455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4493886" y="0"/>
            <a:ext cx="76981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E849F-4241-4EDA-A4DE-0403F4A0E2C1}"/>
              </a:ext>
            </a:extLst>
          </p:cNvPr>
          <p:cNvSpPr/>
          <p:nvPr userDrawn="1"/>
        </p:nvSpPr>
        <p:spPr>
          <a:xfrm>
            <a:off x="0" y="0"/>
            <a:ext cx="4493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57778" y="1802946"/>
            <a:ext cx="2613747" cy="3256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8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1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1" r:id="rId4"/>
    <p:sldLayoutId id="2147483715" r:id="rId5"/>
    <p:sldLayoutId id="2147483735" r:id="rId6"/>
    <p:sldLayoutId id="2147483716" r:id="rId7"/>
    <p:sldLayoutId id="2147483717" r:id="rId8"/>
    <p:sldLayoutId id="2147483718" r:id="rId9"/>
    <p:sldLayoutId id="2147483652" r:id="rId10"/>
    <p:sldLayoutId id="2147483653" r:id="rId11"/>
    <p:sldLayoutId id="2147483655" r:id="rId12"/>
    <p:sldLayoutId id="2147483656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34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250413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CIV 18401 – 06 </a:t>
            </a:r>
            <a:r>
              <a:rPr lang="en-US" sz="1200" dirty="0" err="1" smtClean="0">
                <a:cs typeface="Poppins" panose="02000000000000000000" pitchFamily="2" charset="0"/>
              </a:rPr>
              <a:t>Tugas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Akhir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dan</a:t>
            </a:r>
            <a:r>
              <a:rPr lang="en-US" sz="1200" dirty="0" smtClean="0">
                <a:cs typeface="Poppins" panose="02000000000000000000" pitchFamily="2" charset="0"/>
              </a:rPr>
              <a:t>/</a:t>
            </a:r>
            <a:r>
              <a:rPr lang="en-US" sz="1200" dirty="0" err="1" smtClean="0">
                <a:cs typeface="Poppins" panose="02000000000000000000" pitchFamily="2" charset="0"/>
              </a:rPr>
              <a:t>atau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Skripsi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1C4720-9E45-42E0-B796-8434791204B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arifyunando@gmail.com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BCFC6-9B38-4534-B2DE-1BD39C8ADA8E}"/>
              </a:ext>
            </a:extLst>
          </p:cNvPr>
          <p:cNvSpPr/>
          <p:nvPr/>
        </p:nvSpPr>
        <p:spPr>
          <a:xfrm>
            <a:off x="477265" y="502937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Arif Yunando 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2017410211</a:t>
            </a:r>
            <a:endParaRPr lang="en-US" sz="1100" dirty="0">
              <a:cs typeface="Poppins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223304"/>
            <a:ext cx="647904" cy="638995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87A0-96CE-492D-A211-DC0926D32A79}"/>
              </a:ext>
            </a:extLst>
          </p:cNvPr>
          <p:cNvSpPr txBox="1"/>
          <p:nvPr/>
        </p:nvSpPr>
        <p:spPr>
          <a:xfrm>
            <a:off x="159291" y="2028616"/>
            <a:ext cx="118734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Presentasi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Progres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/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Tugas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Akhir</a:t>
            </a:r>
            <a:endParaRPr lang="id-ID" sz="8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4" grpId="0"/>
      <p:bldP spid="4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A1E1-773D-4B8F-BE08-5EA9D495CC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2ED3EE-8D55-4695-9D87-9D11D94CF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EBC85F-84DD-4DB1-9819-77DEB07F2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DF2CC2-4408-4611-AEFE-BB879435F32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EBE76A-32F7-4B4C-A9B5-9CA0C41B1EC8}"/>
              </a:ext>
            </a:extLst>
          </p:cNvPr>
          <p:cNvSpPr txBox="1"/>
          <p:nvPr/>
        </p:nvSpPr>
        <p:spPr>
          <a:xfrm>
            <a:off x="869703" y="1709526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2"/>
                </a:solidFill>
                <a:latin typeface="+mj-lt"/>
              </a:rPr>
              <a:t>Granular Column Collapse Analysis</a:t>
            </a:r>
            <a:endParaRPr lang="id-ID" sz="7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CIV 18401 – 06 </a:t>
            </a:r>
            <a:r>
              <a:rPr lang="en-US" sz="1200" dirty="0" err="1" smtClean="0">
                <a:cs typeface="Poppins" panose="02000000000000000000" pitchFamily="2" charset="0"/>
              </a:rPr>
              <a:t>Tugas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Akhir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dan</a:t>
            </a:r>
            <a:r>
              <a:rPr lang="en-US" sz="1200" dirty="0" smtClean="0">
                <a:cs typeface="Poppins" panose="02000000000000000000" pitchFamily="2" charset="0"/>
              </a:rPr>
              <a:t>/</a:t>
            </a:r>
            <a:r>
              <a:rPr lang="en-US" sz="1200" dirty="0" err="1" smtClean="0">
                <a:cs typeface="Poppins" panose="02000000000000000000" pitchFamily="2" charset="0"/>
              </a:rPr>
              <a:t>atau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Skripsi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529559-8589-410A-B64A-CD56463DE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2E6B049-960B-495D-AAF1-2F608C7581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1179E3-FB78-4262-85A1-33FE6204E9AF}"/>
              </a:ext>
            </a:extLst>
          </p:cNvPr>
          <p:cNvSpPr/>
          <p:nvPr/>
        </p:nvSpPr>
        <p:spPr>
          <a:xfrm>
            <a:off x="477264" y="5988133"/>
            <a:ext cx="6704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Fern, E.J., Soga, K. </a:t>
            </a:r>
            <a:r>
              <a:rPr lang="en-US" sz="1600" dirty="0" smtClean="0"/>
              <a:t>(2016) “The </a:t>
            </a:r>
            <a:r>
              <a:rPr lang="en-US" sz="1600" dirty="0"/>
              <a:t>role of constitutive models in MPM simulations of granular column </a:t>
            </a:r>
            <a:r>
              <a:rPr lang="en-US" sz="1600" dirty="0" smtClean="0"/>
              <a:t>collapses”.</a:t>
            </a:r>
            <a:r>
              <a:rPr lang="en-US" sz="1600" dirty="0"/>
              <a:t> </a:t>
            </a:r>
            <a:r>
              <a:rPr lang="en-US" sz="1600" i="1" dirty="0" err="1"/>
              <a:t>Acta</a:t>
            </a:r>
            <a:r>
              <a:rPr lang="en-US" sz="1600" i="1" dirty="0"/>
              <a:t> </a:t>
            </a:r>
            <a:r>
              <a:rPr lang="en-US" sz="1600" i="1" dirty="0" err="1"/>
              <a:t>Geotech</a:t>
            </a:r>
            <a:r>
              <a:rPr lang="en-US" sz="1600" i="1" dirty="0"/>
              <a:t>.</a:t>
            </a:r>
            <a:r>
              <a:rPr lang="en-US" sz="1600" dirty="0"/>
              <a:t> </a:t>
            </a:r>
            <a:r>
              <a:rPr lang="en-US" sz="1600" b="1" dirty="0"/>
              <a:t>11, </a:t>
            </a:r>
            <a:r>
              <a:rPr lang="en-US" sz="1600" dirty="0" smtClean="0"/>
              <a:t>659–678.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2141D-7DED-4B15-A87A-B6FCBAB8E57A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464053-5D06-4033-A840-C705DC72EFFC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Column Collapse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B3643-BDA6-494D-8D74-71C790EBF936}"/>
              </a:ext>
            </a:extLst>
          </p:cNvPr>
          <p:cNvSpPr txBox="1"/>
          <p:nvPr/>
        </p:nvSpPr>
        <p:spPr>
          <a:xfrm>
            <a:off x="953667" y="1320616"/>
            <a:ext cx="54225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+mj-lt"/>
              </a:rPr>
              <a:t>The Collapse of a granular column is a well established experiment which consist in releasing a column of granular material by removing its lateral support on to a flat surface.</a:t>
            </a:r>
            <a:endParaRPr lang="id-ID" sz="3200" b="1" i="1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69363-37D8-4D88-B5CF-F345B0930019}"/>
              </a:ext>
            </a:extLst>
          </p:cNvPr>
          <p:cNvSpPr/>
          <p:nvPr/>
        </p:nvSpPr>
        <p:spPr>
          <a:xfrm>
            <a:off x="2737982" y="4915149"/>
            <a:ext cx="357484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Fern, E., Soga, K., (2016) 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3DD9B8-6F1F-4B62-BB10-6983C8589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8101" y="0"/>
            <a:ext cx="4533900" cy="6858000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057E8-884C-4456-9609-412EE964BA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028-7B5B-4788-88F8-E8A6CCC43FD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Column Collapse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598E1-A7FB-4978-B52B-DD26DAE3D6FF}"/>
              </a:ext>
            </a:extLst>
          </p:cNvPr>
          <p:cNvSpPr/>
          <p:nvPr/>
        </p:nvSpPr>
        <p:spPr>
          <a:xfrm rot="16200000">
            <a:off x="-1066050" y="1601774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Conceptualization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3700-D6AC-421E-9AD4-DC98C8EC6332}"/>
              </a:ext>
            </a:extLst>
          </p:cNvPr>
          <p:cNvSpPr txBox="1"/>
          <p:nvPr/>
        </p:nvSpPr>
        <p:spPr>
          <a:xfrm>
            <a:off x="5896065" y="1443841"/>
            <a:ext cx="5105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Our interest: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ailure angle and shear angle,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ormalized runoff distance to W-H ratio, and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c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oherences with physical model</a:t>
            </a:r>
            <a:endParaRPr lang="id-ID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A0DEF-C4C7-4984-8F98-4DFCC5E2CB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2282" y="1803679"/>
            <a:ext cx="3102185" cy="3892271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993C7-5FCD-409F-9084-574AAF1C79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C0086-6505-4010-BD9F-35A0EB0E08C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0946D2-9580-471B-8DC9-EB6BDC6F3F4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Column Collapse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786A6C-87C5-43F8-9D68-66070FE8761C}"/>
              </a:ext>
            </a:extLst>
          </p:cNvPr>
          <p:cNvSpPr txBox="1"/>
          <p:nvPr/>
        </p:nvSpPr>
        <p:spPr>
          <a:xfrm>
            <a:off x="328367" y="862297"/>
            <a:ext cx="6842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+mj-lt"/>
              </a:rPr>
              <a:t>Results</a:t>
            </a:r>
            <a:endParaRPr lang="id-ID" sz="9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7B288434-872D-4765-BFC3-20749914B7AA}"/>
              </a:ext>
            </a:extLst>
          </p:cNvPr>
          <p:cNvSpPr txBox="1"/>
          <p:nvPr/>
        </p:nvSpPr>
        <p:spPr>
          <a:xfrm>
            <a:off x="0" y="2910849"/>
            <a:ext cx="1187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kern="1500" spc="400" dirty="0" smtClean="0">
                <a:solidFill>
                  <a:schemeClr val="tx2"/>
                </a:solidFill>
                <a:latin typeface="+mj-lt"/>
              </a:rPr>
              <a:t>Quo Vadis?</a:t>
            </a:r>
            <a:endParaRPr lang="id-ID" sz="7200" b="1" kern="1500" spc="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50462-270A-492E-BF2A-132A39242F58}"/>
              </a:ext>
            </a:extLst>
          </p:cNvPr>
          <p:cNvSpPr/>
          <p:nvPr/>
        </p:nvSpPr>
        <p:spPr>
          <a:xfrm>
            <a:off x="450877" y="3371806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Journal Article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D796C-8259-40A2-A43E-18C5269B147A}"/>
              </a:ext>
            </a:extLst>
          </p:cNvPr>
          <p:cNvSpPr/>
          <p:nvPr/>
        </p:nvSpPr>
        <p:spPr>
          <a:xfrm>
            <a:off x="7989944" y="3371806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Final Scripts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242508-8177-4176-832F-72E17A30D44C}"/>
              </a:ext>
            </a:extLst>
          </p:cNvPr>
          <p:cNvSpPr/>
          <p:nvPr/>
        </p:nvSpPr>
        <p:spPr>
          <a:xfrm>
            <a:off x="2056655" y="6175833"/>
            <a:ext cx="80786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Implementing MPM in real cases and possibly develop it accordingly</a:t>
            </a:r>
            <a:endParaRPr lang="en-US" sz="14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48642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Presentasi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Ganjil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45931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CIV 18401 – 06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Tugas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Akhir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dan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/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atau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endParaRPr lang="en-US" sz="1200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3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A1346-EA54-48E1-89AE-4A524F068110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6B94D-AA2C-4F63-8CAA-7F83FFD94487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1</a:t>
            </a:r>
            <a:r>
              <a:rPr lang="en-US" sz="7200" b="1" dirty="0">
                <a:solidFill>
                  <a:schemeClr val="tx2"/>
                </a:solidFill>
                <a:latin typeface="+mj-lt"/>
              </a:rPr>
              <a:t>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6BE2-3EC1-45DB-82A0-9FFA00F1735E}"/>
              </a:ext>
            </a:extLst>
          </p:cNvPr>
          <p:cNvSpPr txBox="1"/>
          <p:nvPr/>
        </p:nvSpPr>
        <p:spPr>
          <a:xfrm>
            <a:off x="5455141" y="1324101"/>
            <a:ext cx="486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Writing for Indonesian Journal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Prep for higher quality article 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Tulis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paper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Bahasa Indonesia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mengenai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analisa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column collapse 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telah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dilakukan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diapply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ke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jurnal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–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jurnal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lokal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Belajar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menggunakan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MPM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case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lebih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advanced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sambil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menentukan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topik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paper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lebih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berkualitas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763E3-D184-484F-BECD-E9BDC145837A}"/>
              </a:ext>
            </a:extLst>
          </p:cNvPr>
          <p:cNvSpPr/>
          <p:nvPr/>
        </p:nvSpPr>
        <p:spPr>
          <a:xfrm>
            <a:off x="5495352" y="4617380"/>
            <a:ext cx="387724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1 – </a:t>
            </a:r>
            <a:r>
              <a:rPr lang="en-US" sz="1100" dirty="0" err="1" smtClean="0">
                <a:cs typeface="Poppins" panose="02000000000000000000" pitchFamily="2" charset="0"/>
              </a:rPr>
              <a:t>Akhir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ganjil</a:t>
            </a:r>
            <a:r>
              <a:rPr lang="en-US" sz="1100" dirty="0" smtClean="0">
                <a:cs typeface="Poppins" panose="02000000000000000000" pitchFamily="2" charset="0"/>
              </a:rPr>
              <a:t> s/d </a:t>
            </a:r>
            <a:r>
              <a:rPr lang="en-US" sz="1100" dirty="0" err="1" smtClean="0">
                <a:cs typeface="Poppins" panose="02000000000000000000" pitchFamily="2" charset="0"/>
              </a:rPr>
              <a:t>awal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genap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13 weeks ~ April 2021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1716D7-ECE0-461B-A952-D7218DCC4A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</p:spTree>
    <p:extLst>
      <p:ext uri="{BB962C8B-B14F-4D97-AF65-F5344CB8AC3E}">
        <p14:creationId xmlns:p14="http://schemas.microsoft.com/office/powerpoint/2010/main" val="30709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2</a:t>
            </a:r>
            <a:r>
              <a:rPr lang="en-US" sz="7200" b="1" dirty="0">
                <a:solidFill>
                  <a:schemeClr val="tx2"/>
                </a:solidFill>
                <a:latin typeface="+mj-lt"/>
              </a:rPr>
              <a:t>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Writing the article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Disini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diharapkan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satu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topik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bisa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ditekuni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ditulis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artikel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jurnal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internasional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Bahasa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Inggris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sekaligus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di-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expand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penulisan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endParaRPr lang="en-US" dirty="0" smtClean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smtClean="0">
                <a:solidFill>
                  <a:schemeClr val="bg2"/>
                </a:solidFill>
                <a:latin typeface="+mj-lt"/>
              </a:rPr>
              <a:t>Di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targetnya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manuskrip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bisa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disubmit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peer-reviewed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 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2 – </a:t>
            </a:r>
            <a:r>
              <a:rPr lang="en-US" sz="1100" dirty="0" err="1" smtClean="0">
                <a:cs typeface="Poppins" panose="02000000000000000000" pitchFamily="2" charset="0"/>
              </a:rPr>
              <a:t>Akhir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genap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11 Weeks ~ June 2021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</p:spTree>
    <p:extLst>
      <p:ext uri="{BB962C8B-B14F-4D97-AF65-F5344CB8AC3E}">
        <p14:creationId xmlns:p14="http://schemas.microsoft.com/office/powerpoint/2010/main" val="24843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7" grpId="0"/>
      <p:bldP spid="19" grpId="0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3.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Develop script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 smtClean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masa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mulai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dilakukan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penulisan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proposal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persiapan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seminar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judul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Apabila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memungkinkan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juga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menulis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tulisan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singkat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disubmit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conference proceedings. 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3 – Semester </a:t>
            </a:r>
            <a:r>
              <a:rPr lang="en-US" sz="1100" dirty="0" err="1" smtClean="0">
                <a:cs typeface="Poppins" panose="02000000000000000000" pitchFamily="2" charset="0"/>
              </a:rPr>
              <a:t>Pendek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9 Weeks ~ August 2021  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</p:spTree>
    <p:extLst>
      <p:ext uri="{BB962C8B-B14F-4D97-AF65-F5344CB8AC3E}">
        <p14:creationId xmlns:p14="http://schemas.microsoft.com/office/powerpoint/2010/main" val="255052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4.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Seminar and writing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f</a:t>
            </a:r>
            <a:r>
              <a:rPr lang="en-US" b="1" dirty="0" smtClean="0">
                <a:solidFill>
                  <a:schemeClr val="bg2"/>
                </a:solidFill>
                <a:latin typeface="+mj-lt"/>
              </a:rPr>
              <a:t>inal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s</a:t>
            </a:r>
            <a:r>
              <a:rPr lang="en-US" b="1" dirty="0" smtClean="0">
                <a:solidFill>
                  <a:schemeClr val="bg2"/>
                </a:solidFill>
                <a:latin typeface="+mj-lt"/>
              </a:rPr>
              <a:t>cript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mata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kuliah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diambil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dikembangkan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seiring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evaluasi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dari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seminar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judul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seminar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sidang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Karena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semester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banyak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luang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tidak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menutup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kesempatan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menulis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satu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artikel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lagi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4 – Semester </a:t>
            </a:r>
            <a:r>
              <a:rPr lang="en-US" sz="1100" dirty="0" err="1" smtClean="0">
                <a:cs typeface="Poppins" panose="02000000000000000000" pitchFamily="2" charset="0"/>
              </a:rPr>
              <a:t>Ganjil</a:t>
            </a:r>
            <a:r>
              <a:rPr lang="en-US" sz="1100" dirty="0" smtClean="0">
                <a:cs typeface="Poppins" panose="02000000000000000000" pitchFamily="2" charset="0"/>
              </a:rPr>
              <a:t> 2021/2022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13 Weeks ~ November 2021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</p:spTree>
    <p:extLst>
      <p:ext uri="{BB962C8B-B14F-4D97-AF65-F5344CB8AC3E}">
        <p14:creationId xmlns:p14="http://schemas.microsoft.com/office/powerpoint/2010/main" val="4255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4.2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Revision and final submission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Setelah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sidang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maka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selanjutnya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naskah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direvisi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merupakan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tambahan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sebelum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pengumpulan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naskah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ke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prodi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Apabila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pekerjaan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belum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selesai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maka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juga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menyelesaikan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seluruh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pekerjaan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tersebut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hingga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yudisium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4.2 – </a:t>
            </a:r>
            <a:r>
              <a:rPr lang="en-US" sz="1100" dirty="0" err="1" smtClean="0">
                <a:cs typeface="Poppins" panose="02000000000000000000" pitchFamily="2" charset="0"/>
              </a:rPr>
              <a:t>Pasca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ganjil</a:t>
            </a:r>
            <a:r>
              <a:rPr lang="en-US" sz="1100" dirty="0" smtClean="0">
                <a:cs typeface="Poppins" panose="02000000000000000000" pitchFamily="2" charset="0"/>
              </a:rPr>
              <a:t> </a:t>
            </a:r>
            <a:r>
              <a:rPr lang="en-US" sz="1100" dirty="0" err="1" smtClean="0">
                <a:cs typeface="Poppins" panose="02000000000000000000" pitchFamily="2" charset="0"/>
              </a:rPr>
              <a:t>hingga</a:t>
            </a:r>
            <a:r>
              <a:rPr lang="en-US" sz="1100" dirty="0" smtClean="0">
                <a:cs typeface="Poppins" panose="02000000000000000000" pitchFamily="2" charset="0"/>
              </a:rPr>
              <a:t> </a:t>
            </a:r>
            <a:r>
              <a:rPr lang="en-US" sz="1100" dirty="0" err="1" smtClean="0">
                <a:cs typeface="Poppins" panose="02000000000000000000" pitchFamily="2" charset="0"/>
              </a:rPr>
              <a:t>yudisium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6 Weeks ~ </a:t>
            </a:r>
            <a:r>
              <a:rPr lang="en-US" sz="1100" dirty="0" err="1" smtClean="0">
                <a:cs typeface="Poppins" panose="02000000000000000000" pitchFamily="2" charset="0"/>
              </a:rPr>
              <a:t>Januari</a:t>
            </a:r>
            <a:r>
              <a:rPr lang="en-US" sz="1100" dirty="0" smtClean="0">
                <a:cs typeface="Poppins" panose="02000000000000000000" pitchFamily="2" charset="0"/>
              </a:rPr>
              <a:t> 2022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</p:spTree>
    <p:extLst>
      <p:ext uri="{BB962C8B-B14F-4D97-AF65-F5344CB8AC3E}">
        <p14:creationId xmlns:p14="http://schemas.microsoft.com/office/powerpoint/2010/main" val="20981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7B288434-872D-4765-BFC3-20749914B7AA}"/>
              </a:ext>
            </a:extLst>
          </p:cNvPr>
          <p:cNvSpPr txBox="1"/>
          <p:nvPr/>
        </p:nvSpPr>
        <p:spPr>
          <a:xfrm>
            <a:off x="84475" y="2274838"/>
            <a:ext cx="11873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kern="1500" spc="400" dirty="0" smtClean="0">
                <a:solidFill>
                  <a:schemeClr val="tx2"/>
                </a:solidFill>
                <a:latin typeface="+mj-lt"/>
              </a:rPr>
              <a:t>What’s been done </a:t>
            </a:r>
          </a:p>
          <a:p>
            <a:pPr algn="ctr"/>
            <a:r>
              <a:rPr lang="en-US" sz="7200" b="1" kern="1500" spc="400" dirty="0" smtClean="0">
                <a:solidFill>
                  <a:schemeClr val="tx2"/>
                </a:solidFill>
                <a:latin typeface="+mj-lt"/>
              </a:rPr>
              <a:t>in 3 months?</a:t>
            </a:r>
            <a:endParaRPr lang="id-ID" sz="7200" b="1" kern="1500" spc="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50462-270A-492E-BF2A-132A39242F58}"/>
              </a:ext>
            </a:extLst>
          </p:cNvPr>
          <p:cNvSpPr/>
          <p:nvPr/>
        </p:nvSpPr>
        <p:spPr>
          <a:xfrm>
            <a:off x="450877" y="3371806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Benchmarking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D796C-8259-40A2-A43E-18C5269B147A}"/>
              </a:ext>
            </a:extLst>
          </p:cNvPr>
          <p:cNvSpPr/>
          <p:nvPr/>
        </p:nvSpPr>
        <p:spPr>
          <a:xfrm>
            <a:off x="7989944" y="3260429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Mesh &amp; particle</a:t>
            </a:r>
          </a:p>
          <a:p>
            <a:pPr algn="r"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making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242508-8177-4176-832F-72E17A30D44C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Analyzing granular 2D column collapse with various dimension ratio</a:t>
            </a:r>
            <a:endParaRPr lang="en-US" sz="14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48642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Presentasi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Ganjil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45931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CIV 18401 – 06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Tugas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Akhir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dan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/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atau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endParaRPr lang="en-US" sz="1200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3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3C04D-9C0D-4AEF-8618-6E9AB09BAF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5FD8ED8-C5C7-4B6A-A245-EF0C9273ED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C95-2FC0-4168-8EA3-881B60A5362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EE56D-231C-4DAB-AF1F-266220EE07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F8AB3-E41A-401E-8156-7CF982E7ADA7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Notes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E4B20-F814-43D1-BC25-973980A698A9}"/>
              </a:ext>
            </a:extLst>
          </p:cNvPr>
          <p:cNvSpPr txBox="1"/>
          <p:nvPr/>
        </p:nvSpPr>
        <p:spPr>
          <a:xfrm>
            <a:off x="5628852" y="105244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Notes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9011F-7D05-4CF0-A360-994A379B743D}"/>
              </a:ext>
            </a:extLst>
          </p:cNvPr>
          <p:cNvSpPr txBox="1"/>
          <p:nvPr/>
        </p:nvSpPr>
        <p:spPr>
          <a:xfrm>
            <a:off x="5628852" y="2252773"/>
            <a:ext cx="407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latin typeface="+mj-lt"/>
              </a:rPr>
              <a:t>Untuk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mempermudah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transisi</a:t>
            </a:r>
            <a:r>
              <a:rPr lang="fr-FR" dirty="0" smtClean="0">
                <a:latin typeface="+mj-lt"/>
              </a:rPr>
              <a:t> dari script </a:t>
            </a:r>
            <a:r>
              <a:rPr lang="fr-FR" dirty="0" err="1" smtClean="0">
                <a:latin typeface="+mj-lt"/>
              </a:rPr>
              <a:t>untuk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artikel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ke</a:t>
            </a:r>
            <a:r>
              <a:rPr lang="fr-FR" dirty="0" smtClean="0">
                <a:latin typeface="+mj-lt"/>
              </a:rPr>
              <a:t> script </a:t>
            </a:r>
            <a:r>
              <a:rPr lang="fr-FR" dirty="0" err="1" smtClean="0">
                <a:latin typeface="+mj-lt"/>
              </a:rPr>
              <a:t>untuk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skripsi</a:t>
            </a:r>
            <a:r>
              <a:rPr lang="fr-FR" dirty="0" smtClean="0">
                <a:latin typeface="+mj-lt"/>
              </a:rPr>
              <a:t>, </a:t>
            </a:r>
            <a:r>
              <a:rPr lang="fr-FR" dirty="0" err="1" smtClean="0">
                <a:latin typeface="+mj-lt"/>
              </a:rPr>
              <a:t>maka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bahasa</a:t>
            </a:r>
            <a:r>
              <a:rPr lang="fr-FR" dirty="0" smtClean="0">
                <a:latin typeface="+mj-lt"/>
              </a:rPr>
              <a:t> yang </a:t>
            </a:r>
            <a:r>
              <a:rPr lang="fr-FR" dirty="0" err="1" smtClean="0">
                <a:latin typeface="+mj-lt"/>
              </a:rPr>
              <a:t>digunakan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adalah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bahasa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inggris</a:t>
            </a:r>
            <a:endParaRPr lang="id-ID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80F570-F592-49B3-B9CC-E361CBF2EA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8FDC7-175D-44FB-94B0-3C77538740BB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492D4-AA88-427E-B1CC-4D3C516EBCEF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Journal Article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E7BF7-2A4F-4C39-B535-AD03DB60F521}"/>
              </a:ext>
            </a:extLst>
          </p:cNvPr>
          <p:cNvSpPr txBox="1"/>
          <p:nvPr/>
        </p:nvSpPr>
        <p:spPr>
          <a:xfrm>
            <a:off x="101089" y="2290624"/>
            <a:ext cx="118734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700" b="1" dirty="0" smtClean="0">
                <a:latin typeface="+mj-lt"/>
              </a:rPr>
              <a:t>Target Journal</a:t>
            </a:r>
            <a:endParaRPr lang="id-ID" sz="117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9CDEB2-88A3-4C85-A105-272F4CD3BFC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5397-7EF1-4435-986E-09E48E6C21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3594" y="1792593"/>
            <a:ext cx="2605874" cy="3272813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5838E-6EBF-49E4-A1FF-5C3AC7F3A8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81363" y="1792593"/>
            <a:ext cx="2605874" cy="3272813"/>
          </a:xfrm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778827-EBA1-4C78-8489-6916CAA8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39132" y="1792592"/>
            <a:ext cx="2605874" cy="3272813"/>
          </a:xfrm>
        </p:spPr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0BF44E2-3BCA-4762-B1FA-39F26CECC1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39751" y="1792591"/>
            <a:ext cx="2614274" cy="3272813"/>
          </a:xfrm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8503F-89B1-462F-B491-2CDFB8EF0C5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Article Journal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F0D87-7DAC-4CAC-A6B7-AC9B31D8E67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cs typeface="Poppins" panose="02000000000000000000" pitchFamily="2" charset="0"/>
              </a:rPr>
              <a:t>Scimagojr.com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AF20E-0753-4227-B8FB-C2EAFB96813F}"/>
              </a:ext>
            </a:extLst>
          </p:cNvPr>
          <p:cNvSpPr/>
          <p:nvPr/>
        </p:nvSpPr>
        <p:spPr>
          <a:xfrm>
            <a:off x="382015" y="522622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Prospective Journal to publish in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D13E6-ED7B-461D-B41C-DC4174A68F5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840B-E03A-4EE9-BF6A-667285537F29}"/>
              </a:ext>
            </a:extLst>
          </p:cNvPr>
          <p:cNvSpPr txBox="1"/>
          <p:nvPr/>
        </p:nvSpPr>
        <p:spPr>
          <a:xfrm>
            <a:off x="523594" y="4295963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Acta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Geotech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.</a:t>
            </a:r>
            <a:endParaRPr lang="en-US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err="1" smtClean="0">
                <a:solidFill>
                  <a:schemeClr val="tx2"/>
                </a:solidFill>
                <a:latin typeface="+mj-lt"/>
              </a:rPr>
              <a:t>Deustchland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01571-9A7A-4E5B-A414-0B49A5A7C4C6}"/>
              </a:ext>
            </a:extLst>
          </p:cNvPr>
          <p:cNvSpPr txBox="1"/>
          <p:nvPr/>
        </p:nvSpPr>
        <p:spPr>
          <a:xfrm>
            <a:off x="3881363" y="3970313"/>
            <a:ext cx="2451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Int. Journal of </a:t>
            </a:r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Geomechanics</a:t>
            </a:r>
            <a:endParaRPr lang="en-US" sz="22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US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7239132" y="3983218"/>
            <a:ext cx="2681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Soils and Foundations</a:t>
            </a:r>
            <a:endParaRPr lang="en-US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Japan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10520701" y="3983218"/>
            <a:ext cx="2777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Geomechanics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 and Geoengineering</a:t>
            </a: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UK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81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  <p:bldP spid="18" grpId="0"/>
      <p:bldP spid="16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5397-7EF1-4435-986E-09E48E6C21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448081" y="1792593"/>
            <a:ext cx="2605874" cy="3272813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5838E-6EBF-49E4-A1FF-5C3AC7F3A8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09688" y="1792593"/>
            <a:ext cx="2605874" cy="3272813"/>
          </a:xfrm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778827-EBA1-4C78-8489-6916CAA8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67457" y="1792592"/>
            <a:ext cx="2605874" cy="3272813"/>
          </a:xfrm>
        </p:spPr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0BF44E2-3BCA-4762-B1FA-39F26CECC1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25226" y="1818401"/>
            <a:ext cx="2605874" cy="3272813"/>
          </a:xfrm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8503F-89B1-462F-B491-2CDFB8EF0C5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Article Journal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F0D87-7DAC-4CAC-A6B7-AC9B31D8E67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cs typeface="Poppins" panose="02000000000000000000" pitchFamily="2" charset="0"/>
              </a:rPr>
              <a:t>Scimagojr.com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D13E6-ED7B-461D-B41C-DC4174A68F5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01571-9A7A-4E5B-A414-0B49A5A7C4C6}"/>
              </a:ext>
            </a:extLst>
          </p:cNvPr>
          <p:cNvSpPr txBox="1"/>
          <p:nvPr/>
        </p:nvSpPr>
        <p:spPr>
          <a:xfrm>
            <a:off x="1890812" y="3957409"/>
            <a:ext cx="3000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Ind. Journal </a:t>
            </a:r>
            <a:r>
              <a:rPr lang="en-US" sz="2200" b="1" dirty="0">
                <a:solidFill>
                  <a:schemeClr val="tx2"/>
                </a:solidFill>
              </a:rPr>
              <a:t>of Technology</a:t>
            </a:r>
          </a:p>
          <a:p>
            <a:r>
              <a:rPr lang="en-US" sz="2200" i="1" dirty="0">
                <a:solidFill>
                  <a:schemeClr val="tx2"/>
                </a:solidFill>
              </a:rPr>
              <a:t>UI, </a:t>
            </a:r>
            <a:r>
              <a:rPr lang="en-US" sz="2200" i="1" dirty="0" smtClean="0">
                <a:solidFill>
                  <a:schemeClr val="tx2"/>
                </a:solidFill>
              </a:rPr>
              <a:t>Indonesia</a:t>
            </a:r>
            <a:endParaRPr lang="en-US" sz="2200" i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5267457" y="3983218"/>
            <a:ext cx="2681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Ind. Journal of Science and Tech.</a:t>
            </a: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UPI, Indonesia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8625226" y="3983218"/>
            <a:ext cx="2777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Engineering and Tech. Science</a:t>
            </a: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ITB, Indonesia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-1533840" y="3983218"/>
            <a:ext cx="2777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Geomechanics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 and Geoengineering</a:t>
            </a: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UK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46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674D21-31CF-4BAC-8C64-8024E16ECE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299" y="-9525"/>
            <a:ext cx="5981701" cy="6858000"/>
          </a:xfrm>
        </p:spPr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54F3AF-4D8A-4527-AD7E-246907A669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CDEB2-88A3-4C85-A105-272F4CD3BFC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EABB1-62B2-485A-B4B6-902572D26A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271636-35A2-4DB9-81A2-50F647EF8BF6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Article Journal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B82F1-1E5D-4B4C-9B06-684A8DA7CF44}"/>
              </a:ext>
            </a:extLst>
          </p:cNvPr>
          <p:cNvSpPr txBox="1"/>
          <p:nvPr/>
        </p:nvSpPr>
        <p:spPr>
          <a:xfrm>
            <a:off x="202952" y="1852401"/>
            <a:ext cx="600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 smtClean="0">
                <a:latin typeface="+mj-lt"/>
              </a:rPr>
              <a:t>Proceedings</a:t>
            </a:r>
            <a:endParaRPr lang="id-ID" sz="7200" b="1" i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5A1C02-FF9F-4D36-8361-7D20BC050C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99006-C7E3-4368-842A-895C8C0D10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887A1E-45D4-47AA-9358-E01EBFC413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52050" y="4595027"/>
            <a:ext cx="1330150" cy="766187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05AD4A-AED6-4D32-B1F4-F0F0505266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779" y="4916156"/>
            <a:ext cx="1330150" cy="7661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337D9C-1546-44F1-BFED-20EFDDAED7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76F11-1CB4-4997-A92A-79DCF346624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A74D-7697-4E42-A62F-E06916A0B94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66F07-B255-46E1-B0A3-686EDD3071E2}"/>
              </a:ext>
            </a:extLst>
          </p:cNvPr>
          <p:cNvSpPr/>
          <p:nvPr/>
        </p:nvSpPr>
        <p:spPr>
          <a:xfrm rot="5400000">
            <a:off x="10535439" y="986130"/>
            <a:ext cx="1805147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Topics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5CF79-0F59-4840-B8AB-6762B3E177DA}"/>
              </a:ext>
            </a:extLst>
          </p:cNvPr>
          <p:cNvSpPr/>
          <p:nvPr/>
        </p:nvSpPr>
        <p:spPr>
          <a:xfrm>
            <a:off x="477265" y="502937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Interesting Topics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6373-D54D-4E9F-9156-02200C79FD65}"/>
              </a:ext>
            </a:extLst>
          </p:cNvPr>
          <p:cNvSpPr txBox="1"/>
          <p:nvPr/>
        </p:nvSpPr>
        <p:spPr>
          <a:xfrm>
            <a:off x="869703" y="1709526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Interesting Topics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to Explore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4D89ED-5BCE-4722-86E8-11617D4FC3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CFBD2-80FB-4272-9474-AC61CE697C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88444-DAC5-4907-B5BF-28CA570D2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F4C60-A1CD-4B5C-B5FA-B59DC0C5F88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Topics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</a:t>
            </a:r>
            <a:r>
              <a:rPr lang="en-US" sz="1400" dirty="0" err="1">
                <a:cs typeface="Poppins" panose="02000000000000000000" pitchFamily="2" charset="0"/>
              </a:rPr>
              <a:t>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01F17-2C67-4782-8887-C66AD223B706}"/>
              </a:ext>
            </a:extLst>
          </p:cNvPr>
          <p:cNvSpPr/>
          <p:nvPr/>
        </p:nvSpPr>
        <p:spPr>
          <a:xfrm>
            <a:off x="477265" y="502937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Topics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B7BBE-4AA6-4DA4-B9AA-A63F0BA6E07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194A-6B66-4D7A-A79F-8D356A8C24C5}"/>
              </a:ext>
            </a:extLst>
          </p:cNvPr>
          <p:cNvSpPr txBox="1"/>
          <p:nvPr/>
        </p:nvSpPr>
        <p:spPr>
          <a:xfrm>
            <a:off x="5200342" y="694376"/>
            <a:ext cx="557920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Prospective Topics —</a:t>
            </a:r>
          </a:p>
          <a:p>
            <a:endParaRPr lang="en-US" sz="10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Cone Penetration Test</a:t>
            </a:r>
          </a:p>
          <a:p>
            <a:r>
              <a:rPr lang="en-US" sz="1200" i="1" dirty="0" err="1" smtClean="0">
                <a:solidFill>
                  <a:schemeClr val="tx2"/>
                </a:solidFill>
                <a:latin typeface="+mj-lt"/>
              </a:rPr>
              <a:t>Beuth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, L., Vermeer, P.A., (2013) “Large </a:t>
            </a:r>
            <a:r>
              <a:rPr lang="en-US" sz="12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eformation analysis of </a:t>
            </a:r>
            <a:r>
              <a:rPr lang="en-US" sz="12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one </a:t>
            </a:r>
            <a:r>
              <a:rPr lang="en-US" sz="12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enetration testing in undrained clay”. Installation Effects in Geotechnical Engineering, 1-7. </a:t>
            </a:r>
          </a:p>
          <a:p>
            <a:endParaRPr lang="en-US" sz="1200" i="1" dirty="0">
              <a:solidFill>
                <a:schemeClr val="tx2"/>
              </a:solidFill>
            </a:endParaRPr>
          </a:p>
          <a:p>
            <a:r>
              <a:rPr lang="en-US" sz="1200" i="1" dirty="0" err="1">
                <a:solidFill>
                  <a:schemeClr val="tx2"/>
                </a:solidFill>
              </a:rPr>
              <a:t>Ceccato</a:t>
            </a:r>
            <a:r>
              <a:rPr lang="en-US" sz="1200" i="1" dirty="0">
                <a:solidFill>
                  <a:schemeClr val="tx2"/>
                </a:solidFill>
              </a:rPr>
              <a:t>, F., </a:t>
            </a:r>
            <a:r>
              <a:rPr lang="en-US" sz="1200" i="1" dirty="0" err="1">
                <a:solidFill>
                  <a:schemeClr val="tx2"/>
                </a:solidFill>
              </a:rPr>
              <a:t>SImonini</a:t>
            </a:r>
            <a:r>
              <a:rPr lang="en-US" sz="1200" i="1" dirty="0">
                <a:solidFill>
                  <a:schemeClr val="tx2"/>
                </a:solidFill>
              </a:rPr>
              <a:t>, P., (2019) “Cone Penetration Testing” in The Material Point Method for Geotechnical Engineering: A Practical Guide. Taylor &amp; Francis, 311-324</a:t>
            </a:r>
            <a:r>
              <a:rPr lang="en-US" sz="1200" i="1" dirty="0" smtClean="0">
                <a:solidFill>
                  <a:schemeClr val="tx2"/>
                </a:solidFill>
              </a:rPr>
              <a:t>.</a:t>
            </a:r>
            <a:endParaRPr lang="en-US" sz="1200" i="1" dirty="0" smtClean="0">
              <a:solidFill>
                <a:schemeClr val="tx2"/>
              </a:solidFill>
              <a:latin typeface="+mj-lt"/>
            </a:endParaRPr>
          </a:p>
          <a:p>
            <a:endParaRPr lang="en-US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Earthquake MPM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Nakajima, et. al., (2019) “Dynamic centrifuge model tests and material point method analysis of the impact force of a sliding soil mass caused by earthquake-induced slope failure”.  Soils and Foundation 59, 1813-1829.</a:t>
            </a:r>
          </a:p>
          <a:p>
            <a:endParaRPr lang="en-US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Landslides and Seepage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Abe, K., Soga, K., and </a:t>
            </a:r>
            <a:r>
              <a:rPr lang="en-US" sz="1200" i="1" dirty="0" err="1" smtClean="0">
                <a:solidFill>
                  <a:schemeClr val="tx2"/>
                </a:solidFill>
                <a:latin typeface="+mj-lt"/>
              </a:rPr>
              <a:t>Bandara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, S., (2015) “Material Point Method for Hydro-Mechanical Problems and Its Application to Seepage Failure Analysis”. 10</a:t>
            </a:r>
            <a:r>
              <a:rPr lang="en-US" sz="1200" i="1" baseline="30000" dirty="0" smtClean="0">
                <a:solidFill>
                  <a:schemeClr val="tx2"/>
                </a:solidFill>
                <a:latin typeface="+mj-lt"/>
              </a:rPr>
              <a:t>th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 World Congress on Computational Mechanics.</a:t>
            </a:r>
          </a:p>
          <a:p>
            <a:endParaRPr lang="en-US" sz="3600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234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606CA-A4FD-405B-A22A-DD0F7D629E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17726-AB67-41DF-B7C4-56255F9810E8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87EAC-DABB-4683-9A48-7A1E1AE5BDB5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Final Word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D93EE-8227-41EC-8057-7DD9F825C737}"/>
              </a:ext>
            </a:extLst>
          </p:cNvPr>
          <p:cNvSpPr txBox="1"/>
          <p:nvPr/>
        </p:nvSpPr>
        <p:spPr>
          <a:xfrm>
            <a:off x="869703" y="1787065"/>
            <a:ext cx="104618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+mj-lt"/>
              </a:rPr>
              <a:t>Let’s 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do this!</a:t>
            </a:r>
            <a:endParaRPr lang="en-US" sz="8800" b="1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l-GR" sz="8800" b="1" dirty="0">
                <a:solidFill>
                  <a:schemeClr val="tx2"/>
                </a:solidFill>
                <a:latin typeface="+mj-lt"/>
              </a:rPr>
              <a:t>（。＞ω＜）。</a:t>
            </a:r>
            <a:endParaRPr lang="id-ID" sz="8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</a:t>
            </a:r>
            <a:r>
              <a:rPr lang="en-US" sz="1400" dirty="0" err="1">
                <a:cs typeface="Poppins" panose="02000000000000000000" pitchFamily="2" charset="0"/>
              </a:rPr>
              <a:t>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FFA2DD-CC91-438D-AED0-9F73213E6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818" y="1144149"/>
            <a:ext cx="9050363" cy="4751204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426B-C293-41B9-BEC8-841D8549A9A4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089E6-1D20-4CC8-A8B5-FD52A8993A45}"/>
              </a:ext>
            </a:extLst>
          </p:cNvPr>
          <p:cNvSpPr txBox="1"/>
          <p:nvPr/>
        </p:nvSpPr>
        <p:spPr>
          <a:xfrm>
            <a:off x="4523952" y="2794142"/>
            <a:ext cx="494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+mj-lt"/>
              </a:rPr>
              <a:t>Thanks</a:t>
            </a:r>
            <a:endParaRPr lang="id-ID" sz="9600" b="1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94" y="2761919"/>
            <a:ext cx="1536795" cy="15156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</a:t>
            </a:r>
            <a:r>
              <a:rPr lang="en-US" sz="1400" dirty="0" err="1">
                <a:cs typeface="Poppins" panose="02000000000000000000" pitchFamily="2" charset="0"/>
              </a:rPr>
              <a:t>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87EAC-DABB-4683-9A48-7A1E1AE5BDB5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Thank you</a:t>
            </a:r>
            <a:endParaRPr lang="en-US" b="1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40AFC-FFF9-4D32-8D14-59B9BDCE66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9D0BFB-C404-44CA-8204-5B98742EA613}"/>
              </a:ext>
            </a:extLst>
          </p:cNvPr>
          <p:cNvSpPr/>
          <p:nvPr/>
        </p:nvSpPr>
        <p:spPr>
          <a:xfrm>
            <a:off x="477265" y="502937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0E6FDE-E993-4244-8B9F-36BC90094A7A}"/>
              </a:ext>
            </a:extLst>
          </p:cNvPr>
          <p:cNvSpPr txBox="1"/>
          <p:nvPr/>
        </p:nvSpPr>
        <p:spPr>
          <a:xfrm>
            <a:off x="1647270" y="1348076"/>
            <a:ext cx="9164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/>
                </a:solidFill>
                <a:latin typeface="+mj-lt"/>
              </a:rPr>
              <a:t>Learning to run MPM code from a set of prepared test</a:t>
            </a:r>
            <a:endParaRPr lang="id-ID" sz="6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65CA75-5572-4931-8FB8-BC1AA54D6E33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Poppins" panose="02000000000000000000" pitchFamily="2" charset="0"/>
              </a:rPr>
              <a:t>Benchmarking</a:t>
            </a:r>
            <a:endParaRPr lang="en-US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C4720-9E45-42E0-B796-8434791204B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2" grpId="0"/>
      <p:bldP spid="49" grpId="0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8B0BA60-E8FE-436B-B0F2-E8330E90B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4BD8E0C-C46D-4B79-B60B-B8CD75046B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C391EB2-937D-4884-BEC9-F4BD675DD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1C6365-D14C-43B7-8B86-5F6075EF5FF3}"/>
              </a:ext>
            </a:extLst>
          </p:cNvPr>
          <p:cNvSpPr txBox="1"/>
          <p:nvPr/>
        </p:nvSpPr>
        <p:spPr>
          <a:xfrm>
            <a:off x="468924" y="1473469"/>
            <a:ext cx="8542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sz="3600" b="1" dirty="0" smtClean="0">
                <a:latin typeface="+mj-lt"/>
              </a:rPr>
              <a:t>Sliding Block Inclined Boundary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Velocity analysis</a:t>
            </a:r>
            <a:endParaRPr lang="en-US" sz="3600" b="1" dirty="0">
              <a:latin typeface="+mj-lt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Velocity validation per difference in time using analytical method</a:t>
            </a:r>
            <a:endParaRPr lang="en-US" sz="3600" b="1" dirty="0">
              <a:latin typeface="+mj-lt"/>
            </a:endParaRPr>
          </a:p>
          <a:p>
            <a:pPr lvl="1"/>
            <a:endParaRPr lang="en-US" sz="3600" b="1" dirty="0" smtClean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1E8A87-8C0E-4EBE-AB1F-63FE32637A98}"/>
              </a:ext>
            </a:extLst>
          </p:cNvPr>
          <p:cNvSpPr/>
          <p:nvPr/>
        </p:nvSpPr>
        <p:spPr>
          <a:xfrm>
            <a:off x="477265" y="5029378"/>
            <a:ext cx="602831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https://github.com/cb-geo/mpm-benchmarks/tree/develop/2d/sliding_block_inclined_boundary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BFD4FD-194F-4518-A188-350AABD52E0A}"/>
              </a:ext>
            </a:extLst>
          </p:cNvPr>
          <p:cNvSpPr/>
          <p:nvPr/>
        </p:nvSpPr>
        <p:spPr>
          <a:xfrm rot="5400000">
            <a:off x="9650590" y="1872294"/>
            <a:ext cx="357484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2"/>
                </a:solidFill>
                <a:cs typeface="Poppins" panose="02000000000000000000" pitchFamily="2" charset="0"/>
              </a:rPr>
              <a:t>Benchmarking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5E32C-E5D8-42F8-9402-395055F35F3E}"/>
              </a:ext>
            </a:extLst>
          </p:cNvPr>
          <p:cNvSpPr/>
          <p:nvPr/>
        </p:nvSpPr>
        <p:spPr>
          <a:xfrm>
            <a:off x="8142344" y="63414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</p:spTree>
    <p:extLst>
      <p:ext uri="{BB962C8B-B14F-4D97-AF65-F5344CB8AC3E}">
        <p14:creationId xmlns:p14="http://schemas.microsoft.com/office/powerpoint/2010/main" val="29207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48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459C05-A292-42A1-842D-BDF174DADC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2E1DD-0ED2-4578-BFE3-A4F84176120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Benchmarking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8F5AE0-A076-4919-ACB3-B636FCA12C4F}"/>
              </a:ext>
            </a:extLst>
          </p:cNvPr>
          <p:cNvSpPr txBox="1"/>
          <p:nvPr/>
        </p:nvSpPr>
        <p:spPr>
          <a:xfrm>
            <a:off x="5785884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Hydrostatic Column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Stress analysis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Stress validation using analytical method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Analyzing energy dissipation 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C7180-E20A-47E6-9671-DFCCD0988013}"/>
              </a:ext>
            </a:extLst>
          </p:cNvPr>
          <p:cNvSpPr/>
          <p:nvPr/>
        </p:nvSpPr>
        <p:spPr>
          <a:xfrm>
            <a:off x="439164" y="5029378"/>
            <a:ext cx="6018785" cy="314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4"/>
                </a:solidFill>
                <a:cs typeface="Poppins" panose="02000000000000000000" pitchFamily="2" charset="0"/>
              </a:rPr>
              <a:t>https://github.com/cb-geo/mpm-benchmarks/tree/develop/2d/slid</a:t>
            </a:r>
            <a:r>
              <a:rPr lang="en-US" sz="1100" dirty="0">
                <a:solidFill>
                  <a:schemeClr val="bg2"/>
                </a:solidFill>
                <a:cs typeface="Poppins" panose="02000000000000000000" pitchFamily="2" charset="0"/>
              </a:rPr>
              <a:t>ing_block_inclined_boundary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85E32C-E5D8-42F8-9402-395055F35F3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48642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Presentasi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Ganjil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459317"/>
            <a:ext cx="647904" cy="6389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Sipil</a:t>
            </a:r>
            <a:endParaRPr lang="en-US" sz="1400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  <p:bldP spid="53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529559-8589-410A-B64A-CD56463DE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2E6B049-960B-495D-AAF1-2F608C7581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2141D-7DED-4B15-A87A-B6FCBAB8E57A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464053-5D06-4033-A840-C705DC72EFFC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Benchmarking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B3643-BDA6-494D-8D74-71C790EBF936}"/>
              </a:ext>
            </a:extLst>
          </p:cNvPr>
          <p:cNvSpPr txBox="1"/>
          <p:nvPr/>
        </p:nvSpPr>
        <p:spPr>
          <a:xfrm>
            <a:off x="1080203" y="1443841"/>
            <a:ext cx="5422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sz="3600" b="1" dirty="0" smtClean="0">
                <a:latin typeface="+mj-lt"/>
              </a:rPr>
              <a:t>Plate with Holes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Strain analysis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External loading - tractions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69363-37D8-4D88-B5CF-F345B0930019}"/>
              </a:ext>
            </a:extLst>
          </p:cNvPr>
          <p:cNvSpPr/>
          <p:nvPr/>
        </p:nvSpPr>
        <p:spPr>
          <a:xfrm>
            <a:off x="2009775" y="4864278"/>
            <a:ext cx="517207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https://github.com/cb-geo/mpm-benchmarks/tree/develop/2d/plate_with_hole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0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92AC4-5937-4C03-A315-F4C024A3CB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CCCFA-FEAD-46D3-A295-48843B0356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4B85E-BC5E-4CFD-B67E-5EFD10E53C7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156BC-DAD5-438B-A68B-76C63067A73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Benchmarking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5FD9C-2271-4F0F-84CA-F63159073CDE}"/>
              </a:ext>
            </a:extLst>
          </p:cNvPr>
          <p:cNvSpPr/>
          <p:nvPr/>
        </p:nvSpPr>
        <p:spPr>
          <a:xfrm rot="16200000">
            <a:off x="-2126028" y="3084999"/>
            <a:ext cx="569480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https://github.com/cb-geo/mpm-benchmarks/tree/develop/3d/dam-break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FFE66-8765-4312-8CB5-739054701FDB}"/>
              </a:ext>
            </a:extLst>
          </p:cNvPr>
          <p:cNvSpPr txBox="1"/>
          <p:nvPr/>
        </p:nvSpPr>
        <p:spPr>
          <a:xfrm>
            <a:off x="6135551" y="1443841"/>
            <a:ext cx="4971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US" sz="3600" b="1" dirty="0" smtClean="0">
                <a:latin typeface="+mj-lt"/>
              </a:rPr>
              <a:t>Dam Break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Analyzing material flow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Playing with material’s constitutive models</a:t>
            </a:r>
          </a:p>
          <a:p>
            <a:endParaRPr lang="id-ID" sz="3600" b="1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ADD17-68C5-4B17-9870-04587357FA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AAD32-D4B4-4330-8DC8-5BCEF0FFD60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Manipulating Input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F9F86-E95F-4B4E-8C7E-2B4306517187}"/>
              </a:ext>
            </a:extLst>
          </p:cNvPr>
          <p:cNvSpPr/>
          <p:nvPr/>
        </p:nvSpPr>
        <p:spPr>
          <a:xfrm>
            <a:off x="7989944" y="3122642"/>
            <a:ext cx="3574846" cy="483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 smtClean="0">
                <a:cs typeface="Poppins" panose="02000000000000000000" pitchFamily="2" charset="0"/>
              </a:rPr>
              <a:t>Mesh &amp; Particle </a:t>
            </a:r>
          </a:p>
          <a:p>
            <a:pPr algn="r">
              <a:lnSpc>
                <a:spcPts val="1600"/>
              </a:lnSpc>
            </a:pPr>
            <a:r>
              <a:rPr lang="en-US" sz="1100" b="1" dirty="0" smtClean="0">
                <a:cs typeface="Poppins" panose="02000000000000000000" pitchFamily="2" charset="0"/>
              </a:rPr>
              <a:t>Making</a:t>
            </a:r>
            <a:endParaRPr lang="en-US" sz="1100" b="1" dirty="0">
              <a:cs typeface="Poppins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294AC-6A09-41B0-8D80-9BF57888CA83}"/>
              </a:ext>
            </a:extLst>
          </p:cNvPr>
          <p:cNvSpPr/>
          <p:nvPr/>
        </p:nvSpPr>
        <p:spPr>
          <a:xfrm>
            <a:off x="2056655" y="6175833"/>
            <a:ext cx="807868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dirty="0">
                <a:cs typeface="Poppins" panose="02000000000000000000" pitchFamily="2" charset="0"/>
              </a:rPr>
              <a:t>https://github.com/Rfys/skripsi/tree/main/mp_generator_new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CF929-07B2-4297-83C4-049C36684F34}"/>
              </a:ext>
            </a:extLst>
          </p:cNvPr>
          <p:cNvSpPr txBox="1"/>
          <p:nvPr/>
        </p:nvSpPr>
        <p:spPr>
          <a:xfrm>
            <a:off x="865053" y="1811591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Code mesh &amp; particle generation program using C++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CIV 18401 – 06 </a:t>
            </a:r>
            <a:r>
              <a:rPr lang="en-US" sz="1200" dirty="0" err="1" smtClean="0">
                <a:cs typeface="Poppins" panose="02000000000000000000" pitchFamily="2" charset="0"/>
              </a:rPr>
              <a:t>Tugas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Akhir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dan</a:t>
            </a:r>
            <a:r>
              <a:rPr lang="en-US" sz="1200" dirty="0" smtClean="0">
                <a:cs typeface="Poppins" panose="02000000000000000000" pitchFamily="2" charset="0"/>
              </a:rPr>
              <a:t>/</a:t>
            </a:r>
            <a:r>
              <a:rPr lang="en-US" sz="1200" dirty="0" err="1" smtClean="0">
                <a:cs typeface="Poppins" panose="02000000000000000000" pitchFamily="2" charset="0"/>
              </a:rPr>
              <a:t>atau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Skripsi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3BA6C-3BDA-4328-AA56-456E3E31F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7751E-7917-446A-8CA4-240901B7108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FB492-1D35-4A73-A965-9C2B2ABADC2F}"/>
              </a:ext>
            </a:extLst>
          </p:cNvPr>
          <p:cNvSpPr txBox="1"/>
          <p:nvPr/>
        </p:nvSpPr>
        <p:spPr>
          <a:xfrm>
            <a:off x="477265" y="1739703"/>
            <a:ext cx="1046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Algorithm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B7CAC-3D54-4561-994B-DC624F39C87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Mesh &amp; Particle Making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C95FD-6FE2-48B4-8971-72EDC07A7FEA}"/>
              </a:ext>
            </a:extLst>
          </p:cNvPr>
          <p:cNvSpPr txBox="1"/>
          <p:nvPr/>
        </p:nvSpPr>
        <p:spPr>
          <a:xfrm>
            <a:off x="5198634" y="2730180"/>
            <a:ext cx="5885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generate_particle</a:t>
            </a:r>
            <a:r>
              <a:rPr lang="en-US" sz="2400" dirty="0" smtClean="0">
                <a:latin typeface="+mj-lt"/>
              </a:rPr>
              <a:t>(){</a:t>
            </a:r>
          </a:p>
          <a:p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input_points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define_boundary_function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for 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 in </a:t>
            </a:r>
            <a:r>
              <a:rPr lang="en-US" sz="2400" dirty="0" err="1" smtClean="0">
                <a:latin typeface="+mj-lt"/>
              </a:rPr>
              <a:t>define_boundary_function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discretize_boundary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iterate()</a:t>
            </a:r>
          </a:p>
          <a:p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fileout</a:t>
            </a:r>
            <a:r>
              <a:rPr lang="en-US" sz="2400" dirty="0" smtClean="0">
                <a:latin typeface="+mj-lt"/>
              </a:rPr>
              <a:t>(particles.txt)</a:t>
            </a:r>
          </a:p>
          <a:p>
            <a:r>
              <a:rPr lang="en-US" sz="2400" dirty="0" smtClean="0">
                <a:latin typeface="+mj-lt"/>
              </a:rPr>
              <a:t>}</a:t>
            </a:r>
            <a:endParaRPr lang="id-ID" sz="24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1CC9C4-259B-4183-B561-CE0BC96D3C4C}"/>
              </a:ext>
            </a:extLst>
          </p:cNvPr>
          <p:cNvSpPr/>
          <p:nvPr/>
        </p:nvSpPr>
        <p:spPr>
          <a:xfrm>
            <a:off x="5208104" y="1796821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Poppins" panose="02000000000000000000" pitchFamily="2" charset="0"/>
              </a:rPr>
              <a:t>Define boundary and iterate</a:t>
            </a:r>
            <a:endParaRPr lang="en-US" dirty="0">
              <a:cs typeface="Poppins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6337B"/>
      </a:dk1>
      <a:lt1>
        <a:srgbClr val="FFFFFF"/>
      </a:lt1>
      <a:dk2>
        <a:srgbClr val="FD5D4E"/>
      </a:dk2>
      <a:lt2>
        <a:srgbClr val="26337B"/>
      </a:lt2>
      <a:accent1>
        <a:srgbClr val="F9EEE6"/>
      </a:accent1>
      <a:accent2>
        <a:srgbClr val="26337B"/>
      </a:accent2>
      <a:accent3>
        <a:srgbClr val="FD5D4E"/>
      </a:accent3>
      <a:accent4>
        <a:srgbClr val="FDD6BA"/>
      </a:accent4>
      <a:accent5>
        <a:srgbClr val="FFF6F0"/>
      </a:accent5>
      <a:accent6>
        <a:srgbClr val="26C281"/>
      </a:accent6>
      <a:hlink>
        <a:srgbClr val="48A1FA"/>
      </a:hlink>
      <a:folHlink>
        <a:srgbClr val="C490AA"/>
      </a:folHlink>
    </a:clrScheme>
    <a:fontScheme name="Custom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18979</TotalTime>
  <Words>1253</Words>
  <Application>Microsoft Office PowerPoint</Application>
  <PresentationFormat>Widescreen</PresentationFormat>
  <Paragraphs>281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Muli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Wicaksono</dc:creator>
  <cp:lastModifiedBy>Arif Yunando</cp:lastModifiedBy>
  <cp:revision>318</cp:revision>
  <dcterms:created xsi:type="dcterms:W3CDTF">2018-05-03T14:37:22Z</dcterms:created>
  <dcterms:modified xsi:type="dcterms:W3CDTF">2021-01-03T11:08:14Z</dcterms:modified>
</cp:coreProperties>
</file>