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569932e63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569932e63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7569932e63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7569932e63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7569932e63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7569932e63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569932e63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7569932e63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569932e63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569932e63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569932e6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569932e6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569932e63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569932e63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569932e63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569932e63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569932e63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569932e63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569932e63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569932e63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7569932e63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7569932e63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7569932e6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7569932e6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569932e63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569932e63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iaschoolperformance.gov/ECP/StateDistrictSchool/GetSchoolsDataDownload?DistKeyValues=%E2%80%A6&amp;year=2023" TargetMode="External"/><Relationship Id="rId4" Type="http://schemas.openxmlformats.org/officeDocument/2006/relationships/hyperlink" Target="https://www.iaschoolperformance.gov/ECP/Content/files/DatadownloadSpec.pdf" TargetMode="External"/><Relationship Id="rId5" Type="http://schemas.openxmlformats.org/officeDocument/2006/relationships/hyperlink" Target="https://chat.openai.com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aschoolperformance.gov/ECP/Home/Index" TargetMode="External"/><Relationship Id="rId4" Type="http://schemas.openxmlformats.org/officeDocument/2006/relationships/hyperlink" Target="https://www.iaschoolperformance.gov/ECP//Content/files/DatadownloadSpec.pdf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02850" y="1578400"/>
            <a:ext cx="60411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Iowa School Performance Profile (ISPP)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00"/>
              <a:t>Exploratory Data Analysis Project</a:t>
            </a:r>
            <a:endParaRPr sz="23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429975" y="4419200"/>
            <a:ext cx="3714000" cy="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Ryan Gilbert</a:t>
            </a:r>
            <a:endParaRPr sz="1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CMP 262-56145</a:t>
            </a:r>
            <a:endParaRPr sz="1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 3: Pie Chart</a:t>
            </a:r>
            <a:endParaRPr b="1"/>
          </a:p>
        </p:txBody>
      </p:sp>
      <p:pic>
        <p:nvPicPr>
          <p:cNvPr id="189" name="Google Shape;18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188" y="1307850"/>
            <a:ext cx="4623519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Data Analysis - Question 4</a:t>
            </a:r>
            <a:endParaRPr b="1" sz="3200"/>
          </a:p>
        </p:txBody>
      </p:sp>
      <p:sp>
        <p:nvSpPr>
          <p:cNvPr id="195" name="Google Shape;195;p23"/>
          <p:cNvSpPr txBox="1"/>
          <p:nvPr>
            <p:ph idx="1" type="body"/>
          </p:nvPr>
        </p:nvSpPr>
        <p:spPr>
          <a:xfrm>
            <a:off x="1297500" y="1655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800"/>
              <a:t>4) Is there variation across school levels (Elementary, Middle, High School) in how they perform while holding School Districts constant?</a:t>
            </a:r>
            <a:endParaRPr i="1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 4: Faceted Histogram</a:t>
            </a:r>
            <a:endParaRPr b="1"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7825"/>
            <a:ext cx="8839204" cy="2896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Conclusions &amp; Future Studies</a:t>
            </a:r>
            <a:endParaRPr b="1"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Both increased percentage of FRL (Free/Reduced Price Lunch) and IEP are correlated with Lower School Index Scores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%FRL Impact &gt; %IEP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English Learners?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13% Exceeded Expectations, 15% Did not Meet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Percentage of Targeted Schools for Support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Compare to other US States?</a:t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No difference among School Levels</a:t>
            </a:r>
            <a:endParaRPr sz="16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District-Level Aid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Granular Differences within Grade Levels and Using Diff. Learning Measures</a:t>
            </a:r>
            <a:endParaRPr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Works Cited</a:t>
            </a:r>
            <a:endParaRPr b="1" sz="2800"/>
          </a:p>
        </p:txBody>
      </p:sp>
      <p:sp>
        <p:nvSpPr>
          <p:cNvPr id="213" name="Google Shape;213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Arial"/>
                <a:ea typeface="Arial"/>
                <a:cs typeface="Arial"/>
                <a:sym typeface="Arial"/>
              </a:rPr>
              <a:t>Institute of Education Sciences. (2023). School performance dataset for selected districts [Data set]. U.S. Department of Education. </a:t>
            </a:r>
            <a:r>
              <a:rPr i="1" lang="en" sz="1200" u="sng">
                <a:latin typeface="Arial"/>
                <a:ea typeface="Arial"/>
                <a:cs typeface="Arial"/>
                <a:sym typeface="Arial"/>
                <a:hlinkClick r:id="rId3"/>
              </a:rPr>
              <a:t>https://www.iaschoolperformance.gov/ECP/StateDistrictSchool/GetSchoolsDataDownload?DistKeyValues=…&amp;year=2023</a:t>
            </a:r>
            <a:r>
              <a:rPr i="1"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Arial"/>
                <a:ea typeface="Arial"/>
                <a:cs typeface="Arial"/>
                <a:sym typeface="Arial"/>
              </a:rPr>
              <a:t>Iowa Department of Education. (2024, November). *Iowa School Performance Profiles: Data download file specifications* [PDF]. </a:t>
            </a:r>
            <a:r>
              <a:rPr i="1" lang="en" sz="1200" u="sng">
                <a:latin typeface="Arial"/>
                <a:ea typeface="Arial"/>
                <a:cs typeface="Arial"/>
                <a:sym typeface="Arial"/>
                <a:hlinkClick r:id="rId4"/>
              </a:rPr>
              <a:t>https://www.iaschoolperformance.gov/ECP/Content/files/DatadownloadSpec.pdf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latin typeface="Arial"/>
                <a:ea typeface="Arial"/>
                <a:cs typeface="Arial"/>
                <a:sym typeface="Arial"/>
              </a:rPr>
              <a:t>OpenAI. (2025). ChatGPT [Large language model]. </a:t>
            </a:r>
            <a:r>
              <a:rPr i="1" lang="en" sz="1200" u="sng">
                <a:latin typeface="Arial"/>
                <a:ea typeface="Arial"/>
                <a:cs typeface="Arial"/>
                <a:sym typeface="Arial"/>
                <a:hlinkClick r:id="rId5"/>
              </a:rPr>
              <a:t>https://chat.openai.com/</a:t>
            </a:r>
            <a:r>
              <a:rPr i="1" lang="en" sz="1200">
                <a:latin typeface="Arial"/>
                <a:ea typeface="Arial"/>
                <a:cs typeface="Arial"/>
                <a:sym typeface="Arial"/>
              </a:rPr>
              <a:t> </a:t>
            </a:r>
            <a:endParaRPr i="1"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ESSA Background &amp; The Data Set Used</a:t>
            </a:r>
            <a:endParaRPr b="1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447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ESSA vs NCLB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Iowa ESSA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2023 Reporting Year - 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https://www.iaschoolperformance.gov/ECP/Home/Index</a:t>
            </a:r>
            <a:r>
              <a:rPr lang="en" sz="2000"/>
              <a:t>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Specifications of Data Set - </a:t>
            </a:r>
            <a:r>
              <a:rPr lang="en" sz="2000" u="sng">
                <a:solidFill>
                  <a:schemeClr val="hlink"/>
                </a:solidFill>
                <a:hlinkClick r:id="rId4"/>
              </a:rPr>
              <a:t>https://www.iaschoolperformance.gov/ECP//Content/files/DatadownloadSpec.pdf</a:t>
            </a:r>
            <a:r>
              <a:rPr lang="en" sz="2000"/>
              <a:t>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/>
              <a:t>Methodology</a:t>
            </a:r>
            <a:endParaRPr b="1" sz="2800"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Exploration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Excel &amp; Jupyter Notebook (Pandas)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Findings - Size of Dataframe, Missing Values, Column Names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Cleaning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Jupyter Notebook (Pandas, NumPy)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Reducing Columns (attributes) from 71 to 40</a:t>
            </a:r>
            <a:endParaRPr sz="1500"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Kept all 1295 rows of  Iowa Public Schools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Data Analysis</a:t>
            </a:r>
            <a:endParaRPr sz="17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Jupyter Notebook (Pandas, Matplotlib, Seaborn)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Data Analysis - Question 1</a:t>
            </a:r>
            <a:endParaRPr b="1" sz="32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ctr">
              <a:spcBef>
                <a:spcPts val="0"/>
              </a:spcBef>
              <a:spcAft>
                <a:spcPts val="0"/>
              </a:spcAft>
              <a:buSzPts val="2800"/>
              <a:buAutoNum type="arabicParenR"/>
            </a:pPr>
            <a:r>
              <a:rPr i="1" lang="en" sz="2800"/>
              <a:t>How do schools with a greater percentage of low-socioeconomic status students perform compared to those with a smaller percentage (using FRL as a measure)?</a:t>
            </a:r>
            <a:endParaRPr i="1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213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 1: Violin Plot</a:t>
            </a:r>
            <a:endParaRPr b="1"/>
          </a:p>
        </p:txBody>
      </p:sp>
      <p:pic>
        <p:nvPicPr>
          <p:cNvPr id="159" name="Google Shape;15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00" y="1012482"/>
            <a:ext cx="7038899" cy="3878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Data Analysis - Question 2</a:t>
            </a:r>
            <a:endParaRPr b="1" sz="3200"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800"/>
              <a:t>2)  How do schools with a greater percentage of students having an IEP Plan perform compared to those with a smaller percentage?</a:t>
            </a:r>
            <a:endParaRPr i="1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1451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 2: Violin Plot</a:t>
            </a:r>
            <a:endParaRPr b="1"/>
          </a:p>
        </p:txBody>
      </p:sp>
      <p:pic>
        <p:nvPicPr>
          <p:cNvPr id="171" name="Google Shape;17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700" y="981425"/>
            <a:ext cx="7038899" cy="3929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4699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Data Analysis - Question 3</a:t>
            </a:r>
            <a:endParaRPr b="1" sz="3200"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65572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 sz="2800"/>
              <a:t>3) What is the distribution of school performance ratings in the state (i.e. “Exceptional”, “Needs Improvement”, etc.)?</a:t>
            </a:r>
            <a:endParaRPr i="1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 3: Bar Graph</a:t>
            </a:r>
            <a:endParaRPr b="1"/>
          </a:p>
        </p:txBody>
      </p:sp>
      <p:pic>
        <p:nvPicPr>
          <p:cNvPr id="183" name="Google Shape;18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1563" y="1307850"/>
            <a:ext cx="4550774" cy="3530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