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0" name="Shape 1070"/>
        <p:cNvGrpSpPr/>
        <p:nvPr/>
      </p:nvGrpSpPr>
      <p:grpSpPr>
        <a:xfrm>
          <a:off x="0" y="0"/>
          <a:ext cx="0" cy="0"/>
          <a:chOff x="0" y="0"/>
          <a:chExt cx="0" cy="0"/>
        </a:xfrm>
      </p:grpSpPr>
      <p:sp>
        <p:nvSpPr>
          <p:cNvPr id="1071" name="Google Shape;1071;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72" name="Google Shape;1072;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73" name="Google Shape;1073;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4" name="Google Shape;1074;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075" name="Google Shape;1075;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76" name="Google Shape;1076;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3" name="Google Shape;1123;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4" name="Google Shape;1124;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0" name="Google Shape;1260;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0" name="Google Shape;127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5" name="Google Shape;1275;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5" name="Google Shape;1285;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8" name="Google Shape;1138;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3" name="Google Shape;1163;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9" name="Google Shape;1189;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2" name="Google Shape;1202;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7" name="Google Shape;121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0" name="Google Shape;1230;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1" name="Google Shape;1241;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8" name="Google Shape;1248;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093" name="Shape 1093"/>
        <p:cNvGrpSpPr/>
        <p:nvPr/>
      </p:nvGrpSpPr>
      <p:grpSpPr>
        <a:xfrm>
          <a:off x="0" y="0"/>
          <a:ext cx="0" cy="0"/>
          <a:chOff x="0" y="0"/>
          <a:chExt cx="0" cy="0"/>
        </a:xfrm>
      </p:grpSpPr>
      <p:sp>
        <p:nvSpPr>
          <p:cNvPr id="1094" name="Google Shape;1094;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5" name="Google Shape;1095;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6" name="Google Shape;1096;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7" name="Google Shape;1097;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8" name="Google Shape;1098;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99" name="Shape 1099"/>
        <p:cNvGrpSpPr/>
        <p:nvPr/>
      </p:nvGrpSpPr>
      <p:grpSpPr>
        <a:xfrm>
          <a:off x="0" y="0"/>
          <a:ext cx="0" cy="0"/>
          <a:chOff x="0" y="0"/>
          <a:chExt cx="0" cy="0"/>
        </a:xfrm>
      </p:grpSpPr>
      <p:sp>
        <p:nvSpPr>
          <p:cNvPr id="1100" name="Google Shape;1100;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1" name="Google Shape;1101;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2" name="Google Shape;1102;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3" name="Google Shape;1103;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04" name="Shape 1104"/>
        <p:cNvGrpSpPr/>
        <p:nvPr/>
      </p:nvGrpSpPr>
      <p:grpSpPr>
        <a:xfrm>
          <a:off x="0" y="0"/>
          <a:ext cx="0" cy="0"/>
          <a:chOff x="0" y="0"/>
          <a:chExt cx="0" cy="0"/>
        </a:xfrm>
      </p:grpSpPr>
      <p:sp>
        <p:nvSpPr>
          <p:cNvPr id="1105" name="Google Shape;1105;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6" name="Google Shape;1106;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07" name="Google Shape;1107;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8" name="Google Shape;1108;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9" name="Google Shape;1109;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10" name="Shape 1110"/>
        <p:cNvGrpSpPr/>
        <p:nvPr/>
      </p:nvGrpSpPr>
      <p:grpSpPr>
        <a:xfrm>
          <a:off x="0" y="0"/>
          <a:ext cx="0" cy="0"/>
          <a:chOff x="0" y="0"/>
          <a:chExt cx="0" cy="0"/>
        </a:xfrm>
      </p:grpSpPr>
      <p:sp>
        <p:nvSpPr>
          <p:cNvPr id="1111" name="Google Shape;1111;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2" name="Google Shape;1112;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13" name="Google Shape;1113;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14" name="Google Shape;1114;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5" name="Google Shape;1115;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6" name="Google Shape;1116;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17" name="Shape 1117"/>
        <p:cNvGrpSpPr/>
        <p:nvPr/>
      </p:nvGrpSpPr>
      <p:grpSpPr>
        <a:xfrm>
          <a:off x="0" y="0"/>
          <a:ext cx="0" cy="0"/>
          <a:chOff x="0" y="0"/>
          <a:chExt cx="0" cy="0"/>
        </a:xfrm>
      </p:grpSpPr>
      <p:sp>
        <p:nvSpPr>
          <p:cNvPr id="1118" name="Google Shape;1118;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9" name="Google Shape;1119;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0" name="Google Shape;1120;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7" name="Shape 1077"/>
        <p:cNvGrpSpPr/>
        <p:nvPr/>
      </p:nvGrpSpPr>
      <p:grpSpPr>
        <a:xfrm>
          <a:off x="0" y="0"/>
          <a:ext cx="0" cy="0"/>
          <a:chOff x="0" y="0"/>
          <a:chExt cx="0" cy="0"/>
        </a:xfrm>
      </p:grpSpPr>
      <p:sp>
        <p:nvSpPr>
          <p:cNvPr id="1078" name="Google Shape;1078;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9" name="Google Shape;1079;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0" name="Google Shape;1080;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2" name="Google Shape;1082;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3" name="Google Shape;1083;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4" name="Google Shape;1084;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5" name="Google Shape;1085;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6" name="Google Shape;1086;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7" name="Google Shape;1087;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8" name="Google Shape;1088;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9" name="Google Shape;1089;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90" name="Google Shape;1090;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91" name="Google Shape;1091;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92" name="Google Shape;1092;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grpSp>
        <p:nvGrpSpPr>
          <p:cNvPr id="1126" name="Google Shape;1126;p7"/>
          <p:cNvGrpSpPr/>
          <p:nvPr/>
        </p:nvGrpSpPr>
        <p:grpSpPr>
          <a:xfrm>
            <a:off x="876299" y="990600"/>
            <a:ext cx="1743075" cy="1333500"/>
            <a:chOff x="742950" y="1104900"/>
            <a:chExt cx="1743075" cy="1333500"/>
          </a:xfrm>
        </p:grpSpPr>
        <p:sp>
          <p:nvSpPr>
            <p:cNvPr id="1127" name="Google Shape;1127;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8" name="Google Shape;1128;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129" name="Google Shape;1129;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0" name="Google Shape;1130;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1" name="Google Shape;1131;p7"/>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132" name="Google Shape;1132;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33" name="Google Shape;1133;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34" name="Google Shape;1134;p7"/>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7"/>
          <p:cNvSpPr txBox="1"/>
          <p:nvPr/>
        </p:nvSpPr>
        <p:spPr>
          <a:xfrm>
            <a:off x="876300" y="2731925"/>
            <a:ext cx="8800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STUDENT NAME:GOPIKA R</a:t>
            </a:r>
            <a:endParaRPr/>
          </a:p>
          <a:p>
            <a:pPr indent="0" lvl="0" marL="0" rtl="0" algn="l">
              <a:spcBef>
                <a:spcPts val="0"/>
              </a:spcBef>
              <a:spcAft>
                <a:spcPts val="0"/>
              </a:spcAft>
              <a:buNone/>
            </a:pPr>
            <a:r>
              <a:rPr lang="en-US"/>
              <a:t>REGISTER NO:312211229/B184321B3B3C27D9DD04CC9A988CED2E</a:t>
            </a:r>
            <a:endParaRPr/>
          </a:p>
          <a:p>
            <a:pPr indent="0" lvl="0" marL="0" rtl="0" algn="l">
              <a:spcBef>
                <a:spcPts val="0"/>
              </a:spcBef>
              <a:spcAft>
                <a:spcPts val="0"/>
              </a:spcAft>
              <a:buNone/>
            </a:pPr>
            <a:r>
              <a:rPr lang="en-US"/>
              <a:t>DEPARTMENT: B. COM GENERAL (COMMERCE) </a:t>
            </a:r>
            <a:endParaRPr/>
          </a:p>
          <a:p>
            <a:pPr indent="0" lvl="0" marL="0" rtl="0" algn="l">
              <a:spcBef>
                <a:spcPts val="0"/>
              </a:spcBef>
              <a:spcAft>
                <a:spcPts val="0"/>
              </a:spcAft>
              <a:buNone/>
            </a:pPr>
            <a:r>
              <a:rPr lang="en-US"/>
              <a:t>COLLEGE:  DR.M.G.R.JANAKI OF ARTS AND SCIENCE FOR WOMEN.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3" name="Google Shape;126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264" name="Google Shape;1264;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265" name="Google Shape;1265;p16"/>
          <p:cNvSpPr txBox="1"/>
          <p:nvPr/>
        </p:nvSpPr>
        <p:spPr>
          <a:xfrm>
            <a:off x="739775" y="291147"/>
            <a:ext cx="3303900" cy="752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a:p>
        </p:txBody>
      </p:sp>
      <p:sp>
        <p:nvSpPr>
          <p:cNvPr id="1266" name="Google Shape;1266;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7" name="Google Shape;1267;p16"/>
          <p:cNvSpPr txBox="1"/>
          <p:nvPr/>
        </p:nvSpPr>
        <p:spPr>
          <a:xfrm>
            <a:off x="1066800" y="1149927"/>
            <a:ext cx="8286900" cy="56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kaggle-employee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login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3) Employees Data collect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FEATURES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26-Features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Select 10-features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First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Last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Business unit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status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classification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Gender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score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Current employee rating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analysis value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7"/>
          <p:cNvSpPr txBox="1"/>
          <p:nvPr/>
        </p:nvSpPr>
        <p:spPr>
          <a:xfrm>
            <a:off x="581891" y="235527"/>
            <a:ext cx="7422000" cy="5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 CLEANING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1)Select filter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2)Insert colour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3)Select no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PERFORMANCE LEVEL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1)Value of j2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2)=IFS(J2.=5,”VERY HIGH”,J2.=4,”HIGH”,J2.=3,”MED”,”TRUE”,’LOW”)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SUMMARY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1)Auto file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2)Graphs &amp; chart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3)Collect data &amp; analysis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VISUALIZATION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1)Dashboard creation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2)Conditional formatting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3)Pivot tables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4)Trend analysis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78" name="Google Shape;1278;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279" name="Google Shape;1279;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sp>
        <p:nvSpPr>
          <p:cNvPr id="1280" name="Google Shape;1280;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281" name="Google Shape;1281;p18"/>
          <p:cNvSpPr txBox="1"/>
          <p:nvPr/>
        </p:nvSpPr>
        <p:spPr>
          <a:xfrm>
            <a:off x="0" y="162547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282" name="Google Shape;1282;p18"/>
          <p:cNvPicPr preferRelativeResize="0"/>
          <p:nvPr/>
        </p:nvPicPr>
        <p:blipFill rotWithShape="1">
          <a:blip r:embed="rId4">
            <a:alphaModFix/>
          </a:blip>
          <a:srcRect b="0" l="0" r="0" t="0"/>
          <a:stretch/>
        </p:blipFill>
        <p:spPr>
          <a:xfrm>
            <a:off x="755332" y="1468067"/>
            <a:ext cx="7146779" cy="4552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8" name="Google Shape;1288;p19"/>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This distribution provides a comprehensive overview of how employees are performing across different levels, highlighting areas of strength and areas needing improvement within the organization.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And motivated the low performance employee because they high members of the data so motivated the low performance employee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141" name="Google Shape;1141;p8"/>
          <p:cNvGrpSpPr/>
          <p:nvPr/>
        </p:nvGrpSpPr>
        <p:grpSpPr>
          <a:xfrm>
            <a:off x="7448612" y="0"/>
            <a:ext cx="4743795" cy="6858466"/>
            <a:chOff x="7448612" y="0"/>
            <a:chExt cx="4743795" cy="6858466"/>
          </a:xfrm>
        </p:grpSpPr>
        <p:sp>
          <p:nvSpPr>
            <p:cNvPr id="1142" name="Google Shape;1142;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3" name="Google Shape;1143;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4" name="Google Shape;1144;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5" name="Google Shape;1145;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6" name="Google Shape;1146;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7" name="Google Shape;1147;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8" name="Google Shape;1148;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9" name="Google Shape;1149;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0" name="Google Shape;1150;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51" name="Google Shape;1151;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2" name="Google Shape;1152;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3" name="Google Shape;1153;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4" name="Google Shape;115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5" name="Google Shape;1155;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1156" name="Google Shape;1156;p8"/>
          <p:cNvGrpSpPr/>
          <p:nvPr/>
        </p:nvGrpSpPr>
        <p:grpSpPr>
          <a:xfrm>
            <a:off x="466725" y="6410325"/>
            <a:ext cx="3705225" cy="295275"/>
            <a:chOff x="466725" y="6410325"/>
            <a:chExt cx="3705225" cy="295275"/>
          </a:xfrm>
        </p:grpSpPr>
        <p:pic>
          <p:nvPicPr>
            <p:cNvPr id="1157" name="Google Shape;1157;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158" name="Google Shape;1158;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159" name="Google Shape;1159;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60" name="Google Shape;1160;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66" name="Google Shape;1166;p9"/>
          <p:cNvGrpSpPr/>
          <p:nvPr/>
        </p:nvGrpSpPr>
        <p:grpSpPr>
          <a:xfrm>
            <a:off x="7448612" y="0"/>
            <a:ext cx="4743795" cy="6858466"/>
            <a:chOff x="7448612" y="0"/>
            <a:chExt cx="4743795" cy="6858466"/>
          </a:xfrm>
        </p:grpSpPr>
        <p:sp>
          <p:nvSpPr>
            <p:cNvPr id="1167" name="Google Shape;116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8" name="Google Shape;116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9" name="Google Shape;116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0" name="Google Shape;1170;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1" name="Google Shape;117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2" name="Google Shape;117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3" name="Google Shape;117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4" name="Google Shape;1174;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5" name="Google Shape;117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76" name="Google Shape;117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7" name="Google Shape;117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78" name="Google Shape;117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9" name="Google Shape;117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80" name="Google Shape;118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81" name="Google Shape;1181;p9"/>
          <p:cNvGrpSpPr/>
          <p:nvPr/>
        </p:nvGrpSpPr>
        <p:grpSpPr>
          <a:xfrm>
            <a:off x="47625" y="3819523"/>
            <a:ext cx="4124325" cy="3009897"/>
            <a:chOff x="47625" y="3819523"/>
            <a:chExt cx="4124325" cy="3009897"/>
          </a:xfrm>
        </p:grpSpPr>
        <p:pic>
          <p:nvPicPr>
            <p:cNvPr id="1182" name="Google Shape;118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3" name="Google Shape;118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84" name="Google Shape;1184;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85" name="Google Shape;1185;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86" name="Google Shape;1186;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grpSp>
        <p:nvGrpSpPr>
          <p:cNvPr id="1191" name="Google Shape;1191;p10"/>
          <p:cNvGrpSpPr/>
          <p:nvPr/>
        </p:nvGrpSpPr>
        <p:grpSpPr>
          <a:xfrm rot="-635851">
            <a:off x="9052497" y="3880925"/>
            <a:ext cx="2282993" cy="2093828"/>
            <a:chOff x="7991475" y="2933700"/>
            <a:chExt cx="2762251" cy="3257550"/>
          </a:xfrm>
        </p:grpSpPr>
        <p:sp>
          <p:nvSpPr>
            <p:cNvPr id="1192" name="Google Shape;119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3" name="Google Shape;119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194" name="Google Shape;119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195" name="Google Shape;1195;p10"/>
          <p:cNvSpPr/>
          <p:nvPr/>
        </p:nvSpPr>
        <p:spPr>
          <a:xfrm>
            <a:off x="8565165" y="2550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6" name="Google Shape;1196;p10"/>
          <p:cNvSpPr txBox="1"/>
          <p:nvPr>
            <p:ph type="title"/>
          </p:nvPr>
        </p:nvSpPr>
        <p:spPr>
          <a:xfrm>
            <a:off x="834071" y="575055"/>
            <a:ext cx="6148500" cy="6708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197" name="Google Shape;119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98" name="Google Shape;119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99" name="Google Shape;1199;p10"/>
          <p:cNvSpPr txBox="1"/>
          <p:nvPr/>
        </p:nvSpPr>
        <p:spPr>
          <a:xfrm>
            <a:off x="180109" y="1552076"/>
            <a:ext cx="12332100" cy="38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*Traditional methods of assessing employee performance lack consistency and fail to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provide actionable insights for organizational growth.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leads to inefficiencies in resource allocation and missed opportunities for improving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productivity and employee satisfaction.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*By implementing a robust performance analysis framework using Excel, we aim to establish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standardized metrics and comprehensive data analysis capabilities.</a:t>
            </a:r>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initiative seeks to empower decision-makers with accurate insights to optimize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performance, foster a culture of continuous improvement, and ultimately drive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organizational success.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grpSp>
        <p:nvGrpSpPr>
          <p:cNvPr id="1204" name="Google Shape;1204;p11"/>
          <p:cNvGrpSpPr/>
          <p:nvPr/>
        </p:nvGrpSpPr>
        <p:grpSpPr>
          <a:xfrm>
            <a:off x="8658225" y="2647950"/>
            <a:ext cx="3533775" cy="3810000"/>
            <a:chOff x="8658225" y="2647950"/>
            <a:chExt cx="3533775" cy="3810000"/>
          </a:xfrm>
        </p:grpSpPr>
        <p:sp>
          <p:nvSpPr>
            <p:cNvPr id="1205" name="Google Shape;120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6" name="Google Shape;120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07" name="Google Shape;120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208" name="Google Shape;120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9" name="Google Shape;120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210" name="Google Shape;121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11" name="Google Shape;121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12" name="Google Shape;1212;p1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3" name="Google Shape;1213;p1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1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0" name="Google Shape;122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1" name="Google Shape;1221;p12"/>
          <p:cNvSpPr/>
          <p:nvPr/>
        </p:nvSpPr>
        <p:spPr>
          <a:xfrm flipH="1" rot="10800000">
            <a:off x="8337347" y="5347432"/>
            <a:ext cx="738830" cy="662368"/>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2" name="Google Shape;1222;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223" name="Google Shape;122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224" name="Google Shape;1224;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25" name="Google Shape;1225;p12"/>
          <p:cNvSpPr txBox="1"/>
          <p:nvPr/>
        </p:nvSpPr>
        <p:spPr>
          <a:xfrm>
            <a:off x="394085" y="2422971"/>
            <a:ext cx="12192000" cy="4638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6" name="Google Shape;1226;p12"/>
          <p:cNvSpPr txBox="1"/>
          <p:nvPr/>
        </p:nvSpPr>
        <p:spPr>
          <a:xfrm>
            <a:off x="1380696" y="2228370"/>
            <a:ext cx="3393000" cy="14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EMPLOYERS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ORGANISATION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INDUSTRIES</a:t>
            </a:r>
            <a:endParaRPr b="0" i="0" sz="2000" u="none" cap="none" strike="noStrike">
              <a:solidFill>
                <a:srgbClr val="000000"/>
              </a:solidFill>
              <a:latin typeface="Calibri"/>
              <a:ea typeface="Calibri"/>
              <a:cs typeface="Calibri"/>
              <a:sym typeface="Calibri"/>
            </a:endParaRPr>
          </a:p>
        </p:txBody>
      </p:sp>
      <p:pic>
        <p:nvPicPr>
          <p:cNvPr id="1227" name="Google Shape;1227;p12"/>
          <p:cNvPicPr preferRelativeResize="0"/>
          <p:nvPr/>
        </p:nvPicPr>
        <p:blipFill rotWithShape="1">
          <a:blip r:embed="rId4">
            <a:alphaModFix/>
          </a:blip>
          <a:srcRect b="0" l="0" r="0" t="0"/>
          <a:stretch/>
        </p:blipFill>
        <p:spPr>
          <a:xfrm>
            <a:off x="3416194" y="3828723"/>
            <a:ext cx="2715004" cy="234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3" name="Google Shape;123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4" name="Google Shape;123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5" name="Google Shape;1235;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236" name="Google Shape;1236;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37" name="Google Shape;1237;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38" name="Google Shape;1238;p13"/>
          <p:cNvSpPr txBox="1"/>
          <p:nvPr/>
        </p:nvSpPr>
        <p:spPr>
          <a:xfrm>
            <a:off x="1558363" y="2281481"/>
            <a:ext cx="8763000" cy="14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FORMULA -PERFORMANCE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PIVOT  -SUMMARY</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GRAPHIC-DATA VISUALISATION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CHART.</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244" name="Google Shape;1244;p14"/>
          <p:cNvSpPr txBox="1"/>
          <p:nvPr/>
        </p:nvSpPr>
        <p:spPr>
          <a:xfrm>
            <a:off x="755325" y="154863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14"/>
          <p:cNvSpPr txBox="1"/>
          <p:nvPr/>
        </p:nvSpPr>
        <p:spPr>
          <a:xfrm>
            <a:off x="866170" y="1548630"/>
            <a:ext cx="12192000" cy="41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KAGGLE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26- FEATURES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10- FEATURES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ID</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FIRST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LAST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BUSINESS UNIT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STATUS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CLASSIFICATION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GENDER</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PERFORMANCE SCORE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CURRENT EMPLOYEE RATING</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1" name="Google Shape;1251;p15"/>
          <p:cNvSpPr/>
          <p:nvPr/>
        </p:nvSpPr>
        <p:spPr>
          <a:xfrm>
            <a:off x="3070080"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2" name="Google Shape;125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3" name="Google Shape;1253;p15"/>
          <p:cNvSpPr/>
          <p:nvPr/>
        </p:nvSpPr>
        <p:spPr>
          <a:xfrm>
            <a:off x="45289" y="4763599"/>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255" name="Google Shape;1255;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256" name="Google Shape;1256;p15"/>
          <p:cNvSpPr txBox="1"/>
          <p:nvPr/>
        </p:nvSpPr>
        <p:spPr>
          <a:xfrm>
            <a:off x="1191491" y="2459466"/>
            <a:ext cx="83430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*Performance level=IFS(J2&gt;=5, "VERYHIGH",J2&gt;=4, " HIGH", J2&gt;=3,</a:t>
            </a:r>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 MED","TRUE", "LOW“)</a:t>
            </a:r>
            <a:endParaRPr b="0" i="0" sz="1800" u="none" cap="none" strike="noStrike">
              <a:solidFill>
                <a:schemeClr val="dk1"/>
              </a:solidFill>
              <a:latin typeface="Calibri"/>
              <a:ea typeface="Calibri"/>
              <a:cs typeface="Calibri"/>
              <a:sym typeface="Calibri"/>
            </a:endParaRPr>
          </a:p>
        </p:txBody>
      </p:sp>
      <p:pic>
        <p:nvPicPr>
          <p:cNvPr descr="Motivation logo with hand fist holding a pencil Line vector icon. Vector EPS 10, HD JPEG 4000 x 4000 px Pencil stock vector" id="1257" name="Google Shape;1257;p15"/>
          <p:cNvPicPr preferRelativeResize="0"/>
          <p:nvPr/>
        </p:nvPicPr>
        <p:blipFill rotWithShape="1">
          <a:blip r:embed="rId3">
            <a:alphaModFix/>
          </a:blip>
          <a:srcRect b="0" l="0" r="0" t="0"/>
          <a:stretch/>
        </p:blipFill>
        <p:spPr>
          <a:xfrm rot="-5400000">
            <a:off x="5513776" y="3547418"/>
            <a:ext cx="3367322" cy="3449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