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4" r:id="rId5"/>
    <p:sldId id="260" r:id="rId6"/>
    <p:sldId id="265" r:id="rId7"/>
    <p:sldId id="267" r:id="rId8"/>
    <p:sldId id="268" r:id="rId9"/>
    <p:sldId id="257" r:id="rId10"/>
    <p:sldId id="269" r:id="rId11"/>
    <p:sldId id="277" r:id="rId12"/>
    <p:sldId id="272" r:id="rId13"/>
    <p:sldId id="273" r:id="rId14"/>
    <p:sldId id="274" r:id="rId15"/>
    <p:sldId id="275" r:id="rId16"/>
    <p:sldId id="276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3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0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4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6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0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7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7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2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5B02-9703-4DE5-A04D-2B19D3466616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C8E2-8C34-4210-B63B-F31647F95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2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twitter.com/Felienn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Some Take-</a:t>
            </a:r>
            <a:r>
              <a:rPr lang="en-US" sz="4400" dirty="0" err="1" smtClean="0"/>
              <a:t>aways</a:t>
            </a:r>
            <a:r>
              <a:rPr lang="en-US" sz="4400" dirty="0" smtClean="0"/>
              <a:t> From the 2019 </a:t>
            </a:r>
            <a:br>
              <a:rPr lang="en-US" sz="4400" dirty="0" smtClean="0"/>
            </a:br>
            <a:r>
              <a:rPr lang="en-US" dirty="0" err="1" smtClean="0"/>
              <a:t>rstudio</a:t>
            </a:r>
            <a:r>
              <a:rPr lang="en-US" dirty="0" smtClean="0"/>
              <a:t> conference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Gina Nichols</a:t>
            </a:r>
          </a:p>
          <a:p>
            <a:r>
              <a:rPr lang="en-US" dirty="0" smtClean="0"/>
              <a:t>Jan 25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0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and do have fallen out of favor</a:t>
            </a:r>
            <a:br>
              <a:rPr lang="en-US" dirty="0" smtClean="0"/>
            </a:br>
            <a:r>
              <a:rPr lang="en-US" dirty="0" smtClean="0"/>
              <a:t>nest and map are preferred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at</a:t>
            </a:r>
            <a:r>
              <a:rPr lang="en-US" dirty="0" smtClean="0"/>
              <a:t>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group_by</a:t>
            </a:r>
            <a:r>
              <a:rPr lang="en-US" dirty="0" smtClean="0"/>
              <a:t>(crop, </a:t>
            </a:r>
            <a:r>
              <a:rPr lang="en-US" dirty="0" err="1" smtClean="0"/>
              <a:t>pos</a:t>
            </a:r>
            <a:r>
              <a:rPr lang="en-US" dirty="0" smtClean="0"/>
              <a:t>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nest()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mutate( </a:t>
            </a:r>
            <a:r>
              <a:rPr lang="en-US" dirty="0" err="1" smtClean="0"/>
              <a:t>myres</a:t>
            </a:r>
            <a:r>
              <a:rPr lang="en-US" dirty="0" smtClean="0"/>
              <a:t> = map(data, </a:t>
            </a:r>
            <a:r>
              <a:rPr lang="en-US" dirty="0" err="1" smtClean="0"/>
              <a:t>myfun</a:t>
            </a:r>
            <a:r>
              <a:rPr lang="en-US" dirty="0" smtClean="0"/>
              <a:t>))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unnest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25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at</a:t>
            </a:r>
            <a:r>
              <a:rPr lang="en-US" dirty="0" smtClean="0"/>
              <a:t>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group_by</a:t>
            </a:r>
            <a:r>
              <a:rPr lang="en-US" dirty="0" smtClean="0"/>
              <a:t>(crop, </a:t>
            </a:r>
            <a:r>
              <a:rPr lang="en-US" dirty="0" err="1" smtClean="0"/>
              <a:t>pos</a:t>
            </a:r>
            <a:r>
              <a:rPr lang="en-US" dirty="0" smtClean="0"/>
              <a:t>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nest()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mutate( </a:t>
            </a:r>
            <a:r>
              <a:rPr lang="en-US" dirty="0" err="1" smtClean="0"/>
              <a:t>myres</a:t>
            </a:r>
            <a:r>
              <a:rPr lang="en-US" dirty="0" smtClean="0"/>
              <a:t> = map(data, </a:t>
            </a:r>
            <a:r>
              <a:rPr lang="en-US" dirty="0" err="1" smtClean="0"/>
              <a:t>myfun</a:t>
            </a:r>
            <a:r>
              <a:rPr lang="en-US" dirty="0" smtClean="0"/>
              <a:t>))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unnest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39" y="152915"/>
            <a:ext cx="43815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9075"/>
            <a:ext cx="3095625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51" y="4431785"/>
            <a:ext cx="3752850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77" y="5273114"/>
            <a:ext cx="3838575" cy="14795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2677297"/>
            <a:ext cx="11197281" cy="4180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4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at</a:t>
            </a:r>
            <a:r>
              <a:rPr lang="en-US" dirty="0" smtClean="0"/>
              <a:t>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group_by</a:t>
            </a:r>
            <a:r>
              <a:rPr lang="en-US" dirty="0" smtClean="0"/>
              <a:t>(crop, </a:t>
            </a:r>
            <a:r>
              <a:rPr lang="en-US" dirty="0" err="1" smtClean="0"/>
              <a:t>pos</a:t>
            </a:r>
            <a:r>
              <a:rPr lang="en-US" dirty="0" smtClean="0"/>
              <a:t>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nest()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mutate( </a:t>
            </a:r>
            <a:r>
              <a:rPr lang="en-US" dirty="0" err="1" smtClean="0"/>
              <a:t>myres</a:t>
            </a:r>
            <a:r>
              <a:rPr lang="en-US" dirty="0" smtClean="0"/>
              <a:t> = map(data, </a:t>
            </a:r>
            <a:r>
              <a:rPr lang="en-US" dirty="0" err="1" smtClean="0"/>
              <a:t>myfun</a:t>
            </a:r>
            <a:r>
              <a:rPr lang="en-US" dirty="0" smtClean="0"/>
              <a:t>))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unnest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39" y="152915"/>
            <a:ext cx="4381500" cy="240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651" y="4431785"/>
            <a:ext cx="3752850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77" y="5273114"/>
            <a:ext cx="3838575" cy="14795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3303373"/>
            <a:ext cx="11197281" cy="3554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35176" y="450850"/>
            <a:ext cx="774359" cy="2399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22272" y="441647"/>
            <a:ext cx="774359" cy="23994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6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at</a:t>
            </a:r>
            <a:r>
              <a:rPr lang="en-US" dirty="0" smtClean="0"/>
              <a:t>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group_by</a:t>
            </a:r>
            <a:r>
              <a:rPr lang="en-US" dirty="0" smtClean="0"/>
              <a:t>(crop, </a:t>
            </a:r>
            <a:r>
              <a:rPr lang="en-US" dirty="0" err="1" smtClean="0"/>
              <a:t>pos</a:t>
            </a:r>
            <a:r>
              <a:rPr lang="en-US" dirty="0" smtClean="0"/>
              <a:t>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nest()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mutate( </a:t>
            </a:r>
            <a:r>
              <a:rPr lang="en-US" dirty="0" err="1" smtClean="0"/>
              <a:t>myres</a:t>
            </a:r>
            <a:r>
              <a:rPr lang="en-US" dirty="0" smtClean="0"/>
              <a:t> = map(data, </a:t>
            </a:r>
            <a:r>
              <a:rPr lang="en-US" dirty="0" err="1" smtClean="0"/>
              <a:t>myfun</a:t>
            </a:r>
            <a:r>
              <a:rPr lang="en-US" dirty="0" smtClean="0"/>
              <a:t>))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unnest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39" y="152915"/>
            <a:ext cx="43815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9075"/>
            <a:ext cx="3095625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51" y="4431785"/>
            <a:ext cx="3752850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77" y="5273114"/>
            <a:ext cx="3838575" cy="14795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0" y="4357816"/>
            <a:ext cx="11197281" cy="2500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7076304" y="2627870"/>
            <a:ext cx="2001794" cy="15980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at</a:t>
            </a:r>
            <a:r>
              <a:rPr lang="en-US" dirty="0" smtClean="0"/>
              <a:t>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group_by</a:t>
            </a:r>
            <a:r>
              <a:rPr lang="en-US" dirty="0" smtClean="0"/>
              <a:t>(crop, </a:t>
            </a:r>
            <a:r>
              <a:rPr lang="en-US" dirty="0" err="1" smtClean="0"/>
              <a:t>pos</a:t>
            </a:r>
            <a:r>
              <a:rPr lang="en-US" dirty="0" smtClean="0"/>
              <a:t>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nest()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mutate( </a:t>
            </a:r>
            <a:r>
              <a:rPr lang="en-US" dirty="0" err="1" smtClean="0"/>
              <a:t>efit</a:t>
            </a:r>
            <a:r>
              <a:rPr lang="en-US" dirty="0" smtClean="0"/>
              <a:t> = map(data, </a:t>
            </a:r>
            <a:r>
              <a:rPr lang="en-US" dirty="0" err="1" smtClean="0"/>
              <a:t>myfun</a:t>
            </a:r>
            <a:r>
              <a:rPr lang="en-US" dirty="0" smtClean="0"/>
              <a:t>))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unnest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39" y="152915"/>
            <a:ext cx="43815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9075"/>
            <a:ext cx="3095625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51" y="4431785"/>
            <a:ext cx="3752850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77" y="5273114"/>
            <a:ext cx="3838575" cy="14795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38201" y="5159374"/>
            <a:ext cx="6762750" cy="169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651523" y="4360346"/>
            <a:ext cx="1417677" cy="15980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04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at</a:t>
            </a:r>
            <a:r>
              <a:rPr lang="en-US" dirty="0" smtClean="0"/>
              <a:t>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group_by</a:t>
            </a:r>
            <a:r>
              <a:rPr lang="en-US" dirty="0" smtClean="0"/>
              <a:t>(crop, </a:t>
            </a:r>
            <a:r>
              <a:rPr lang="en-US" dirty="0" err="1" smtClean="0"/>
              <a:t>pos</a:t>
            </a:r>
            <a:r>
              <a:rPr lang="en-US" dirty="0" smtClean="0"/>
              <a:t>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	nest()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mutate( </a:t>
            </a:r>
            <a:r>
              <a:rPr lang="en-US" dirty="0" err="1" smtClean="0"/>
              <a:t>efit</a:t>
            </a:r>
            <a:r>
              <a:rPr lang="en-US" dirty="0" smtClean="0"/>
              <a:t> = map(data, </a:t>
            </a:r>
            <a:r>
              <a:rPr lang="en-US" dirty="0" err="1" smtClean="0"/>
              <a:t>myfun</a:t>
            </a:r>
            <a:r>
              <a:rPr lang="en-US" dirty="0" smtClean="0"/>
              <a:t>)) %&gt;%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unnest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39" y="152915"/>
            <a:ext cx="4381500" cy="240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59075"/>
            <a:ext cx="3095625" cy="1466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51" y="4431785"/>
            <a:ext cx="3752850" cy="1352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77" y="5273114"/>
            <a:ext cx="3838575" cy="147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5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238" y="536490"/>
            <a:ext cx="3875515" cy="452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purrr</a:t>
            </a:r>
            <a:r>
              <a:rPr lang="en-US" dirty="0" smtClean="0"/>
              <a:t>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17 of R4DS book</a:t>
            </a:r>
          </a:p>
          <a:p>
            <a:r>
              <a:rPr lang="en-US" dirty="0" smtClean="0"/>
              <a:t>Great </a:t>
            </a:r>
            <a:r>
              <a:rPr lang="en-US" dirty="0" err="1" smtClean="0"/>
              <a:t>cheatsheet</a:t>
            </a:r>
            <a:endParaRPr lang="en-US" dirty="0" smtClean="0"/>
          </a:p>
          <a:p>
            <a:r>
              <a:rPr lang="en-US" dirty="0"/>
              <a:t>https://www.rstudio.com/resources/cheatsheets/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606" y="3707714"/>
            <a:ext cx="45529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7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Felienne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@</a:t>
            </a:r>
            <a:r>
              <a:rPr lang="en-US" b="1" dirty="0" err="1">
                <a:hlinkClick r:id="rId2"/>
              </a:rPr>
              <a:t>Felienne</a:t>
            </a:r>
            <a:endParaRPr lang="en-US" b="1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Programmers can be snotty (Excel IS coding). </a:t>
            </a:r>
          </a:p>
          <a:p>
            <a:pPr marL="0" indent="0">
              <a:buNone/>
            </a:pPr>
            <a:r>
              <a:rPr lang="en-US" dirty="0"/>
              <a:t>We have no idea how to teach coding. </a:t>
            </a:r>
          </a:p>
          <a:p>
            <a:pPr marL="0" indent="0">
              <a:buNone/>
            </a:pPr>
            <a:r>
              <a:rPr lang="en-US" dirty="0" smtClean="0"/>
              <a:t>Exploratory learning in coding doesn’t work. </a:t>
            </a:r>
          </a:p>
          <a:p>
            <a:pPr marL="0" indent="0">
              <a:buNone/>
            </a:pPr>
            <a:r>
              <a:rPr lang="en-US" dirty="0" smtClean="0"/>
              <a:t>Making you read your code out loud helps you learn it better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6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Brooke Watson, ACLU Analytics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data we collect (and how we handle it) reflects our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 central database to keep track of children separated from their parents at the border (?!?)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79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$500 for academics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529"/>
          <a:stretch/>
        </p:blipFill>
        <p:spPr>
          <a:xfrm>
            <a:off x="1977082" y="1413733"/>
            <a:ext cx="7701922" cy="48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0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</a:t>
            </a:r>
            <a:r>
              <a:rPr lang="en-US" dirty="0" err="1" smtClean="0"/>
              <a:t>studio</a:t>
            </a:r>
            <a:r>
              <a:rPr lang="en-US" dirty="0" smtClean="0"/>
              <a:t> Workshop + Conference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was great</a:t>
            </a:r>
          </a:p>
          <a:p>
            <a:r>
              <a:rPr lang="en-US" dirty="0" smtClean="0"/>
              <a:t>1700 people</a:t>
            </a:r>
          </a:p>
          <a:p>
            <a:pPr marL="0" indent="0">
              <a:buNone/>
            </a:pPr>
            <a:r>
              <a:rPr lang="en-US" dirty="0" smtClean="0"/>
              <a:t>(in 2016 it was 200 people)</a:t>
            </a:r>
          </a:p>
          <a:p>
            <a:r>
              <a:rPr lang="en-US" dirty="0" smtClean="0"/>
              <a:t>Fantastic food</a:t>
            </a:r>
          </a:p>
          <a:p>
            <a:r>
              <a:rPr lang="en-US" dirty="0" smtClean="0"/>
              <a:t>Good scheduling</a:t>
            </a:r>
          </a:p>
          <a:p>
            <a:r>
              <a:rPr lang="en-US" dirty="0" smtClean="0"/>
              <a:t>Diverse people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529"/>
          <a:stretch/>
        </p:blipFill>
        <p:spPr>
          <a:xfrm>
            <a:off x="4932405" y="1764261"/>
            <a:ext cx="6114079" cy="386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6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development staff = open-source projects</a:t>
            </a:r>
          </a:p>
          <a:p>
            <a:r>
              <a:rPr lang="en-US" dirty="0" smtClean="0"/>
              <a:t>50% = </a:t>
            </a:r>
            <a:r>
              <a:rPr lang="en-US" dirty="0" err="1" smtClean="0"/>
              <a:t>rstudio</a:t>
            </a:r>
            <a:r>
              <a:rPr lang="en-US" dirty="0" smtClean="0"/>
              <a:t> products</a:t>
            </a:r>
          </a:p>
          <a:p>
            <a:r>
              <a:rPr lang="en-US" dirty="0" smtClean="0"/>
              <a:t>Lots of dudes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But attendees were diverse!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Have you drank the </a:t>
            </a:r>
            <a:r>
              <a:rPr lang="en-US" dirty="0" err="1" smtClean="0"/>
              <a:t>tidyverse</a:t>
            </a:r>
            <a:r>
              <a:rPr lang="en-US" dirty="0" smtClean="0"/>
              <a:t> </a:t>
            </a:r>
            <a:r>
              <a:rPr lang="en-US" dirty="0" err="1" smtClean="0"/>
              <a:t>Koolaid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should.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405" y="1911178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development staff = open-source projects</a:t>
            </a:r>
          </a:p>
          <a:p>
            <a:r>
              <a:rPr lang="en-US" dirty="0" smtClean="0"/>
              <a:t>50% = </a:t>
            </a:r>
            <a:r>
              <a:rPr lang="en-US" dirty="0" err="1" smtClean="0"/>
              <a:t>rstudio</a:t>
            </a:r>
            <a:r>
              <a:rPr lang="en-US" dirty="0" smtClean="0"/>
              <a:t> products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266700"/>
            <a:ext cx="103727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8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for Data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Mutate</a:t>
            </a:r>
          </a:p>
          <a:p>
            <a:r>
              <a:rPr lang="en-US" dirty="0" err="1" smtClean="0"/>
              <a:t>Summarise</a:t>
            </a:r>
            <a:endParaRPr lang="en-US" dirty="0" smtClean="0"/>
          </a:p>
          <a:p>
            <a:r>
              <a:rPr lang="en-US" dirty="0" smtClean="0"/>
              <a:t>Filter</a:t>
            </a:r>
          </a:p>
          <a:p>
            <a:r>
              <a:rPr lang="en-US" dirty="0" smtClean="0"/>
              <a:t>Select</a:t>
            </a:r>
          </a:p>
          <a:p>
            <a:r>
              <a:rPr lang="en-US" dirty="0" err="1" smtClean="0"/>
              <a:t>Group_by</a:t>
            </a:r>
            <a:endParaRPr lang="en-US" dirty="0" smtClean="0"/>
          </a:p>
          <a:p>
            <a:r>
              <a:rPr lang="en-US" dirty="0" smtClean="0"/>
              <a:t>%&gt;%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4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Readability, reproducibility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dat</a:t>
            </a:r>
            <a:r>
              <a:rPr lang="en-US" dirty="0" smtClean="0"/>
              <a:t> %&gt;%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mutate_if</a:t>
            </a:r>
            <a:r>
              <a:rPr lang="en-US" dirty="0" smtClean="0"/>
              <a:t>(</a:t>
            </a:r>
            <a:r>
              <a:rPr lang="en-US" dirty="0" err="1" smtClean="0"/>
              <a:t>is.numeric</a:t>
            </a:r>
            <a:r>
              <a:rPr lang="en-US" dirty="0" smtClean="0"/>
              <a:t>, log) %&gt;%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filter(sex == “F”)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Versus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Dat2 &lt;- log(</a:t>
            </a:r>
            <a:r>
              <a:rPr lang="en-US" dirty="0" err="1" smtClean="0"/>
              <a:t>dat</a:t>
            </a:r>
            <a:r>
              <a:rPr lang="en-US" dirty="0" smtClean="0"/>
              <a:t>[, (5:13)])</a:t>
            </a:r>
          </a:p>
          <a:p>
            <a:pPr marL="0" indent="0">
              <a:buNone/>
            </a:pPr>
            <a:r>
              <a:rPr lang="en-US" dirty="0" smtClean="0"/>
              <a:t>Dat3 &lt;- subset(dat2, sex == “F”)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2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50% development staff = open-source projects</a:t>
            </a:r>
          </a:p>
          <a:p>
            <a:r>
              <a:rPr lang="en-US" dirty="0" smtClean="0"/>
              <a:t>50% = </a:t>
            </a:r>
            <a:r>
              <a:rPr lang="en-US" dirty="0" err="1" smtClean="0"/>
              <a:t>rstudio</a:t>
            </a:r>
            <a:r>
              <a:rPr lang="en-US" dirty="0" smtClean="0"/>
              <a:t> products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266700"/>
            <a:ext cx="103727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85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gt</a:t>
            </a:r>
            <a:r>
              <a:rPr lang="en-US" dirty="0" smtClean="0"/>
              <a:t> package for tables</a:t>
            </a:r>
          </a:p>
          <a:p>
            <a:r>
              <a:rPr lang="en-US" dirty="0" err="1">
                <a:solidFill>
                  <a:srgbClr val="FF0000"/>
                </a:solidFill>
              </a:rPr>
              <a:t>gganimate</a:t>
            </a:r>
            <a:r>
              <a:rPr lang="en-US" dirty="0" smtClean="0"/>
              <a:t> for moving figures (updated package is completely different from old one, and is on CRAN)</a:t>
            </a:r>
          </a:p>
          <a:p>
            <a:r>
              <a:rPr lang="en-US" dirty="0">
                <a:solidFill>
                  <a:srgbClr val="FF0000"/>
                </a:solidFill>
              </a:rPr>
              <a:t>here</a:t>
            </a:r>
            <a:r>
              <a:rPr lang="en-US" dirty="0" smtClean="0"/>
              <a:t> package for working directory things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https://malco.io/2018/11/05/why-should-i-use-the-here-package/</a:t>
            </a:r>
          </a:p>
          <a:p>
            <a:r>
              <a:rPr lang="en-US" dirty="0" err="1">
                <a:solidFill>
                  <a:srgbClr val="FF0000"/>
                </a:solidFill>
              </a:rPr>
              <a:t>tidymodels</a:t>
            </a:r>
            <a:r>
              <a:rPr lang="en-US" dirty="0" smtClean="0"/>
              <a:t> package</a:t>
            </a:r>
          </a:p>
          <a:p>
            <a:pPr lvl="1"/>
            <a:r>
              <a:rPr lang="en-US" dirty="0" smtClean="0"/>
              <a:t>Akin to the </a:t>
            </a:r>
            <a:r>
              <a:rPr lang="en-US" dirty="0" err="1" smtClean="0"/>
              <a:t>tidyverse</a:t>
            </a:r>
            <a:r>
              <a:rPr lang="en-US" dirty="0" smtClean="0"/>
              <a:t>, which loads a family of packages</a:t>
            </a:r>
          </a:p>
          <a:p>
            <a:pPr lvl="1"/>
            <a:r>
              <a:rPr lang="en-US" dirty="0" err="1" smtClean="0"/>
              <a:t>rsample</a:t>
            </a:r>
            <a:r>
              <a:rPr lang="en-US" dirty="0" smtClean="0"/>
              <a:t>, recipes, caret, parsnip, yardstick, </a:t>
            </a:r>
            <a:r>
              <a:rPr lang="en-US" dirty="0" smtClean="0"/>
              <a:t>broom, etc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In the </a:t>
            </a:r>
            <a:r>
              <a:rPr lang="en-US" dirty="0" err="1" smtClean="0"/>
              <a:t>github</a:t>
            </a:r>
            <a:r>
              <a:rPr lang="en-US" dirty="0" smtClean="0"/>
              <a:t> repo</a:t>
            </a:r>
            <a:endParaRPr lang="en-US" dirty="0" smtClean="0"/>
          </a:p>
          <a:p>
            <a:r>
              <a:rPr lang="en-US" dirty="0" err="1">
                <a:solidFill>
                  <a:srgbClr val="FF0000"/>
                </a:solidFill>
              </a:rPr>
              <a:t>rayshader</a:t>
            </a:r>
            <a:r>
              <a:rPr lang="en-US" dirty="0" smtClean="0"/>
              <a:t> package for elevation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59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316</Words>
  <Application>Microsoft Office PowerPoint</Application>
  <PresentationFormat>Widescreen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Some Take-aways From the 2019  rstudio conference</vt:lpstr>
      <vt:lpstr>rstudio Workshop + Conference</vt:lpstr>
      <vt:lpstr>rstudio</vt:lpstr>
      <vt:lpstr>Have you drank the tidyverse Koolaid?</vt:lpstr>
      <vt:lpstr>rstudio</vt:lpstr>
      <vt:lpstr>R for Data Science</vt:lpstr>
      <vt:lpstr>Readability, reproducibility</vt:lpstr>
      <vt:lpstr>rstudio</vt:lpstr>
      <vt:lpstr>PowerPoint Presentation</vt:lpstr>
      <vt:lpstr>Split and do have fallen out of favor nest and map are preferred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purrr package</vt:lpstr>
      <vt:lpstr>Felienne</vt:lpstr>
      <vt:lpstr>Brooke Watson, ACLU Analytics</vt:lpstr>
      <vt:lpstr>$500 for academics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</dc:creator>
  <cp:lastModifiedBy>Nichols, Virginia A</cp:lastModifiedBy>
  <cp:revision>11</cp:revision>
  <dcterms:created xsi:type="dcterms:W3CDTF">2019-01-22T16:56:45Z</dcterms:created>
  <dcterms:modified xsi:type="dcterms:W3CDTF">2019-01-25T15:31:00Z</dcterms:modified>
</cp:coreProperties>
</file>