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EDD-1614-4CFE-A00A-271D1264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61D0-1A64-41DF-B10D-3CBBA50AC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C16A-AFCA-43E8-8945-9B6AF94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46BF-92B0-4C2D-9516-B0ED5323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67B5-2D5B-42E2-8292-B6EACA0C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AAD5-E94C-4849-927E-32785A94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8E16-B3EF-42AD-8076-6C278F7C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E00A-D385-4FB5-BDF5-FE9361B4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D75C-5B6A-4049-AC8B-7198BDD5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A32C-1048-47CA-B4D4-CAEE6347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713B4-6077-457C-87D4-268863DAC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6D1ED-FB0C-4D25-B38E-A0559996C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8679-C046-43F7-B067-78395D49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83E8-0F04-4FF5-9B2D-898FB0A0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EE37-E812-4C5A-ADCD-971F5E6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87E5-D5F1-477E-9D77-4F97645E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95FF-912C-4CEC-9599-63BF50F3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2A2E-D630-4E3C-9DCB-3A20C48D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B870-05E3-40BC-8E99-5C2D13B4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675F-3519-4843-85F1-6A9FCCDD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2EDE-60C4-4E00-AFD3-5456D5E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2DF6-3037-4D08-8359-087A428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67C8-141A-4A53-B6AA-B823BF15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E1D3-FC88-4A0F-9AD1-474B3B2F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2014-42D0-4F86-98A8-3FFE438E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CA4-60F7-4C02-B4BD-1E9A43C6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281D-7058-4D10-8DEB-05858FF82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2948-78BA-49BC-9C9A-9CF79E14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8C37-AFAE-4DD5-BEC3-977AACFC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52298-B108-4B2E-8CAE-41785A0D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50A2D-2DF1-4DCB-A27A-BB4D2E82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5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3C41-C402-4EA3-9ABE-98A9D4DD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39AB-8880-434D-820C-A0E896D4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7860-24DF-48C4-8C1E-F29DC607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81582-BC72-416F-8321-693E186E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F13C-11A1-40E4-A60A-FD2A64E47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F8C30-3A41-4E51-8C7C-FB99F0A7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8121C-CC9F-4D91-B0AA-69651BFC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ADB8F-EFA5-402B-BAD0-62253581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5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DCE-EEEF-4DAA-AFC7-40F6E1AB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6BFF1-C406-4420-8524-9B0131BB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B9099-F933-4941-9961-1941F241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68D5E-B480-44CC-BEE1-35671E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A2F1-7E9A-45FB-9CDB-EA433C1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5ECB-12FA-464D-9829-B01EFE5F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BE2F7-2E96-47A7-B30B-E9232C84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546-D94C-4BEA-A452-2B9DB9EA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0329-85DD-45B6-9778-5260A484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7B53-1ED1-44C2-89DB-094F064C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3D09-2B01-4657-B385-8A2FB26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2217-D9A3-48FA-B676-DF1CB63E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71BBD-5ECD-414B-888C-D6B6D3CD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D0D5-853E-46DB-B0DB-6EB4E148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2B5DB-467D-4250-9337-3B5FABB8B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6805F-5D3A-40A7-B8A7-9A4335C4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B108-B708-4BCC-AC0E-0E94CD8E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C2A9-1A03-4243-97A8-2A045CE6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3635-0FCB-417C-B28D-DB08A69D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2F00-FA1F-4607-ACE1-97FD340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88C1-3DBF-49C2-87F4-B870AF83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953B-AF3E-4B52-8AD4-BBB0623EC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5AF-3A6F-402D-93E2-B32602A607DF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F98C-F7D5-4E1D-A34A-E3BFB1D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C28F-965C-4F50-9CBD-DCF7B28D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8702-042D-40F7-B655-A1CCFB2E9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4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FF18-D1A5-40A7-871E-E9A0B245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DA05-6BB7-453D-B5C4-6525EF09D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7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3E04-3F8E-4A04-98E1-FB3B16B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+mn-lt"/>
              </a:rPr>
              <a:t>TypeScript “Hello, World!”</a:t>
            </a:r>
            <a:br>
              <a:rPr lang="en-IN" sz="4000" b="0" i="0" dirty="0"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7E49-DCC6-4F27-B699-DA7F5D6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2" y="1229276"/>
            <a:ext cx="10909852" cy="5628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create a new folder to store the code, e.g.,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Second, launch VS Code and open that folder.</a:t>
            </a:r>
          </a:p>
          <a:p>
            <a:r>
              <a:rPr lang="en-US" dirty="0"/>
              <a:t>Third, create a new TypeScript file called </a:t>
            </a:r>
            <a:r>
              <a:rPr lang="en-US" b="1" i="1" dirty="0" err="1"/>
              <a:t>app.ts</a:t>
            </a:r>
            <a:r>
              <a:rPr lang="en-US" dirty="0"/>
              <a:t>. The extension of a TypeScript file is </a:t>
            </a:r>
            <a:r>
              <a:rPr lang="en-US" b="1" i="1" dirty="0"/>
              <a:t>.</a:t>
            </a:r>
            <a:r>
              <a:rPr lang="en-US" b="1" i="1" dirty="0" err="1"/>
              <a:t>ts</a:t>
            </a:r>
            <a:r>
              <a:rPr lang="en-US" dirty="0"/>
              <a:t>.</a:t>
            </a:r>
          </a:p>
          <a:p>
            <a:r>
              <a:rPr lang="en-US" dirty="0"/>
              <a:t>Fourth, type the following source code in the </a:t>
            </a:r>
            <a:r>
              <a:rPr lang="en-US" b="1" i="1" dirty="0" err="1"/>
              <a:t>app.ts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IN" b="1" i="1" dirty="0"/>
              <a:t>let message: string = 'Hello, World!';</a:t>
            </a:r>
          </a:p>
          <a:p>
            <a:pPr lvl="1"/>
            <a:r>
              <a:rPr lang="en-IN" b="1" i="1" dirty="0"/>
              <a:t>console.log(message);</a:t>
            </a:r>
          </a:p>
          <a:p>
            <a:r>
              <a:rPr lang="en-US" dirty="0"/>
              <a:t>Fifth, launch a new Terminal within the VS Code by using the keyboard shortcut Ctrl+` or follow the menu Terminal &gt; New Terminal</a:t>
            </a:r>
          </a:p>
          <a:p>
            <a:r>
              <a:rPr lang="en-US" dirty="0"/>
              <a:t>Sixth, type the following command on the Terminal to compile the </a:t>
            </a:r>
            <a:r>
              <a:rPr lang="en-US" b="1" i="1" dirty="0" err="1"/>
              <a:t>app.ts</a:t>
            </a:r>
            <a:r>
              <a:rPr lang="en-US" b="1" i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IN" b="1" i="1" dirty="0" err="1"/>
              <a:t>tsc</a:t>
            </a:r>
            <a:r>
              <a:rPr lang="en-IN" b="1" i="1" dirty="0"/>
              <a:t> </a:t>
            </a:r>
            <a:r>
              <a:rPr lang="en-IN" b="1" i="1" dirty="0" err="1"/>
              <a:t>app.ts</a:t>
            </a:r>
            <a:endParaRPr lang="en-IN" b="1" i="1" dirty="0"/>
          </a:p>
          <a:p>
            <a:r>
              <a:rPr lang="en-US" dirty="0"/>
              <a:t>If everything is fine, you’ll see a new file called </a:t>
            </a:r>
            <a:r>
              <a:rPr lang="en-US" b="1" i="1" dirty="0"/>
              <a:t>app.js </a:t>
            </a:r>
            <a:r>
              <a:rPr lang="en-US" dirty="0"/>
              <a:t>is generated by the TypeScript compiler</a:t>
            </a:r>
          </a:p>
          <a:p>
            <a:r>
              <a:rPr lang="en-US" dirty="0"/>
              <a:t>To run the </a:t>
            </a:r>
            <a:r>
              <a:rPr lang="en-US" b="1" i="1" dirty="0"/>
              <a:t>app.js </a:t>
            </a:r>
            <a:r>
              <a:rPr lang="en-US" dirty="0"/>
              <a:t>file in </a:t>
            </a:r>
            <a:r>
              <a:rPr lang="en-US" b="1" i="1" dirty="0"/>
              <a:t>node.js</a:t>
            </a:r>
            <a:r>
              <a:rPr lang="en-US" dirty="0"/>
              <a:t>, you use the following command:</a:t>
            </a:r>
          </a:p>
          <a:p>
            <a:pPr lvl="1"/>
            <a:r>
              <a:rPr lang="en-US" b="1" i="1" dirty="0"/>
              <a:t>node app.js</a:t>
            </a:r>
          </a:p>
          <a:p>
            <a:endParaRPr lang="en-US" b="1" i="1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99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3E04-3F8E-4A04-98E1-FB3B16B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+mn-lt"/>
              </a:rPr>
              <a:t>TypeScript “Hello, World!” in Web Browser</a:t>
            </a:r>
            <a:br>
              <a:rPr lang="en-IN" sz="4000" b="0" i="0" dirty="0"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7E49-DCC6-4F27-B699-DA7F5D6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2" y="1229276"/>
            <a:ext cx="10909852" cy="562872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First, create a new file called index.html and include the app.js as follows:</a:t>
            </a:r>
          </a:p>
          <a:p>
            <a:pPr marL="0" indent="0">
              <a:buNone/>
            </a:pPr>
            <a:r>
              <a:rPr lang="en-IN" sz="1600" i="1" dirty="0"/>
              <a:t>&lt;!DOCTYPE html&gt;</a:t>
            </a:r>
          </a:p>
          <a:p>
            <a:pPr marL="0" indent="0">
              <a:buNone/>
            </a:pPr>
            <a:r>
              <a:rPr lang="en-IN" sz="1600" i="1" dirty="0"/>
              <a:t>&lt;html lang="</a:t>
            </a:r>
            <a:r>
              <a:rPr lang="en-IN" sz="1600" i="1" dirty="0" err="1"/>
              <a:t>en</a:t>
            </a:r>
            <a:r>
              <a:rPr lang="en-IN" sz="1600" i="1" dirty="0"/>
              <a:t>"&gt;</a:t>
            </a:r>
          </a:p>
          <a:p>
            <a:pPr marL="0" indent="0">
              <a:buNone/>
            </a:pPr>
            <a:r>
              <a:rPr lang="en-IN" sz="1600" i="1" dirty="0"/>
              <a:t>&lt;head&gt;</a:t>
            </a:r>
          </a:p>
          <a:p>
            <a:pPr marL="0" indent="0">
              <a:buNone/>
            </a:pPr>
            <a:r>
              <a:rPr lang="en-IN" sz="1600" i="1" dirty="0"/>
              <a:t>    &lt;meta charset="UTF-8"&gt;</a:t>
            </a:r>
          </a:p>
          <a:p>
            <a:pPr marL="0" indent="0">
              <a:buNone/>
            </a:pPr>
            <a:r>
              <a:rPr lang="en-IN" sz="1600" i="1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IN" sz="1600" i="1" dirty="0"/>
              <a:t>    &lt;title&gt;TypeScript: Hello, World!&lt;/title&gt;</a:t>
            </a:r>
          </a:p>
          <a:p>
            <a:pPr marL="0" indent="0">
              <a:buNone/>
            </a:pPr>
            <a:r>
              <a:rPr lang="en-IN" sz="1600" i="1" dirty="0"/>
              <a:t>&lt;/head&gt;</a:t>
            </a:r>
          </a:p>
          <a:p>
            <a:pPr marL="0" indent="0">
              <a:buNone/>
            </a:pPr>
            <a:r>
              <a:rPr lang="en-IN" sz="1600" i="1" dirty="0"/>
              <a:t>&lt;body&gt;</a:t>
            </a:r>
          </a:p>
          <a:p>
            <a:pPr marL="0" indent="0">
              <a:buNone/>
            </a:pPr>
            <a:r>
              <a:rPr lang="en-IN" sz="1600" i="1" dirty="0"/>
              <a:t>    &lt;script </a:t>
            </a:r>
            <a:r>
              <a:rPr lang="en-IN" sz="1600" i="1" dirty="0" err="1"/>
              <a:t>src</a:t>
            </a:r>
            <a:r>
              <a:rPr lang="en-IN" sz="1600" i="1" dirty="0"/>
              <a:t>="app.js"&gt;&lt;/script&gt;</a:t>
            </a:r>
          </a:p>
          <a:p>
            <a:pPr marL="0" indent="0">
              <a:buNone/>
            </a:pPr>
            <a:r>
              <a:rPr lang="en-IN" sz="1600" i="1" dirty="0"/>
              <a:t>&lt;/body&gt;</a:t>
            </a:r>
          </a:p>
          <a:p>
            <a:pPr marL="0" indent="0">
              <a:buNone/>
            </a:pPr>
            <a:r>
              <a:rPr lang="en-IN" sz="1600" i="1" dirty="0"/>
              <a:t>&lt;/html&gt;</a:t>
            </a:r>
          </a:p>
          <a:p>
            <a:r>
              <a:rPr lang="en-US" sz="2200" dirty="0"/>
              <a:t>Second, change the app.js code to the following:</a:t>
            </a:r>
          </a:p>
          <a:p>
            <a:pPr lvl="1"/>
            <a:r>
              <a:rPr lang="en-US" sz="1500" dirty="0"/>
              <a:t>let message: string = 'Hello, World!';</a:t>
            </a:r>
          </a:p>
          <a:p>
            <a:pPr lvl="1"/>
            <a:r>
              <a:rPr lang="en-US" sz="1500" dirty="0"/>
              <a:t>// create a new heading 1 element</a:t>
            </a:r>
          </a:p>
          <a:p>
            <a:pPr lvl="1"/>
            <a:r>
              <a:rPr lang="en-US" sz="1500" dirty="0"/>
              <a:t>let heading = </a:t>
            </a:r>
            <a:r>
              <a:rPr lang="en-US" sz="1500" dirty="0" err="1"/>
              <a:t>document.createElement</a:t>
            </a:r>
            <a:r>
              <a:rPr lang="en-US" sz="1500" dirty="0"/>
              <a:t>('h1');</a:t>
            </a:r>
          </a:p>
          <a:p>
            <a:pPr lvl="1"/>
            <a:r>
              <a:rPr lang="en-US" sz="1500" dirty="0" err="1"/>
              <a:t>heading.textContent</a:t>
            </a:r>
            <a:r>
              <a:rPr lang="en-US" sz="1500" dirty="0"/>
              <a:t> = message;</a:t>
            </a:r>
          </a:p>
          <a:p>
            <a:pPr lvl="1"/>
            <a:r>
              <a:rPr lang="en-US" sz="1500" dirty="0"/>
              <a:t>// add the heading the document</a:t>
            </a:r>
          </a:p>
          <a:p>
            <a:pPr lvl="1"/>
            <a:r>
              <a:rPr lang="en-US" sz="1500" dirty="0" err="1"/>
              <a:t>document.body.appendChild</a:t>
            </a:r>
            <a:r>
              <a:rPr lang="en-US" sz="1500" dirty="0"/>
              <a:t>(heading);</a:t>
            </a:r>
          </a:p>
          <a:p>
            <a:pPr marL="0" indent="0">
              <a:buNone/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66465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3E04-3F8E-4A04-98E1-FB3B16B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+mn-lt"/>
              </a:rPr>
              <a:t>TypeScript “Hello, World!” in Web Browser</a:t>
            </a:r>
            <a:br>
              <a:rPr lang="en-IN" sz="4000" b="0" i="0" dirty="0"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7E49-DCC6-4F27-B699-DA7F5D6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2" y="1229276"/>
            <a:ext cx="10909852" cy="562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Third, compile the </a:t>
            </a:r>
            <a:r>
              <a:rPr lang="en-US" sz="2000" i="1" dirty="0" err="1"/>
              <a:t>app.ts</a:t>
            </a:r>
            <a:r>
              <a:rPr lang="en-US" sz="2000" i="1" dirty="0"/>
              <a:t> file: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tsc</a:t>
            </a:r>
            <a:r>
              <a:rPr lang="en-US" sz="2000" i="1" dirty="0"/>
              <a:t> </a:t>
            </a:r>
            <a:r>
              <a:rPr lang="en-US" sz="2000" i="1" dirty="0" err="1"/>
              <a:t>app.ts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Fourth, open the Live Server from the VS code by right-mouse click the index.html and select the Open with Live Server option: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endParaRPr lang="en-IN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57347-A90A-4501-A644-8B06B4A1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08" y="2385390"/>
            <a:ext cx="4806486" cy="40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3E04-3F8E-4A04-98E1-FB3B16B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effectLst/>
                <a:latin typeface="+mn-lt"/>
              </a:rPr>
              <a:t>TypeScript “Hello, World!” in Web Browser</a:t>
            </a:r>
            <a:br>
              <a:rPr lang="en-IN" sz="4000" b="0" i="0" dirty="0">
                <a:effectLst/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7E49-DCC6-4F27-B699-DA7F5D6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2" y="1229276"/>
            <a:ext cx="10909852" cy="562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The Live Server will open the index.html with the following message:</a:t>
            </a:r>
            <a:endParaRPr lang="en-IN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0C44C-04E4-49A4-B5BA-6B3DF1D3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24" y="1690688"/>
            <a:ext cx="6335989" cy="31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3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6FDD-38F2-48D0-8966-C0DAE4E1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0A4-25CF-4093-8D37-7E3A00DD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reasons to use TypeScript:</a:t>
            </a:r>
          </a:p>
          <a:p>
            <a:pPr lvl="1"/>
            <a:r>
              <a:rPr lang="en-US" dirty="0"/>
              <a:t>TypeScript adds a type system to help you avoid many problems with dynamic types in JavaScript.</a:t>
            </a:r>
          </a:p>
          <a:p>
            <a:pPr lvl="1"/>
            <a:r>
              <a:rPr lang="en-US" dirty="0"/>
              <a:t>TypeScript implements the future features of JavaScript </a:t>
            </a:r>
            <a:r>
              <a:rPr lang="en-US" dirty="0" err="1"/>
              <a:t>a.k.a</a:t>
            </a:r>
            <a:r>
              <a:rPr lang="en-US" dirty="0"/>
              <a:t> ES Next so that you can use them today.</a:t>
            </a:r>
          </a:p>
          <a:p>
            <a:r>
              <a:rPr lang="en-US" dirty="0"/>
              <a:t>Our focus is on the first reason.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7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F2CD-C866-4358-88E2-FF7CCE6C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dynamic type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DA4F-3790-4CA6-AF6D-494B3452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dynamically typed. </a:t>
            </a:r>
          </a:p>
          <a:p>
            <a:r>
              <a:rPr lang="en-US" dirty="0"/>
              <a:t>Unlike statically-typed languages such as Java or C#, values have types instead of variables.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IN" dirty="0"/>
              <a:t>"Hello“</a:t>
            </a:r>
          </a:p>
          <a:p>
            <a:r>
              <a:rPr lang="en-US" dirty="0"/>
              <a:t>From the value, you can tell that its type is string.</a:t>
            </a:r>
          </a:p>
          <a:p>
            <a:r>
              <a:rPr lang="en-US" dirty="0"/>
              <a:t> Also, the following value is a number:</a:t>
            </a:r>
          </a:p>
          <a:p>
            <a:pPr lvl="1"/>
            <a:r>
              <a:rPr lang="en-IN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9472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F2CD-C866-4358-88E2-FF7CCE6C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dynamic type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DA4F-3790-4CA6-AF6D-494B3452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2087"/>
            <a:ext cx="11430000" cy="5565913"/>
          </a:xfrm>
        </p:spPr>
        <p:txBody>
          <a:bodyPr>
            <a:noAutofit/>
          </a:bodyPr>
          <a:lstStyle/>
          <a:p>
            <a:r>
              <a:rPr lang="en-IN" sz="1600" dirty="0"/>
              <a:t>See the following example:</a:t>
            </a:r>
          </a:p>
          <a:p>
            <a:pPr lvl="2"/>
            <a:r>
              <a:rPr lang="nn-NO" sz="1600" i="1" dirty="0"/>
              <a:t>let box;</a:t>
            </a:r>
          </a:p>
          <a:p>
            <a:pPr lvl="2"/>
            <a:r>
              <a:rPr lang="nn-NO" sz="1600" i="1" dirty="0"/>
              <a:t>box = "hello";</a:t>
            </a:r>
          </a:p>
          <a:p>
            <a:pPr lvl="2"/>
            <a:r>
              <a:rPr lang="nn-NO" sz="1600" i="1" dirty="0"/>
              <a:t>box = 100;</a:t>
            </a:r>
          </a:p>
          <a:p>
            <a:r>
              <a:rPr lang="en-US" sz="1600" dirty="0"/>
              <a:t>The type of the box variable changes based on the value assigned to it.</a:t>
            </a:r>
          </a:p>
          <a:p>
            <a:r>
              <a:rPr lang="en-US" sz="1600" dirty="0"/>
              <a:t>To find the type of the box variable at runtime, you use the </a:t>
            </a:r>
            <a:r>
              <a:rPr lang="en-US" sz="1600" dirty="0" err="1"/>
              <a:t>typeof</a:t>
            </a:r>
            <a:r>
              <a:rPr lang="en-US" sz="1600" dirty="0"/>
              <a:t> operator:</a:t>
            </a:r>
          </a:p>
          <a:p>
            <a:pPr lvl="2"/>
            <a:r>
              <a:rPr lang="en-US" sz="1600" i="1" dirty="0"/>
              <a:t>let box;</a:t>
            </a:r>
          </a:p>
          <a:p>
            <a:pPr lvl="2"/>
            <a:r>
              <a:rPr lang="en-US" sz="1600" i="1" dirty="0"/>
              <a:t>console.log(</a:t>
            </a:r>
            <a:r>
              <a:rPr lang="en-US" sz="1600" i="1" dirty="0" err="1"/>
              <a:t>typeof</a:t>
            </a:r>
            <a:r>
              <a:rPr lang="en-US" sz="1600" i="1" dirty="0"/>
              <a:t>(box)); // undefined</a:t>
            </a:r>
          </a:p>
          <a:p>
            <a:pPr lvl="2"/>
            <a:r>
              <a:rPr lang="en-US" sz="1600" i="1" dirty="0"/>
              <a:t>box = "Hello";</a:t>
            </a:r>
          </a:p>
          <a:p>
            <a:pPr lvl="2"/>
            <a:r>
              <a:rPr lang="en-US" sz="1600" i="1" dirty="0"/>
              <a:t>console.log(</a:t>
            </a:r>
            <a:r>
              <a:rPr lang="en-US" sz="1600" i="1" dirty="0" err="1"/>
              <a:t>typeof</a:t>
            </a:r>
            <a:r>
              <a:rPr lang="en-US" sz="1600" i="1" dirty="0"/>
              <a:t>(box)); // string</a:t>
            </a:r>
          </a:p>
          <a:p>
            <a:pPr lvl="2"/>
            <a:r>
              <a:rPr lang="en-US" sz="1600" i="1" dirty="0"/>
              <a:t>box = 100;</a:t>
            </a:r>
          </a:p>
          <a:p>
            <a:pPr lvl="2"/>
            <a:r>
              <a:rPr lang="en-US" sz="1600" i="1" dirty="0"/>
              <a:t>console.log(</a:t>
            </a:r>
            <a:r>
              <a:rPr lang="en-US" sz="1600" i="1" dirty="0" err="1"/>
              <a:t>typeof</a:t>
            </a:r>
            <a:r>
              <a:rPr lang="en-US" sz="1600" i="1" dirty="0"/>
              <a:t>(box)); // number</a:t>
            </a:r>
          </a:p>
          <a:p>
            <a:r>
              <a:rPr lang="en-US" sz="1600" dirty="0"/>
              <a:t>In this example, the first statement defines the variable without assigning a value. Its type is undefined.</a:t>
            </a:r>
          </a:p>
          <a:p>
            <a:r>
              <a:rPr lang="en-US" sz="1600" dirty="0"/>
              <a:t>Then, we assign "Hello" to box variable and show its type. The type of the box variable now changes to string.</a:t>
            </a:r>
          </a:p>
          <a:p>
            <a:r>
              <a:rPr lang="en-US" sz="1600" dirty="0"/>
              <a:t>Finally, we assign 100 to the box variable. This time, the type of the box variable changes to number.</a:t>
            </a:r>
          </a:p>
          <a:p>
            <a:r>
              <a:rPr lang="en-US" sz="1600" dirty="0"/>
              <a:t>As you can see, as soon as the value is assigned, the type of the variable changes.</a:t>
            </a:r>
          </a:p>
          <a:p>
            <a:r>
              <a:rPr lang="en-US" sz="1600" dirty="0"/>
              <a:t>And you don’t need to explicitly tell JavaScript the type. JavaScript will automatically infer the type from the value.</a:t>
            </a:r>
          </a:p>
          <a:p>
            <a:r>
              <a:rPr lang="en-US" sz="1600" dirty="0"/>
              <a:t>Dynamic types offer flexibility. However, they also leads to problems.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829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3E80-FEA3-4B22-B794-A179EFAF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dynamic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B916-7C60-46A4-9E6D-92639C79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01417"/>
            <a:ext cx="11115261" cy="47755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Suppose you have a function that returns a </a:t>
            </a:r>
            <a:r>
              <a:rPr lang="en-US" sz="1800" b="1" i="1" dirty="0"/>
              <a:t>product</a:t>
            </a:r>
            <a:r>
              <a:rPr lang="en-US" sz="1800" dirty="0"/>
              <a:t> object based on an id:</a:t>
            </a:r>
          </a:p>
          <a:p>
            <a:pPr marL="914400" lvl="2" indent="0">
              <a:buNone/>
            </a:pPr>
            <a:r>
              <a:rPr lang="en-IN" sz="1800" i="1" dirty="0"/>
              <a:t>function </a:t>
            </a:r>
            <a:r>
              <a:rPr lang="en-IN" sz="1800" i="1" dirty="0" err="1"/>
              <a:t>getProduct</a:t>
            </a:r>
            <a:r>
              <a:rPr lang="en-IN" sz="1800" i="1" dirty="0"/>
              <a:t>(id){</a:t>
            </a:r>
          </a:p>
          <a:p>
            <a:pPr marL="914400" lvl="2" indent="0">
              <a:buNone/>
            </a:pPr>
            <a:r>
              <a:rPr lang="en-IN" sz="1800" i="1" dirty="0"/>
              <a:t>    return {</a:t>
            </a:r>
          </a:p>
          <a:p>
            <a:pPr marL="914400" lvl="2" indent="0">
              <a:buNone/>
            </a:pPr>
            <a:r>
              <a:rPr lang="en-IN" sz="1800" i="1" dirty="0"/>
              <a:t>    id: id,</a:t>
            </a:r>
          </a:p>
          <a:p>
            <a:pPr marL="914400" lvl="2" indent="0">
              <a:buNone/>
            </a:pPr>
            <a:r>
              <a:rPr lang="en-IN" sz="1800" i="1" dirty="0"/>
              <a:t>    name: `Awesome Gadget ${id}`,</a:t>
            </a:r>
          </a:p>
          <a:p>
            <a:pPr marL="914400" lvl="2" indent="0">
              <a:buNone/>
            </a:pPr>
            <a:r>
              <a:rPr lang="en-IN" sz="1800" i="1" dirty="0"/>
              <a:t>    price: 99.5</a:t>
            </a:r>
          </a:p>
          <a:p>
            <a:pPr marL="914400" lvl="2" indent="0">
              <a:buNone/>
            </a:pPr>
            <a:r>
              <a:rPr lang="en-IN" sz="1800" i="1" dirty="0"/>
              <a:t>  }</a:t>
            </a:r>
          </a:p>
          <a:p>
            <a:pPr marL="914400" lvl="2" indent="0">
              <a:buNone/>
            </a:pPr>
            <a:r>
              <a:rPr lang="en-IN" sz="1800" i="1" dirty="0"/>
              <a:t>}</a:t>
            </a:r>
          </a:p>
          <a:p>
            <a:pPr marL="0" indent="0">
              <a:buNone/>
            </a:pPr>
            <a:r>
              <a:rPr lang="en-US" sz="1800" i="1" dirty="0"/>
              <a:t>The following uses the </a:t>
            </a:r>
            <a:r>
              <a:rPr lang="en-US" sz="1800" i="1" dirty="0" err="1"/>
              <a:t>getProduct</a:t>
            </a:r>
            <a:r>
              <a:rPr lang="en-US" sz="1800" i="1" dirty="0"/>
              <a:t>() function to retrieve the product with id 1 and shows its data:</a:t>
            </a:r>
          </a:p>
          <a:p>
            <a:pPr marL="457200" lvl="1" indent="0">
              <a:buNone/>
            </a:pPr>
            <a:r>
              <a:rPr lang="en-IN" sz="1800" i="1" dirty="0" err="1"/>
              <a:t>const</a:t>
            </a:r>
            <a:r>
              <a:rPr lang="en-IN" sz="1800" i="1" dirty="0"/>
              <a:t> product = </a:t>
            </a:r>
            <a:r>
              <a:rPr lang="en-IN" sz="1800" i="1" dirty="0" err="1"/>
              <a:t>getProduct</a:t>
            </a:r>
            <a:r>
              <a:rPr lang="en-IN" sz="1800" i="1" dirty="0"/>
              <a:t>(1);</a:t>
            </a:r>
          </a:p>
          <a:p>
            <a:pPr marL="457200" lvl="1" indent="0">
              <a:buNone/>
            </a:pPr>
            <a:r>
              <a:rPr lang="en-IN" sz="1800" i="1" dirty="0"/>
              <a:t>console.log(`The product ${</a:t>
            </a:r>
            <a:r>
              <a:rPr lang="en-IN" sz="1800" i="1" dirty="0" err="1"/>
              <a:t>product.Name</a:t>
            </a:r>
            <a:r>
              <a:rPr lang="en-IN" sz="1800" i="1" dirty="0"/>
              <a:t>} costs $${</a:t>
            </a:r>
            <a:r>
              <a:rPr lang="en-IN" sz="1800" i="1" dirty="0" err="1"/>
              <a:t>product.price</a:t>
            </a:r>
            <a:r>
              <a:rPr lang="en-IN" sz="1800" i="1" dirty="0"/>
              <a:t>}`);</a:t>
            </a:r>
            <a:br>
              <a:rPr lang="en-IN" sz="1800" i="1" dirty="0"/>
            </a:br>
            <a:endParaRPr lang="en-IN" sz="1800" i="1" dirty="0"/>
          </a:p>
          <a:p>
            <a:pPr marL="457200" lvl="1" indent="0">
              <a:buNone/>
            </a:pPr>
            <a:r>
              <a:rPr lang="en-IN" sz="1800" dirty="0"/>
              <a:t>Output:-</a:t>
            </a:r>
          </a:p>
          <a:p>
            <a:pPr marL="457200" lvl="1" indent="0">
              <a:buNone/>
            </a:pPr>
            <a:r>
              <a:rPr lang="en-US" sz="1800" i="1" dirty="0"/>
              <a:t>The product undefined costs $99.5 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2100" dirty="0"/>
              <a:t>It isn’t what we expected.</a:t>
            </a:r>
          </a:p>
          <a:p>
            <a:pPr marL="457200" lvl="1" indent="0">
              <a:buNone/>
            </a:pPr>
            <a:r>
              <a:rPr lang="en-US" sz="2100" dirty="0"/>
              <a:t>The issue with this code is that the product object doesn’t have the Name property. It has the name property with the first letter n in lowercase.</a:t>
            </a:r>
          </a:p>
          <a:p>
            <a:pPr marL="457200" lvl="1" indent="0">
              <a:buNone/>
            </a:pPr>
            <a:r>
              <a:rPr lang="en-US" sz="2100" dirty="0"/>
              <a:t>However, you can only know it until you run the script.</a:t>
            </a:r>
          </a:p>
          <a:p>
            <a:pPr marL="457200" lvl="1" indent="0">
              <a:buNone/>
            </a:pPr>
            <a:r>
              <a:rPr lang="en-US" sz="2100" dirty="0"/>
              <a:t>Referencing a property that doesn’t exist on the object is a common issue when working in JavaScript.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7065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3E80-FEA3-4B22-B794-A179EFAF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dynamic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B916-7C60-46A4-9E6D-92639C79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401417"/>
            <a:ext cx="11115261" cy="4775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following example defines a new function that outputs the product information to the Console:</a:t>
            </a:r>
          </a:p>
          <a:p>
            <a:pPr marL="457200" lvl="1" indent="0">
              <a:buNone/>
            </a:pPr>
            <a:r>
              <a:rPr lang="en-US" sz="1400" b="1" i="1" dirty="0"/>
              <a:t>const </a:t>
            </a:r>
            <a:r>
              <a:rPr lang="en-US" sz="1400" b="1" i="1" dirty="0" err="1"/>
              <a:t>showProduct</a:t>
            </a:r>
            <a:r>
              <a:rPr lang="en-US" sz="1400" b="1" i="1" dirty="0"/>
              <a:t> = (name, price)  =&gt; {</a:t>
            </a:r>
          </a:p>
          <a:p>
            <a:pPr marL="457200" lvl="1" indent="0">
              <a:buNone/>
            </a:pPr>
            <a:r>
              <a:rPr lang="en-US" sz="1400" b="1" i="1" dirty="0"/>
              <a:t>  console.log(`The product ${name} costs ${price}$.`);</a:t>
            </a:r>
          </a:p>
          <a:p>
            <a:pPr marL="457200" lvl="1" indent="0">
              <a:buNone/>
            </a:pPr>
            <a:r>
              <a:rPr lang="en-US" sz="1400" b="1" i="1" dirty="0"/>
              <a:t>};</a:t>
            </a:r>
          </a:p>
          <a:p>
            <a:pPr marL="0" indent="0">
              <a:buNone/>
            </a:pPr>
            <a:r>
              <a:rPr lang="en-US" sz="1800" dirty="0"/>
              <a:t>And the following uses the </a:t>
            </a:r>
            <a:r>
              <a:rPr lang="en-US" sz="1800" dirty="0" err="1"/>
              <a:t>getProduct</a:t>
            </a:r>
            <a:r>
              <a:rPr lang="en-US" sz="1800" dirty="0"/>
              <a:t>() and </a:t>
            </a:r>
            <a:r>
              <a:rPr lang="en-US" sz="1800" dirty="0" err="1"/>
              <a:t>showProduct</a:t>
            </a:r>
            <a:r>
              <a:rPr lang="en-US" sz="1800" dirty="0"/>
              <a:t>() functions:</a:t>
            </a:r>
          </a:p>
          <a:p>
            <a:pPr marL="457200" lvl="1" indent="0">
              <a:buNone/>
            </a:pPr>
            <a:r>
              <a:rPr lang="en-US" sz="1400" b="1" i="1" dirty="0"/>
              <a:t>const product = </a:t>
            </a:r>
            <a:r>
              <a:rPr lang="en-US" sz="1400" b="1" i="1" dirty="0" err="1"/>
              <a:t>getProduct</a:t>
            </a:r>
            <a:r>
              <a:rPr lang="en-US" sz="1400" b="1" i="1" dirty="0"/>
              <a:t>(1);</a:t>
            </a:r>
          </a:p>
          <a:p>
            <a:pPr marL="457200" lvl="1" indent="0">
              <a:buNone/>
            </a:pPr>
            <a:r>
              <a:rPr lang="en-US" sz="1400" b="1" i="1" dirty="0" err="1"/>
              <a:t>showProduct</a:t>
            </a:r>
            <a:r>
              <a:rPr lang="en-US" sz="1400" b="1" i="1" dirty="0"/>
              <a:t>(</a:t>
            </a:r>
            <a:r>
              <a:rPr lang="en-US" sz="1400" b="1" i="1" dirty="0" err="1"/>
              <a:t>product.price</a:t>
            </a:r>
            <a:r>
              <a:rPr lang="en-US" sz="1400" b="1" i="1" dirty="0"/>
              <a:t>, product.name);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b="0" i="0" dirty="0">
                <a:solidFill>
                  <a:srgbClr val="212529"/>
                </a:solidFill>
                <a:effectLst/>
                <a:latin typeface="-apple-system"/>
              </a:rPr>
              <a:t>Output:</a:t>
            </a:r>
            <a:endParaRPr lang="en-US" sz="18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The product 99.5 costs $Awesome Gadget 1 </a:t>
            </a:r>
          </a:p>
          <a:p>
            <a:pPr marL="0" indent="0">
              <a:buNone/>
            </a:pPr>
            <a:r>
              <a:rPr lang="en-US" sz="1800" dirty="0"/>
              <a:t>This time we pass the arguments in the wrong order to the </a:t>
            </a:r>
            <a:r>
              <a:rPr lang="en-US" sz="1800" dirty="0" err="1"/>
              <a:t>showProduct</a:t>
            </a:r>
            <a:r>
              <a:rPr lang="en-US" sz="1800" dirty="0"/>
              <a:t>() function. This is another common problem that you often have when working with JavaScript.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is why the TypeScript comes into play.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796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A77-E415-4C6D-9770-F699E280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Typescript solves the problems of dynamic types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83CC-BC18-4ADC-9685-BEF7D2C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00200"/>
            <a:ext cx="11449878" cy="5416826"/>
          </a:xfrm>
        </p:spPr>
        <p:txBody>
          <a:bodyPr>
            <a:noAutofit/>
          </a:bodyPr>
          <a:lstStyle/>
          <a:p>
            <a:r>
              <a:rPr lang="en-US" sz="1600" dirty="0"/>
              <a:t>To fix the problem of referencing a property that doesn’t exist on an object, you do the following steps:</a:t>
            </a:r>
          </a:p>
          <a:p>
            <a:r>
              <a:rPr lang="en-US" sz="1600" dirty="0"/>
              <a:t>First, define the “shape” of the product object using an interface. Note that you’ll learn about the interface in a later tutorial.</a:t>
            </a:r>
          </a:p>
          <a:p>
            <a:pPr marL="914400" lvl="2" indent="0">
              <a:buNone/>
            </a:pPr>
            <a:r>
              <a:rPr lang="en-US" sz="1200" dirty="0"/>
              <a:t>interface Product{</a:t>
            </a:r>
          </a:p>
          <a:p>
            <a:pPr marL="914400" lvl="2" indent="0">
              <a:buNone/>
            </a:pPr>
            <a:r>
              <a:rPr lang="en-US" sz="1200" dirty="0"/>
              <a:t>    id: number,</a:t>
            </a:r>
          </a:p>
          <a:p>
            <a:pPr marL="914400" lvl="2" indent="0">
              <a:buNone/>
            </a:pPr>
            <a:r>
              <a:rPr lang="en-US" sz="1200" dirty="0"/>
              <a:t>    name: string,</a:t>
            </a:r>
          </a:p>
          <a:p>
            <a:pPr marL="914400" lvl="2" indent="0">
              <a:buNone/>
            </a:pPr>
            <a:r>
              <a:rPr lang="en-US" sz="1200" dirty="0"/>
              <a:t>    price: number</a:t>
            </a:r>
          </a:p>
          <a:p>
            <a:pPr marL="914400" lvl="2" indent="0">
              <a:buNone/>
            </a:pPr>
            <a:r>
              <a:rPr lang="en-US" sz="1200" dirty="0"/>
              <a:t>};</a:t>
            </a:r>
          </a:p>
          <a:p>
            <a:r>
              <a:rPr lang="en-US" sz="1600" dirty="0"/>
              <a:t>Second, explicitly use the Product type as the return type of the </a:t>
            </a:r>
            <a:r>
              <a:rPr lang="en-US" sz="1600" dirty="0" err="1"/>
              <a:t>getProduct</a:t>
            </a:r>
            <a:r>
              <a:rPr lang="en-US" sz="1600" dirty="0"/>
              <a:t>() function:</a:t>
            </a:r>
          </a:p>
          <a:p>
            <a:pPr marL="914400" lvl="2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getProduct</a:t>
            </a:r>
            <a:r>
              <a:rPr lang="en-US" sz="1200" dirty="0"/>
              <a:t>(id) : Product{</a:t>
            </a:r>
          </a:p>
          <a:p>
            <a:pPr marL="914400" lvl="2" indent="0">
              <a:buNone/>
            </a:pPr>
            <a:r>
              <a:rPr lang="en-US" sz="1200" dirty="0"/>
              <a:t>  return {</a:t>
            </a:r>
          </a:p>
          <a:p>
            <a:pPr marL="914400" lvl="2" indent="0">
              <a:buNone/>
            </a:pPr>
            <a:r>
              <a:rPr lang="en-US" sz="1200" dirty="0"/>
              <a:t>    id: id,</a:t>
            </a:r>
          </a:p>
          <a:p>
            <a:pPr marL="914400" lvl="2" indent="0">
              <a:buNone/>
            </a:pPr>
            <a:r>
              <a:rPr lang="en-US" sz="1200" dirty="0"/>
              <a:t>    name: `Awesome Gadget ${id}`,</a:t>
            </a:r>
          </a:p>
          <a:p>
            <a:pPr marL="914400" lvl="2" indent="0">
              <a:buNone/>
            </a:pPr>
            <a:r>
              <a:rPr lang="en-US" sz="1200" dirty="0"/>
              <a:t>    price: 99.5</a:t>
            </a:r>
          </a:p>
          <a:p>
            <a:pPr marL="914400" lvl="2" indent="0">
              <a:buNone/>
            </a:pPr>
            <a:r>
              <a:rPr lang="en-US" sz="1200" dirty="0"/>
              <a:t>  }</a:t>
            </a:r>
          </a:p>
          <a:p>
            <a:pPr marL="914400" lvl="2" indent="0">
              <a:buNone/>
            </a:pPr>
            <a:r>
              <a:rPr lang="en-US" sz="1200" dirty="0"/>
              <a:t>}</a:t>
            </a:r>
          </a:p>
          <a:p>
            <a:r>
              <a:rPr lang="en-US" sz="1600" dirty="0"/>
              <a:t>When you reference a property that doesn’t exist, the code editor will inform you immediately:</a:t>
            </a:r>
          </a:p>
          <a:p>
            <a:pPr marL="914400" lvl="2" indent="0">
              <a:buNone/>
            </a:pPr>
            <a:r>
              <a:rPr lang="en-US" sz="1200" dirty="0"/>
              <a:t>const product = </a:t>
            </a:r>
            <a:r>
              <a:rPr lang="en-US" sz="1200" dirty="0" err="1"/>
              <a:t>getProduct</a:t>
            </a:r>
            <a:r>
              <a:rPr lang="en-US" sz="1200" dirty="0"/>
              <a:t>(1);</a:t>
            </a:r>
          </a:p>
          <a:p>
            <a:pPr marL="914400" lvl="2" indent="0">
              <a:buNone/>
            </a:pPr>
            <a:r>
              <a:rPr lang="en-US" sz="1200" dirty="0"/>
              <a:t>console.log(`The product ${</a:t>
            </a:r>
            <a:r>
              <a:rPr lang="en-US" sz="1200" dirty="0" err="1"/>
              <a:t>product.Name</a:t>
            </a:r>
            <a:r>
              <a:rPr lang="en-US" sz="1200" dirty="0"/>
              <a:t>} costs $${</a:t>
            </a:r>
            <a:r>
              <a:rPr lang="en-US" sz="1200" dirty="0" err="1"/>
              <a:t>product.price</a:t>
            </a:r>
            <a:r>
              <a:rPr lang="en-US" sz="1200" dirty="0"/>
              <a:t>}`);</a:t>
            </a:r>
          </a:p>
          <a:p>
            <a:r>
              <a:rPr lang="en-US" sz="1600" dirty="0"/>
              <a:t>The code editor highlighted the following error on the Name property:</a:t>
            </a:r>
            <a:endParaRPr lang="en-IN" sz="1600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2667C652-2148-4082-8D94-74D9B679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39" y="6446492"/>
            <a:ext cx="6248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6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8D0A-BA6A-4923-BD60-1A71C16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A13E-9BF0-4985-AE1D-68C57F15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</a:rPr>
              <a:t>TypeScript is a super set of JavaScript.</a:t>
            </a:r>
          </a:p>
          <a:p>
            <a:r>
              <a:rPr lang="en-US" sz="2000" dirty="0"/>
              <a:t>TypeScript builds on top of JavaScript. </a:t>
            </a:r>
          </a:p>
          <a:p>
            <a:pPr lvl="1"/>
            <a:r>
              <a:rPr lang="en-US" sz="2000" dirty="0"/>
              <a:t>First, you write the TypeScript code. Then, you compile the TypeScript code into plain JavaScript code using a TypeScript compiler.</a:t>
            </a:r>
          </a:p>
          <a:p>
            <a:endParaRPr lang="en-US" sz="2000" dirty="0"/>
          </a:p>
          <a:p>
            <a:r>
              <a:rPr lang="en-US" sz="2000" dirty="0"/>
              <a:t>Once you have the plain JavaScript code, you can deploy it to any environments that JavaScript runs.</a:t>
            </a:r>
          </a:p>
          <a:p>
            <a:r>
              <a:rPr lang="en-US" sz="2000" dirty="0"/>
              <a:t>TypeScript files use the </a:t>
            </a:r>
            <a:r>
              <a:rPr lang="en-US" sz="2000" i="1" dirty="0"/>
              <a:t>.</a:t>
            </a:r>
            <a:r>
              <a:rPr lang="en-US" sz="2000" i="1" dirty="0" err="1"/>
              <a:t>ts</a:t>
            </a:r>
            <a:r>
              <a:rPr lang="en-US" sz="2000" i="1" dirty="0"/>
              <a:t> </a:t>
            </a:r>
            <a:r>
              <a:rPr lang="en-US" sz="2000" dirty="0"/>
              <a:t>extension rather than the </a:t>
            </a:r>
            <a:r>
              <a:rPr lang="en-US" sz="2000" i="1" dirty="0"/>
              <a:t>.</a:t>
            </a:r>
            <a:r>
              <a:rPr lang="en-US" sz="2000" i="1" dirty="0" err="1"/>
              <a:t>js</a:t>
            </a:r>
            <a:r>
              <a:rPr lang="en-US" sz="2000" i="1" dirty="0"/>
              <a:t> </a:t>
            </a:r>
            <a:r>
              <a:rPr lang="en-US" sz="2000" dirty="0"/>
              <a:t>extension of JavaScript files.</a:t>
            </a:r>
          </a:p>
          <a:p>
            <a:endParaRPr lang="en-IN" sz="20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32DD2B9-0FEF-409E-904D-6EA5D76B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56" y="4773016"/>
            <a:ext cx="5762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A77-E415-4C6D-9770-F699E280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Typescript solves the problems of dynamic types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83CC-BC18-4ADC-9685-BEF7D2C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199"/>
            <a:ext cx="11449878" cy="5416826"/>
          </a:xfrm>
        </p:spPr>
        <p:txBody>
          <a:bodyPr>
            <a:noAutofit/>
          </a:bodyPr>
          <a:lstStyle/>
          <a:p>
            <a:r>
              <a:rPr lang="en-US" sz="2000" dirty="0"/>
              <a:t>To solve the problem of passing the arguments in the wrong order, you explicitly assign types to function parameters:</a:t>
            </a:r>
          </a:p>
          <a:p>
            <a:pPr marL="457200" lvl="1" indent="0">
              <a:buNone/>
            </a:pPr>
            <a:r>
              <a:rPr lang="en-US" sz="2000" dirty="0"/>
              <a:t>const </a:t>
            </a:r>
            <a:r>
              <a:rPr lang="en-US" sz="2000" dirty="0" err="1"/>
              <a:t>showProduct</a:t>
            </a:r>
            <a:r>
              <a:rPr lang="en-US" sz="2000" dirty="0"/>
              <a:t> = (name: string, </a:t>
            </a:r>
            <a:r>
              <a:rPr lang="en-US" sz="2000" dirty="0" err="1"/>
              <a:t>price:number</a:t>
            </a:r>
            <a:r>
              <a:rPr lang="en-US" sz="2000" dirty="0"/>
              <a:t>)  =&gt; {</a:t>
            </a:r>
          </a:p>
          <a:p>
            <a:pPr marL="457200" lvl="1" indent="0">
              <a:buNone/>
            </a:pPr>
            <a:r>
              <a:rPr lang="en-US" sz="2000" dirty="0"/>
              <a:t>  console.log(`The product ${name} costs ${price}$.`);</a:t>
            </a:r>
          </a:p>
          <a:p>
            <a:pPr marL="457200" lvl="1" indent="0">
              <a:buNone/>
            </a:pPr>
            <a:r>
              <a:rPr lang="en-US" sz="2000" dirty="0"/>
              <a:t>};</a:t>
            </a:r>
          </a:p>
          <a:p>
            <a:r>
              <a:rPr lang="en-US" sz="2000" dirty="0"/>
              <a:t>And when you pass the arguments of the wrong types to the </a:t>
            </a:r>
            <a:r>
              <a:rPr lang="en-US" sz="2000" dirty="0" err="1"/>
              <a:t>showProduct</a:t>
            </a:r>
            <a:r>
              <a:rPr lang="en-US" sz="2000" dirty="0"/>
              <a:t>() function, you’ll receive an error:</a:t>
            </a:r>
          </a:p>
          <a:p>
            <a:pPr marL="457200" lvl="1" indent="0">
              <a:buNone/>
            </a:pPr>
            <a:r>
              <a:rPr lang="en-US" sz="2000" dirty="0"/>
              <a:t>const product = </a:t>
            </a:r>
            <a:r>
              <a:rPr lang="en-US" sz="2000" dirty="0" err="1"/>
              <a:t>getProduct</a:t>
            </a:r>
            <a:r>
              <a:rPr lang="en-US" sz="2000" dirty="0"/>
              <a:t>(1);</a:t>
            </a:r>
          </a:p>
          <a:p>
            <a:pPr marL="457200" lvl="1" indent="0">
              <a:buNone/>
            </a:pPr>
            <a:r>
              <a:rPr lang="en-US" sz="2000" dirty="0" err="1"/>
              <a:t>showProduct</a:t>
            </a:r>
            <a:r>
              <a:rPr lang="en-US" sz="2000" dirty="0"/>
              <a:t>(</a:t>
            </a:r>
            <a:r>
              <a:rPr lang="en-US" sz="2000" dirty="0" err="1"/>
              <a:t>product.price</a:t>
            </a:r>
            <a:r>
              <a:rPr lang="en-US" sz="2000" dirty="0"/>
              <a:t>, product.name);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EDFC68-68E7-42E0-8F1C-5EA22143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916350"/>
            <a:ext cx="7391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399C4F-2958-4C41-9C13-0BE0509A3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 Script types and their purposes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17C1-B856-4A6C-9E11-8D937345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What is a type in TypeScript</a:t>
            </a:r>
            <a:br>
              <a:rPr lang="en-US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60C8-1A2D-4C84-A1EB-FF27CE83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TypeScript inherits the built-in types from JavaScript. </a:t>
            </a:r>
          </a:p>
          <a:p>
            <a:pPr marL="0" indent="0">
              <a:buNone/>
            </a:pPr>
            <a:r>
              <a:rPr lang="en-US" dirty="0"/>
              <a:t>TypeScript types is categorized into:</a:t>
            </a:r>
          </a:p>
          <a:p>
            <a:pPr lvl="1"/>
            <a:r>
              <a:rPr lang="en-US" dirty="0"/>
              <a:t>Primitive types</a:t>
            </a:r>
          </a:p>
          <a:p>
            <a:pPr lvl="1"/>
            <a:r>
              <a:rPr lang="en-US" dirty="0"/>
              <a:t>Object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6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D350-E0A0-405A-A411-76A50783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8EA364-24A7-4C50-998A-95CF423DE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280808"/>
              </p:ext>
            </p:extLst>
          </p:nvPr>
        </p:nvGraphicFramePr>
        <p:xfrm>
          <a:off x="2371808" y="1941906"/>
          <a:ext cx="5440680" cy="3383280"/>
        </p:xfrm>
        <a:graphic>
          <a:graphicData uri="http://schemas.openxmlformats.org/drawingml/2006/table">
            <a:tbl>
              <a:tblPr/>
              <a:tblGrid>
                <a:gridCol w="2720340">
                  <a:extLst>
                    <a:ext uri="{9D8B030D-6E8A-4147-A177-3AD203B41FA5}">
                      <a16:colId xmlns:a16="http://schemas.microsoft.com/office/drawing/2014/main" val="688000116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1745019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  <a:endParaRPr lang="en-IN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effectLst/>
                        </a:rPr>
                        <a:t>string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represents text data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effectLst/>
                        </a:rPr>
                        <a:t>number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represents numeric values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0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effectLst/>
                        </a:rPr>
                        <a:t>boolean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has true and false values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54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has one value: null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0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undefined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has one value: undefined. It is a default value of an uninitialized variable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3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symbol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represents a unique constant value</a:t>
                      </a:r>
                    </a:p>
                  </a:txBody>
                  <a:tcPr>
                    <a:lnL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12A5-6D49-402C-8F4D-C08AF9F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233A-1485-4691-A4E9-0A433F82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6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 types are functions, arrays, classes, etc. Later, you’ll learn how to create custom object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Purposes of types in TypeScript</a:t>
            </a:r>
          </a:p>
          <a:p>
            <a:pPr marL="0" indent="0">
              <a:buNone/>
            </a:pPr>
            <a:r>
              <a:rPr lang="en-US" dirty="0"/>
              <a:t>There are two main purposes of types in TypeScript:</a:t>
            </a:r>
          </a:p>
          <a:p>
            <a:pPr lvl="1"/>
            <a:r>
              <a:rPr lang="en-US" dirty="0"/>
              <a:t>First, types are used by the TypeScript compiler to analyze your code for errors</a:t>
            </a:r>
          </a:p>
          <a:p>
            <a:pPr lvl="1"/>
            <a:r>
              <a:rPr lang="en-US" dirty="0"/>
              <a:t>Second, types allow you to understand what values are associated with variables.</a:t>
            </a:r>
          </a:p>
          <a:p>
            <a:pPr marL="457200" lvl="1" indent="0">
              <a:buNone/>
            </a:pPr>
            <a:r>
              <a:rPr lang="en-IN" b="0" i="0" dirty="0">
                <a:effectLst/>
                <a:latin typeface="-apple-system"/>
              </a:rPr>
              <a:t>Examples of TypeScript types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-apple-system"/>
              </a:rPr>
              <a:t>The following example uses the </a:t>
            </a:r>
            <a:r>
              <a:rPr lang="en-US" b="0" i="0" dirty="0" err="1">
                <a:effectLst/>
                <a:latin typeface="-apple-system"/>
              </a:rPr>
              <a:t>querySelector</a:t>
            </a:r>
            <a:r>
              <a:rPr lang="en-US" b="0" i="0" dirty="0">
                <a:effectLst/>
                <a:latin typeface="-apple-system"/>
              </a:rPr>
              <a:t>() method to select the &lt;h1&gt; element:</a:t>
            </a:r>
            <a:endParaRPr lang="en-IN" b="0" i="0" dirty="0"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IN" dirty="0" err="1"/>
              <a:t>const</a:t>
            </a:r>
            <a:r>
              <a:rPr lang="en-IN" dirty="0"/>
              <a:t> heading = </a:t>
            </a:r>
            <a:r>
              <a:rPr lang="en-IN" dirty="0" err="1"/>
              <a:t>document.querySelector</a:t>
            </a:r>
            <a:r>
              <a:rPr lang="en-IN" dirty="0"/>
              <a:t>('h1’);</a:t>
            </a:r>
          </a:p>
          <a:p>
            <a:pPr marL="457200" lvl="1" indent="0">
              <a:buNone/>
            </a:pPr>
            <a:r>
              <a:rPr lang="en-US" dirty="0"/>
              <a:t>The TypeScript compiler knows that the type of heading is </a:t>
            </a:r>
            <a:r>
              <a:rPr lang="en-US" dirty="0" err="1"/>
              <a:t>HTMLHeadingElement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9F74E93-29BE-4A3B-A710-F28DBADE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51" y="5658127"/>
            <a:ext cx="6354832" cy="103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465-1CC0-437D-8542-96F90B89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TypeScript?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76D83-4195-4D3E-931A-DD05600DBB0B}"/>
              </a:ext>
            </a:extLst>
          </p:cNvPr>
          <p:cNvSpPr txBox="1"/>
          <p:nvPr/>
        </p:nvSpPr>
        <p:spPr>
          <a:xfrm>
            <a:off x="987641" y="1690688"/>
            <a:ext cx="105977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TypeScript uses the JavaScript syntaxes and adds additional syntaxes for supporting Types.</a:t>
            </a:r>
          </a:p>
          <a:p>
            <a:endParaRPr lang="en-US" dirty="0"/>
          </a:p>
          <a:p>
            <a:r>
              <a:rPr lang="en-US" dirty="0"/>
              <a:t>If you have a JavaScript program that doesn’t have any syntax errors, it is also a TypeScript program. It means that all JavaScript programs are TypeScript programs. This is very helpful if you’re migrating an existing JavaScript codebase to TypeScript.</a:t>
            </a:r>
          </a:p>
          <a:p>
            <a:endParaRPr lang="en-US" dirty="0"/>
          </a:p>
          <a:p>
            <a:r>
              <a:rPr lang="en-US" dirty="0"/>
              <a:t>The following diagram shows the relationship between TypeScript and JavaScript: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4752D-0D3F-4695-B8B3-AEAFF753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47" y="3722013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8118-0682-4ADD-9CC6-099EDCBF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1F50-365F-4DD0-8204-D05FAE3C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main goals of TypeScript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Introduce optional types to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Implement planned features of future JavaScript, a.k.a. ECMAScript Next or ES Next to the current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AF51-BA71-4ACA-9BA1-F55F8DDB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TypeScript improves your productivity while helping avoid bugs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2180-7F04-4E03-8BB9-530F612F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Types increase productivity by helping you avoid many mistakes. </a:t>
            </a:r>
          </a:p>
          <a:p>
            <a:pPr marL="0" indent="0">
              <a:buNone/>
            </a:pPr>
            <a:r>
              <a:rPr lang="en-US" sz="2000" dirty="0"/>
              <a:t>By using types, you can catch bugs at the compile-time instead of having them occurring at runtime.</a:t>
            </a:r>
          </a:p>
          <a:p>
            <a:pPr marL="0" indent="0">
              <a:buNone/>
            </a:pPr>
            <a:r>
              <a:rPr lang="en-US" sz="2000" dirty="0"/>
              <a:t>The following function adds two numbers x and y:</a:t>
            </a:r>
          </a:p>
          <a:p>
            <a:pPr marL="0" indent="0">
              <a:buNone/>
            </a:pPr>
            <a:r>
              <a:rPr lang="en-US" sz="2000" b="1" i="1" dirty="0"/>
              <a:t>function add(x, y) {</a:t>
            </a:r>
          </a:p>
          <a:p>
            <a:pPr marL="0" indent="0">
              <a:buNone/>
            </a:pPr>
            <a:r>
              <a:rPr lang="en-US" sz="2000" b="1" i="1" dirty="0"/>
              <a:t>   return x + y;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If you get the values from HTML input elements and pass them into the function, you may get an unexpected result:</a:t>
            </a:r>
            <a:endParaRPr lang="en-US" sz="2000" b="0" i="1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b="1" i="1" dirty="0"/>
              <a:t>let result = add(input1.value, input2.value);</a:t>
            </a:r>
          </a:p>
          <a:p>
            <a:pPr marL="0" indent="0">
              <a:buNone/>
            </a:pPr>
            <a:r>
              <a:rPr lang="en-US" sz="2000" b="1" i="1" dirty="0"/>
              <a:t>console.log(result); // result of concatenating strings</a:t>
            </a:r>
          </a:p>
          <a:p>
            <a:pPr marL="0" indent="0">
              <a:buNone/>
            </a:pPr>
            <a:r>
              <a:rPr lang="en-US" sz="2000" b="1" i="1" dirty="0"/>
              <a:t>For example, if users entered 10 and 20, the add() function would return 1020, instead of 30.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dirty="0"/>
              <a:t>The reason is that the input1.value and input2.value are strings, not numbers. When you use the operator + to add two strings, it concatenates them into a single string.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995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AF51-BA71-4ACA-9BA1-F55F8DDB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TypeScript improves your productivity while helping avoid bugs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2180-7F04-4E03-8BB9-530F612F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you use TypeScript to explicitly specify the type for the parameters like this:</a:t>
            </a:r>
          </a:p>
          <a:p>
            <a:pPr marL="0" indent="0">
              <a:buNone/>
            </a:pPr>
            <a:r>
              <a:rPr lang="en-US" sz="2000" b="1" i="1" dirty="0"/>
              <a:t>function add(x: number, y: number) {</a:t>
            </a:r>
          </a:p>
          <a:p>
            <a:pPr marL="0" indent="0">
              <a:buNone/>
            </a:pPr>
            <a:r>
              <a:rPr lang="en-US" sz="2000" b="1" i="1" dirty="0"/>
              <a:t>   return x + y;</a:t>
            </a:r>
          </a:p>
          <a:p>
            <a:pPr marL="0" indent="0">
              <a:buNone/>
            </a:pPr>
            <a:r>
              <a:rPr lang="en-US" sz="2000" b="1" i="1" dirty="0"/>
              <a:t>}</a:t>
            </a:r>
          </a:p>
          <a:p>
            <a:pPr marL="0" indent="0">
              <a:buNone/>
            </a:pPr>
            <a:r>
              <a:rPr lang="en-US" sz="2000" dirty="0"/>
              <a:t>In this function, we added the number types to the parameters. The function add() will accept only numbers, not any other values.</a:t>
            </a:r>
          </a:p>
          <a:p>
            <a:pPr marL="0" indent="0">
              <a:buNone/>
            </a:pPr>
            <a:r>
              <a:rPr lang="en-US" sz="2000" dirty="0"/>
              <a:t>When you invoke the function as follows:</a:t>
            </a:r>
          </a:p>
          <a:p>
            <a:pPr marL="0" indent="0">
              <a:buNone/>
            </a:pPr>
            <a:r>
              <a:rPr lang="en-US" sz="2000" b="1" i="1" dirty="0"/>
              <a:t>let result = add(input1.value, input2.value);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… the TypeScript compiler will issue an error if you compile the TypeScript code into JavaScript. Hence, you can prevent the error from happening at runtime.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28257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1756-8B20-4161-B48C-BFC46A5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</a:rPr>
              <a:t>TypeScript brings the future JavaScript to today</a:t>
            </a:r>
            <a:br>
              <a:rPr lang="en-US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5632-3BF2-4ED0-83D1-832835DC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TypeScript supports the upcoming features planned in the ES Next for the current JavaScript engines. </a:t>
            </a:r>
          </a:p>
          <a:p>
            <a:pPr marL="0" indent="0">
              <a:buNone/>
            </a:pPr>
            <a:r>
              <a:rPr lang="en-US" dirty="0"/>
              <a:t>It means that you can use the new JavaScript features before web browsers (or other environments) fully support them.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year, TC39 releases several new features for ECMAScript, which is the standard of JavaScript. </a:t>
            </a:r>
          </a:p>
          <a:p>
            <a:pPr marL="0" indent="0">
              <a:buNone/>
            </a:pPr>
            <a:r>
              <a:rPr lang="en-US" dirty="0"/>
              <a:t>The feature proposals typically go through five stages:</a:t>
            </a:r>
          </a:p>
          <a:p>
            <a:endParaRPr lang="en-US" dirty="0"/>
          </a:p>
          <a:p>
            <a:r>
              <a:rPr lang="en-US" dirty="0"/>
              <a:t>Stage 0: </a:t>
            </a:r>
            <a:r>
              <a:rPr lang="en-US" dirty="0" err="1"/>
              <a:t>Strawperson</a:t>
            </a:r>
            <a:endParaRPr lang="en-US" dirty="0"/>
          </a:p>
          <a:p>
            <a:r>
              <a:rPr lang="en-US" dirty="0"/>
              <a:t>Stage 1: Proposal</a:t>
            </a:r>
          </a:p>
          <a:p>
            <a:r>
              <a:rPr lang="en-US" dirty="0"/>
              <a:t>Stage 2: Draft</a:t>
            </a:r>
          </a:p>
          <a:p>
            <a:r>
              <a:rPr lang="en-US" dirty="0"/>
              <a:t>Stage 3: Candidate</a:t>
            </a:r>
          </a:p>
          <a:p>
            <a:r>
              <a:rPr lang="en-US" dirty="0"/>
              <a:t>Stage 4: Finished</a:t>
            </a:r>
          </a:p>
          <a:p>
            <a:r>
              <a:rPr lang="en-US" dirty="0"/>
              <a:t>And TypeScript generally supports features that are in the stage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63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6609-54DD-4781-971B-FAD80821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9502-74D6-470F-9CCC-0C9C23D8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i="0" dirty="0">
                <a:effectLst/>
              </a:rPr>
              <a:t>Install Node.js</a:t>
            </a:r>
          </a:p>
          <a:p>
            <a:pPr lvl="1"/>
            <a:r>
              <a:rPr lang="en-IN" sz="1800" b="0" i="0" dirty="0">
                <a:effectLst/>
                <a:hlinkClick r:id="rId2"/>
              </a:rPr>
              <a:t>https://nodejs.org/en/download/</a:t>
            </a:r>
            <a:endParaRPr lang="en-IN" sz="1800" b="0" i="0" dirty="0">
              <a:effectLst/>
            </a:endParaRPr>
          </a:p>
          <a:p>
            <a:pPr lvl="1"/>
            <a:r>
              <a:rPr lang="en-US" sz="1800" b="0" i="0" dirty="0">
                <a:effectLst/>
              </a:rPr>
              <a:t>Download the node.js version that suits your platform i.e., Windows, macOS, or Linux.</a:t>
            </a:r>
          </a:p>
          <a:p>
            <a:pPr lvl="1"/>
            <a:r>
              <a:rPr lang="en-US" sz="1800" b="0" i="0" dirty="0">
                <a:effectLst/>
              </a:rPr>
              <a:t>Execute the downloaded node.js package or execution file. The installation is quite straightforward.</a:t>
            </a:r>
          </a:p>
          <a:p>
            <a:pPr lvl="1"/>
            <a:r>
              <a:rPr lang="en-US" sz="1800" b="0" i="0" dirty="0">
                <a:effectLst/>
              </a:rPr>
              <a:t>Verify the installation by open the terminal on macOS and Linux or command line on Windows and type the command node -v. If you see the version that you downloaded, then you have successfully installed the node.js on your computer.</a:t>
            </a:r>
            <a:endParaRPr lang="en-IN" sz="1800" b="0" i="0" dirty="0">
              <a:effectLst/>
            </a:endParaRPr>
          </a:p>
          <a:p>
            <a:r>
              <a:rPr lang="en-IN" sz="1800" b="0" i="0" dirty="0">
                <a:effectLst/>
              </a:rPr>
              <a:t>Install TypeScript compiler</a:t>
            </a:r>
          </a:p>
          <a:p>
            <a:pPr lvl="1"/>
            <a:r>
              <a:rPr lang="en-IN" sz="1800" b="1" i="1" dirty="0" err="1">
                <a:effectLst/>
              </a:rPr>
              <a:t>npm</a:t>
            </a:r>
            <a:r>
              <a:rPr lang="en-IN" sz="1800" b="1" i="1" dirty="0">
                <a:effectLst/>
              </a:rPr>
              <a:t> install -g typescript</a:t>
            </a:r>
          </a:p>
          <a:p>
            <a:pPr lvl="1"/>
            <a:r>
              <a:rPr lang="en-US" sz="1800" dirty="0"/>
              <a:t>C</a:t>
            </a:r>
            <a:r>
              <a:rPr lang="en-US" sz="1800" dirty="0">
                <a:effectLst/>
              </a:rPr>
              <a:t>heck the current version of the TypeScript compiler</a:t>
            </a:r>
          </a:p>
          <a:p>
            <a:pPr lvl="2"/>
            <a:r>
              <a:rPr lang="en-US" sz="1800" dirty="0" err="1">
                <a:effectLst/>
              </a:rPr>
              <a:t>tsc</a:t>
            </a:r>
            <a:r>
              <a:rPr lang="en-US" sz="1800" dirty="0">
                <a:effectLst/>
              </a:rPr>
              <a:t> --v</a:t>
            </a:r>
          </a:p>
          <a:p>
            <a:pPr lvl="1"/>
            <a:r>
              <a:rPr lang="en-US" sz="1800" dirty="0">
                <a:effectLst/>
              </a:rPr>
              <a:t>To install the </a:t>
            </a:r>
            <a:r>
              <a:rPr lang="en-US" sz="1800" b="1" dirty="0" err="1">
                <a:effectLst/>
              </a:rPr>
              <a:t>ts</a:t>
            </a:r>
            <a:r>
              <a:rPr lang="en-US" sz="1800" b="1" dirty="0">
                <a:effectLst/>
              </a:rPr>
              <a:t>-node</a:t>
            </a:r>
            <a:r>
              <a:rPr lang="en-US" sz="1800" dirty="0">
                <a:effectLst/>
              </a:rPr>
              <a:t> module globally, you run the following command from the Terminal on macOS and Linux or Command Prompt on Windows:</a:t>
            </a:r>
          </a:p>
          <a:p>
            <a:pPr lvl="2"/>
            <a:r>
              <a:rPr lang="en-IN" sz="1800" dirty="0" err="1">
                <a:effectLst/>
              </a:rPr>
              <a:t>npm</a:t>
            </a:r>
            <a:r>
              <a:rPr lang="en-IN" sz="1800" dirty="0">
                <a:effectLst/>
              </a:rPr>
              <a:t> install -g </a:t>
            </a:r>
            <a:r>
              <a:rPr lang="en-IN" sz="1800" dirty="0" err="1">
                <a:effectLst/>
              </a:rPr>
              <a:t>ts</a:t>
            </a:r>
            <a:r>
              <a:rPr lang="en-IN" sz="1800" dirty="0">
                <a:effectLst/>
              </a:rPr>
              <a:t>-node</a:t>
            </a:r>
          </a:p>
        </p:txBody>
      </p:sp>
    </p:spTree>
    <p:extLst>
      <p:ext uri="{BB962C8B-B14F-4D97-AF65-F5344CB8AC3E}">
        <p14:creationId xmlns:p14="http://schemas.microsoft.com/office/powerpoint/2010/main" val="23780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6609-54DD-4781-971B-FAD80821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9502-74D6-470F-9CCC-0C9C23D8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0" i="0" dirty="0">
                <a:effectLst/>
              </a:rPr>
              <a:t>Install VS Code</a:t>
            </a:r>
          </a:p>
          <a:p>
            <a:pPr lvl="1"/>
            <a:r>
              <a:rPr lang="en-IN" sz="2000" b="0" i="0" dirty="0">
                <a:effectLst/>
                <a:hlinkClick r:id="rId2"/>
              </a:rPr>
              <a:t>https://code.visualstudio.com/download</a:t>
            </a:r>
            <a:endParaRPr lang="en-IN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Download the latest version of VS Code that suits your OS (Windows, macOS, or Linux)</a:t>
            </a:r>
          </a:p>
          <a:p>
            <a:pPr lvl="1"/>
            <a:r>
              <a:rPr lang="en-US" sz="2000" b="0" i="0" dirty="0">
                <a:effectLst/>
              </a:rPr>
              <a:t>Execute the downloaded package or the installer file to launch the setup wizard. The installation process is also quite straightforward.</a:t>
            </a:r>
          </a:p>
          <a:p>
            <a:pPr lvl="1"/>
            <a:r>
              <a:rPr lang="en-US" sz="2000" b="0" i="0" dirty="0">
                <a:effectLst/>
              </a:rPr>
              <a:t>Launch the VS Code.</a:t>
            </a:r>
            <a:endParaRPr lang="en-IN" sz="2000" b="0" i="0" dirty="0">
              <a:effectLst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</a:rPr>
              <a:t>Install the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Live Server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extension</a:t>
            </a:r>
            <a:endParaRPr lang="en-IN" sz="2000" dirty="0"/>
          </a:p>
          <a:p>
            <a:pPr lvl="1"/>
            <a:r>
              <a:rPr lang="en-US" sz="2000" dirty="0">
                <a:effectLst/>
              </a:rPr>
              <a:t>Click the Extensions tab to find the extensions for VS Code.</a:t>
            </a:r>
          </a:p>
          <a:p>
            <a:pPr lvl="1"/>
            <a:r>
              <a:rPr lang="en-US" sz="2000" dirty="0">
                <a:effectLst/>
              </a:rPr>
              <a:t>Type the live server to search for it.</a:t>
            </a:r>
          </a:p>
          <a:p>
            <a:pPr lvl="1"/>
            <a:r>
              <a:rPr lang="en-US" sz="2000" dirty="0">
                <a:effectLst/>
              </a:rPr>
              <a:t>Click the install button to install the extension.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2322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TypeScript</vt:lpstr>
      <vt:lpstr>What is TypeScript?</vt:lpstr>
      <vt:lpstr>What is TypeScript?</vt:lpstr>
      <vt:lpstr>Why TypeScript?</vt:lpstr>
      <vt:lpstr> TypeScript improves your productivity while helping avoid bugs </vt:lpstr>
      <vt:lpstr> TypeScript improves your productivity while helping avoid bugs </vt:lpstr>
      <vt:lpstr>TypeScript brings the future JavaScript to today </vt:lpstr>
      <vt:lpstr>Set up TypeScript</vt:lpstr>
      <vt:lpstr>Set up TypeScript</vt:lpstr>
      <vt:lpstr>TypeScript “Hello, World!” </vt:lpstr>
      <vt:lpstr>TypeScript “Hello, World!” in Web Browser </vt:lpstr>
      <vt:lpstr>TypeScript “Hello, World!” in Web Browser </vt:lpstr>
      <vt:lpstr>TypeScript “Hello, World!” in Web Browser </vt:lpstr>
      <vt:lpstr>Why TypeScript?</vt:lpstr>
      <vt:lpstr>Understanding dynamic type in JavaScript</vt:lpstr>
      <vt:lpstr>Understanding dynamic type in JavaScript</vt:lpstr>
      <vt:lpstr>Problems with dynamic types</vt:lpstr>
      <vt:lpstr>Problems with dynamic types</vt:lpstr>
      <vt:lpstr>How Typescript solves the problems of dynamic types</vt:lpstr>
      <vt:lpstr>How Typescript solves the problems of dynamic types</vt:lpstr>
      <vt:lpstr>Type Script types and their purposes </vt:lpstr>
      <vt:lpstr>What is a type in TypeScript </vt:lpstr>
      <vt:lpstr>Primitive Types</vt:lpstr>
      <vt:lpstr>Object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Prabhat Shahi</dc:creator>
  <cp:lastModifiedBy>Prabhat Shahi</cp:lastModifiedBy>
  <cp:revision>14</cp:revision>
  <dcterms:created xsi:type="dcterms:W3CDTF">2022-03-21T04:17:45Z</dcterms:created>
  <dcterms:modified xsi:type="dcterms:W3CDTF">2022-03-21T04:56:02Z</dcterms:modified>
</cp:coreProperties>
</file>