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9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9833-AFAD-4408-9AF6-E7F1A8A52795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DC1E4-FB28-4768-9813-ADF97334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DC1E4-FB28-4768-9813-ADF97334BB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D496-1F24-4840-AD8D-F34D1371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F24B-277F-4F86-894B-331958E5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E70D-8A62-459D-AEAE-C22D6B1C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0C48-AE78-42AF-B89D-415E8D45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1F52D-B3F9-420E-9690-92426D4C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8C1-C73A-4586-AAD7-492CBFC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E55F9-5398-4422-B159-A4D15DA1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8277-0FDE-4F22-B423-5A5431E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00E5-55B3-4E40-A004-32B38737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6194-813A-4EB5-9B94-127BDEE9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FC88-8B90-4579-9F9F-6FDD9BB6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24EF-B97F-4744-AABC-7224D626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5961-E5F8-40F0-870A-AD40C778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EEED0-8435-435E-A9BE-96B0BEEA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409B-4DE4-4402-88EC-56481C4F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036-DBC3-4317-9F48-DC1EF71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D20E-683F-4B3D-B8E2-93D6575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2798-3284-426A-B5C9-1462682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97FD-60B9-4E8F-8153-D3497C34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9134-CB9E-4B34-AAAF-8B05B161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C681-C1F2-4E02-AEBD-A6C0282F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A26F-E65A-4B49-8EA8-38A2F8EFF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6AE-5603-4E0F-B0FF-B312CAD6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9399-3A0A-4B99-A034-45EB6E35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B92E-06EE-4026-BCB3-E222A9A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5091-7483-47E6-AA52-5D75A286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A66C-731A-4064-83B7-ACD21975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6B373-7184-4F62-B9ED-3E092184E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FC62-F52F-4168-84DA-8DB2F3C7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4BAB8-48B5-48C0-BF4A-2765342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7C4B-4B6B-4D29-8374-9CF1F03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328B-E98C-498A-BD78-DB2F7130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7ED5-68B0-442B-BA1F-06790410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6468B-914D-4D7D-9088-F6C34423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3F0B4-DA61-4FEB-BC96-297D5914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E873-6655-4595-B175-EA537945F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8DC5F-C4BF-420B-A9A5-3C82B547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F4FE3-B684-47D0-AD07-7E6817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53132-00B2-46EA-8B11-F70F79EB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A13-0FFA-4C8B-B7C8-B0D1337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24037-1AEB-48B3-86AD-EA975927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75A1-251E-4CD4-8FFC-7CF61C30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A66E6-7902-4709-ADB8-FF1B8D4B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0DE0B-FC4D-4EE7-B4BB-98DEB310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86619-9557-4192-912F-DC9D29F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C334B-5758-4644-8878-6FB2F5A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CFC-8EA9-4C16-9A63-ACC2EA6F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F8CC-97B3-478A-A600-3F20E9EB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010D-1C02-414B-AB55-A0DCB205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8237-5B1E-4219-8ED3-FDABC86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2E21-2F05-423A-A7B3-8DD599B4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3253-9CD5-4854-B31C-206B951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68E5-D477-4548-82EF-28A6A950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0C4BA-7E0F-4BBF-A1FC-5AE220272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50DE-F33C-4BD2-9E99-B0CA8E1F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4072-BF2A-4C2C-AC77-D0BE1DB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67F97-4168-42CA-A0F4-B7C3CE59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4AE0-600B-459C-9952-849D7F47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8E5F7-8C30-4515-B0F1-FDFEAD4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ED6F-D622-45BF-BD86-8C5EB674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E19D-B7F4-4F53-8EB6-FD6603E50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D681-590A-40C4-9180-D07A9AABF70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880E-700B-478A-A887-ECB24614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03E0-7354-4A66-AD95-9BC70AFD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1E38-FA13-44FB-9AFA-3C2B9899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0CE8-6DC5-479C-A1B8-5C050E06C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B13FF-A878-4ACA-9124-CC0D765E4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en-US" dirty="0"/>
              <a:t>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120C-4D60-47D9-AC47-E1F7C1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3C1D-C1F8-4736-8D9B-2AF21A26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Code Snippet </a:t>
            </a:r>
          </a:p>
          <a:p>
            <a:pPr marL="0" indent="0">
              <a:buNone/>
            </a:pPr>
            <a:r>
              <a:rPr lang="en-US" dirty="0"/>
              <a:t>	An HTML document appears as follows:</a:t>
            </a:r>
          </a:p>
          <a:p>
            <a:pPr marL="1828800" lvl="4" indent="0">
              <a:buNone/>
            </a:pPr>
            <a:r>
              <a:rPr lang="en-US" dirty="0"/>
              <a:t>&lt;!DOCTYPE HTML&gt;</a:t>
            </a:r>
          </a:p>
          <a:p>
            <a:pPr marL="1828800" lvl="4" indent="0">
              <a:buNone/>
            </a:pPr>
            <a:r>
              <a:rPr lang="en-US" dirty="0"/>
              <a:t>&lt;html&gt;</a:t>
            </a:r>
          </a:p>
          <a:p>
            <a:pPr marL="1828800" lvl="4" indent="0">
              <a:buNone/>
            </a:pPr>
            <a:r>
              <a:rPr lang="en-US" dirty="0"/>
              <a:t>	&lt;head&gt;</a:t>
            </a:r>
          </a:p>
          <a:p>
            <a:pPr marL="1828800" lvl="4" indent="0">
              <a:buNone/>
            </a:pPr>
            <a:r>
              <a:rPr lang="en-US" dirty="0"/>
              <a:t>		&lt;title&gt;Title of page&lt;/title&gt;</a:t>
            </a:r>
          </a:p>
          <a:p>
            <a:pPr marL="1828800" lvl="4" indent="0">
              <a:buNone/>
            </a:pPr>
            <a:r>
              <a:rPr lang="en-US" dirty="0"/>
              <a:t>	&lt;/head&gt;</a:t>
            </a:r>
          </a:p>
          <a:p>
            <a:pPr marL="1828800" lvl="4" indent="0">
              <a:buNone/>
            </a:pPr>
            <a:r>
              <a:rPr lang="en-US" dirty="0"/>
              <a:t>	&lt;body&gt;</a:t>
            </a:r>
          </a:p>
          <a:p>
            <a:pPr marL="1828800" lvl="4" indent="0">
              <a:buNone/>
            </a:pPr>
            <a:r>
              <a:rPr lang="en-US" dirty="0"/>
              <a:t>		This is my first homepage. &lt;b&gt;This text is bold&lt;/b&gt;</a:t>
            </a:r>
          </a:p>
          <a:p>
            <a:pPr marL="1828800" lvl="4" indent="0">
              <a:buNone/>
            </a:pPr>
            <a:r>
              <a:rPr lang="en-US" dirty="0"/>
              <a:t>	&lt;/body&gt;</a:t>
            </a:r>
          </a:p>
          <a:p>
            <a:pPr marL="1828800" lvl="4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706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A86A-A9A3-4CA7-9E18-99AF56B6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AACA-EA89-4829-9222-909F21BD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Head Section:</a:t>
            </a:r>
          </a:p>
          <a:p>
            <a:r>
              <a:rPr lang="en-US" dirty="0"/>
              <a:t>&lt;head&gt;…&lt;/head&gt;</a:t>
            </a:r>
          </a:p>
          <a:p>
            <a:pPr lvl="1"/>
            <a:r>
              <a:rPr lang="en-US" dirty="0"/>
              <a:t>Page Title, Base URL, Meta Information</a:t>
            </a:r>
          </a:p>
          <a:p>
            <a:pPr marL="0" indent="0">
              <a:buNone/>
            </a:pPr>
            <a:r>
              <a:rPr lang="en-US" dirty="0"/>
              <a:t>HTML Body Section:</a:t>
            </a:r>
          </a:p>
          <a:p>
            <a:r>
              <a:rPr lang="en-US" dirty="0"/>
              <a:t>&lt;body&gt;…&lt;/body&gt;</a:t>
            </a:r>
          </a:p>
          <a:p>
            <a:pPr lvl="1"/>
            <a:r>
              <a:rPr lang="en-US" dirty="0"/>
              <a:t>Text, Images, Tables Colors, etc.</a:t>
            </a:r>
          </a:p>
        </p:txBody>
      </p:sp>
    </p:spTree>
    <p:extLst>
      <p:ext uri="{BB962C8B-B14F-4D97-AF65-F5344CB8AC3E}">
        <p14:creationId xmlns:p14="http://schemas.microsoft.com/office/powerpoint/2010/main" val="23188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96F6-AE37-42BD-B3C6-4635363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Page Title 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74A2-E370-4468-A87A-1968FC6A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Code Snippet </a:t>
            </a:r>
          </a:p>
          <a:p>
            <a:pPr marL="0" indent="0">
              <a:buNone/>
            </a:pPr>
            <a:r>
              <a:rPr lang="en-US" dirty="0"/>
              <a:t>Document Title is displayed using &lt;title&gt;…..&lt;/title&gt; tag.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 title&gt;</a:t>
            </a:r>
          </a:p>
          <a:p>
            <a:pPr marL="0" indent="0">
              <a:buNone/>
            </a:pPr>
            <a:r>
              <a:rPr lang="en-US" dirty="0"/>
              <a:t>			My First Page</a:t>
            </a:r>
          </a:p>
          <a:p>
            <a:pPr marL="0" indent="0">
              <a:buNone/>
            </a:pPr>
            <a:r>
              <a:rPr lang="en-US" dirty="0"/>
              <a:t>		&lt;/ 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50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D667-3FC0-4C89-9860-58835822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CB46-0C8E-4555-B0EB-76CFA29D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Firstpage.html</a:t>
            </a:r>
          </a:p>
        </p:txBody>
      </p:sp>
    </p:spTree>
    <p:extLst>
      <p:ext uri="{BB962C8B-B14F-4D97-AF65-F5344CB8AC3E}">
        <p14:creationId xmlns:p14="http://schemas.microsoft.com/office/powerpoint/2010/main" val="46229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FA1-1873-40A8-ADB1-9E30AAF9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Document Base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6E6F-3BC9-476F-A952-609644DA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Code Snippet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 Document Base URL Manipulation &lt;/title&gt;</a:t>
            </a:r>
          </a:p>
          <a:p>
            <a:pPr marL="457200" lvl="1" indent="0">
              <a:buNone/>
            </a:pPr>
            <a:r>
              <a:rPr lang="en-US" dirty="0"/>
              <a:t>		&lt;base </a:t>
            </a:r>
            <a:r>
              <a:rPr lang="en-US" dirty="0" err="1"/>
              <a:t>href</a:t>
            </a:r>
            <a:r>
              <a:rPr lang="en-US" dirty="0"/>
              <a:t>=“URL/”&gt;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More Examples:</a:t>
            </a:r>
          </a:p>
          <a:p>
            <a:pPr marL="457200" lvl="1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=“http://www.state.edu/images/”&gt;</a:t>
            </a:r>
          </a:p>
          <a:p>
            <a:pPr marL="457200" lvl="1" indent="0">
              <a:buNone/>
            </a:pPr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=“ftp://ftp.state.edu/images/”&gt;</a:t>
            </a:r>
          </a:p>
        </p:txBody>
      </p:sp>
    </p:spTree>
    <p:extLst>
      <p:ext uri="{BB962C8B-B14F-4D97-AF65-F5344CB8AC3E}">
        <p14:creationId xmlns:p14="http://schemas.microsoft.com/office/powerpoint/2010/main" val="362762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D5E-AB3B-4D6D-86CE-DF4EEAC8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Section: Meta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B453-5DF9-4FE5-B7EB-79B9F7C6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&lt;meta&gt; tag provides metadata about the HTML document such as</a:t>
            </a:r>
          </a:p>
          <a:p>
            <a:pPr marL="0" indent="0">
              <a:buNone/>
            </a:pPr>
            <a:r>
              <a:rPr lang="en-US" dirty="0"/>
              <a:t>descriptions and keywords for search engine.</a:t>
            </a:r>
          </a:p>
          <a:p>
            <a:pPr marL="0" indent="0">
              <a:buNone/>
            </a:pPr>
            <a:r>
              <a:rPr lang="en-US" dirty="0"/>
              <a:t>Metadata will not be displayed on the page, but will be machine 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&lt;meta …….&gt;</a:t>
            </a:r>
          </a:p>
          <a:p>
            <a:pPr marL="457200" lvl="1" indent="0">
              <a:buNone/>
            </a:pPr>
            <a:r>
              <a:rPr lang="en-US" dirty="0"/>
              <a:t>&lt;meta name="keywords" content="HTML, CSS” /&gt;</a:t>
            </a:r>
          </a:p>
          <a:p>
            <a:pPr marL="457200" lvl="1" indent="0">
              <a:buNone/>
            </a:pPr>
            <a:r>
              <a:rPr lang="en-US" dirty="0"/>
              <a:t>&lt;meta name="author" content=“Username"&gt;</a:t>
            </a:r>
          </a:p>
          <a:p>
            <a:pPr marL="457200" lvl="1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=refresh content=60 /&gt;</a:t>
            </a:r>
          </a:p>
          <a:p>
            <a:pPr marL="457200" lvl="1" indent="0">
              <a:buNone/>
            </a:pPr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=refresh content=“20;url=c:/html/htm3.htm” /&gt;</a:t>
            </a:r>
          </a:p>
          <a:p>
            <a:pPr marL="457200" lvl="1" indent="0">
              <a:buNone/>
            </a:pPr>
            <a:r>
              <a:rPr lang="en-US" dirty="0"/>
              <a:t>&lt;meta charset="UTF-8"&gt;</a:t>
            </a:r>
          </a:p>
        </p:txBody>
      </p:sp>
    </p:spTree>
    <p:extLst>
      <p:ext uri="{BB962C8B-B14F-4D97-AF65-F5344CB8AC3E}">
        <p14:creationId xmlns:p14="http://schemas.microsoft.com/office/powerpoint/2010/main" val="58548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5FFF-7E27-4BB2-9FAE-67365D76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6167-4180-4C34-9630-D7E9D2EE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Meta.html</a:t>
            </a:r>
          </a:p>
        </p:txBody>
      </p:sp>
    </p:spTree>
    <p:extLst>
      <p:ext uri="{BB962C8B-B14F-4D97-AF65-F5344CB8AC3E}">
        <p14:creationId xmlns:p14="http://schemas.microsoft.com/office/powerpoint/2010/main" val="339474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9A4D-6B80-4887-99F2-0AFAB0CF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Body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BFAF-664B-48AC-B31F-3ED14742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 Element:</a:t>
            </a:r>
          </a:p>
          <a:p>
            <a:r>
              <a:rPr lang="en-US" dirty="0"/>
              <a:t>Represents information content.</a:t>
            </a:r>
          </a:p>
          <a:p>
            <a:r>
              <a:rPr lang="en-US" dirty="0"/>
              <a:t>Each document can have at most one &lt;body&gt; element.</a:t>
            </a:r>
          </a:p>
          <a:p>
            <a:r>
              <a:rPr lang="en-US" dirty="0"/>
              <a:t>Body element is placed between &lt;/head&gt; and &lt;/html&gt; elements.</a:t>
            </a:r>
          </a:p>
          <a:p>
            <a:r>
              <a:rPr lang="en-US" dirty="0"/>
              <a:t>Attributes supported in &lt;body&gt; element are:</a:t>
            </a:r>
          </a:p>
          <a:p>
            <a:pPr lvl="1"/>
            <a:r>
              <a:rPr lang="en-US" dirty="0"/>
              <a:t>Event Handler attributes like </a:t>
            </a:r>
            <a:r>
              <a:rPr lang="en-US" dirty="0" err="1"/>
              <a:t>ononline</a:t>
            </a:r>
            <a:r>
              <a:rPr lang="en-US" dirty="0"/>
              <a:t>, </a:t>
            </a:r>
            <a:r>
              <a:rPr lang="en-US" dirty="0" err="1"/>
              <a:t>onoffline</a:t>
            </a:r>
            <a:r>
              <a:rPr lang="en-US" dirty="0"/>
              <a:t>, </a:t>
            </a:r>
            <a:r>
              <a:rPr lang="en-US" dirty="0" err="1"/>
              <a:t>onunload</a:t>
            </a:r>
            <a:r>
              <a:rPr lang="en-US" dirty="0"/>
              <a:t>, </a:t>
            </a:r>
            <a:r>
              <a:rPr lang="en-US" dirty="0" err="1"/>
              <a:t>onpagehide</a:t>
            </a:r>
            <a:r>
              <a:rPr lang="en-US" dirty="0"/>
              <a:t>, </a:t>
            </a:r>
            <a:r>
              <a:rPr lang="en-US" dirty="0" err="1"/>
              <a:t>onpageshow</a:t>
            </a:r>
            <a:r>
              <a:rPr lang="en-US" dirty="0"/>
              <a:t>, etc..</a:t>
            </a:r>
          </a:p>
          <a:p>
            <a:pPr lvl="1"/>
            <a:r>
              <a:rPr lang="en-US" dirty="0"/>
              <a:t>Global attributes like id, style, class, hidden, lang, etc..</a:t>
            </a:r>
          </a:p>
        </p:txBody>
      </p:sp>
    </p:spTree>
    <p:extLst>
      <p:ext uri="{BB962C8B-B14F-4D97-AF65-F5344CB8AC3E}">
        <p14:creationId xmlns:p14="http://schemas.microsoft.com/office/powerpoint/2010/main" val="299094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500B-5805-49DA-AC4A-DA618DAE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(Body)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2855-61DE-401C-BE9A-7A0923AE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 Text</a:t>
            </a:r>
          </a:p>
          <a:p>
            <a:r>
              <a:rPr lang="en-US" dirty="0"/>
              <a:t>HTML truncates spaces in your text.</a:t>
            </a:r>
          </a:p>
          <a:p>
            <a:pPr lvl="1"/>
            <a:r>
              <a:rPr lang="en-US" dirty="0"/>
              <a:t>Use &lt;</a:t>
            </a:r>
            <a:r>
              <a:rPr lang="en-US" dirty="0" err="1"/>
              <a:t>br</a:t>
            </a:r>
            <a:r>
              <a:rPr lang="en-US" dirty="0"/>
              <a:t>&gt; to insert new lines.</a:t>
            </a:r>
          </a:p>
          <a:p>
            <a:pPr lvl="1"/>
            <a:r>
              <a:rPr lang="en-US" dirty="0"/>
              <a:t>Use &lt;p&gt; tag to create paragraphs.</a:t>
            </a:r>
          </a:p>
          <a:p>
            <a:r>
              <a:rPr lang="en-US" dirty="0"/>
              <a:t>Other Elements of Body Section:</a:t>
            </a:r>
          </a:p>
          <a:p>
            <a:pPr lvl="1"/>
            <a:r>
              <a:rPr lang="en-US" dirty="0"/>
              <a:t>&lt;table&gt; tags are used to create tables.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tags are used to insert images.</a:t>
            </a:r>
          </a:p>
        </p:txBody>
      </p:sp>
    </p:spTree>
    <p:extLst>
      <p:ext uri="{BB962C8B-B14F-4D97-AF65-F5344CB8AC3E}">
        <p14:creationId xmlns:p14="http://schemas.microsoft.com/office/powerpoint/2010/main" val="257155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8622-7990-409D-8BE7-1AE57D1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HTML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BC17-6BB1-43E2-8436-FE80422C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code readability.</a:t>
            </a:r>
          </a:p>
          <a:p>
            <a:pPr marL="0" indent="0">
              <a:buNone/>
            </a:pPr>
            <a:r>
              <a:rPr lang="en-US" dirty="0"/>
              <a:t>Ignored by the browser.</a:t>
            </a:r>
          </a:p>
          <a:p>
            <a:pPr marL="0" indent="0">
              <a:buNone/>
            </a:pPr>
            <a:r>
              <a:rPr lang="en-US" dirty="0"/>
              <a:t>Example of HTML comment:</a:t>
            </a:r>
          </a:p>
          <a:p>
            <a:pPr marL="0" indent="0">
              <a:buNone/>
            </a:pPr>
            <a:r>
              <a:rPr lang="en-US" dirty="0"/>
              <a:t>	&lt;!-- This is a Sample HTML Comment --&gt;</a:t>
            </a:r>
          </a:p>
        </p:txBody>
      </p:sp>
    </p:spTree>
    <p:extLst>
      <p:ext uri="{BB962C8B-B14F-4D97-AF65-F5344CB8AC3E}">
        <p14:creationId xmlns:p14="http://schemas.microsoft.com/office/powerpoint/2010/main" val="367076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A7CE-836C-42FE-B6A8-86DE69F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2349-2DDA-4182-9430-9083DE61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Basics</a:t>
            </a:r>
          </a:p>
          <a:p>
            <a:r>
              <a:rPr lang="en-US" dirty="0"/>
              <a:t>Understand the structure of an HTML page.</a:t>
            </a:r>
          </a:p>
          <a:p>
            <a:r>
              <a:rPr lang="en-US" dirty="0"/>
              <a:t>New Semantic Elements in HTML 5</a:t>
            </a:r>
          </a:p>
          <a:p>
            <a:r>
              <a:rPr lang="en-US" dirty="0"/>
              <a:t>Learn to apply physical/logical character effects.</a:t>
            </a:r>
          </a:p>
          <a:p>
            <a:r>
              <a:rPr lang="en-US" dirty="0"/>
              <a:t>Learn to manage document spacing.</a:t>
            </a:r>
          </a:p>
        </p:txBody>
      </p:sp>
    </p:spTree>
    <p:extLst>
      <p:ext uri="{BB962C8B-B14F-4D97-AF65-F5344CB8AC3E}">
        <p14:creationId xmlns:p14="http://schemas.microsoft.com/office/powerpoint/2010/main" val="60135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52EB-6E99-4C35-A959-952E2FF8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6400-5FAC-46FE-BBBA-A874FF42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Body.html</a:t>
            </a:r>
          </a:p>
        </p:txBody>
      </p:sp>
    </p:spTree>
    <p:extLst>
      <p:ext uri="{BB962C8B-B14F-4D97-AF65-F5344CB8AC3E}">
        <p14:creationId xmlns:p14="http://schemas.microsoft.com/office/powerpoint/2010/main" val="122024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4CF4-6053-4194-82AE-205D1E4E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240-80DB-4506-BEDD-F917BF8E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home pages reflects the personality of the sponsoring organization or corporation. </a:t>
            </a:r>
          </a:p>
          <a:p>
            <a:r>
              <a:rPr lang="en-US" dirty="0"/>
              <a:t>Keep the initial home page short and to the point. </a:t>
            </a:r>
          </a:p>
          <a:p>
            <a:r>
              <a:rPr lang="en-US" dirty="0"/>
              <a:t>First element visitor sees is a collection of navigation buttons to navigate to other pages. </a:t>
            </a:r>
          </a:p>
          <a:p>
            <a:r>
              <a:rPr lang="en-US" dirty="0"/>
              <a:t>When you publish a URL in print or any other marketing material, it points to the location of your home page.</a:t>
            </a:r>
          </a:p>
        </p:txBody>
      </p:sp>
    </p:spTree>
    <p:extLst>
      <p:ext uri="{BB962C8B-B14F-4D97-AF65-F5344CB8AC3E}">
        <p14:creationId xmlns:p14="http://schemas.microsoft.com/office/powerpoint/2010/main" val="194930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B64D-7D8B-4D79-B63E-93F2BE0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Character 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6207-FA27-48F7-9873-182EC113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Tags applies physical character effects by formatting the characters are listed below: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CC18-E9B7-4018-A706-105B27D2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26" y="2721845"/>
            <a:ext cx="106108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9AE1-616B-4DF4-9714-6A95EC21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3D2-6D5E-46DE-BA88-A51486C3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PhysicalCharacterEffect.html</a:t>
            </a:r>
          </a:p>
        </p:txBody>
      </p:sp>
    </p:spTree>
    <p:extLst>
      <p:ext uri="{BB962C8B-B14F-4D97-AF65-F5344CB8AC3E}">
        <p14:creationId xmlns:p14="http://schemas.microsoft.com/office/powerpoint/2010/main" val="414238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7109-02CF-414D-A987-CC6EC6EC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Character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1814-F186-4C75-9988-898E7EBD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Heading Styles: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hn</a:t>
            </a:r>
            <a:r>
              <a:rPr lang="en-US" dirty="0"/>
              <a:t>&gt;…………&lt;/</a:t>
            </a:r>
            <a:r>
              <a:rPr lang="en-US" dirty="0" err="1"/>
              <a:t>hn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Value of n can range from 1 to 6</a:t>
            </a:r>
          </a:p>
          <a:p>
            <a:pPr marL="0" indent="0">
              <a:buNone/>
            </a:pPr>
            <a:r>
              <a:rPr lang="en-US" dirty="0"/>
              <a:t>Syntax	&lt;h1&gt;This is level 1 heading&lt;/h1&gt; </a:t>
            </a:r>
          </a:p>
        </p:txBody>
      </p:sp>
    </p:spTree>
    <p:extLst>
      <p:ext uri="{BB962C8B-B14F-4D97-AF65-F5344CB8AC3E}">
        <p14:creationId xmlns:p14="http://schemas.microsoft.com/office/powerpoint/2010/main" val="1069071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9685-9E40-4319-A3CB-06141EE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Character Effects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10981-CEBB-410E-BCE2-B7E3441F4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787" y="1840416"/>
            <a:ext cx="79629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3330-CC18-4972-A096-4275D182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79DD-DCCC-4D39-82F1-18C2C302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Entities</a:t>
            </a:r>
          </a:p>
          <a:p>
            <a:r>
              <a:rPr lang="en-US" dirty="0"/>
              <a:t>Comprise following three parts:</a:t>
            </a:r>
          </a:p>
          <a:p>
            <a:pPr lvl="1"/>
            <a:r>
              <a:rPr lang="en-US" dirty="0"/>
              <a:t>Ampersand (&amp;),</a:t>
            </a:r>
          </a:p>
          <a:p>
            <a:pPr lvl="1"/>
            <a:r>
              <a:rPr lang="en-US" dirty="0"/>
              <a:t>Entity name or a #</a:t>
            </a:r>
          </a:p>
          <a:p>
            <a:pPr lvl="1"/>
            <a:r>
              <a:rPr lang="en-US" dirty="0"/>
              <a:t>Character code</a:t>
            </a:r>
          </a:p>
          <a:p>
            <a:pPr lvl="1"/>
            <a:r>
              <a:rPr lang="en-US" dirty="0"/>
              <a:t>Semicolon (;)</a:t>
            </a:r>
          </a:p>
          <a:p>
            <a:r>
              <a:rPr lang="en-US" dirty="0"/>
              <a:t>Included in HTML page using:</a:t>
            </a:r>
          </a:p>
          <a:p>
            <a:pPr lvl="1"/>
            <a:r>
              <a:rPr lang="en-US" dirty="0"/>
              <a:t>Character code/Entity number: Include any character using its ISO Latin 1 character code.</a:t>
            </a:r>
          </a:p>
          <a:p>
            <a:pPr lvl="1"/>
            <a:r>
              <a:rPr lang="en-US" dirty="0"/>
              <a:t>To display “&gt;” symbol, character code is 62 i.e. &amp;#62; </a:t>
            </a:r>
          </a:p>
        </p:txBody>
      </p:sp>
    </p:spTree>
    <p:extLst>
      <p:ext uri="{BB962C8B-B14F-4D97-AF65-F5344CB8AC3E}">
        <p14:creationId xmlns:p14="http://schemas.microsoft.com/office/powerpoint/2010/main" val="204705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D4EA-25B6-4EE4-88D6-E8FAA1EF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Document Spacing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D1D4-7D9F-44F2-BD3F-223F3D78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Horizontal Spacing</a:t>
            </a:r>
          </a:p>
          <a:p>
            <a:r>
              <a:rPr lang="en-US" dirty="0"/>
              <a:t>Use &lt;</a:t>
            </a:r>
            <a:r>
              <a:rPr lang="en-US" dirty="0" err="1"/>
              <a:t>hr</a:t>
            </a:r>
            <a:r>
              <a:rPr lang="en-US" dirty="0"/>
              <a:t>&gt; tag for including horizontal rule in an HTML document</a:t>
            </a:r>
          </a:p>
          <a:p>
            <a:pPr marL="0" indent="0">
              <a:buNone/>
            </a:pPr>
            <a:r>
              <a:rPr lang="en-US" dirty="0"/>
              <a:t>Vertical Spacing</a:t>
            </a:r>
          </a:p>
          <a:p>
            <a:pPr lvl="1"/>
            <a:r>
              <a:rPr lang="en-US" dirty="0"/>
              <a:t>&lt;p&gt;: Paragraph Break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&gt;: Line Break</a:t>
            </a:r>
          </a:p>
        </p:txBody>
      </p:sp>
    </p:spTree>
    <p:extLst>
      <p:ext uri="{BB962C8B-B14F-4D97-AF65-F5344CB8AC3E}">
        <p14:creationId xmlns:p14="http://schemas.microsoft.com/office/powerpoint/2010/main" val="34792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ED51-4904-429D-8586-ECEE2E90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774E-2503-41A8-A953-10810C6C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LCharacterEffects.htm </a:t>
            </a:r>
          </a:p>
          <a:p>
            <a:pPr marL="0" indent="0">
              <a:buNone/>
            </a:pPr>
            <a:r>
              <a:rPr lang="en-US" dirty="0"/>
              <a:t>Spacing.html</a:t>
            </a:r>
          </a:p>
        </p:txBody>
      </p:sp>
    </p:spTree>
    <p:extLst>
      <p:ext uri="{BB962C8B-B14F-4D97-AF65-F5344CB8AC3E}">
        <p14:creationId xmlns:p14="http://schemas.microsoft.com/office/powerpoint/2010/main" val="1726511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37D-C890-4D87-9FFA-1EB13224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Preformatted Text (Code)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7CD2-72C7-4EEC-AE45-D614F50D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&lt;pre&gt;…&lt;/pre&gt; Tags display preformatted blocks of text with a fixed-space</a:t>
            </a:r>
          </a:p>
          <a:p>
            <a:pPr marL="0" indent="0">
              <a:buNone/>
            </a:pPr>
            <a:r>
              <a:rPr lang="en-US" dirty="0"/>
              <a:t>font.</a:t>
            </a:r>
          </a:p>
          <a:p>
            <a:pPr marL="0" indent="0">
              <a:buNone/>
            </a:pPr>
            <a:r>
              <a:rPr lang="en-US" dirty="0"/>
              <a:t>&lt;pre&gt; tag displays text with white space, line breaks, and tabs.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	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&lt;head&gt;&lt;title&gt; Preformatted Text&lt;/title&gt;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914400" lvl="2" indent="0">
              <a:buNone/>
            </a:pPr>
            <a:r>
              <a:rPr lang="en-US" dirty="0"/>
              <a:t>	&lt;pre&gt;Browser would display this paragraph as you are viewing here. No need to provide 			line or paragraph breaks.</a:t>
            </a:r>
          </a:p>
          <a:p>
            <a:pPr marL="914400" lvl="2" indent="0">
              <a:buNone/>
            </a:pPr>
            <a:r>
              <a:rPr lang="en-US" dirty="0"/>
              <a:t>	&lt;/pre&gt;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860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388F0-A8CF-466C-955B-3C2CB1373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 the structure of an HTML page</a:t>
            </a:r>
          </a:p>
        </p:txBody>
      </p:sp>
    </p:spTree>
    <p:extLst>
      <p:ext uri="{BB962C8B-B14F-4D97-AF65-F5344CB8AC3E}">
        <p14:creationId xmlns:p14="http://schemas.microsoft.com/office/powerpoint/2010/main" val="4243438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903D-BB4A-4C33-9F04-F419E4E3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Divisions in an HTML Document</a:t>
            </a:r>
            <a:br>
              <a:rPr lang="en-US" dirty="0"/>
            </a:br>
            <a:r>
              <a:rPr lang="en-US" dirty="0"/>
              <a:t>(Code)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7CFD-51C9-48D8-B6CE-EB79F168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&lt;div&gt; tag defines a division or a section in an HTML document. </a:t>
            </a:r>
          </a:p>
          <a:p>
            <a:r>
              <a:rPr lang="en-US" dirty="0"/>
              <a:t>The &lt;div&gt; tag is used to group block-elements to format them with CSS. </a:t>
            </a:r>
          </a:p>
          <a:p>
            <a:pPr marL="0" indent="0">
              <a:buNone/>
            </a:pPr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dirty="0"/>
              <a:t>		&lt;div&gt;………..&lt;/div&gt;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&lt;!DOCTYPE html&gt;</a:t>
            </a:r>
          </a:p>
          <a:p>
            <a:pPr marL="914400" lvl="2" indent="0">
              <a:buNone/>
            </a:pPr>
            <a:r>
              <a:rPr lang="en-US" dirty="0"/>
              <a:t>&lt;html&gt;</a:t>
            </a:r>
          </a:p>
          <a:p>
            <a:pPr marL="914400" lvl="2" indent="0">
              <a:buNone/>
            </a:pPr>
            <a:r>
              <a:rPr lang="en-US" dirty="0"/>
              <a:t>&lt;body&gt;</a:t>
            </a:r>
          </a:p>
          <a:p>
            <a:pPr marL="914400" lvl="2" indent="0">
              <a:buNone/>
            </a:pPr>
            <a:r>
              <a:rPr lang="en-US" dirty="0"/>
              <a:t>&lt;div style=“text-align: center”&gt;Text is center aligned.&lt;/div&gt;</a:t>
            </a:r>
          </a:p>
          <a:p>
            <a:pPr marL="914400" lvl="2" indent="0">
              <a:buNone/>
            </a:pPr>
            <a:r>
              <a:rPr lang="en-US" dirty="0"/>
              <a:t>&lt;div style=“text-align: left”&gt;Text is left aligned.&lt;/div&gt;</a:t>
            </a:r>
          </a:p>
          <a:p>
            <a:pPr marL="914400" lvl="2" indent="0">
              <a:buNone/>
            </a:pPr>
            <a:r>
              <a:rPr lang="en-US" dirty="0"/>
              <a:t>&lt;/body&gt;</a:t>
            </a:r>
          </a:p>
          <a:p>
            <a:pPr marL="914400" lvl="2" indent="0">
              <a:buNone/>
            </a:pPr>
            <a:r>
              <a:rPr lang="en-US" dirty="0"/>
              <a:t>&lt;/html&gt;	</a:t>
            </a:r>
          </a:p>
        </p:txBody>
      </p:sp>
    </p:spTree>
    <p:extLst>
      <p:ext uri="{BB962C8B-B14F-4D97-AF65-F5344CB8AC3E}">
        <p14:creationId xmlns:p14="http://schemas.microsoft.com/office/powerpoint/2010/main" val="23302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F25-63ED-4BAD-975D-75DF49A3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&lt;span&gt; in an HTML Document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CE06-9C87-422E-82A9-95E0C418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HTML tag is used for grouping and applying styles to inline elements. </a:t>
            </a:r>
          </a:p>
          <a:p>
            <a:pPr marL="0" indent="0">
              <a:buNone/>
            </a:pPr>
            <a:r>
              <a:rPr lang="en-US" dirty="0"/>
              <a:t>The span tag is used with inline elements whilst the div tag is used with block-level content.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&lt;!DOCTYPE html&gt;</a:t>
            </a:r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 err="1"/>
              <a:t>HyperText</a:t>
            </a:r>
            <a:r>
              <a:rPr lang="en-US" dirty="0"/>
              <a:t> Markup Language is the standard markup language</a:t>
            </a:r>
          </a:p>
          <a:p>
            <a:pPr marL="457200" lvl="1" indent="0">
              <a:buNone/>
            </a:pPr>
            <a:r>
              <a:rPr lang="en-US" dirty="0"/>
              <a:t>used to create &lt;span style="</a:t>
            </a:r>
            <a:r>
              <a:rPr lang="en-US" dirty="0" err="1"/>
              <a:t>color:blue;font-weight:bold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static &lt;/span&gt; web pages 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66721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CABB-81AA-4DE3-A1AB-58B47796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AEA2-0CDE-47B9-B9D3-5738ACB0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separate content into blocks</a:t>
            </a:r>
          </a:p>
          <a:p>
            <a:r>
              <a:rPr lang="en-US" dirty="0"/>
              <a:t>Each block element is displayed on its own with a line break before and after it</a:t>
            </a:r>
          </a:p>
          <a:p>
            <a:r>
              <a:rPr lang="en-US" dirty="0"/>
              <a:t>Example for block elements are &lt;p&gt;,&lt;div&gt;, &lt;</a:t>
            </a:r>
            <a:r>
              <a:rPr lang="en-US" dirty="0" err="1"/>
              <a:t>ol</a:t>
            </a:r>
            <a:r>
              <a:rPr lang="en-US" dirty="0"/>
              <a:t>&gt;, &lt;ul&gt;, &lt;li&gt; etc..</a:t>
            </a:r>
          </a:p>
          <a:p>
            <a:pPr marL="457200" lvl="1" indent="0">
              <a:buNone/>
            </a:pPr>
            <a:r>
              <a:rPr lang="en-US" dirty="0"/>
              <a:t>&lt;div&gt; element is a block level element that can be used as a container for other HTML elements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03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45FE-EEE4-49D6-8CD1-96FDEC0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F94A-10BD-484D-A26E-33B045DB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 wont separate content into blocks</a:t>
            </a:r>
          </a:p>
          <a:p>
            <a:r>
              <a:rPr lang="en-US" dirty="0"/>
              <a:t>Inline elements are normally displayed without line breaks.</a:t>
            </a:r>
          </a:p>
          <a:p>
            <a:r>
              <a:rPr lang="en-US" dirty="0"/>
              <a:t>Inline element is just displayed in the flow of the paragraph</a:t>
            </a:r>
          </a:p>
          <a:p>
            <a:r>
              <a:rPr lang="en-US" dirty="0"/>
              <a:t>Example for Inline elements are &lt;b&gt;,&lt;</a:t>
            </a:r>
            <a:r>
              <a:rPr lang="en-US" dirty="0" err="1"/>
              <a:t>i</a:t>
            </a:r>
            <a:r>
              <a:rPr lang="en-US" dirty="0"/>
              <a:t>&gt;,&lt;u&gt;,&lt;</a:t>
            </a:r>
            <a:r>
              <a:rPr lang="en-US" dirty="0" err="1"/>
              <a:t>em</a:t>
            </a:r>
            <a:r>
              <a:rPr lang="en-US" dirty="0"/>
              <a:t>&gt;, &lt;a&gt;, &lt;td&gt;, &lt;</a:t>
            </a:r>
            <a:r>
              <a:rPr lang="en-US" dirty="0" err="1"/>
              <a:t>img</a:t>
            </a:r>
            <a:r>
              <a:rPr lang="en-US" dirty="0"/>
              <a:t>&gt;,</a:t>
            </a:r>
          </a:p>
          <a:p>
            <a:pPr marL="0" indent="0">
              <a:buNone/>
            </a:pPr>
            <a:r>
              <a:rPr lang="en-US" dirty="0"/>
              <a:t>   etc..</a:t>
            </a:r>
          </a:p>
          <a:p>
            <a:pPr lvl="1"/>
            <a:r>
              <a:rPr lang="en-US" dirty="0"/>
              <a:t>&lt;span&gt; element is an inline element that can be used as a container for text.</a:t>
            </a:r>
          </a:p>
        </p:txBody>
      </p:sp>
    </p:spTree>
    <p:extLst>
      <p:ext uri="{BB962C8B-B14F-4D97-AF65-F5344CB8AC3E}">
        <p14:creationId xmlns:p14="http://schemas.microsoft.com/office/powerpoint/2010/main" val="4013355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6992-FA9D-452E-BDD2-C53C08D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B51C-9951-47B4-BE69-A2309AC8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inline elements and text need to be nested inside another block element</a:t>
            </a:r>
          </a:p>
          <a:p>
            <a:r>
              <a:rPr lang="en-US" dirty="0"/>
              <a:t>before they can go in the &lt;body&gt; element</a:t>
            </a:r>
          </a:p>
          <a:p>
            <a:r>
              <a:rPr lang="en-US" dirty="0"/>
              <a:t>Block elements are not allowed inside an inline element</a:t>
            </a:r>
          </a:p>
          <a:p>
            <a:r>
              <a:rPr lang="en-US" dirty="0"/>
              <a:t>Keep block elements out of your &lt;p&gt; element</a:t>
            </a:r>
          </a:p>
          <a:p>
            <a:r>
              <a:rPr lang="en-US" dirty="0"/>
              <a:t>Put text and inline elements inside block elements before adding them to a</a:t>
            </a:r>
          </a:p>
          <a:p>
            <a:pPr marL="0" indent="0">
              <a:buNone/>
            </a:pPr>
            <a:r>
              <a:rPr lang="en-US" dirty="0"/>
              <a:t>   &lt;blockquote&gt;</a:t>
            </a:r>
          </a:p>
          <a:p>
            <a:r>
              <a:rPr lang="en-US" dirty="0"/>
              <a:t>For an example: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 and &lt;ul&gt; can have only &lt;li&gt;</a:t>
            </a:r>
          </a:p>
          <a:p>
            <a:pPr lvl="1"/>
            <a:r>
              <a:rPr lang="en-US" dirty="0"/>
              <a:t>We can put text, inline elements or block elements inside &lt;li&gt;</a:t>
            </a:r>
          </a:p>
        </p:txBody>
      </p:sp>
    </p:spTree>
    <p:extLst>
      <p:ext uri="{BB962C8B-B14F-4D97-AF65-F5344CB8AC3E}">
        <p14:creationId xmlns:p14="http://schemas.microsoft.com/office/powerpoint/2010/main" val="288085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344-50A9-4175-9C97-A23FB462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Inline and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2439-4D71-4A5C-8D7A-5F2D22FA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</a:t>
            </a:r>
            <a:r>
              <a:rPr lang="en-US" dirty="0" err="1"/>
              <a:t>HyperText</a:t>
            </a:r>
            <a:r>
              <a:rPr lang="en-US" dirty="0"/>
              <a:t> Markup Language is the standard markup</a:t>
            </a:r>
          </a:p>
          <a:p>
            <a:pPr marL="0" indent="0">
              <a:buNone/>
            </a:pPr>
            <a:r>
              <a:rPr lang="en-US" dirty="0"/>
              <a:t>language used to create &lt;span style="</a:t>
            </a:r>
            <a:r>
              <a:rPr lang="en-US" dirty="0" err="1"/>
              <a:t>color:blue;fontweight:bold</a:t>
            </a:r>
            <a:r>
              <a:rPr lang="en-US" dirty="0"/>
              <a:t>"&gt; static &lt;/span&gt; web pages. JavaScript is a</a:t>
            </a:r>
          </a:p>
          <a:p>
            <a:pPr marL="0" indent="0">
              <a:buNone/>
            </a:pPr>
            <a:r>
              <a:rPr lang="en-US" dirty="0"/>
              <a:t>scripting language used to make web page content as</a:t>
            </a:r>
          </a:p>
          <a:p>
            <a:pPr marL="0" indent="0">
              <a:buNone/>
            </a:pPr>
            <a:r>
              <a:rPr lang="en-US" dirty="0"/>
              <a:t>&lt;span style="</a:t>
            </a:r>
            <a:r>
              <a:rPr lang="en-US" dirty="0" err="1"/>
              <a:t>color:orange;fontweight:bold</a:t>
            </a:r>
            <a:r>
              <a:rPr lang="en-US" dirty="0"/>
              <a:t>"&gt;dynamic&lt;/span&gt;.&lt;/p&gt;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7133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9F235-4C65-4074-90E4-9B57844B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Semantic Elements in HTML 5</a:t>
            </a:r>
          </a:p>
        </p:txBody>
      </p:sp>
    </p:spTree>
    <p:extLst>
      <p:ext uri="{BB962C8B-B14F-4D97-AF65-F5344CB8AC3E}">
        <p14:creationId xmlns:p14="http://schemas.microsoft.com/office/powerpoint/2010/main" val="302719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E7E-4C73-4269-B5AA-F19B895C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Laying out a page with HTML5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AE15-0759-40A9-B646-C6C94212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4" y="1437435"/>
            <a:ext cx="8748559" cy="52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9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CB0-C2C1-4DBF-A9F5-04B5377F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Semantic Elements in HTML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F4293-346F-4161-B8CD-887AF9BE0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39" y="1825625"/>
            <a:ext cx="72651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16A-E4F6-43EB-8D72-B12AAAEF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E715-7DA2-424F-A93F-DC01EAAD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LayoutDemo.html</a:t>
            </a:r>
          </a:p>
        </p:txBody>
      </p:sp>
    </p:spTree>
    <p:extLst>
      <p:ext uri="{BB962C8B-B14F-4D97-AF65-F5344CB8AC3E}">
        <p14:creationId xmlns:p14="http://schemas.microsoft.com/office/powerpoint/2010/main" val="118564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BF3E-37AF-4112-A3E4-7E541BC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4BC7-B1C2-4BAF-9E0F-4A43BCBF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HTML? </a:t>
            </a:r>
          </a:p>
          <a:p>
            <a:pPr marL="0" indent="0">
              <a:buNone/>
            </a:pPr>
            <a:r>
              <a:rPr lang="en-US" dirty="0"/>
              <a:t>HTML is a language for describing web pages.</a:t>
            </a:r>
          </a:p>
          <a:p>
            <a:r>
              <a:rPr lang="en-US" dirty="0"/>
              <a:t>It stands for Hyper Text Markup Language</a:t>
            </a:r>
          </a:p>
          <a:p>
            <a:r>
              <a:rPr lang="en-US" dirty="0"/>
              <a:t>HTML is a markup language and not a programming language</a:t>
            </a:r>
          </a:p>
          <a:p>
            <a:r>
              <a:rPr lang="en-US" dirty="0"/>
              <a:t>HTML uses markup tags to describe web pages.</a:t>
            </a:r>
          </a:p>
        </p:txBody>
      </p:sp>
    </p:spTree>
    <p:extLst>
      <p:ext uri="{BB962C8B-B14F-4D97-AF65-F5344CB8AC3E}">
        <p14:creationId xmlns:p14="http://schemas.microsoft.com/office/powerpoint/2010/main" val="3924422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7D99-C325-4F07-B034-FBBCE36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3EE6-EB36-4742-93A6-A2A51522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lesson, you have learnt about</a:t>
            </a:r>
          </a:p>
          <a:p>
            <a:pPr lvl="1"/>
            <a:r>
              <a:rPr lang="en-US" dirty="0"/>
              <a:t>The structure of an HTML page.</a:t>
            </a:r>
          </a:p>
          <a:p>
            <a:pPr lvl="1"/>
            <a:r>
              <a:rPr lang="en-US" dirty="0"/>
              <a:t>Physical/logical character effects</a:t>
            </a:r>
          </a:p>
          <a:p>
            <a:pPr lvl="1"/>
            <a:r>
              <a:rPr lang="en-US" dirty="0"/>
              <a:t>Managing document spacing.</a:t>
            </a:r>
          </a:p>
          <a:p>
            <a:pPr lvl="1"/>
            <a:r>
              <a:rPr lang="en-US" dirty="0"/>
              <a:t>New Semantic elements in HTML5</a:t>
            </a:r>
          </a:p>
        </p:txBody>
      </p:sp>
    </p:spTree>
    <p:extLst>
      <p:ext uri="{BB962C8B-B14F-4D97-AF65-F5344CB8AC3E}">
        <p14:creationId xmlns:p14="http://schemas.microsoft.com/office/powerpoint/2010/main" val="171453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A200-2FD7-4425-851A-49807CF5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E1B4-A1AC-4B83-B8D9-FDD7AD63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Books</a:t>
            </a:r>
          </a:p>
          <a:p>
            <a:r>
              <a:rPr lang="en-US" dirty="0"/>
              <a:t>Head First HTML with CSS</a:t>
            </a:r>
          </a:p>
          <a:p>
            <a:r>
              <a:rPr lang="en-US" dirty="0"/>
              <a:t>HTML 5 in action</a:t>
            </a:r>
          </a:p>
          <a:p>
            <a:r>
              <a:rPr lang="en-US" dirty="0"/>
              <a:t>HTML 5 and CSS 3</a:t>
            </a:r>
          </a:p>
          <a:p>
            <a:r>
              <a:rPr lang="en-US" dirty="0"/>
              <a:t>Html Pocket Reference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http://imbolc.ucc.ie/~pflynn//books/htmlcard.html</a:t>
            </a:r>
          </a:p>
          <a:p>
            <a:r>
              <a:rPr lang="en-US" dirty="0"/>
              <a:t>http://www.w3.org/MarkUp/</a:t>
            </a:r>
          </a:p>
        </p:txBody>
      </p:sp>
    </p:spTree>
    <p:extLst>
      <p:ext uri="{BB962C8B-B14F-4D97-AF65-F5344CB8AC3E}">
        <p14:creationId xmlns:p14="http://schemas.microsoft.com/office/powerpoint/2010/main" val="181918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9F24-3F59-4914-AF4C-DF635304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EDC3AE-BC85-4CAB-BF22-854A7A8D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837" y="1825625"/>
            <a:ext cx="6270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0CC6-0E30-4E2C-8408-A30276D9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The Good News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223A-AE7F-4CC7-86D0-24D9C2E2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support on modern mobile devices (iOS, Android) </a:t>
            </a:r>
          </a:p>
          <a:p>
            <a:r>
              <a:rPr lang="en-US" dirty="0"/>
              <a:t>Simpler, more intuitive syntax Video and Audio can be included without requiring a plug-in </a:t>
            </a:r>
          </a:p>
          <a:p>
            <a:r>
              <a:rPr lang="en-US" dirty="0"/>
              <a:t>Incremental improvements to previous HTML challenges </a:t>
            </a:r>
          </a:p>
          <a:p>
            <a:r>
              <a:rPr lang="en-US" dirty="0"/>
              <a:t>Much needed next step in HTML evolution </a:t>
            </a:r>
          </a:p>
          <a:p>
            <a:r>
              <a:rPr lang="en-US" dirty="0"/>
              <a:t>Creative enhancements: Rounded corners, gradients, text layout</a:t>
            </a:r>
          </a:p>
          <a:p>
            <a:r>
              <a:rPr lang="en-US" dirty="0"/>
              <a:t>Promising support of Mobile JS Frameworks (Sencha, </a:t>
            </a:r>
            <a:r>
              <a:rPr lang="en-US" dirty="0" err="1"/>
              <a:t>jQTouch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05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22B9-00A8-4A7C-BF5B-9B7653CE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Browser Support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8CC40-CA4D-43E1-9CD2-D125415D9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392" y="1825625"/>
            <a:ext cx="7225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7643-C8E3-492A-8E74-72C98AD4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7F86-1728-4600-8AEB-4FC7A6FE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 documents are created using HTML.</a:t>
            </a:r>
          </a:p>
          <a:p>
            <a:r>
              <a:rPr lang="en-US" dirty="0"/>
              <a:t>Documents are saved with extension .html or .htm.</a:t>
            </a:r>
          </a:p>
          <a:p>
            <a:r>
              <a:rPr lang="en-US" dirty="0"/>
              <a:t>Tags are strings in the language surrounded by a less-than (&lt;) and a</a:t>
            </a:r>
          </a:p>
          <a:p>
            <a:r>
              <a:rPr lang="en-US" dirty="0"/>
              <a:t>greater-than (&gt;) sign.</a:t>
            </a:r>
          </a:p>
          <a:p>
            <a:pPr lvl="1"/>
            <a:r>
              <a:rPr lang="en-US" dirty="0"/>
              <a:t>Opening tag: &lt;html&gt; Ending tag: &lt;/html&gt;</a:t>
            </a:r>
          </a:p>
          <a:p>
            <a:r>
              <a:rPr lang="en-US" dirty="0"/>
              <a:t>Can have Attributes</a:t>
            </a:r>
          </a:p>
          <a:p>
            <a:pPr lvl="1"/>
            <a:r>
              <a:rPr lang="en-US" dirty="0"/>
              <a:t>Attributes are Name-Value pairs added to HTML start tags.</a:t>
            </a:r>
          </a:p>
        </p:txBody>
      </p:sp>
    </p:spTree>
    <p:extLst>
      <p:ext uri="{BB962C8B-B14F-4D97-AF65-F5344CB8AC3E}">
        <p14:creationId xmlns:p14="http://schemas.microsoft.com/office/powerpoint/2010/main" val="123698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F99C-79F1-4C98-B448-764BDCC8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applicable for HTML5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8963-866B-4E5E-9C83-CFD37FA7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Rules for HTML5 Tags are:</a:t>
            </a:r>
          </a:p>
          <a:p>
            <a:r>
              <a:rPr lang="en-US" dirty="0"/>
              <a:t>The document must included with an HTML5 DOCTYPE.</a:t>
            </a:r>
          </a:p>
          <a:p>
            <a:r>
              <a:rPr lang="en-US" dirty="0"/>
              <a:t>Tags </a:t>
            </a:r>
            <a:r>
              <a:rPr lang="en-US"/>
              <a:t>and attributes </a:t>
            </a:r>
            <a:r>
              <a:rPr lang="en-US" dirty="0"/>
              <a:t>are case-insensitive.</a:t>
            </a:r>
          </a:p>
          <a:p>
            <a:r>
              <a:rPr lang="en-US" dirty="0"/>
              <a:t>Attributes do not need to be quoted.</a:t>
            </a:r>
          </a:p>
          <a:p>
            <a:r>
              <a:rPr lang="en-US" dirty="0"/>
              <a:t>End tags are not required for every element.</a:t>
            </a:r>
          </a:p>
          <a:p>
            <a:r>
              <a:rPr lang="en-US" dirty="0"/>
              <a:t>Some attributes may be empty such as checked and disabled .</a:t>
            </a:r>
          </a:p>
          <a:p>
            <a:pPr lvl="1"/>
            <a:r>
              <a:rPr lang="en-US" dirty="0"/>
              <a:t>For example, &lt;input type=checkbox checked&gt;</a:t>
            </a:r>
          </a:p>
          <a:p>
            <a:r>
              <a:rPr lang="en-US" dirty="0"/>
              <a:t>Only void elements such as </a:t>
            </a:r>
            <a:r>
              <a:rPr lang="en-US" dirty="0" err="1"/>
              <a:t>br</a:t>
            </a:r>
            <a:r>
              <a:rPr lang="en-US" dirty="0"/>
              <a:t>, </a:t>
            </a:r>
            <a:r>
              <a:rPr lang="en-US" dirty="0" err="1"/>
              <a:t>img</a:t>
            </a:r>
            <a:r>
              <a:rPr lang="en-US" dirty="0"/>
              <a:t> and link may be ”self-closed” with /&gt;.</a:t>
            </a:r>
          </a:p>
        </p:txBody>
      </p:sp>
    </p:spTree>
    <p:extLst>
      <p:ext uri="{BB962C8B-B14F-4D97-AF65-F5344CB8AC3E}">
        <p14:creationId xmlns:p14="http://schemas.microsoft.com/office/powerpoint/2010/main" val="35751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1758</Words>
  <Application>Microsoft Office PowerPoint</Application>
  <PresentationFormat>Widescreen</PresentationFormat>
  <Paragraphs>253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 </vt:lpstr>
      <vt:lpstr>Table of Contents</vt:lpstr>
      <vt:lpstr>Understand the structure of an HTML page</vt:lpstr>
      <vt:lpstr>HTML Basics</vt:lpstr>
      <vt:lpstr>Evolution of HTML</vt:lpstr>
      <vt:lpstr>HTML5 – The Good News !!!</vt:lpstr>
      <vt:lpstr>HTML5 – Browser Support</vt:lpstr>
      <vt:lpstr>HTML Elements</vt:lpstr>
      <vt:lpstr>Rules applicable for HTML5 Tags</vt:lpstr>
      <vt:lpstr>HTML Elements (Code)</vt:lpstr>
      <vt:lpstr>HTML Document Sections</vt:lpstr>
      <vt:lpstr>Head Section: Page Title (Code)</vt:lpstr>
      <vt:lpstr>DEMO</vt:lpstr>
      <vt:lpstr>Head Section: Document Base URL</vt:lpstr>
      <vt:lpstr>Head Section: Meta Information</vt:lpstr>
      <vt:lpstr>DEMO</vt:lpstr>
      <vt:lpstr>HTML Body Section</vt:lpstr>
      <vt:lpstr>Document (Body) Contents</vt:lpstr>
      <vt:lpstr>Comments in HTML Document </vt:lpstr>
      <vt:lpstr>DEMO</vt:lpstr>
      <vt:lpstr>Home Page Concepts</vt:lpstr>
      <vt:lpstr>Physical Character Effects </vt:lpstr>
      <vt:lpstr>DEMO</vt:lpstr>
      <vt:lpstr>Logical Character Effects</vt:lpstr>
      <vt:lpstr>Logical Character Effects (Contd…)</vt:lpstr>
      <vt:lpstr>Special Characters in HTML</vt:lpstr>
      <vt:lpstr>Managing Document Spacing </vt:lpstr>
      <vt:lpstr>DEMO</vt:lpstr>
      <vt:lpstr>Preformatted Text (Code) </vt:lpstr>
      <vt:lpstr>Divisions in an HTML Document (Code)</vt:lpstr>
      <vt:lpstr>&lt;span&gt; in an HTML Document </vt:lpstr>
      <vt:lpstr>Block level element</vt:lpstr>
      <vt:lpstr>Inline element</vt:lpstr>
      <vt:lpstr>Rules</vt:lpstr>
      <vt:lpstr>Example of Inline and Block elements</vt:lpstr>
      <vt:lpstr>New Semantic Elements in HTML 5</vt:lpstr>
      <vt:lpstr>Laying out a page with HTML5</vt:lpstr>
      <vt:lpstr>New Semantic Elements in HTML 5</vt:lpstr>
      <vt:lpstr>DEMO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Prabhat Chandra</dc:creator>
  <cp:lastModifiedBy>Prabhat Shahi</cp:lastModifiedBy>
  <cp:revision>7</cp:revision>
  <dcterms:created xsi:type="dcterms:W3CDTF">2020-10-10T07:29:49Z</dcterms:created>
  <dcterms:modified xsi:type="dcterms:W3CDTF">2022-03-08T12:49:59Z</dcterms:modified>
</cp:coreProperties>
</file>