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65" r:id="rId15"/>
    <p:sldId id="26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63"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D2D03-1312-4A3A-A60B-32292B54384A}"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84294-8B68-4D8A-A7AE-842E5CAABB83}" type="slidenum">
              <a:rPr lang="en-IN" smtClean="0"/>
              <a:t>‹#›</a:t>
            </a:fld>
            <a:endParaRPr lang="en-IN"/>
          </a:p>
        </p:txBody>
      </p:sp>
    </p:spTree>
    <p:extLst>
      <p:ext uri="{BB962C8B-B14F-4D97-AF65-F5344CB8AC3E}">
        <p14:creationId xmlns:p14="http://schemas.microsoft.com/office/powerpoint/2010/main" val="41842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It serves as a centralized store for state that needs to be used across your entire application, with rules ensuring that the state can only be updated in a predictable fashion.</a:t>
            </a:r>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2</a:t>
            </a:fld>
            <a:endParaRPr lang="en-IN"/>
          </a:p>
        </p:txBody>
      </p:sp>
    </p:spTree>
    <p:extLst>
      <p:ext uri="{BB962C8B-B14F-4D97-AF65-F5344CB8AC3E}">
        <p14:creationId xmlns:p14="http://schemas.microsoft.com/office/powerpoint/2010/main" val="264126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Redux helps you deal with shared state management, but like any tool, it has tradeoffs. There are more concepts to learn, and more code to write. It also adds some indirection to your code, and asks you to follow certain restrictions. It's a trade-off between short term and long term productivity.</a:t>
            </a:r>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4</a:t>
            </a:fld>
            <a:endParaRPr lang="en-IN"/>
          </a:p>
        </p:txBody>
      </p:sp>
    </p:spTree>
    <p:extLst>
      <p:ext uri="{BB962C8B-B14F-4D97-AF65-F5344CB8AC3E}">
        <p14:creationId xmlns:p14="http://schemas.microsoft.com/office/powerpoint/2010/main" val="22017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Action objects always have a type field, which is a string you provide that acts as a unique name for the action. The type should be a readable name so that anyone who looks at this code understands what it means. In this case, we use the word 'counter' as the first half of our action type, and the second half is a description of "what happened". In this case, our 'counter' was 'incremented', so we write the action type as 'counter/incremented'.</a:t>
            </a:r>
          </a:p>
          <a:p>
            <a:pPr algn="l"/>
            <a:r>
              <a:rPr lang="en-US" b="0" i="0" dirty="0">
                <a:solidFill>
                  <a:srgbClr val="1C1E21"/>
                </a:solidFill>
                <a:effectLst/>
                <a:latin typeface="system-ui"/>
              </a:rPr>
              <a:t>Based on the type of the action, we either need to return a brand-new object to be the new state result, or return the existing state object if nothing should change. Note that we update the state </a:t>
            </a:r>
            <a:r>
              <a:rPr lang="en-US" b="0" i="1" dirty="0">
                <a:solidFill>
                  <a:srgbClr val="1C1E21"/>
                </a:solidFill>
                <a:effectLst/>
                <a:latin typeface="system-ui"/>
              </a:rPr>
              <a:t>immutably</a:t>
            </a:r>
            <a:r>
              <a:rPr lang="en-US" b="0" i="0" dirty="0">
                <a:solidFill>
                  <a:srgbClr val="1C1E21"/>
                </a:solidFill>
                <a:effectLst/>
                <a:latin typeface="system-ui"/>
              </a:rPr>
              <a:t> by copying the existing state and updating the copy, instead of modifying the original object directly.</a:t>
            </a:r>
          </a:p>
          <a:p>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10</a:t>
            </a:fld>
            <a:endParaRPr lang="en-IN"/>
          </a:p>
        </p:txBody>
      </p:sp>
    </p:spTree>
    <p:extLst>
      <p:ext uri="{BB962C8B-B14F-4D97-AF65-F5344CB8AC3E}">
        <p14:creationId xmlns:p14="http://schemas.microsoft.com/office/powerpoint/2010/main" val="219426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11</a:t>
            </a:fld>
            <a:endParaRPr lang="en-IN"/>
          </a:p>
        </p:txBody>
      </p:sp>
    </p:spTree>
    <p:extLst>
      <p:ext uri="{BB962C8B-B14F-4D97-AF65-F5344CB8AC3E}">
        <p14:creationId xmlns:p14="http://schemas.microsoft.com/office/powerpoint/2010/main" val="31413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In this small example, we're only using some basic HTML elements as our UI, with a single &lt;div&gt; showing the current value.</a:t>
            </a:r>
          </a:p>
          <a:p>
            <a:pPr algn="l"/>
            <a:r>
              <a:rPr lang="en-US" b="0" i="0" dirty="0">
                <a:solidFill>
                  <a:srgbClr val="1C1E21"/>
                </a:solidFill>
                <a:effectLst/>
                <a:latin typeface="system-ui"/>
              </a:rPr>
              <a:t>So, we write a function that knows how to get the latest state from the Redux store using the </a:t>
            </a:r>
            <a:r>
              <a:rPr lang="en-US" b="0" i="0" dirty="0" err="1">
                <a:solidFill>
                  <a:srgbClr val="1C1E21"/>
                </a:solidFill>
                <a:effectLst/>
                <a:latin typeface="system-ui"/>
              </a:rPr>
              <a:t>store.getState</a:t>
            </a:r>
            <a:r>
              <a:rPr lang="en-US" b="0" i="0" dirty="0">
                <a:solidFill>
                  <a:srgbClr val="1C1E21"/>
                </a:solidFill>
                <a:effectLst/>
                <a:latin typeface="system-ui"/>
              </a:rPr>
              <a:t>() method, then takes that value and updates the UI to show it.</a:t>
            </a:r>
          </a:p>
          <a:p>
            <a:pPr algn="l"/>
            <a:r>
              <a:rPr lang="en-US" b="0" i="0" dirty="0">
                <a:solidFill>
                  <a:srgbClr val="1C1E21"/>
                </a:solidFill>
                <a:effectLst/>
                <a:latin typeface="system-ui"/>
              </a:rPr>
              <a:t>The Redux store lets us call </a:t>
            </a:r>
            <a:r>
              <a:rPr lang="en-US" b="0" i="0" dirty="0" err="1">
                <a:solidFill>
                  <a:srgbClr val="1C1E21"/>
                </a:solidFill>
                <a:effectLst/>
                <a:latin typeface="system-ui"/>
              </a:rPr>
              <a:t>store.subscribe</a:t>
            </a:r>
            <a:r>
              <a:rPr lang="en-US" b="0" i="0" dirty="0">
                <a:solidFill>
                  <a:srgbClr val="1C1E21"/>
                </a:solidFill>
                <a:effectLst/>
                <a:latin typeface="system-ui"/>
              </a:rPr>
              <a:t>() and pass a subscriber callback function that will be called every time the store is updated. So, we can pass our render function as the subscriber, and know that each time the store updates, we can update the UI with the latest value.</a:t>
            </a:r>
          </a:p>
          <a:p>
            <a:pPr algn="l"/>
            <a:r>
              <a:rPr lang="en-US" b="0" i="0" dirty="0">
                <a:solidFill>
                  <a:srgbClr val="1C1E21"/>
                </a:solidFill>
                <a:effectLst/>
                <a:latin typeface="system-ui"/>
              </a:rPr>
              <a:t>Redux itself is a standalone library that can be used anywhere. This also means that it can be used with any UI layer.</a:t>
            </a:r>
          </a:p>
          <a:p>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12</a:t>
            </a:fld>
            <a:endParaRPr lang="en-IN"/>
          </a:p>
        </p:txBody>
      </p:sp>
    </p:spTree>
    <p:extLst>
      <p:ext uri="{BB962C8B-B14F-4D97-AF65-F5344CB8AC3E}">
        <p14:creationId xmlns:p14="http://schemas.microsoft.com/office/powerpoint/2010/main" val="259800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Here, we'll dispatch the actions that will make the reducer add 1 or subtract 1 from the current counter value.</a:t>
            </a:r>
          </a:p>
          <a:p>
            <a:pPr algn="l"/>
            <a:r>
              <a:rPr lang="en-US" b="0" i="0" dirty="0">
                <a:solidFill>
                  <a:srgbClr val="1C1E21"/>
                </a:solidFill>
                <a:effectLst/>
                <a:latin typeface="system-ui"/>
              </a:rPr>
              <a:t>We can also write code that only dispatches an action if a certain condition is true, or write some async code that dispatches an action after a delay.</a:t>
            </a:r>
          </a:p>
          <a:p>
            <a:endParaRPr lang="en-IN" dirty="0"/>
          </a:p>
        </p:txBody>
      </p:sp>
      <p:sp>
        <p:nvSpPr>
          <p:cNvPr id="4" name="Slide Number Placeholder 3"/>
          <p:cNvSpPr>
            <a:spLocks noGrp="1"/>
          </p:cNvSpPr>
          <p:nvPr>
            <p:ph type="sldNum" sz="quarter" idx="5"/>
          </p:nvPr>
        </p:nvSpPr>
        <p:spPr/>
        <p:txBody>
          <a:bodyPr/>
          <a:lstStyle/>
          <a:p>
            <a:fld id="{E4684294-8B68-4D8A-A7AE-842E5CAABB83}" type="slidenum">
              <a:rPr lang="en-IN" smtClean="0"/>
              <a:t>13</a:t>
            </a:fld>
            <a:endParaRPr lang="en-IN"/>
          </a:p>
        </p:txBody>
      </p:sp>
    </p:spTree>
    <p:extLst>
      <p:ext uri="{BB962C8B-B14F-4D97-AF65-F5344CB8AC3E}">
        <p14:creationId xmlns:p14="http://schemas.microsoft.com/office/powerpoint/2010/main" val="33807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FFBA-F47C-4296-B93D-DA6AA023E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50EB3D-B01B-47CA-AB33-7121EE22C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160909-CE77-4343-9ABC-9DDEBF45D7DC}"/>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2C320694-896B-47FC-A04B-62BB73D77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B8D97-F4D3-41CF-8AAB-0EAC08DF39A4}"/>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272494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9860-7B80-44A3-BE75-CD92944033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4A985-15FB-4270-AD82-32EB40223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74CE8-51C5-4BA0-A12B-C9FE838A66D0}"/>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11DB8B7C-510A-4B40-96C8-C67AA5F00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DEF8F-6091-45C9-B37D-965F6F2381D7}"/>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329056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9907D-ED1F-47E0-9FAB-4C464E371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36D92A-49B7-4CA5-B5C2-DCA7E0158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A6F1B-4390-4EB5-A539-8B1E5676281C}"/>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2DDF5550-0B90-4741-8A14-DC590C330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8F5E8-98CA-4B94-A191-C9CEBD9790E3}"/>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3354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D80C-A874-4176-9F12-535D38F14D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4DB301-F5E1-4264-908D-3E995A903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D2B7A-6C76-475B-B874-B1CD148B3C23}"/>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5F339BFC-E12F-4A86-9CE6-CC198CEC6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2EFC7-31F4-48E1-9E21-8248C9DA3123}"/>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224096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4108-BB9B-44DA-94A8-B5800B98C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132B39-AA8E-400B-8B22-12FD3364D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50702D-340E-4285-B629-A4047AF95049}"/>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4634F110-2106-4B0A-86E1-A8F7EB2C6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0E649-ACA1-4630-802F-EBC9A812D5E4}"/>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384687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826B-E005-4487-B988-6BD8D31700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276C29-9A1E-4CB8-A798-2671D5E1E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4288E0-820C-4199-9B12-51A495B28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E4F1DC-1CAB-4128-A0E9-FEDB4C261B0B}"/>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6" name="Footer Placeholder 5">
            <a:extLst>
              <a:ext uri="{FF2B5EF4-FFF2-40B4-BE49-F238E27FC236}">
                <a16:creationId xmlns:a16="http://schemas.microsoft.com/office/drawing/2014/main" id="{F6878431-F760-4E0C-80F6-E670E9464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D59FDA-9AFB-4B17-9940-E593A7B05FBF}"/>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423479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F647-F3CB-412B-9530-AD73A6521A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6132C9-AD62-4AF4-9AD1-BE3F8EEE3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33FB3-7459-47FB-A44B-7BB3B9ECDB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200248-BB9E-4430-A343-61CFC4F30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10DD9-121B-4C2F-9D0E-2B37A89E26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36D63-E816-4E43-A82D-1051C9C3B9D3}"/>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8" name="Footer Placeholder 7">
            <a:extLst>
              <a:ext uri="{FF2B5EF4-FFF2-40B4-BE49-F238E27FC236}">
                <a16:creationId xmlns:a16="http://schemas.microsoft.com/office/drawing/2014/main" id="{D1C92C98-A310-4C0B-AEAC-7FDB0412B3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A9681A-3AEC-4A97-A53B-ADB932CB2474}"/>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18554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0761-88A3-4531-B2EA-0CF5C35D9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7B9E2F-E3CB-4B58-8EEA-788584FC9537}"/>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4" name="Footer Placeholder 3">
            <a:extLst>
              <a:ext uri="{FF2B5EF4-FFF2-40B4-BE49-F238E27FC236}">
                <a16:creationId xmlns:a16="http://schemas.microsoft.com/office/drawing/2014/main" id="{356C154E-7976-44E1-A314-35738B2AFC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AD7C48-C3F1-45D0-97DF-A8CC34B0D160}"/>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113500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36E33-DF50-4013-BE1C-4D5A05B69ACB}"/>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3" name="Footer Placeholder 2">
            <a:extLst>
              <a:ext uri="{FF2B5EF4-FFF2-40B4-BE49-F238E27FC236}">
                <a16:creationId xmlns:a16="http://schemas.microsoft.com/office/drawing/2014/main" id="{68DC6EFD-1886-4111-85A8-35996100A5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232816-E034-4589-B4FA-3F43AC12A199}"/>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173183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66C5-B619-4239-BCE8-88C5A7E69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0F51A-C354-403C-BEE9-C71B2C129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E0220-1614-422C-A57E-CB4014DF6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78CDC-DBA2-4AAB-998B-790C53F78829}"/>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6" name="Footer Placeholder 5">
            <a:extLst>
              <a:ext uri="{FF2B5EF4-FFF2-40B4-BE49-F238E27FC236}">
                <a16:creationId xmlns:a16="http://schemas.microsoft.com/office/drawing/2014/main" id="{24FCCB5D-3BEF-4962-AA09-AF5EF5819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BA7B8-4F85-4A7B-AC2D-91A07FCE27EF}"/>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358440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89BA-A757-4F67-BEDB-59D57714A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E10DC5-C171-40DD-86EA-0DBC19CA5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D27B96-2E2F-43B2-AA96-5BD4089FC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F7D31-2F65-41DB-8E53-DE84A422F89D}"/>
              </a:ext>
            </a:extLst>
          </p:cNvPr>
          <p:cNvSpPr>
            <a:spLocks noGrp="1"/>
          </p:cNvSpPr>
          <p:nvPr>
            <p:ph type="dt" sz="half" idx="10"/>
          </p:nvPr>
        </p:nvSpPr>
        <p:spPr/>
        <p:txBody>
          <a:bodyPr/>
          <a:lstStyle/>
          <a:p>
            <a:fld id="{267E6F8A-F066-4E46-ADB9-307E8A2B78AF}" type="datetimeFigureOut">
              <a:rPr lang="en-IN" smtClean="0"/>
              <a:t>30-03-2022</a:t>
            </a:fld>
            <a:endParaRPr lang="en-IN"/>
          </a:p>
        </p:txBody>
      </p:sp>
      <p:sp>
        <p:nvSpPr>
          <p:cNvPr id="6" name="Footer Placeholder 5">
            <a:extLst>
              <a:ext uri="{FF2B5EF4-FFF2-40B4-BE49-F238E27FC236}">
                <a16:creationId xmlns:a16="http://schemas.microsoft.com/office/drawing/2014/main" id="{A877C31E-BAA2-4C29-A89A-72111EB6F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DC0B7-5A28-48EB-BA08-6C8458AFA6C2}"/>
              </a:ext>
            </a:extLst>
          </p:cNvPr>
          <p:cNvSpPr>
            <a:spLocks noGrp="1"/>
          </p:cNvSpPr>
          <p:nvPr>
            <p:ph type="sldNum" sz="quarter" idx="12"/>
          </p:nvPr>
        </p:nvSpPr>
        <p:spPr/>
        <p:txBody>
          <a:bodyPr/>
          <a:lstStyle/>
          <a:p>
            <a:fld id="{D2538AAA-4712-452F-9228-E9104F908FD0}" type="slidenum">
              <a:rPr lang="en-IN" smtClean="0"/>
              <a:t>‹#›</a:t>
            </a:fld>
            <a:endParaRPr lang="en-IN"/>
          </a:p>
        </p:txBody>
      </p:sp>
    </p:spTree>
    <p:extLst>
      <p:ext uri="{BB962C8B-B14F-4D97-AF65-F5344CB8AC3E}">
        <p14:creationId xmlns:p14="http://schemas.microsoft.com/office/powerpoint/2010/main" val="218856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F535F-A938-42D3-89EB-2C7B14918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ED9AA5-5B48-4DB5-9ED5-71ADA6A8B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694CD-8C49-4FF1-8FA5-B404B2DF8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E6F8A-F066-4E46-ADB9-307E8A2B78AF}" type="datetimeFigureOut">
              <a:rPr lang="en-IN" smtClean="0"/>
              <a:t>30-03-2022</a:t>
            </a:fld>
            <a:endParaRPr lang="en-IN"/>
          </a:p>
        </p:txBody>
      </p:sp>
      <p:sp>
        <p:nvSpPr>
          <p:cNvPr id="5" name="Footer Placeholder 4">
            <a:extLst>
              <a:ext uri="{FF2B5EF4-FFF2-40B4-BE49-F238E27FC236}">
                <a16:creationId xmlns:a16="http://schemas.microsoft.com/office/drawing/2014/main" id="{54D965E1-59FB-47AD-8A8D-405DE6CB9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4A03BD-0E00-4BB2-BA62-E3B3157FB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8AAA-4712-452F-9228-E9104F908FD0}" type="slidenum">
              <a:rPr lang="en-IN" smtClean="0"/>
              <a:t>‹#›</a:t>
            </a:fld>
            <a:endParaRPr lang="en-IN"/>
          </a:p>
        </p:txBody>
      </p:sp>
    </p:spTree>
    <p:extLst>
      <p:ext uri="{BB962C8B-B14F-4D97-AF65-F5344CB8AC3E}">
        <p14:creationId xmlns:p14="http://schemas.microsoft.com/office/powerpoint/2010/main" val="3333316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dux.js.org/tutorials/fundamentals/part-1-overview#why-should-i-use-redu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dux.js.org/tutorials/fundamentals/part-1-overview#redux-toolkit" TargetMode="External"/><Relationship Id="rId2" Type="http://schemas.openxmlformats.org/officeDocument/2006/relationships/hyperlink" Target="https://redux.js.org/tutorials/fundamentals/part-1-overview#react-redux" TargetMode="External"/><Relationship Id="rId1" Type="http://schemas.openxmlformats.org/officeDocument/2006/relationships/slideLayout" Target="../slideLayouts/slideLayout2.xml"/><Relationship Id="rId4" Type="http://schemas.openxmlformats.org/officeDocument/2006/relationships/hyperlink" Target="https://redux.js.org/tutorials/fundamentals/part-1-overview#redux-devtools-extens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8C9-05D9-41D4-BA08-94AEA1D5DC55}"/>
              </a:ext>
            </a:extLst>
          </p:cNvPr>
          <p:cNvSpPr>
            <a:spLocks noGrp="1"/>
          </p:cNvSpPr>
          <p:nvPr>
            <p:ph type="ctrTitle"/>
          </p:nvPr>
        </p:nvSpPr>
        <p:spPr/>
        <p:txBody>
          <a:bodyPr/>
          <a:lstStyle/>
          <a:p>
            <a:r>
              <a:rPr lang="en-IN" dirty="0"/>
              <a:t>Redux</a:t>
            </a:r>
          </a:p>
        </p:txBody>
      </p:sp>
      <p:sp>
        <p:nvSpPr>
          <p:cNvPr id="3" name="Subtitle 2">
            <a:extLst>
              <a:ext uri="{FF2B5EF4-FFF2-40B4-BE49-F238E27FC236}">
                <a16:creationId xmlns:a16="http://schemas.microsoft.com/office/drawing/2014/main" id="{3BA5862D-9A50-4DEE-AE32-6EB530FCC01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900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a:xfrm>
            <a:off x="297180" y="960120"/>
            <a:ext cx="11689080" cy="5897880"/>
          </a:xfrm>
        </p:spPr>
        <p:txBody>
          <a:bodyPr>
            <a:normAutofit fontScale="70000" lnSpcReduction="20000"/>
          </a:bodyPr>
          <a:lstStyle/>
          <a:p>
            <a:pPr marL="457200" lvl="1" indent="0">
              <a:buNone/>
            </a:pPr>
            <a:r>
              <a:rPr lang="en-US" sz="2800" i="0" dirty="0">
                <a:solidFill>
                  <a:srgbClr val="1C1E21"/>
                </a:solidFill>
                <a:effectLst/>
              </a:rPr>
              <a:t>Redux apps normally have a JS object as the root piece of the state, with other values inside that object.</a:t>
            </a:r>
          </a:p>
          <a:p>
            <a:pPr marL="457200" lvl="1" indent="0">
              <a:buNone/>
            </a:pPr>
            <a:endParaRPr lang="en-US" sz="2800" i="0" dirty="0">
              <a:solidFill>
                <a:srgbClr val="1C1E21"/>
              </a:solidFill>
              <a:effectLst/>
            </a:endParaRPr>
          </a:p>
          <a:p>
            <a:pPr marL="457200" lvl="1" indent="0">
              <a:buNone/>
            </a:pPr>
            <a:r>
              <a:rPr lang="en-US" sz="2800" i="0" dirty="0">
                <a:solidFill>
                  <a:srgbClr val="1C1E21"/>
                </a:solidFill>
                <a:effectLst/>
              </a:rPr>
              <a:t>Then, we define a </a:t>
            </a:r>
            <a:r>
              <a:rPr lang="en-US" sz="2800" b="1" i="0" dirty="0">
                <a:solidFill>
                  <a:srgbClr val="1C1E21"/>
                </a:solidFill>
                <a:effectLst/>
              </a:rPr>
              <a:t>reducer</a:t>
            </a:r>
            <a:r>
              <a:rPr lang="en-US" sz="2800" i="0" dirty="0">
                <a:solidFill>
                  <a:srgbClr val="1C1E21"/>
                </a:solidFill>
                <a:effectLst/>
              </a:rPr>
              <a:t> function. </a:t>
            </a:r>
          </a:p>
          <a:p>
            <a:pPr marL="457200" lvl="1" indent="0">
              <a:buNone/>
            </a:pPr>
            <a:r>
              <a:rPr lang="en-US" sz="2800" i="0" dirty="0">
                <a:solidFill>
                  <a:srgbClr val="1C1E21"/>
                </a:solidFill>
                <a:effectLst/>
              </a:rPr>
              <a:t>The reducer receives two arguments, the current </a:t>
            </a:r>
            <a:r>
              <a:rPr lang="en-US" sz="2800" b="1" i="0" dirty="0">
                <a:solidFill>
                  <a:srgbClr val="1C1E21"/>
                </a:solidFill>
                <a:effectLst/>
              </a:rPr>
              <a:t>state</a:t>
            </a:r>
            <a:r>
              <a:rPr lang="en-US" sz="2800" i="0" dirty="0">
                <a:solidFill>
                  <a:srgbClr val="1C1E21"/>
                </a:solidFill>
                <a:effectLst/>
              </a:rPr>
              <a:t> and an </a:t>
            </a:r>
            <a:r>
              <a:rPr lang="en-US" sz="2800" b="1" i="0" dirty="0">
                <a:solidFill>
                  <a:srgbClr val="1C1E21"/>
                </a:solidFill>
                <a:effectLst/>
              </a:rPr>
              <a:t>action</a:t>
            </a:r>
            <a:r>
              <a:rPr lang="en-US" sz="2800" i="0" dirty="0">
                <a:solidFill>
                  <a:srgbClr val="1C1E21"/>
                </a:solidFill>
                <a:effectLst/>
              </a:rPr>
              <a:t> object describing what happened. </a:t>
            </a:r>
          </a:p>
          <a:p>
            <a:pPr marL="457200" lvl="1" indent="0">
              <a:buNone/>
            </a:pPr>
            <a:r>
              <a:rPr lang="en-US" sz="2800" i="0" dirty="0">
                <a:solidFill>
                  <a:srgbClr val="1C1E21"/>
                </a:solidFill>
                <a:effectLst/>
              </a:rPr>
              <a:t>When the Redux app starts up, we don't have any state yet, so we provide the </a:t>
            </a:r>
            <a:r>
              <a:rPr lang="en-US" sz="2800" b="1" i="0" dirty="0" err="1">
                <a:solidFill>
                  <a:srgbClr val="1C1E21"/>
                </a:solidFill>
                <a:effectLst/>
              </a:rPr>
              <a:t>initialState</a:t>
            </a:r>
            <a:r>
              <a:rPr lang="en-US" sz="2800" i="0" dirty="0">
                <a:solidFill>
                  <a:srgbClr val="1C1E21"/>
                </a:solidFill>
                <a:effectLst/>
              </a:rPr>
              <a:t> as the default value for this reducer:</a:t>
            </a:r>
          </a:p>
          <a:p>
            <a:pPr marL="914400" lvl="2" indent="0">
              <a:buNone/>
            </a:pPr>
            <a:r>
              <a:rPr lang="en-US" sz="2400" b="1" i="0" dirty="0">
                <a:solidFill>
                  <a:srgbClr val="1C1E21"/>
                </a:solidFill>
                <a:effectLst/>
              </a:rPr>
              <a:t>// Create a "reducer" function that determines what the new state</a:t>
            </a:r>
          </a:p>
          <a:p>
            <a:pPr marL="914400" lvl="2" indent="0">
              <a:buNone/>
            </a:pPr>
            <a:r>
              <a:rPr lang="en-US" sz="2400" b="1" i="0" dirty="0">
                <a:solidFill>
                  <a:srgbClr val="1C1E21"/>
                </a:solidFill>
                <a:effectLst/>
              </a:rPr>
              <a:t>// should be when something happens in the app</a:t>
            </a:r>
          </a:p>
          <a:p>
            <a:pPr marL="914400" lvl="2" indent="0">
              <a:buNone/>
            </a:pPr>
            <a:r>
              <a:rPr lang="en-US" sz="2400" b="1" i="0" dirty="0">
                <a:solidFill>
                  <a:srgbClr val="1C1E21"/>
                </a:solidFill>
                <a:effectLst/>
              </a:rPr>
              <a:t>function </a:t>
            </a:r>
            <a:r>
              <a:rPr lang="en-US" sz="2400" b="1" i="0" dirty="0" err="1">
                <a:solidFill>
                  <a:srgbClr val="1C1E21"/>
                </a:solidFill>
                <a:effectLst/>
              </a:rPr>
              <a:t>counterReducer</a:t>
            </a:r>
            <a:r>
              <a:rPr lang="en-US" sz="2400" b="1" i="0" dirty="0">
                <a:solidFill>
                  <a:srgbClr val="1C1E21"/>
                </a:solidFill>
                <a:effectLst/>
              </a:rPr>
              <a:t>(state = </a:t>
            </a:r>
            <a:r>
              <a:rPr lang="en-US" sz="2400" b="1" i="0" dirty="0" err="1">
                <a:solidFill>
                  <a:srgbClr val="1C1E21"/>
                </a:solidFill>
                <a:effectLst/>
              </a:rPr>
              <a:t>initialState</a:t>
            </a:r>
            <a:r>
              <a:rPr lang="en-US" sz="2400" b="1" i="0" dirty="0">
                <a:solidFill>
                  <a:srgbClr val="1C1E21"/>
                </a:solidFill>
                <a:effectLst/>
              </a:rPr>
              <a:t>, action) {</a:t>
            </a:r>
          </a:p>
          <a:p>
            <a:pPr marL="914400" lvl="2" indent="0">
              <a:buNone/>
            </a:pPr>
            <a:r>
              <a:rPr lang="en-US" sz="2400" b="1" i="0" dirty="0">
                <a:solidFill>
                  <a:srgbClr val="1C1E21"/>
                </a:solidFill>
                <a:effectLst/>
              </a:rPr>
              <a:t>  // Reducers usually look at the type of action that happened</a:t>
            </a:r>
          </a:p>
          <a:p>
            <a:pPr marL="914400" lvl="2" indent="0">
              <a:buNone/>
            </a:pPr>
            <a:r>
              <a:rPr lang="en-US" sz="2400" b="1" i="0" dirty="0">
                <a:solidFill>
                  <a:srgbClr val="1C1E21"/>
                </a:solidFill>
                <a:effectLst/>
              </a:rPr>
              <a:t>  // to decide how to update the state</a:t>
            </a:r>
          </a:p>
          <a:p>
            <a:pPr marL="914400" lvl="2" indent="0">
              <a:buNone/>
            </a:pPr>
            <a:r>
              <a:rPr lang="en-US" sz="2400" b="1" i="0" dirty="0">
                <a:solidFill>
                  <a:srgbClr val="1C1E21"/>
                </a:solidFill>
                <a:effectLst/>
              </a:rPr>
              <a:t>  switch (</a:t>
            </a:r>
            <a:r>
              <a:rPr lang="en-US" sz="2400" b="1" i="0" dirty="0" err="1">
                <a:solidFill>
                  <a:srgbClr val="1C1E21"/>
                </a:solidFill>
                <a:effectLst/>
              </a:rPr>
              <a:t>action.type</a:t>
            </a:r>
            <a:r>
              <a:rPr lang="en-US" sz="2400" b="1" i="0" dirty="0">
                <a:solidFill>
                  <a:srgbClr val="1C1E21"/>
                </a:solidFill>
                <a:effectLst/>
              </a:rPr>
              <a:t>) {</a:t>
            </a:r>
          </a:p>
          <a:p>
            <a:pPr marL="914400" lvl="2" indent="0">
              <a:buNone/>
            </a:pPr>
            <a:r>
              <a:rPr lang="en-US" sz="2400" b="1" i="0" dirty="0">
                <a:solidFill>
                  <a:srgbClr val="1C1E21"/>
                </a:solidFill>
                <a:effectLst/>
              </a:rPr>
              <a:t>    case 'counter/incremented':</a:t>
            </a:r>
          </a:p>
          <a:p>
            <a:pPr marL="914400" lvl="2" indent="0">
              <a:buNone/>
            </a:pPr>
            <a:r>
              <a:rPr lang="en-US" sz="2400" b="1" i="0" dirty="0">
                <a:solidFill>
                  <a:srgbClr val="1C1E21"/>
                </a:solidFill>
                <a:effectLst/>
              </a:rPr>
              <a:t>      return { ...state, value: </a:t>
            </a:r>
            <a:r>
              <a:rPr lang="en-US" sz="2400" b="1" i="0" dirty="0" err="1">
                <a:solidFill>
                  <a:srgbClr val="1C1E21"/>
                </a:solidFill>
                <a:effectLst/>
              </a:rPr>
              <a:t>state.value</a:t>
            </a:r>
            <a:r>
              <a:rPr lang="en-US" sz="2400" b="1" i="0" dirty="0">
                <a:solidFill>
                  <a:srgbClr val="1C1E21"/>
                </a:solidFill>
                <a:effectLst/>
              </a:rPr>
              <a:t> + 1 }</a:t>
            </a:r>
          </a:p>
          <a:p>
            <a:pPr marL="914400" lvl="2" indent="0">
              <a:buNone/>
            </a:pPr>
            <a:r>
              <a:rPr lang="en-US" sz="2400" b="1" i="0" dirty="0">
                <a:solidFill>
                  <a:srgbClr val="1C1E21"/>
                </a:solidFill>
                <a:effectLst/>
              </a:rPr>
              <a:t>    case 'counter/decremented':</a:t>
            </a:r>
          </a:p>
          <a:p>
            <a:pPr marL="914400" lvl="2" indent="0">
              <a:buNone/>
            </a:pPr>
            <a:r>
              <a:rPr lang="en-US" sz="2400" b="1" i="0" dirty="0">
                <a:solidFill>
                  <a:srgbClr val="1C1E21"/>
                </a:solidFill>
                <a:effectLst/>
              </a:rPr>
              <a:t>      return { ...state, value: </a:t>
            </a:r>
            <a:r>
              <a:rPr lang="en-US" sz="2400" b="1" i="0" dirty="0" err="1">
                <a:solidFill>
                  <a:srgbClr val="1C1E21"/>
                </a:solidFill>
                <a:effectLst/>
              </a:rPr>
              <a:t>state.value</a:t>
            </a:r>
            <a:r>
              <a:rPr lang="en-US" sz="2400" b="1" i="0" dirty="0">
                <a:solidFill>
                  <a:srgbClr val="1C1E21"/>
                </a:solidFill>
                <a:effectLst/>
              </a:rPr>
              <a:t> - 1 }</a:t>
            </a:r>
          </a:p>
          <a:p>
            <a:pPr marL="914400" lvl="2" indent="0">
              <a:buNone/>
            </a:pPr>
            <a:r>
              <a:rPr lang="en-US" sz="2400" b="1" i="0" dirty="0">
                <a:solidFill>
                  <a:srgbClr val="1C1E21"/>
                </a:solidFill>
                <a:effectLst/>
              </a:rPr>
              <a:t>    default:</a:t>
            </a:r>
          </a:p>
          <a:p>
            <a:pPr marL="914400" lvl="2" indent="0">
              <a:buNone/>
            </a:pPr>
            <a:r>
              <a:rPr lang="en-US" sz="2400" b="1" i="0" dirty="0">
                <a:solidFill>
                  <a:srgbClr val="1C1E21"/>
                </a:solidFill>
                <a:effectLst/>
              </a:rPr>
              <a:t>      // If the reducer doesn't care about this action type,</a:t>
            </a:r>
          </a:p>
          <a:p>
            <a:pPr marL="914400" lvl="2" indent="0">
              <a:buNone/>
            </a:pPr>
            <a:r>
              <a:rPr lang="en-US" sz="2400" b="1" i="0" dirty="0">
                <a:solidFill>
                  <a:srgbClr val="1C1E21"/>
                </a:solidFill>
                <a:effectLst/>
              </a:rPr>
              <a:t>      // return the existing state unchanged</a:t>
            </a:r>
          </a:p>
          <a:p>
            <a:pPr marL="914400" lvl="2" indent="0">
              <a:buNone/>
            </a:pPr>
            <a:r>
              <a:rPr lang="en-US" sz="2400" b="1" i="0" dirty="0">
                <a:solidFill>
                  <a:srgbClr val="1C1E21"/>
                </a:solidFill>
                <a:effectLst/>
              </a:rPr>
              <a:t>      return state</a:t>
            </a:r>
          </a:p>
          <a:p>
            <a:pPr marL="914400" lvl="2" indent="0">
              <a:buNone/>
            </a:pPr>
            <a:r>
              <a:rPr lang="en-US" sz="2400" b="1" i="0" dirty="0">
                <a:solidFill>
                  <a:srgbClr val="1C1E21"/>
                </a:solidFill>
                <a:effectLst/>
              </a:rPr>
              <a:t>  }</a:t>
            </a:r>
          </a:p>
          <a:p>
            <a:pPr marL="914400" lvl="2" indent="0">
              <a:buNone/>
            </a:pPr>
            <a:r>
              <a:rPr lang="en-US" sz="2400" b="1" i="0" dirty="0">
                <a:solidFill>
                  <a:srgbClr val="1C1E21"/>
                </a:solidFill>
                <a:effectLst/>
              </a:rPr>
              <a:t>}</a:t>
            </a:r>
          </a:p>
        </p:txBody>
      </p:sp>
    </p:spTree>
    <p:extLst>
      <p:ext uri="{BB962C8B-B14F-4D97-AF65-F5344CB8AC3E}">
        <p14:creationId xmlns:p14="http://schemas.microsoft.com/office/powerpoint/2010/main" val="248821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a:xfrm>
            <a:off x="297180" y="960120"/>
            <a:ext cx="11689080" cy="5897880"/>
          </a:xfrm>
        </p:spPr>
        <p:txBody>
          <a:bodyPr>
            <a:normAutofit/>
          </a:bodyPr>
          <a:lstStyle/>
          <a:p>
            <a:pPr marL="457200" lvl="1" indent="0">
              <a:buNone/>
            </a:pPr>
            <a:r>
              <a:rPr lang="en-US" sz="2800" b="1" i="0" dirty="0">
                <a:solidFill>
                  <a:srgbClr val="1C1E21"/>
                </a:solidFill>
                <a:effectLst/>
              </a:rPr>
              <a:t>Store​</a:t>
            </a:r>
          </a:p>
          <a:p>
            <a:pPr marL="457200" lvl="1" indent="0">
              <a:buNone/>
            </a:pPr>
            <a:r>
              <a:rPr lang="en-US" sz="2800" i="0" dirty="0">
                <a:solidFill>
                  <a:srgbClr val="1C1E21"/>
                </a:solidFill>
                <a:effectLst/>
              </a:rPr>
              <a:t>Now that we have a reducer function, we can create a store instance by calling the Redux library </a:t>
            </a:r>
            <a:r>
              <a:rPr lang="en-US" sz="2800" i="0" dirty="0" err="1">
                <a:solidFill>
                  <a:srgbClr val="1C1E21"/>
                </a:solidFill>
                <a:effectLst/>
              </a:rPr>
              <a:t>createStore</a:t>
            </a:r>
            <a:r>
              <a:rPr lang="en-US" sz="2800" i="0" dirty="0">
                <a:solidFill>
                  <a:srgbClr val="1C1E21"/>
                </a:solidFill>
                <a:effectLst/>
              </a:rPr>
              <a:t> API.</a:t>
            </a:r>
          </a:p>
          <a:p>
            <a:pPr marL="457200" lvl="1" indent="0">
              <a:buNone/>
            </a:pPr>
            <a:endParaRPr lang="en-US" sz="2800" i="0" dirty="0">
              <a:solidFill>
                <a:srgbClr val="1C1E21"/>
              </a:solidFill>
              <a:effectLst/>
            </a:endParaRPr>
          </a:p>
          <a:p>
            <a:pPr marL="457200" lvl="1" indent="0">
              <a:buNone/>
            </a:pPr>
            <a:r>
              <a:rPr lang="en-US" sz="2800" b="1" i="0" dirty="0">
                <a:solidFill>
                  <a:srgbClr val="1C1E21"/>
                </a:solidFill>
                <a:effectLst/>
              </a:rPr>
              <a:t>// Create a new Redux store with the `</a:t>
            </a:r>
            <a:r>
              <a:rPr lang="en-US" sz="2800" b="1" i="0" dirty="0" err="1">
                <a:solidFill>
                  <a:srgbClr val="1C1E21"/>
                </a:solidFill>
                <a:effectLst/>
              </a:rPr>
              <a:t>createStore</a:t>
            </a:r>
            <a:r>
              <a:rPr lang="en-US" sz="2800" b="1" i="0" dirty="0">
                <a:solidFill>
                  <a:srgbClr val="1C1E21"/>
                </a:solidFill>
                <a:effectLst/>
              </a:rPr>
              <a:t>` function,</a:t>
            </a:r>
          </a:p>
          <a:p>
            <a:pPr marL="457200" lvl="1" indent="0">
              <a:buNone/>
            </a:pPr>
            <a:r>
              <a:rPr lang="en-US" sz="2800" b="1" i="0" dirty="0">
                <a:solidFill>
                  <a:srgbClr val="1C1E21"/>
                </a:solidFill>
                <a:effectLst/>
              </a:rPr>
              <a:t>// and use the `</a:t>
            </a:r>
            <a:r>
              <a:rPr lang="en-US" sz="2800" b="1" i="0" dirty="0" err="1">
                <a:solidFill>
                  <a:srgbClr val="1C1E21"/>
                </a:solidFill>
                <a:effectLst/>
              </a:rPr>
              <a:t>counterReducer</a:t>
            </a:r>
            <a:r>
              <a:rPr lang="en-US" sz="2800" b="1" i="0" dirty="0">
                <a:solidFill>
                  <a:srgbClr val="1C1E21"/>
                </a:solidFill>
                <a:effectLst/>
              </a:rPr>
              <a:t>` for the update logic</a:t>
            </a:r>
          </a:p>
          <a:p>
            <a:pPr marL="457200" lvl="1" indent="0">
              <a:buNone/>
            </a:pPr>
            <a:r>
              <a:rPr lang="en-US" sz="2800" b="1" i="0" dirty="0">
                <a:solidFill>
                  <a:srgbClr val="1C1E21"/>
                </a:solidFill>
                <a:effectLst/>
              </a:rPr>
              <a:t>const store = </a:t>
            </a:r>
            <a:r>
              <a:rPr lang="en-US" sz="2800" b="1" i="0" dirty="0" err="1">
                <a:solidFill>
                  <a:srgbClr val="1C1E21"/>
                </a:solidFill>
                <a:effectLst/>
              </a:rPr>
              <a:t>Redux.createStore</a:t>
            </a:r>
            <a:r>
              <a:rPr lang="en-US" sz="2800" b="1" i="0" dirty="0">
                <a:solidFill>
                  <a:srgbClr val="1C1E21"/>
                </a:solidFill>
                <a:effectLst/>
              </a:rPr>
              <a:t>(</a:t>
            </a:r>
            <a:r>
              <a:rPr lang="en-US" sz="2800" b="1" i="0" dirty="0" err="1">
                <a:solidFill>
                  <a:srgbClr val="1C1E21"/>
                </a:solidFill>
                <a:effectLst/>
              </a:rPr>
              <a:t>counterReducer</a:t>
            </a:r>
            <a:r>
              <a:rPr lang="en-US" sz="2800" b="1" i="0" dirty="0">
                <a:solidFill>
                  <a:srgbClr val="1C1E21"/>
                </a:solidFill>
                <a:effectLst/>
              </a:rPr>
              <a:t>)</a:t>
            </a:r>
          </a:p>
          <a:p>
            <a:pPr marL="457200" lvl="1" indent="0">
              <a:buNone/>
            </a:pPr>
            <a:endParaRPr lang="en-US" sz="2800" b="1" i="0" dirty="0">
              <a:solidFill>
                <a:srgbClr val="1C1E21"/>
              </a:solidFill>
              <a:effectLst/>
            </a:endParaRPr>
          </a:p>
          <a:p>
            <a:pPr marL="457200" lvl="1" indent="0">
              <a:buNone/>
            </a:pPr>
            <a:r>
              <a:rPr lang="en-US" sz="2800" i="0" dirty="0">
                <a:solidFill>
                  <a:srgbClr val="1C1E21"/>
                </a:solidFill>
                <a:effectLst/>
              </a:rPr>
              <a:t>We pass the reducer function to </a:t>
            </a:r>
            <a:r>
              <a:rPr lang="en-US" sz="2800" i="0" dirty="0" err="1">
                <a:solidFill>
                  <a:srgbClr val="1C1E21"/>
                </a:solidFill>
                <a:effectLst/>
              </a:rPr>
              <a:t>createStore</a:t>
            </a:r>
            <a:r>
              <a:rPr lang="en-US" sz="2800" i="0" dirty="0">
                <a:solidFill>
                  <a:srgbClr val="1C1E21"/>
                </a:solidFill>
                <a:effectLst/>
              </a:rPr>
              <a:t>, which uses the reducer function to generate the initial state, and to calculate any future updates.</a:t>
            </a:r>
          </a:p>
        </p:txBody>
      </p:sp>
    </p:spTree>
    <p:extLst>
      <p:ext uri="{BB962C8B-B14F-4D97-AF65-F5344CB8AC3E}">
        <p14:creationId xmlns:p14="http://schemas.microsoft.com/office/powerpoint/2010/main" val="65857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a:xfrm>
            <a:off x="297180" y="960120"/>
            <a:ext cx="11689080" cy="5897880"/>
          </a:xfrm>
        </p:spPr>
        <p:txBody>
          <a:bodyPr>
            <a:normAutofit/>
          </a:bodyPr>
          <a:lstStyle/>
          <a:p>
            <a:pPr marL="457200" lvl="1" indent="0">
              <a:buNone/>
            </a:pPr>
            <a:r>
              <a:rPr lang="en-US" sz="2800" b="1" i="0" dirty="0">
                <a:solidFill>
                  <a:srgbClr val="1C1E21"/>
                </a:solidFill>
                <a:effectLst/>
              </a:rPr>
              <a:t>UI</a:t>
            </a:r>
          </a:p>
          <a:p>
            <a:pPr marL="457200" lvl="1" indent="0">
              <a:buNone/>
            </a:pPr>
            <a:r>
              <a:rPr lang="en-US" sz="2000" b="0" i="0" dirty="0">
                <a:solidFill>
                  <a:srgbClr val="1C1E21"/>
                </a:solidFill>
                <a:effectLst/>
                <a:latin typeface="system-ui"/>
              </a:rPr>
              <a:t>In any application, the user interface will show existing state on screen. When a user does something, the app will update its data and then redraw the UI with those values.</a:t>
            </a:r>
          </a:p>
          <a:p>
            <a:pPr marL="457200" lvl="1" indent="0">
              <a:buNone/>
            </a:pPr>
            <a:r>
              <a:rPr lang="en-US" sz="1800" b="1" i="0" dirty="0">
                <a:solidFill>
                  <a:srgbClr val="1C1E21"/>
                </a:solidFill>
                <a:effectLst/>
              </a:rPr>
              <a:t>// Our "user interface" is some text in a single HTML element</a:t>
            </a:r>
          </a:p>
          <a:p>
            <a:pPr marL="457200" lvl="1" indent="0">
              <a:buNone/>
            </a:pPr>
            <a:r>
              <a:rPr lang="en-US" sz="1800" b="1" i="0" dirty="0">
                <a:solidFill>
                  <a:srgbClr val="1C1E21"/>
                </a:solidFill>
                <a:effectLst/>
              </a:rPr>
              <a:t>const </a:t>
            </a:r>
            <a:r>
              <a:rPr lang="en-US" sz="1800" b="1" i="0" dirty="0" err="1">
                <a:solidFill>
                  <a:srgbClr val="1C1E21"/>
                </a:solidFill>
                <a:effectLst/>
              </a:rPr>
              <a:t>valueEl</a:t>
            </a:r>
            <a:r>
              <a:rPr lang="en-US" sz="1800" b="1" i="0" dirty="0">
                <a:solidFill>
                  <a:srgbClr val="1C1E21"/>
                </a:solidFill>
                <a:effectLst/>
              </a:rPr>
              <a:t> = </a:t>
            </a:r>
            <a:r>
              <a:rPr lang="en-US" sz="1800" b="1" i="0" dirty="0" err="1">
                <a:solidFill>
                  <a:srgbClr val="1C1E21"/>
                </a:solidFill>
                <a:effectLst/>
              </a:rPr>
              <a:t>document.getElementById</a:t>
            </a:r>
            <a:r>
              <a:rPr lang="en-US" sz="1800" b="1" i="0" dirty="0">
                <a:solidFill>
                  <a:srgbClr val="1C1E21"/>
                </a:solidFill>
                <a:effectLst/>
              </a:rPr>
              <a:t>('value')</a:t>
            </a:r>
          </a:p>
          <a:p>
            <a:pPr marL="457200" lvl="1" indent="0">
              <a:buNone/>
            </a:pPr>
            <a:endParaRPr lang="en-US" sz="1800" b="1" i="0" dirty="0">
              <a:solidFill>
                <a:srgbClr val="1C1E21"/>
              </a:solidFill>
              <a:effectLst/>
            </a:endParaRPr>
          </a:p>
          <a:p>
            <a:pPr marL="457200" lvl="1" indent="0">
              <a:buNone/>
            </a:pPr>
            <a:r>
              <a:rPr lang="en-US" sz="1800" b="1" i="0" dirty="0">
                <a:solidFill>
                  <a:srgbClr val="1C1E21"/>
                </a:solidFill>
                <a:effectLst/>
              </a:rPr>
              <a:t>// Whenever the store state changes, update the UI by</a:t>
            </a:r>
          </a:p>
          <a:p>
            <a:pPr marL="457200" lvl="1" indent="0">
              <a:buNone/>
            </a:pPr>
            <a:r>
              <a:rPr lang="en-US" sz="1800" b="1" i="0" dirty="0">
                <a:solidFill>
                  <a:srgbClr val="1C1E21"/>
                </a:solidFill>
                <a:effectLst/>
              </a:rPr>
              <a:t>// reading the latest store state and showing new data</a:t>
            </a:r>
          </a:p>
          <a:p>
            <a:pPr marL="457200" lvl="1" indent="0">
              <a:buNone/>
            </a:pPr>
            <a:r>
              <a:rPr lang="en-US" sz="1800" b="1" i="0" dirty="0">
                <a:solidFill>
                  <a:srgbClr val="1C1E21"/>
                </a:solidFill>
                <a:effectLst/>
              </a:rPr>
              <a:t>function render() {</a:t>
            </a:r>
          </a:p>
          <a:p>
            <a:pPr marL="457200" lvl="1" indent="0">
              <a:buNone/>
            </a:pPr>
            <a:r>
              <a:rPr lang="en-US" sz="1800" b="1" i="0" dirty="0">
                <a:solidFill>
                  <a:srgbClr val="1C1E21"/>
                </a:solidFill>
                <a:effectLst/>
              </a:rPr>
              <a:t>  const state = </a:t>
            </a:r>
            <a:r>
              <a:rPr lang="en-US" sz="1800" b="1" i="0" dirty="0" err="1">
                <a:solidFill>
                  <a:srgbClr val="1C1E21"/>
                </a:solidFill>
                <a:effectLst/>
              </a:rPr>
              <a:t>store.getState</a:t>
            </a:r>
            <a:r>
              <a:rPr lang="en-US" sz="1800" b="1" i="0" dirty="0">
                <a:solidFill>
                  <a:srgbClr val="1C1E21"/>
                </a:solidFill>
                <a:effectLst/>
              </a:rPr>
              <a:t>()</a:t>
            </a:r>
          </a:p>
          <a:p>
            <a:pPr marL="457200" lvl="1" indent="0">
              <a:buNone/>
            </a:pPr>
            <a:r>
              <a:rPr lang="en-US" sz="1800" b="1" i="0" dirty="0">
                <a:solidFill>
                  <a:srgbClr val="1C1E21"/>
                </a:solidFill>
                <a:effectLst/>
              </a:rPr>
              <a:t>  </a:t>
            </a:r>
            <a:r>
              <a:rPr lang="en-US" sz="1800" b="1" i="0" dirty="0" err="1">
                <a:solidFill>
                  <a:srgbClr val="1C1E21"/>
                </a:solidFill>
                <a:effectLst/>
              </a:rPr>
              <a:t>valueEl.innerHTML</a:t>
            </a:r>
            <a:r>
              <a:rPr lang="en-US" sz="1800" b="1" i="0" dirty="0">
                <a:solidFill>
                  <a:srgbClr val="1C1E21"/>
                </a:solidFill>
                <a:effectLst/>
              </a:rPr>
              <a:t> = </a:t>
            </a:r>
            <a:r>
              <a:rPr lang="en-US" sz="1800" b="1" i="0" dirty="0" err="1">
                <a:solidFill>
                  <a:srgbClr val="1C1E21"/>
                </a:solidFill>
                <a:effectLst/>
              </a:rPr>
              <a:t>state.value.toString</a:t>
            </a:r>
            <a:r>
              <a:rPr lang="en-US" sz="1800" b="1" i="0" dirty="0">
                <a:solidFill>
                  <a:srgbClr val="1C1E21"/>
                </a:solidFill>
                <a:effectLst/>
              </a:rPr>
              <a:t>()</a:t>
            </a:r>
          </a:p>
          <a:p>
            <a:pPr marL="457200" lvl="1" indent="0">
              <a:buNone/>
            </a:pPr>
            <a:r>
              <a:rPr lang="en-US" sz="1800" b="1" i="0" dirty="0">
                <a:solidFill>
                  <a:srgbClr val="1C1E21"/>
                </a:solidFill>
                <a:effectLst/>
              </a:rPr>
              <a:t>}</a:t>
            </a:r>
          </a:p>
          <a:p>
            <a:pPr marL="457200" lvl="1" indent="0">
              <a:buNone/>
            </a:pPr>
            <a:endParaRPr lang="en-US" sz="1800" b="1" i="0" dirty="0">
              <a:solidFill>
                <a:srgbClr val="1C1E21"/>
              </a:solidFill>
              <a:effectLst/>
            </a:endParaRPr>
          </a:p>
          <a:p>
            <a:pPr marL="457200" lvl="1" indent="0">
              <a:buNone/>
            </a:pPr>
            <a:r>
              <a:rPr lang="en-US" sz="1800" b="1" i="0" dirty="0">
                <a:solidFill>
                  <a:srgbClr val="1C1E21"/>
                </a:solidFill>
                <a:effectLst/>
              </a:rPr>
              <a:t>// Update the UI with the initial data</a:t>
            </a:r>
          </a:p>
          <a:p>
            <a:pPr marL="457200" lvl="1" indent="0">
              <a:buNone/>
            </a:pPr>
            <a:r>
              <a:rPr lang="en-US" sz="1800" b="1" i="0" dirty="0">
                <a:solidFill>
                  <a:srgbClr val="1C1E21"/>
                </a:solidFill>
                <a:effectLst/>
              </a:rPr>
              <a:t>render()</a:t>
            </a:r>
          </a:p>
          <a:p>
            <a:pPr marL="457200" lvl="1" indent="0">
              <a:buNone/>
            </a:pPr>
            <a:r>
              <a:rPr lang="en-US" sz="1800" b="1" i="0" dirty="0">
                <a:solidFill>
                  <a:srgbClr val="1C1E21"/>
                </a:solidFill>
                <a:effectLst/>
              </a:rPr>
              <a:t>// And subscribe to redraw whenever the data changes in the future</a:t>
            </a:r>
          </a:p>
          <a:p>
            <a:pPr marL="457200" lvl="1" indent="0">
              <a:buNone/>
            </a:pPr>
            <a:r>
              <a:rPr lang="en-US" sz="1800" b="1" i="0" dirty="0" err="1">
                <a:solidFill>
                  <a:srgbClr val="1C1E21"/>
                </a:solidFill>
                <a:effectLst/>
              </a:rPr>
              <a:t>store.subscribe</a:t>
            </a:r>
            <a:r>
              <a:rPr lang="en-US" sz="1800" b="1" i="0" dirty="0">
                <a:solidFill>
                  <a:srgbClr val="1C1E21"/>
                </a:solidFill>
                <a:effectLst/>
              </a:rPr>
              <a:t>(render)</a:t>
            </a:r>
          </a:p>
        </p:txBody>
      </p:sp>
    </p:spTree>
    <p:extLst>
      <p:ext uri="{BB962C8B-B14F-4D97-AF65-F5344CB8AC3E}">
        <p14:creationId xmlns:p14="http://schemas.microsoft.com/office/powerpoint/2010/main" val="27247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a:xfrm>
            <a:off x="0" y="1040130"/>
            <a:ext cx="12192000" cy="5634990"/>
          </a:xfrm>
        </p:spPr>
        <p:txBody>
          <a:bodyPr>
            <a:noAutofit/>
          </a:bodyPr>
          <a:lstStyle/>
          <a:p>
            <a:pPr marL="457200" lvl="1" indent="0">
              <a:buNone/>
            </a:pPr>
            <a:r>
              <a:rPr lang="en-US" sz="1600" b="1" i="0" dirty="0">
                <a:solidFill>
                  <a:srgbClr val="1C1E21"/>
                </a:solidFill>
                <a:effectLst/>
              </a:rPr>
              <a:t>Dispatching Actions</a:t>
            </a:r>
          </a:p>
          <a:p>
            <a:pPr marL="457200" lvl="1" indent="0">
              <a:buNone/>
            </a:pPr>
            <a:r>
              <a:rPr lang="en-US" sz="1600" i="0" dirty="0">
                <a:solidFill>
                  <a:srgbClr val="1C1E21"/>
                </a:solidFill>
                <a:effectLst/>
              </a:rPr>
              <a:t>Finally, we need to respond to user input by creating </a:t>
            </a:r>
            <a:r>
              <a:rPr lang="en-US" sz="1600" b="1" i="0" dirty="0">
                <a:solidFill>
                  <a:srgbClr val="1C1E21"/>
                </a:solidFill>
                <a:effectLst/>
              </a:rPr>
              <a:t>action</a:t>
            </a:r>
            <a:r>
              <a:rPr lang="en-US" sz="1600" i="0" dirty="0">
                <a:solidFill>
                  <a:srgbClr val="1C1E21"/>
                </a:solidFill>
                <a:effectLst/>
              </a:rPr>
              <a:t> objects that describe what happened, and </a:t>
            </a:r>
            <a:r>
              <a:rPr lang="en-US" sz="1600" b="1" i="0" dirty="0">
                <a:solidFill>
                  <a:srgbClr val="1C1E21"/>
                </a:solidFill>
                <a:effectLst/>
              </a:rPr>
              <a:t>dispatching</a:t>
            </a:r>
            <a:r>
              <a:rPr lang="en-US" sz="1600" i="0" dirty="0">
                <a:solidFill>
                  <a:srgbClr val="1C1E21"/>
                </a:solidFill>
                <a:effectLst/>
              </a:rPr>
              <a:t> them to the store. When we call </a:t>
            </a:r>
            <a:r>
              <a:rPr lang="en-US" sz="1600" b="1" i="0" dirty="0" err="1">
                <a:solidFill>
                  <a:srgbClr val="1C1E21"/>
                </a:solidFill>
                <a:effectLst/>
              </a:rPr>
              <a:t>store.dispatch</a:t>
            </a:r>
            <a:r>
              <a:rPr lang="en-US" sz="1600" b="1" i="0" dirty="0">
                <a:solidFill>
                  <a:srgbClr val="1C1E21"/>
                </a:solidFill>
                <a:effectLst/>
              </a:rPr>
              <a:t>(action)</a:t>
            </a:r>
            <a:r>
              <a:rPr lang="en-US" sz="1600" i="0" dirty="0">
                <a:solidFill>
                  <a:srgbClr val="1C1E21"/>
                </a:solidFill>
                <a:effectLst/>
              </a:rPr>
              <a:t>, the store runs the reducer, calculates the updated state, and runs the subscribers to update the UI.</a:t>
            </a:r>
          </a:p>
          <a:p>
            <a:pPr marL="457200" lvl="1" indent="0">
              <a:buNone/>
            </a:pPr>
            <a:r>
              <a:rPr lang="en-US" sz="1600" i="0" dirty="0">
                <a:solidFill>
                  <a:srgbClr val="1C1E21"/>
                </a:solidFill>
                <a:effectLst/>
              </a:rPr>
              <a:t>// Handle user inputs by "dispatching" action objects,</a:t>
            </a:r>
          </a:p>
          <a:p>
            <a:pPr marL="457200" lvl="1" indent="0">
              <a:buNone/>
            </a:pPr>
            <a:r>
              <a:rPr lang="en-US" sz="1600" i="0" dirty="0">
                <a:solidFill>
                  <a:srgbClr val="1C1E21"/>
                </a:solidFill>
                <a:effectLst/>
              </a:rPr>
              <a:t>// which should describe "what happened" in the app</a:t>
            </a:r>
          </a:p>
          <a:p>
            <a:pPr marL="457200" lvl="1" indent="0">
              <a:buNone/>
            </a:pPr>
            <a:r>
              <a:rPr lang="en-US" sz="1600" i="0" dirty="0" err="1">
                <a:solidFill>
                  <a:srgbClr val="1C1E21"/>
                </a:solidFill>
                <a:effectLst/>
              </a:rPr>
              <a:t>document.getElementById</a:t>
            </a:r>
            <a:r>
              <a:rPr lang="en-US" sz="1600" i="0" dirty="0">
                <a:solidFill>
                  <a:srgbClr val="1C1E21"/>
                </a:solidFill>
                <a:effectLst/>
              </a:rPr>
              <a:t>('increment').</a:t>
            </a:r>
            <a:r>
              <a:rPr lang="en-US" sz="1600" i="0" dirty="0" err="1">
                <a:solidFill>
                  <a:srgbClr val="1C1E21"/>
                </a:solidFill>
                <a:effectLst/>
              </a:rPr>
              <a:t>addEventListener</a:t>
            </a:r>
            <a:r>
              <a:rPr lang="en-US" sz="1600" i="0" dirty="0">
                <a:solidFill>
                  <a:srgbClr val="1C1E21"/>
                </a:solidFill>
                <a:effectLst/>
              </a:rPr>
              <a:t>('click', function () {</a:t>
            </a:r>
          </a:p>
          <a:p>
            <a:pPr marL="457200" lvl="1" indent="0">
              <a:buNone/>
            </a:pPr>
            <a:r>
              <a:rPr lang="en-US" sz="1600" i="0" dirty="0">
                <a:solidFill>
                  <a:srgbClr val="1C1E21"/>
                </a:solidFill>
                <a:effectLst/>
              </a:rPr>
              <a:t>  </a:t>
            </a:r>
            <a:r>
              <a:rPr lang="en-US" sz="1600" i="0" dirty="0" err="1">
                <a:solidFill>
                  <a:srgbClr val="1C1E21"/>
                </a:solidFill>
                <a:effectLst/>
              </a:rPr>
              <a:t>store.dispatch</a:t>
            </a:r>
            <a:r>
              <a:rPr lang="en-US" sz="1600" i="0" dirty="0">
                <a:solidFill>
                  <a:srgbClr val="1C1E21"/>
                </a:solidFill>
                <a:effectLst/>
              </a:rPr>
              <a:t>({ type: 'counter/incremented' })</a:t>
            </a:r>
          </a:p>
          <a:p>
            <a:pPr marL="457200" lvl="1" indent="0">
              <a:buNone/>
            </a:pPr>
            <a:r>
              <a:rPr lang="en-US" sz="1600" i="0" dirty="0">
                <a:solidFill>
                  <a:srgbClr val="1C1E21"/>
                </a:solidFill>
                <a:effectLst/>
              </a:rPr>
              <a:t>})</a:t>
            </a:r>
          </a:p>
          <a:p>
            <a:pPr marL="457200" lvl="1" indent="0">
              <a:buNone/>
            </a:pPr>
            <a:endParaRPr lang="en-US" sz="1600" i="0" dirty="0">
              <a:solidFill>
                <a:srgbClr val="1C1E21"/>
              </a:solidFill>
              <a:effectLst/>
            </a:endParaRPr>
          </a:p>
          <a:p>
            <a:pPr marL="457200" lvl="1" indent="0">
              <a:buNone/>
            </a:pPr>
            <a:r>
              <a:rPr lang="en-US" sz="1600" i="0" dirty="0" err="1">
                <a:solidFill>
                  <a:srgbClr val="1C1E21"/>
                </a:solidFill>
                <a:effectLst/>
              </a:rPr>
              <a:t>document.getElementById</a:t>
            </a:r>
            <a:r>
              <a:rPr lang="en-US" sz="1600" i="0" dirty="0">
                <a:solidFill>
                  <a:srgbClr val="1C1E21"/>
                </a:solidFill>
                <a:effectLst/>
              </a:rPr>
              <a:t>('decrement').</a:t>
            </a:r>
            <a:r>
              <a:rPr lang="en-US" sz="1600" i="0" dirty="0" err="1">
                <a:solidFill>
                  <a:srgbClr val="1C1E21"/>
                </a:solidFill>
                <a:effectLst/>
              </a:rPr>
              <a:t>addEventListener</a:t>
            </a:r>
            <a:r>
              <a:rPr lang="en-US" sz="1600" i="0" dirty="0">
                <a:solidFill>
                  <a:srgbClr val="1C1E21"/>
                </a:solidFill>
                <a:effectLst/>
              </a:rPr>
              <a:t>('click', function () {</a:t>
            </a:r>
          </a:p>
          <a:p>
            <a:pPr marL="457200" lvl="1" indent="0">
              <a:buNone/>
            </a:pPr>
            <a:r>
              <a:rPr lang="en-US" sz="1600" i="0" dirty="0">
                <a:solidFill>
                  <a:srgbClr val="1C1E21"/>
                </a:solidFill>
                <a:effectLst/>
              </a:rPr>
              <a:t>  </a:t>
            </a:r>
            <a:r>
              <a:rPr lang="en-US" sz="1600" i="0" dirty="0" err="1">
                <a:solidFill>
                  <a:srgbClr val="1C1E21"/>
                </a:solidFill>
                <a:effectLst/>
              </a:rPr>
              <a:t>store.dispatch</a:t>
            </a:r>
            <a:r>
              <a:rPr lang="en-US" sz="1600" i="0" dirty="0">
                <a:solidFill>
                  <a:srgbClr val="1C1E21"/>
                </a:solidFill>
                <a:effectLst/>
              </a:rPr>
              <a:t>({ type: 'counter/decremented' })</a:t>
            </a:r>
          </a:p>
          <a:p>
            <a:pPr marL="457200" lvl="1" indent="0">
              <a:buNone/>
            </a:pPr>
            <a:r>
              <a:rPr lang="en-US" sz="1600" i="0" dirty="0">
                <a:solidFill>
                  <a:srgbClr val="1C1E21"/>
                </a:solidFill>
                <a:effectLst/>
              </a:rPr>
              <a:t>})</a:t>
            </a:r>
          </a:p>
          <a:p>
            <a:pPr marL="457200" lvl="1" indent="0">
              <a:buNone/>
            </a:pPr>
            <a:endParaRPr lang="en-US" sz="1600" i="0" dirty="0">
              <a:solidFill>
                <a:srgbClr val="1C1E21"/>
              </a:solidFill>
              <a:effectLst/>
            </a:endParaRPr>
          </a:p>
          <a:p>
            <a:pPr marL="457200" lvl="1" indent="0">
              <a:buNone/>
            </a:pPr>
            <a:r>
              <a:rPr lang="en-US" sz="1600" i="0" dirty="0">
                <a:solidFill>
                  <a:srgbClr val="1C1E21"/>
                </a:solidFill>
                <a:effectLst/>
              </a:rPr>
              <a:t>document</a:t>
            </a:r>
          </a:p>
          <a:p>
            <a:pPr marL="457200" lvl="1" indent="0">
              <a:buNone/>
            </a:pPr>
            <a:r>
              <a:rPr lang="en-US" sz="1600" i="0" dirty="0">
                <a:solidFill>
                  <a:srgbClr val="1C1E21"/>
                </a:solidFill>
                <a:effectLst/>
              </a:rPr>
              <a:t>  .</a:t>
            </a:r>
            <a:r>
              <a:rPr lang="en-US" sz="1600" i="0" dirty="0" err="1">
                <a:solidFill>
                  <a:srgbClr val="1C1E21"/>
                </a:solidFill>
                <a:effectLst/>
              </a:rPr>
              <a:t>getElementById</a:t>
            </a:r>
            <a:r>
              <a:rPr lang="en-US" sz="1600" i="0" dirty="0">
                <a:solidFill>
                  <a:srgbClr val="1C1E21"/>
                </a:solidFill>
                <a:effectLst/>
              </a:rPr>
              <a:t>('</a:t>
            </a:r>
            <a:r>
              <a:rPr lang="en-US" sz="1600" i="0" dirty="0" err="1">
                <a:solidFill>
                  <a:srgbClr val="1C1E21"/>
                </a:solidFill>
                <a:effectLst/>
              </a:rPr>
              <a:t>incrementIfOdd</a:t>
            </a:r>
            <a:r>
              <a:rPr lang="en-US" sz="1600" i="0" dirty="0">
                <a:solidFill>
                  <a:srgbClr val="1C1E21"/>
                </a:solidFill>
                <a:effectLst/>
              </a:rPr>
              <a:t>')</a:t>
            </a:r>
          </a:p>
          <a:p>
            <a:pPr marL="457200" lvl="1" indent="0">
              <a:buNone/>
            </a:pPr>
            <a:r>
              <a:rPr lang="en-US" sz="1600" i="0" dirty="0">
                <a:solidFill>
                  <a:srgbClr val="1C1E21"/>
                </a:solidFill>
                <a:effectLst/>
              </a:rPr>
              <a:t>  .</a:t>
            </a:r>
            <a:r>
              <a:rPr lang="en-US" sz="1600" i="0" dirty="0" err="1">
                <a:solidFill>
                  <a:srgbClr val="1C1E21"/>
                </a:solidFill>
                <a:effectLst/>
              </a:rPr>
              <a:t>addEventListener</a:t>
            </a:r>
            <a:r>
              <a:rPr lang="en-US" sz="1600" i="0" dirty="0">
                <a:solidFill>
                  <a:srgbClr val="1C1E21"/>
                </a:solidFill>
                <a:effectLst/>
              </a:rPr>
              <a:t>('click', function () {</a:t>
            </a:r>
          </a:p>
          <a:p>
            <a:pPr marL="457200" lvl="1" indent="0">
              <a:buNone/>
            </a:pPr>
            <a:r>
              <a:rPr lang="en-US" sz="1600" i="0" dirty="0">
                <a:solidFill>
                  <a:srgbClr val="1C1E21"/>
                </a:solidFill>
                <a:effectLst/>
              </a:rPr>
              <a:t>    // We can write logic to decide what to do based on the state</a:t>
            </a:r>
          </a:p>
          <a:p>
            <a:pPr marL="457200" lvl="1" indent="0">
              <a:buNone/>
            </a:pPr>
            <a:r>
              <a:rPr lang="en-US" sz="1600" i="0" dirty="0">
                <a:solidFill>
                  <a:srgbClr val="1C1E21"/>
                </a:solidFill>
                <a:effectLst/>
              </a:rPr>
              <a:t>    if (</a:t>
            </a:r>
            <a:r>
              <a:rPr lang="en-US" sz="1600" i="0" dirty="0" err="1">
                <a:solidFill>
                  <a:srgbClr val="1C1E21"/>
                </a:solidFill>
                <a:effectLst/>
              </a:rPr>
              <a:t>store.getState</a:t>
            </a:r>
            <a:r>
              <a:rPr lang="en-US" sz="1600" i="0" dirty="0">
                <a:solidFill>
                  <a:srgbClr val="1C1E21"/>
                </a:solidFill>
                <a:effectLst/>
              </a:rPr>
              <a:t>().value % 2 !== 0) {</a:t>
            </a:r>
          </a:p>
          <a:p>
            <a:pPr marL="457200" lvl="1" indent="0">
              <a:buNone/>
            </a:pPr>
            <a:r>
              <a:rPr lang="en-US" sz="1600" i="0" dirty="0">
                <a:solidFill>
                  <a:srgbClr val="1C1E21"/>
                </a:solidFill>
                <a:effectLst/>
              </a:rPr>
              <a:t>      </a:t>
            </a:r>
            <a:r>
              <a:rPr lang="en-US" sz="1600" i="0" dirty="0" err="1">
                <a:solidFill>
                  <a:srgbClr val="1C1E21"/>
                </a:solidFill>
                <a:effectLst/>
              </a:rPr>
              <a:t>store.dispatch</a:t>
            </a:r>
            <a:r>
              <a:rPr lang="en-US" sz="1600" i="0" dirty="0">
                <a:solidFill>
                  <a:srgbClr val="1C1E21"/>
                </a:solidFill>
                <a:effectLst/>
              </a:rPr>
              <a:t>({ type: 'counter/incremented' })</a:t>
            </a:r>
          </a:p>
          <a:p>
            <a:pPr marL="457200" lvl="1" indent="0">
              <a:buNone/>
            </a:pPr>
            <a:r>
              <a:rPr lang="en-US" sz="1600" i="0" dirty="0">
                <a:solidFill>
                  <a:srgbClr val="1C1E21"/>
                </a:solidFill>
                <a:effectLst/>
              </a:rPr>
              <a:t>    }</a:t>
            </a:r>
          </a:p>
          <a:p>
            <a:pPr marL="457200" lvl="1" indent="0">
              <a:buNone/>
            </a:pPr>
            <a:r>
              <a:rPr lang="en-US" sz="1600" i="0" dirty="0">
                <a:solidFill>
                  <a:srgbClr val="1C1E21"/>
                </a:solidFill>
                <a:effectLst/>
              </a:rPr>
              <a:t>  })</a:t>
            </a:r>
          </a:p>
          <a:p>
            <a:pPr marL="457200" lvl="1" indent="0">
              <a:buNone/>
            </a:pPr>
            <a:endParaRPr lang="en-US" sz="1600" i="0" dirty="0">
              <a:solidFill>
                <a:srgbClr val="1C1E21"/>
              </a:solidFill>
              <a:effectLst/>
            </a:endParaRPr>
          </a:p>
          <a:p>
            <a:pPr marL="457200" lvl="1" indent="0">
              <a:buNone/>
            </a:pPr>
            <a:r>
              <a:rPr lang="en-US" sz="1600" i="0" dirty="0">
                <a:solidFill>
                  <a:srgbClr val="1C1E21"/>
                </a:solidFill>
                <a:effectLst/>
              </a:rPr>
              <a:t>document</a:t>
            </a:r>
          </a:p>
          <a:p>
            <a:pPr marL="457200" lvl="1" indent="0">
              <a:buNone/>
            </a:pPr>
            <a:r>
              <a:rPr lang="en-US" sz="1600" i="0" dirty="0">
                <a:solidFill>
                  <a:srgbClr val="1C1E21"/>
                </a:solidFill>
                <a:effectLst/>
              </a:rPr>
              <a:t>  .</a:t>
            </a:r>
            <a:r>
              <a:rPr lang="en-US" sz="1600" i="0" dirty="0" err="1">
                <a:solidFill>
                  <a:srgbClr val="1C1E21"/>
                </a:solidFill>
                <a:effectLst/>
              </a:rPr>
              <a:t>getElementById</a:t>
            </a:r>
            <a:r>
              <a:rPr lang="en-US" sz="1600" i="0" dirty="0">
                <a:solidFill>
                  <a:srgbClr val="1C1E21"/>
                </a:solidFill>
                <a:effectLst/>
              </a:rPr>
              <a:t>('</a:t>
            </a:r>
            <a:r>
              <a:rPr lang="en-US" sz="1600" i="0" dirty="0" err="1">
                <a:solidFill>
                  <a:srgbClr val="1C1E21"/>
                </a:solidFill>
                <a:effectLst/>
              </a:rPr>
              <a:t>incrementAsync</a:t>
            </a:r>
            <a:r>
              <a:rPr lang="en-US" sz="1600" i="0" dirty="0">
                <a:solidFill>
                  <a:srgbClr val="1C1E21"/>
                </a:solidFill>
                <a:effectLst/>
              </a:rPr>
              <a:t>')</a:t>
            </a:r>
          </a:p>
          <a:p>
            <a:pPr marL="457200" lvl="1" indent="0">
              <a:buNone/>
            </a:pPr>
            <a:r>
              <a:rPr lang="en-US" sz="1600" i="0" dirty="0">
                <a:solidFill>
                  <a:srgbClr val="1C1E21"/>
                </a:solidFill>
                <a:effectLst/>
              </a:rPr>
              <a:t>  .</a:t>
            </a:r>
            <a:r>
              <a:rPr lang="en-US" sz="1600" i="0" dirty="0" err="1">
                <a:solidFill>
                  <a:srgbClr val="1C1E21"/>
                </a:solidFill>
                <a:effectLst/>
              </a:rPr>
              <a:t>addEventListener</a:t>
            </a:r>
            <a:r>
              <a:rPr lang="en-US" sz="1600" i="0" dirty="0">
                <a:solidFill>
                  <a:srgbClr val="1C1E21"/>
                </a:solidFill>
                <a:effectLst/>
              </a:rPr>
              <a:t>('click', function () {</a:t>
            </a:r>
          </a:p>
          <a:p>
            <a:pPr marL="457200" lvl="1" indent="0">
              <a:buNone/>
            </a:pPr>
            <a:r>
              <a:rPr lang="en-US" sz="1600" i="0" dirty="0">
                <a:solidFill>
                  <a:srgbClr val="1C1E21"/>
                </a:solidFill>
                <a:effectLst/>
              </a:rPr>
              <a:t>    // We can also write async logic that interacts with the store</a:t>
            </a:r>
          </a:p>
          <a:p>
            <a:pPr marL="457200" lvl="1" indent="0">
              <a:buNone/>
            </a:pPr>
            <a:r>
              <a:rPr lang="en-US" sz="1600" i="0" dirty="0">
                <a:solidFill>
                  <a:srgbClr val="1C1E21"/>
                </a:solidFill>
                <a:effectLst/>
              </a:rPr>
              <a:t>    </a:t>
            </a:r>
            <a:r>
              <a:rPr lang="en-US" sz="1600" i="0" dirty="0" err="1">
                <a:solidFill>
                  <a:srgbClr val="1C1E21"/>
                </a:solidFill>
                <a:effectLst/>
              </a:rPr>
              <a:t>setTimeout</a:t>
            </a:r>
            <a:r>
              <a:rPr lang="en-US" sz="1600" i="0" dirty="0">
                <a:solidFill>
                  <a:srgbClr val="1C1E21"/>
                </a:solidFill>
                <a:effectLst/>
              </a:rPr>
              <a:t>(function () {</a:t>
            </a:r>
          </a:p>
          <a:p>
            <a:pPr marL="457200" lvl="1" indent="0">
              <a:buNone/>
            </a:pPr>
            <a:r>
              <a:rPr lang="en-US" sz="1600" i="0" dirty="0">
                <a:solidFill>
                  <a:srgbClr val="1C1E21"/>
                </a:solidFill>
                <a:effectLst/>
              </a:rPr>
              <a:t>      </a:t>
            </a:r>
            <a:r>
              <a:rPr lang="en-US" sz="1600" i="0" dirty="0" err="1">
                <a:solidFill>
                  <a:srgbClr val="1C1E21"/>
                </a:solidFill>
                <a:effectLst/>
              </a:rPr>
              <a:t>store.dispatch</a:t>
            </a:r>
            <a:r>
              <a:rPr lang="en-US" sz="1600" i="0" dirty="0">
                <a:solidFill>
                  <a:srgbClr val="1C1E21"/>
                </a:solidFill>
                <a:effectLst/>
              </a:rPr>
              <a:t>({ type: 'counter/incremented' })</a:t>
            </a:r>
          </a:p>
          <a:p>
            <a:pPr marL="457200" lvl="1" indent="0">
              <a:buNone/>
            </a:pPr>
            <a:r>
              <a:rPr lang="en-US" sz="1600" i="0" dirty="0">
                <a:solidFill>
                  <a:srgbClr val="1C1E21"/>
                </a:solidFill>
                <a:effectLst/>
              </a:rPr>
              <a:t>    }, 1000)</a:t>
            </a:r>
          </a:p>
          <a:p>
            <a:pPr marL="457200" lvl="1" indent="0">
              <a:buNone/>
            </a:pPr>
            <a:r>
              <a:rPr lang="en-US" sz="1600" i="0" dirty="0">
                <a:solidFill>
                  <a:srgbClr val="1C1E21"/>
                </a:solidFill>
                <a:effectLst/>
              </a:rPr>
              <a:t>  })</a:t>
            </a:r>
          </a:p>
          <a:p>
            <a:pPr marL="457200" lvl="1" indent="0">
              <a:buNone/>
            </a:pPr>
            <a:endParaRPr lang="en-US" sz="1600" b="1" i="0" dirty="0">
              <a:solidFill>
                <a:srgbClr val="1C1E21"/>
              </a:solidFill>
              <a:effectLst/>
            </a:endParaRPr>
          </a:p>
        </p:txBody>
      </p:sp>
    </p:spTree>
    <p:extLst>
      <p:ext uri="{BB962C8B-B14F-4D97-AF65-F5344CB8AC3E}">
        <p14:creationId xmlns:p14="http://schemas.microsoft.com/office/powerpoint/2010/main" val="181969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8282-B6F9-49B8-8629-925311AF773C}"/>
              </a:ext>
            </a:extLst>
          </p:cNvPr>
          <p:cNvSpPr>
            <a:spLocks noGrp="1"/>
          </p:cNvSpPr>
          <p:nvPr>
            <p:ph type="title"/>
          </p:nvPr>
        </p:nvSpPr>
        <p:spPr/>
        <p:txBody>
          <a:bodyPr/>
          <a:lstStyle/>
          <a:p>
            <a:r>
              <a:rPr lang="en-IN" b="1" i="0" dirty="0">
                <a:solidFill>
                  <a:srgbClr val="1C1E21"/>
                </a:solidFill>
                <a:effectLst/>
                <a:latin typeface="system-ui"/>
              </a:rPr>
              <a:t>Data Flow</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EC52783A-4095-4B10-A6D4-98CC1390442D}"/>
              </a:ext>
            </a:extLst>
          </p:cNvPr>
          <p:cNvSpPr>
            <a:spLocks noGrp="1"/>
          </p:cNvSpPr>
          <p:nvPr>
            <p:ph idx="1"/>
          </p:nvPr>
        </p:nvSpPr>
        <p:spPr>
          <a:xfrm>
            <a:off x="619125" y="1401921"/>
            <a:ext cx="10953750" cy="5239544"/>
          </a:xfrm>
        </p:spPr>
        <p:txBody>
          <a:bodyPr>
            <a:normAutofit/>
          </a:bodyPr>
          <a:lstStyle/>
          <a:p>
            <a:pPr marL="0" indent="0" algn="l">
              <a:buNone/>
            </a:pPr>
            <a:r>
              <a:rPr lang="en-US" b="0" i="0" dirty="0">
                <a:solidFill>
                  <a:srgbClr val="1C1E21"/>
                </a:solidFill>
                <a:effectLst/>
                <a:latin typeface="system-ui"/>
              </a:rPr>
              <a:t>We can summarize the flow of data through a Redux app with this diagram. </a:t>
            </a:r>
          </a:p>
          <a:p>
            <a:pPr marL="0" indent="0" algn="l">
              <a:buNone/>
            </a:pPr>
            <a:r>
              <a:rPr lang="en-US" b="0" i="0" dirty="0">
                <a:solidFill>
                  <a:srgbClr val="1C1E21"/>
                </a:solidFill>
                <a:effectLst/>
                <a:latin typeface="system-ui"/>
              </a:rPr>
              <a:t>It represents how:</a:t>
            </a:r>
          </a:p>
          <a:p>
            <a:pPr algn="l">
              <a:buFont typeface="Arial" panose="020B0604020202020204" pitchFamily="34" charset="0"/>
              <a:buChar char="•"/>
            </a:pPr>
            <a:r>
              <a:rPr lang="en-US" b="0" i="0" dirty="0">
                <a:solidFill>
                  <a:srgbClr val="1C1E21"/>
                </a:solidFill>
                <a:effectLst/>
                <a:latin typeface="system-ui"/>
              </a:rPr>
              <a:t>actions are dispatched in response to a user interaction like a click</a:t>
            </a:r>
          </a:p>
          <a:p>
            <a:pPr algn="l">
              <a:buFont typeface="Arial" panose="020B0604020202020204" pitchFamily="34" charset="0"/>
              <a:buChar char="•"/>
            </a:pPr>
            <a:r>
              <a:rPr lang="en-US" b="0" i="0" dirty="0">
                <a:solidFill>
                  <a:srgbClr val="1C1E21"/>
                </a:solidFill>
                <a:effectLst/>
                <a:latin typeface="system-ui"/>
              </a:rPr>
              <a:t>the store runs the reducer function to calculate a new state</a:t>
            </a:r>
          </a:p>
          <a:p>
            <a:pPr algn="l">
              <a:buFont typeface="Arial" panose="020B0604020202020204" pitchFamily="34" charset="0"/>
              <a:buChar char="•"/>
            </a:pPr>
            <a:r>
              <a:rPr lang="en-US" b="0" i="0" dirty="0">
                <a:solidFill>
                  <a:srgbClr val="1C1E21"/>
                </a:solidFill>
                <a:effectLst/>
                <a:latin typeface="system-ui"/>
              </a:rPr>
              <a:t>the UI reads the new state to display the new values</a:t>
            </a:r>
          </a:p>
          <a:p>
            <a:pPr marL="0" indent="0" algn="l">
              <a:buNone/>
            </a:pPr>
            <a:endParaRPr lang="en-US" b="0" i="0" dirty="0">
              <a:solidFill>
                <a:srgbClr val="1C1E21"/>
              </a:solidFill>
              <a:effectLst/>
              <a:latin typeface="system-ui"/>
            </a:endParaRPr>
          </a:p>
          <a:p>
            <a:endParaRPr lang="en-IN" dirty="0"/>
          </a:p>
        </p:txBody>
      </p:sp>
    </p:spTree>
    <p:extLst>
      <p:ext uri="{BB962C8B-B14F-4D97-AF65-F5344CB8AC3E}">
        <p14:creationId xmlns:p14="http://schemas.microsoft.com/office/powerpoint/2010/main" val="16741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8282-B6F9-49B8-8629-925311AF773C}"/>
              </a:ext>
            </a:extLst>
          </p:cNvPr>
          <p:cNvSpPr>
            <a:spLocks noGrp="1"/>
          </p:cNvSpPr>
          <p:nvPr>
            <p:ph type="title"/>
          </p:nvPr>
        </p:nvSpPr>
        <p:spPr/>
        <p:txBody>
          <a:bodyPr/>
          <a:lstStyle/>
          <a:p>
            <a:r>
              <a:rPr lang="en-IN" b="1" i="0" dirty="0">
                <a:solidFill>
                  <a:srgbClr val="1C1E21"/>
                </a:solidFill>
                <a:effectLst/>
                <a:latin typeface="system-ui"/>
              </a:rPr>
              <a:t>Data Flow</a:t>
            </a:r>
            <a:br>
              <a:rPr lang="en-IN" b="1" i="0" dirty="0">
                <a:solidFill>
                  <a:srgbClr val="1C1E21"/>
                </a:solidFill>
                <a:effectLst/>
                <a:latin typeface="system-ui"/>
              </a:rPr>
            </a:br>
            <a:endParaRPr lang="en-IN" dirty="0"/>
          </a:p>
        </p:txBody>
      </p:sp>
      <p:pic>
        <p:nvPicPr>
          <p:cNvPr id="6" name="Picture 5">
            <a:extLst>
              <a:ext uri="{FF2B5EF4-FFF2-40B4-BE49-F238E27FC236}">
                <a16:creationId xmlns:a16="http://schemas.microsoft.com/office/drawing/2014/main" id="{133C3200-9343-4199-B0D7-0A581AAC9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734" y="622220"/>
            <a:ext cx="7484745" cy="5613559"/>
          </a:xfrm>
          <a:prstGeom prst="rect">
            <a:avLst/>
          </a:prstGeom>
        </p:spPr>
      </p:pic>
    </p:spTree>
    <p:extLst>
      <p:ext uri="{BB962C8B-B14F-4D97-AF65-F5344CB8AC3E}">
        <p14:creationId xmlns:p14="http://schemas.microsoft.com/office/powerpoint/2010/main" val="42427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A48-3FD0-4454-9C62-8B31B8030004}"/>
              </a:ext>
            </a:extLst>
          </p:cNvPr>
          <p:cNvSpPr>
            <a:spLocks noGrp="1"/>
          </p:cNvSpPr>
          <p:nvPr>
            <p:ph type="title"/>
          </p:nvPr>
        </p:nvSpPr>
        <p:spPr/>
        <p:txBody>
          <a:bodyPr/>
          <a:lstStyle/>
          <a:p>
            <a:r>
              <a:rPr lang="en-IN" b="1" dirty="0">
                <a:latin typeface="system-ui"/>
              </a:rPr>
              <a:t>SUMMARY</a:t>
            </a:r>
          </a:p>
        </p:txBody>
      </p:sp>
      <p:sp>
        <p:nvSpPr>
          <p:cNvPr id="3" name="Content Placeholder 2">
            <a:extLst>
              <a:ext uri="{FF2B5EF4-FFF2-40B4-BE49-F238E27FC236}">
                <a16:creationId xmlns:a16="http://schemas.microsoft.com/office/drawing/2014/main" id="{F0B4D003-F689-4B03-A411-BC52E341EE27}"/>
              </a:ext>
            </a:extLst>
          </p:cNvPr>
          <p:cNvSpPr>
            <a:spLocks noGrp="1"/>
          </p:cNvSpPr>
          <p:nvPr>
            <p:ph idx="1"/>
          </p:nvPr>
        </p:nvSpPr>
        <p:spPr/>
        <p:txBody>
          <a:bodyPr>
            <a:normAutofit/>
          </a:bodyPr>
          <a:lstStyle/>
          <a:p>
            <a:r>
              <a:rPr lang="en-US" dirty="0"/>
              <a:t>Redux is a library for managing global application state</a:t>
            </a:r>
          </a:p>
          <a:p>
            <a:pPr lvl="1"/>
            <a:r>
              <a:rPr lang="en-US" dirty="0"/>
              <a:t>Redux is typically used with the React-Redux library for integrating Redux and React together</a:t>
            </a:r>
          </a:p>
          <a:p>
            <a:pPr lvl="1"/>
            <a:r>
              <a:rPr lang="en-US" dirty="0"/>
              <a:t>Redux Toolkit is the recommended way to write Redux logic</a:t>
            </a:r>
          </a:p>
          <a:p>
            <a:r>
              <a:rPr lang="en-US" dirty="0"/>
              <a:t>Redux uses several types of code</a:t>
            </a:r>
          </a:p>
          <a:p>
            <a:pPr lvl="1"/>
            <a:r>
              <a:rPr lang="en-US" dirty="0"/>
              <a:t>Actions are plain objects with a type field, and describe "what happened" in the app</a:t>
            </a:r>
          </a:p>
          <a:p>
            <a:pPr lvl="1"/>
            <a:r>
              <a:rPr lang="en-US" dirty="0"/>
              <a:t>Reducers are functions that calculate a new state value based on previous state + an action</a:t>
            </a:r>
          </a:p>
          <a:p>
            <a:pPr lvl="1"/>
            <a:r>
              <a:rPr lang="en-US" dirty="0"/>
              <a:t>A Redux store runs the root reducer whenever an action is dispatched</a:t>
            </a:r>
            <a:endParaRPr lang="en-IN" dirty="0"/>
          </a:p>
        </p:txBody>
      </p:sp>
    </p:spTree>
    <p:extLst>
      <p:ext uri="{BB962C8B-B14F-4D97-AF65-F5344CB8AC3E}">
        <p14:creationId xmlns:p14="http://schemas.microsoft.com/office/powerpoint/2010/main" val="384390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9A-239E-468B-B3F6-643E9E99A63F}"/>
              </a:ext>
            </a:extLst>
          </p:cNvPr>
          <p:cNvSpPr>
            <a:spLocks noGrp="1"/>
          </p:cNvSpPr>
          <p:nvPr>
            <p:ph type="title"/>
          </p:nvPr>
        </p:nvSpPr>
        <p:spPr/>
        <p:txBody>
          <a:bodyPr/>
          <a:lstStyle/>
          <a:p>
            <a:r>
              <a:rPr lang="en-IN" b="1" i="0" dirty="0">
                <a:solidFill>
                  <a:srgbClr val="1C1E21"/>
                </a:solidFill>
                <a:effectLst/>
                <a:latin typeface="system-ui"/>
              </a:rPr>
              <a:t>What is Redux?</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6B2B73D3-173D-4A94-8C0C-C216F5267304}"/>
              </a:ext>
            </a:extLst>
          </p:cNvPr>
          <p:cNvSpPr>
            <a:spLocks noGrp="1"/>
          </p:cNvSpPr>
          <p:nvPr>
            <p:ph idx="1"/>
          </p:nvPr>
        </p:nvSpPr>
        <p:spPr/>
        <p:txBody>
          <a:bodyPr/>
          <a:lstStyle/>
          <a:p>
            <a:pPr marL="0" indent="0">
              <a:buNone/>
            </a:pPr>
            <a:r>
              <a:rPr lang="en-US" b="1" i="0" dirty="0">
                <a:solidFill>
                  <a:srgbClr val="1C1E21"/>
                </a:solidFill>
                <a:effectLst/>
                <a:latin typeface="system-ui"/>
              </a:rPr>
              <a:t>Redux is a pattern and library for managing and updating application state, using events called "actions".</a:t>
            </a:r>
            <a:endParaRPr lang="en-IN" dirty="0"/>
          </a:p>
        </p:txBody>
      </p:sp>
    </p:spTree>
    <p:extLst>
      <p:ext uri="{BB962C8B-B14F-4D97-AF65-F5344CB8AC3E}">
        <p14:creationId xmlns:p14="http://schemas.microsoft.com/office/powerpoint/2010/main" val="168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F086-251E-4507-8981-67F3BC493EC2}"/>
              </a:ext>
            </a:extLst>
          </p:cNvPr>
          <p:cNvSpPr>
            <a:spLocks noGrp="1"/>
          </p:cNvSpPr>
          <p:nvPr>
            <p:ph type="title"/>
          </p:nvPr>
        </p:nvSpPr>
        <p:spPr/>
        <p:txBody>
          <a:bodyPr/>
          <a:lstStyle/>
          <a:p>
            <a:r>
              <a:rPr lang="en-US" b="1" i="0" dirty="0">
                <a:solidFill>
                  <a:srgbClr val="1C1E21"/>
                </a:solidFill>
                <a:effectLst/>
                <a:latin typeface="system-ui"/>
              </a:rPr>
              <a:t>Why Should I Use Redux?</a:t>
            </a:r>
            <a:r>
              <a:rPr lang="en-US" b="1" i="0" dirty="0">
                <a:solidFill>
                  <a:srgbClr val="1C1E21"/>
                </a:solidFill>
                <a:effectLst/>
                <a:latin typeface="system-ui"/>
                <a:hlinkClick r:id="rId2" tooltip="Direct link to heading"/>
              </a:rPr>
              <a:t>​</a:t>
            </a:r>
            <a:br>
              <a:rPr lang="en-US"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4B1B1086-7F62-4BC5-B254-6D6BDAAE38CF}"/>
              </a:ext>
            </a:extLst>
          </p:cNvPr>
          <p:cNvSpPr>
            <a:spLocks noGrp="1"/>
          </p:cNvSpPr>
          <p:nvPr>
            <p:ph idx="1"/>
          </p:nvPr>
        </p:nvSpPr>
        <p:spPr/>
        <p:txBody>
          <a:bodyPr/>
          <a:lstStyle/>
          <a:p>
            <a:r>
              <a:rPr lang="en-US" dirty="0"/>
              <a:t>Redux helps you manage "global" state - state that is needed across many parts of your application.</a:t>
            </a:r>
          </a:p>
          <a:p>
            <a:r>
              <a:rPr lang="en-US" b="1" dirty="0"/>
              <a:t>The patterns and tools provided by Redux make it easier to understand when, where, why, and how the state in your application is being updated, and how your application logic will behave when those changes occur.</a:t>
            </a:r>
          </a:p>
          <a:p>
            <a:r>
              <a:rPr lang="en-US" dirty="0"/>
              <a:t>Redux guides you towards writing code that is predictable and testable, which helps give you confidence that your application will work as expected.</a:t>
            </a:r>
            <a:endParaRPr lang="en-IN" dirty="0"/>
          </a:p>
        </p:txBody>
      </p:sp>
    </p:spTree>
    <p:extLst>
      <p:ext uri="{BB962C8B-B14F-4D97-AF65-F5344CB8AC3E}">
        <p14:creationId xmlns:p14="http://schemas.microsoft.com/office/powerpoint/2010/main" val="175321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8B4B-E965-4F76-B924-C56FA8A4E314}"/>
              </a:ext>
            </a:extLst>
          </p:cNvPr>
          <p:cNvSpPr>
            <a:spLocks noGrp="1"/>
          </p:cNvSpPr>
          <p:nvPr>
            <p:ph type="title"/>
          </p:nvPr>
        </p:nvSpPr>
        <p:spPr/>
        <p:txBody>
          <a:bodyPr/>
          <a:lstStyle/>
          <a:p>
            <a:r>
              <a:rPr lang="en-US" b="1" i="0" dirty="0">
                <a:solidFill>
                  <a:srgbClr val="1C1E21"/>
                </a:solidFill>
                <a:effectLst/>
                <a:latin typeface="system-ui"/>
              </a:rPr>
              <a:t>When Should I Use Redux?</a:t>
            </a:r>
            <a:br>
              <a:rPr lang="en-US"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F2220FA5-3F6F-43EA-BEBB-A843D75E76F9}"/>
              </a:ext>
            </a:extLst>
          </p:cNvPr>
          <p:cNvSpPr>
            <a:spLocks noGrp="1"/>
          </p:cNvSpPr>
          <p:nvPr>
            <p:ph idx="1"/>
          </p:nvPr>
        </p:nvSpPr>
        <p:spPr/>
        <p:txBody>
          <a:bodyPr>
            <a:normAutofit fontScale="92500" lnSpcReduction="10000"/>
          </a:bodyPr>
          <a:lstStyle/>
          <a:p>
            <a:pPr marL="0" indent="0" algn="l">
              <a:buNone/>
            </a:pPr>
            <a:r>
              <a:rPr lang="en-US" b="0" i="0" dirty="0">
                <a:solidFill>
                  <a:srgbClr val="1C1E21"/>
                </a:solidFill>
                <a:effectLst/>
                <a:latin typeface="system-ui"/>
              </a:rPr>
              <a:t>Redux is more useful when:</a:t>
            </a:r>
          </a:p>
          <a:p>
            <a:pPr algn="l">
              <a:buFont typeface="Arial" panose="020B0604020202020204" pitchFamily="34" charset="0"/>
              <a:buChar char="•"/>
            </a:pPr>
            <a:r>
              <a:rPr lang="en-US" b="0" i="0" dirty="0">
                <a:solidFill>
                  <a:srgbClr val="1C1E21"/>
                </a:solidFill>
                <a:effectLst/>
                <a:latin typeface="system-ui"/>
              </a:rPr>
              <a:t>You have large amounts of application state that are needed in many places in the app</a:t>
            </a:r>
          </a:p>
          <a:p>
            <a:pPr algn="l">
              <a:buFont typeface="Arial" panose="020B0604020202020204" pitchFamily="34" charset="0"/>
              <a:buChar char="•"/>
            </a:pPr>
            <a:r>
              <a:rPr lang="en-US" b="0" i="0" dirty="0">
                <a:solidFill>
                  <a:srgbClr val="1C1E21"/>
                </a:solidFill>
                <a:effectLst/>
                <a:latin typeface="system-ui"/>
              </a:rPr>
              <a:t>The app state is updated frequently over time</a:t>
            </a:r>
          </a:p>
          <a:p>
            <a:pPr algn="l">
              <a:buFont typeface="Arial" panose="020B0604020202020204" pitchFamily="34" charset="0"/>
              <a:buChar char="•"/>
            </a:pPr>
            <a:r>
              <a:rPr lang="en-US" b="0" i="0" dirty="0">
                <a:solidFill>
                  <a:srgbClr val="1C1E21"/>
                </a:solidFill>
                <a:effectLst/>
                <a:latin typeface="system-ui"/>
              </a:rPr>
              <a:t>The logic to update that state may be complex</a:t>
            </a:r>
          </a:p>
          <a:p>
            <a:pPr algn="l">
              <a:buFont typeface="Arial" panose="020B0604020202020204" pitchFamily="34" charset="0"/>
              <a:buChar char="•"/>
            </a:pPr>
            <a:r>
              <a:rPr lang="en-US" b="0" i="0" dirty="0">
                <a:solidFill>
                  <a:srgbClr val="1C1E21"/>
                </a:solidFill>
                <a:effectLst/>
                <a:latin typeface="system-ui"/>
              </a:rPr>
              <a:t>The app has a medium or large-sized codebase, and might be worked on by many people</a:t>
            </a:r>
          </a:p>
          <a:p>
            <a:pPr marL="0" indent="0">
              <a:buNone/>
            </a:pPr>
            <a:endParaRPr lang="en-IN" dirty="0"/>
          </a:p>
          <a:p>
            <a:pPr marL="0" indent="0">
              <a:buNone/>
            </a:pPr>
            <a:r>
              <a:rPr lang="en-US" b="1" i="0" dirty="0">
                <a:solidFill>
                  <a:srgbClr val="1C1E21"/>
                </a:solidFill>
                <a:effectLst/>
                <a:latin typeface="system-ui"/>
              </a:rPr>
              <a:t>Not all apps need Redux. Take some time to think about the kind of app you're building, and decide what tools would be best to help solve the problems you're working on.</a:t>
            </a:r>
            <a:endParaRPr lang="en-IN" dirty="0"/>
          </a:p>
        </p:txBody>
      </p:sp>
    </p:spTree>
    <p:extLst>
      <p:ext uri="{BB962C8B-B14F-4D97-AF65-F5344CB8AC3E}">
        <p14:creationId xmlns:p14="http://schemas.microsoft.com/office/powerpoint/2010/main" val="16957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E752-7821-4F5E-96AD-A75B5AD2ED7F}"/>
              </a:ext>
            </a:extLst>
          </p:cNvPr>
          <p:cNvSpPr>
            <a:spLocks noGrp="1"/>
          </p:cNvSpPr>
          <p:nvPr>
            <p:ph type="title"/>
          </p:nvPr>
        </p:nvSpPr>
        <p:spPr/>
        <p:txBody>
          <a:bodyPr/>
          <a:lstStyle/>
          <a:p>
            <a:r>
              <a:rPr lang="en-IN" b="1" i="0" dirty="0">
                <a:solidFill>
                  <a:srgbClr val="1C1E21"/>
                </a:solidFill>
                <a:effectLst/>
                <a:latin typeface="system-ui"/>
              </a:rPr>
              <a:t>Redux Libraries and Tools</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03752EC1-B49D-4A4A-A722-DCF7784E7997}"/>
              </a:ext>
            </a:extLst>
          </p:cNvPr>
          <p:cNvSpPr>
            <a:spLocks noGrp="1"/>
          </p:cNvSpPr>
          <p:nvPr>
            <p:ph idx="1"/>
          </p:nvPr>
        </p:nvSpPr>
        <p:spPr/>
        <p:txBody>
          <a:bodyPr>
            <a:normAutofit fontScale="70000" lnSpcReduction="20000"/>
          </a:bodyPr>
          <a:lstStyle/>
          <a:p>
            <a:pPr marL="0" indent="0">
              <a:buNone/>
            </a:pPr>
            <a:r>
              <a:rPr lang="en-US" b="0" i="0" dirty="0">
                <a:solidFill>
                  <a:srgbClr val="1C1E21"/>
                </a:solidFill>
                <a:effectLst/>
                <a:latin typeface="system-ui"/>
              </a:rPr>
              <a:t>Redux is a small standalone JS library. </a:t>
            </a:r>
          </a:p>
          <a:p>
            <a:pPr marL="0" indent="0">
              <a:buNone/>
            </a:pPr>
            <a:r>
              <a:rPr lang="en-US" b="0" i="0" dirty="0">
                <a:solidFill>
                  <a:srgbClr val="1C1E21"/>
                </a:solidFill>
                <a:effectLst/>
                <a:latin typeface="system-ui"/>
              </a:rPr>
              <a:t>However, it is commonly used with several other packages:</a:t>
            </a:r>
          </a:p>
          <a:p>
            <a:pPr algn="l"/>
            <a:r>
              <a:rPr lang="en-US" b="1" i="0" dirty="0">
                <a:solidFill>
                  <a:srgbClr val="1C1E21"/>
                </a:solidFill>
                <a:effectLst/>
                <a:latin typeface="system-ui"/>
              </a:rPr>
              <a:t>React-Redux</a:t>
            </a:r>
            <a:r>
              <a:rPr lang="en-US" b="1" i="0" dirty="0">
                <a:solidFill>
                  <a:srgbClr val="1C1E21"/>
                </a:solidFill>
                <a:effectLst/>
                <a:latin typeface="system-ui"/>
                <a:hlinkClick r:id="rId2" tooltip="Direct link to heading"/>
              </a:rPr>
              <a:t>​</a:t>
            </a:r>
            <a:endParaRPr lang="en-US" b="1" i="0" dirty="0">
              <a:solidFill>
                <a:srgbClr val="1C1E21"/>
              </a:solidFill>
              <a:effectLst/>
              <a:latin typeface="system-ui"/>
            </a:endParaRPr>
          </a:p>
          <a:p>
            <a:pPr algn="l"/>
            <a:r>
              <a:rPr lang="en-US" b="0" i="0" dirty="0">
                <a:solidFill>
                  <a:srgbClr val="1C1E21"/>
                </a:solidFill>
                <a:effectLst/>
                <a:latin typeface="system-ui"/>
              </a:rPr>
              <a:t>Redux can integrate with any UI framework, and is most frequently used with React. </a:t>
            </a:r>
            <a:r>
              <a:rPr lang="en-US" b="1" i="0" dirty="0">
                <a:solidFill>
                  <a:srgbClr val="1C1E21"/>
                </a:solidFill>
                <a:effectLst/>
                <a:latin typeface="system-ui"/>
              </a:rPr>
              <a:t>React-Redux</a:t>
            </a:r>
            <a:r>
              <a:rPr lang="en-US" b="0" i="0" dirty="0">
                <a:solidFill>
                  <a:srgbClr val="1C1E21"/>
                </a:solidFill>
                <a:effectLst/>
                <a:latin typeface="system-ui"/>
              </a:rPr>
              <a:t> is our official package that lets your React components interact with a Redux store by reading pieces of state and dispatching actions to update the store.</a:t>
            </a:r>
          </a:p>
          <a:p>
            <a:pPr algn="l"/>
            <a:r>
              <a:rPr lang="en-US" b="1" i="0" dirty="0">
                <a:solidFill>
                  <a:srgbClr val="1C1E21"/>
                </a:solidFill>
                <a:effectLst/>
                <a:latin typeface="system-ui"/>
              </a:rPr>
              <a:t>Redux Toolkit</a:t>
            </a:r>
            <a:r>
              <a:rPr lang="en-US" b="1" i="0" dirty="0">
                <a:solidFill>
                  <a:srgbClr val="1C1E21"/>
                </a:solidFill>
                <a:effectLst/>
                <a:latin typeface="system-ui"/>
                <a:hlinkClick r:id="rId3" tooltip="Direct link to heading"/>
              </a:rPr>
              <a:t>​</a:t>
            </a:r>
            <a:endParaRPr lang="en-US" b="1" i="0" dirty="0">
              <a:solidFill>
                <a:srgbClr val="1C1E21"/>
              </a:solidFill>
              <a:effectLst/>
              <a:latin typeface="system-ui"/>
            </a:endParaRPr>
          </a:p>
          <a:p>
            <a:pPr algn="l"/>
            <a:r>
              <a:rPr lang="en-US" b="1" i="0" dirty="0">
                <a:solidFill>
                  <a:srgbClr val="1C1E21"/>
                </a:solidFill>
                <a:effectLst/>
                <a:latin typeface="system-ui"/>
              </a:rPr>
              <a:t>Redux Toolkit</a:t>
            </a:r>
            <a:r>
              <a:rPr lang="en-US" b="0" i="0" dirty="0">
                <a:solidFill>
                  <a:srgbClr val="1C1E21"/>
                </a:solidFill>
                <a:effectLst/>
                <a:latin typeface="system-ui"/>
              </a:rPr>
              <a:t> is our recommended approach for writing Redux logic. It contains packages and functions that we think are essential for building a Redux app. Redux Toolkit builds in our suggested best practices, simplifies most Redux tasks, prevents common mistakes, and makes it easier to write Redux applications.</a:t>
            </a:r>
          </a:p>
          <a:p>
            <a:pPr algn="l"/>
            <a:r>
              <a:rPr lang="en-US" b="1" i="0" dirty="0">
                <a:solidFill>
                  <a:srgbClr val="1C1E21"/>
                </a:solidFill>
                <a:effectLst/>
                <a:latin typeface="system-ui"/>
              </a:rPr>
              <a:t>Redux </a:t>
            </a:r>
            <a:r>
              <a:rPr lang="en-US" b="1" i="0" dirty="0" err="1">
                <a:solidFill>
                  <a:srgbClr val="1C1E21"/>
                </a:solidFill>
                <a:effectLst/>
                <a:latin typeface="system-ui"/>
              </a:rPr>
              <a:t>DevTools</a:t>
            </a:r>
            <a:r>
              <a:rPr lang="en-US" b="1" i="0" dirty="0">
                <a:solidFill>
                  <a:srgbClr val="1C1E21"/>
                </a:solidFill>
                <a:effectLst/>
                <a:latin typeface="system-ui"/>
              </a:rPr>
              <a:t> Extension</a:t>
            </a:r>
            <a:r>
              <a:rPr lang="en-US" b="1" i="0" dirty="0">
                <a:solidFill>
                  <a:srgbClr val="1C1E21"/>
                </a:solidFill>
                <a:effectLst/>
                <a:latin typeface="system-ui"/>
                <a:hlinkClick r:id="rId4" tooltip="Direct link to heading"/>
              </a:rPr>
              <a:t>​</a:t>
            </a:r>
            <a:endParaRPr lang="en-US" b="1" i="0" dirty="0">
              <a:solidFill>
                <a:srgbClr val="1C1E21"/>
              </a:solidFill>
              <a:effectLst/>
              <a:latin typeface="system-ui"/>
            </a:endParaRPr>
          </a:p>
          <a:p>
            <a:pPr algn="l"/>
            <a:r>
              <a:rPr lang="en-US" b="0" i="0" dirty="0">
                <a:solidFill>
                  <a:srgbClr val="1C1E21"/>
                </a:solidFill>
                <a:effectLst/>
                <a:latin typeface="system-ui"/>
              </a:rPr>
              <a:t>The </a:t>
            </a:r>
            <a:r>
              <a:rPr lang="en-US" b="1" i="0" dirty="0">
                <a:solidFill>
                  <a:srgbClr val="1C1E21"/>
                </a:solidFill>
                <a:effectLst/>
                <a:latin typeface="system-ui"/>
              </a:rPr>
              <a:t>Redux </a:t>
            </a:r>
            <a:r>
              <a:rPr lang="en-US" b="1" i="0" dirty="0" err="1">
                <a:solidFill>
                  <a:srgbClr val="1C1E21"/>
                </a:solidFill>
                <a:effectLst/>
                <a:latin typeface="system-ui"/>
              </a:rPr>
              <a:t>DevTools</a:t>
            </a:r>
            <a:r>
              <a:rPr lang="en-US" b="1" i="0" dirty="0">
                <a:solidFill>
                  <a:srgbClr val="1C1E21"/>
                </a:solidFill>
                <a:effectLst/>
                <a:latin typeface="system-ui"/>
              </a:rPr>
              <a:t> Extension</a:t>
            </a:r>
            <a:r>
              <a:rPr lang="en-US" b="0" i="0" dirty="0">
                <a:solidFill>
                  <a:srgbClr val="1C1E21"/>
                </a:solidFill>
                <a:effectLst/>
                <a:latin typeface="system-ui"/>
              </a:rPr>
              <a:t> shows a history of the changes to the state in your Redux store over time. This allows you to debug your applications effectively, including using powerful techniques like "time-travel debugging".</a:t>
            </a:r>
          </a:p>
          <a:p>
            <a:pPr marL="0" indent="0">
              <a:buNone/>
            </a:pPr>
            <a:endParaRPr lang="en-US" dirty="0">
              <a:solidFill>
                <a:srgbClr val="1C1E21"/>
              </a:solidFill>
              <a:latin typeface="system-ui"/>
            </a:endParaRPr>
          </a:p>
          <a:p>
            <a:pPr marL="0" indent="0">
              <a:buNone/>
            </a:pPr>
            <a:endParaRPr lang="en-US" b="0" i="0" dirty="0">
              <a:solidFill>
                <a:srgbClr val="1C1E21"/>
              </a:solidFill>
              <a:effectLst/>
              <a:latin typeface="system-ui"/>
            </a:endParaRPr>
          </a:p>
          <a:p>
            <a:pPr marL="0" indent="0">
              <a:buNone/>
            </a:pPr>
            <a:endParaRPr lang="en-IN" dirty="0"/>
          </a:p>
        </p:txBody>
      </p:sp>
    </p:spTree>
    <p:extLst>
      <p:ext uri="{BB962C8B-B14F-4D97-AF65-F5344CB8AC3E}">
        <p14:creationId xmlns:p14="http://schemas.microsoft.com/office/powerpoint/2010/main" val="2781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BB0B-301A-4B8A-BA80-E582B3886A58}"/>
              </a:ext>
            </a:extLst>
          </p:cNvPr>
          <p:cNvSpPr>
            <a:spLocks noGrp="1"/>
          </p:cNvSpPr>
          <p:nvPr>
            <p:ph type="title"/>
          </p:nvPr>
        </p:nvSpPr>
        <p:spPr/>
        <p:txBody>
          <a:bodyPr/>
          <a:lstStyle/>
          <a:p>
            <a:r>
              <a:rPr lang="en-IN" b="1" i="0" dirty="0">
                <a:solidFill>
                  <a:srgbClr val="1C1E21"/>
                </a:solidFill>
                <a:effectLst/>
                <a:latin typeface="system-ui"/>
              </a:rPr>
              <a:t>Redux Basics</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A2D1B216-F277-4E9A-8A08-88B906DBFF54}"/>
              </a:ext>
            </a:extLst>
          </p:cNvPr>
          <p:cNvSpPr>
            <a:spLocks noGrp="1"/>
          </p:cNvSpPr>
          <p:nvPr>
            <p:ph idx="1"/>
          </p:nvPr>
        </p:nvSpPr>
        <p:spPr/>
        <p:txBody>
          <a:bodyPr/>
          <a:lstStyle/>
          <a:p>
            <a:pPr marL="0" indent="0">
              <a:buNone/>
            </a:pPr>
            <a:r>
              <a:rPr lang="en-US" dirty="0"/>
              <a:t>Now that you know what Redux is, let's briefly look at the pieces that make up a Redux app and how it works.</a:t>
            </a:r>
            <a:endParaRPr lang="en-IN" dirty="0"/>
          </a:p>
        </p:txBody>
      </p:sp>
    </p:spTree>
    <p:extLst>
      <p:ext uri="{BB962C8B-B14F-4D97-AF65-F5344CB8AC3E}">
        <p14:creationId xmlns:p14="http://schemas.microsoft.com/office/powerpoint/2010/main" val="77850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BA9-1701-42F6-AB43-E6AE3FF3A21E}"/>
              </a:ext>
            </a:extLst>
          </p:cNvPr>
          <p:cNvSpPr>
            <a:spLocks noGrp="1"/>
          </p:cNvSpPr>
          <p:nvPr>
            <p:ph type="title"/>
          </p:nvPr>
        </p:nvSpPr>
        <p:spPr/>
        <p:txBody>
          <a:bodyPr/>
          <a:lstStyle/>
          <a:p>
            <a:r>
              <a:rPr lang="en-IN" b="1" i="0" dirty="0">
                <a:solidFill>
                  <a:srgbClr val="1C1E21"/>
                </a:solidFill>
                <a:effectLst/>
                <a:latin typeface="system-ui"/>
              </a:rPr>
              <a:t>The Redux Store</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656A621F-1157-4A4F-AA9F-54AD41812155}"/>
              </a:ext>
            </a:extLst>
          </p:cNvPr>
          <p:cNvSpPr>
            <a:spLocks noGrp="1"/>
          </p:cNvSpPr>
          <p:nvPr>
            <p:ph idx="1"/>
          </p:nvPr>
        </p:nvSpPr>
        <p:spPr/>
        <p:txBody>
          <a:bodyPr>
            <a:normAutofit fontScale="77500" lnSpcReduction="20000"/>
          </a:bodyPr>
          <a:lstStyle/>
          <a:p>
            <a:pPr marL="0" indent="0">
              <a:buNone/>
            </a:pPr>
            <a:r>
              <a:rPr lang="en-US" dirty="0"/>
              <a:t>The center of every Redux application is the store. A "store" is a container that holds your application's global state.</a:t>
            </a:r>
          </a:p>
          <a:p>
            <a:endParaRPr lang="en-US" dirty="0"/>
          </a:p>
          <a:p>
            <a:pPr marL="0" indent="0">
              <a:buNone/>
            </a:pPr>
            <a:r>
              <a:rPr lang="en-US" dirty="0"/>
              <a:t>A store is a JavaScript object with a few special functions and abilities that make it different than a plain global object:</a:t>
            </a:r>
          </a:p>
          <a:p>
            <a:endParaRPr lang="en-US" dirty="0"/>
          </a:p>
          <a:p>
            <a:r>
              <a:rPr lang="en-US" dirty="0"/>
              <a:t>You must never directly modify or change the state that is kept inside the Redux store</a:t>
            </a:r>
          </a:p>
          <a:p>
            <a:r>
              <a:rPr lang="en-US" dirty="0"/>
              <a:t>Instead, the only way to cause an update to the state is to create a plain action object that describes "something that happened in the application", and then dispatch the action to the store to tell it what happened.</a:t>
            </a:r>
          </a:p>
          <a:p>
            <a:r>
              <a:rPr lang="en-US" dirty="0"/>
              <a:t>When an action is dispatched, the store runs the root reducer function, and lets it calculate the new state based on the old state and the action</a:t>
            </a:r>
          </a:p>
          <a:p>
            <a:r>
              <a:rPr lang="en-US" dirty="0"/>
              <a:t>Finally, the store notifies subscribers that the state has been updated so the UI can be updated with the new data.</a:t>
            </a:r>
            <a:endParaRPr lang="en-IN" dirty="0"/>
          </a:p>
        </p:txBody>
      </p:sp>
    </p:spTree>
    <p:extLst>
      <p:ext uri="{BB962C8B-B14F-4D97-AF65-F5344CB8AC3E}">
        <p14:creationId xmlns:p14="http://schemas.microsoft.com/office/powerpoint/2010/main" val="13065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p:txBody>
          <a:bodyPr/>
          <a:lstStyle/>
          <a:p>
            <a:pPr marL="0" indent="0">
              <a:buNone/>
            </a:pPr>
            <a:r>
              <a:rPr lang="en-US" dirty="0"/>
              <a:t>Because Redux is a standalone JS library with no dependencies, this example is written by only loading a single script tag for the Redux library, and uses basic JS and HTML for the UI. </a:t>
            </a:r>
          </a:p>
          <a:p>
            <a:pPr marL="0" indent="0">
              <a:buNone/>
            </a:pPr>
            <a:r>
              <a:rPr lang="en-US" dirty="0"/>
              <a:t>In practice, Redux is normally used by installing the Redux packages from NPM, and the UI is created using a library like React.</a:t>
            </a:r>
            <a:endParaRPr lang="en-IN" dirty="0"/>
          </a:p>
        </p:txBody>
      </p:sp>
    </p:spTree>
    <p:extLst>
      <p:ext uri="{BB962C8B-B14F-4D97-AF65-F5344CB8AC3E}">
        <p14:creationId xmlns:p14="http://schemas.microsoft.com/office/powerpoint/2010/main" val="183401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07A-C426-41F7-B7F5-C18C58707686}"/>
              </a:ext>
            </a:extLst>
          </p:cNvPr>
          <p:cNvSpPr>
            <a:spLocks noGrp="1"/>
          </p:cNvSpPr>
          <p:nvPr>
            <p:ph type="title"/>
          </p:nvPr>
        </p:nvSpPr>
        <p:spPr/>
        <p:txBody>
          <a:bodyPr/>
          <a:lstStyle/>
          <a:p>
            <a:r>
              <a:rPr lang="en-IN" b="1" i="0" dirty="0">
                <a:solidFill>
                  <a:srgbClr val="1C1E21"/>
                </a:solidFill>
                <a:effectLst/>
                <a:latin typeface="system-ui"/>
              </a:rPr>
              <a:t>Redux Core Example App</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C44B124-B68A-43F8-9CA7-8CC2A1A21744}"/>
              </a:ext>
            </a:extLst>
          </p:cNvPr>
          <p:cNvSpPr>
            <a:spLocks noGrp="1"/>
          </p:cNvSpPr>
          <p:nvPr>
            <p:ph idx="1"/>
          </p:nvPr>
        </p:nvSpPr>
        <p:spPr/>
        <p:txBody>
          <a:bodyPr/>
          <a:lstStyle/>
          <a:p>
            <a:pPr algn="l"/>
            <a:r>
              <a:rPr lang="en-IN" b="1" i="0" dirty="0">
                <a:solidFill>
                  <a:srgbClr val="1C1E21"/>
                </a:solidFill>
                <a:effectLst/>
                <a:latin typeface="system-ui"/>
              </a:rPr>
              <a:t>State, Actions, and Reducers</a:t>
            </a:r>
          </a:p>
          <a:p>
            <a:pPr lvl="1"/>
            <a:r>
              <a:rPr lang="en-US" b="0" i="0" dirty="0">
                <a:solidFill>
                  <a:srgbClr val="1C1E21"/>
                </a:solidFill>
                <a:effectLst/>
                <a:latin typeface="system-ui"/>
              </a:rPr>
              <a:t>We start by defining an initial </a:t>
            </a:r>
            <a:r>
              <a:rPr lang="en-US" b="1" i="0" dirty="0">
                <a:solidFill>
                  <a:srgbClr val="1C1E21"/>
                </a:solidFill>
                <a:effectLst/>
                <a:latin typeface="system-ui"/>
              </a:rPr>
              <a:t>state</a:t>
            </a:r>
            <a:r>
              <a:rPr lang="en-US" b="0" i="0" dirty="0">
                <a:solidFill>
                  <a:srgbClr val="1C1E21"/>
                </a:solidFill>
                <a:effectLst/>
                <a:latin typeface="system-ui"/>
              </a:rPr>
              <a:t> value to describe the application:</a:t>
            </a:r>
            <a:endParaRPr lang="en-IN" b="1" dirty="0">
              <a:solidFill>
                <a:srgbClr val="1C1E21"/>
              </a:solidFill>
              <a:latin typeface="system-ui"/>
            </a:endParaRPr>
          </a:p>
          <a:p>
            <a:pPr marL="457200" lvl="1" indent="0">
              <a:buNone/>
            </a:pPr>
            <a:r>
              <a:rPr lang="en-US" b="1" i="0" dirty="0">
                <a:solidFill>
                  <a:srgbClr val="1C1E21"/>
                </a:solidFill>
                <a:effectLst/>
                <a:latin typeface="system-ui"/>
              </a:rPr>
              <a:t>// Define an initial state value for the app</a:t>
            </a:r>
          </a:p>
          <a:p>
            <a:pPr marL="457200" lvl="1" indent="0">
              <a:buNone/>
            </a:pPr>
            <a:r>
              <a:rPr lang="en-US" b="1" i="0" dirty="0">
                <a:solidFill>
                  <a:srgbClr val="1C1E21"/>
                </a:solidFill>
                <a:effectLst/>
                <a:latin typeface="system-ui"/>
              </a:rPr>
              <a:t>const </a:t>
            </a:r>
            <a:r>
              <a:rPr lang="en-US" b="1" i="0" dirty="0" err="1">
                <a:solidFill>
                  <a:srgbClr val="1C1E21"/>
                </a:solidFill>
                <a:effectLst/>
                <a:latin typeface="system-ui"/>
              </a:rPr>
              <a:t>initialState</a:t>
            </a:r>
            <a:r>
              <a:rPr lang="en-US" b="1" i="0" dirty="0">
                <a:solidFill>
                  <a:srgbClr val="1C1E21"/>
                </a:solidFill>
                <a:effectLst/>
                <a:latin typeface="system-ui"/>
              </a:rPr>
              <a:t> = {</a:t>
            </a:r>
          </a:p>
          <a:p>
            <a:pPr marL="457200" lvl="1" indent="0">
              <a:buNone/>
            </a:pPr>
            <a:r>
              <a:rPr lang="en-US" b="1" i="0" dirty="0">
                <a:solidFill>
                  <a:srgbClr val="1C1E21"/>
                </a:solidFill>
                <a:effectLst/>
                <a:latin typeface="system-ui"/>
              </a:rPr>
              <a:t>  value: 0</a:t>
            </a:r>
          </a:p>
          <a:p>
            <a:pPr marL="457200" lvl="1" indent="0">
              <a:buNone/>
            </a:pPr>
            <a:r>
              <a:rPr lang="en-US" b="1" i="0" dirty="0">
                <a:solidFill>
                  <a:srgbClr val="1C1E21"/>
                </a:solidFill>
                <a:effectLst/>
                <a:latin typeface="system-ui"/>
              </a:rPr>
              <a:t>}</a:t>
            </a:r>
            <a:endParaRPr lang="en-IN" b="1" dirty="0">
              <a:solidFill>
                <a:srgbClr val="1C1E21"/>
              </a:solidFill>
              <a:latin typeface="system-ui"/>
            </a:endParaRPr>
          </a:p>
          <a:p>
            <a:pPr marL="457200" lvl="1" indent="0">
              <a:buNone/>
            </a:pPr>
            <a:r>
              <a:rPr lang="en-US" b="0" i="0" dirty="0">
                <a:solidFill>
                  <a:srgbClr val="1C1E21"/>
                </a:solidFill>
                <a:effectLst/>
                <a:latin typeface="system-ui"/>
              </a:rPr>
              <a:t>For this app, we're going to track a single number with the current value of our counter.</a:t>
            </a:r>
            <a:endParaRPr lang="en-US" b="1" i="0" dirty="0">
              <a:solidFill>
                <a:srgbClr val="1C1E21"/>
              </a:solidFill>
              <a:effectLst/>
              <a:latin typeface="system-ui"/>
            </a:endParaRPr>
          </a:p>
        </p:txBody>
      </p:sp>
    </p:spTree>
    <p:extLst>
      <p:ext uri="{BB962C8B-B14F-4D97-AF65-F5344CB8AC3E}">
        <p14:creationId xmlns:p14="http://schemas.microsoft.com/office/powerpoint/2010/main" val="310565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1985</Words>
  <Application>Microsoft Office PowerPoint</Application>
  <PresentationFormat>Widescreen</PresentationFormat>
  <Paragraphs>156</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system-ui</vt:lpstr>
      <vt:lpstr>Office Theme</vt:lpstr>
      <vt:lpstr>Redux</vt:lpstr>
      <vt:lpstr>What is Redux? </vt:lpstr>
      <vt:lpstr>Why Should I Use Redux?​ </vt:lpstr>
      <vt:lpstr>When Should I Use Redux? </vt:lpstr>
      <vt:lpstr>Redux Libraries and Tools </vt:lpstr>
      <vt:lpstr>Redux Basics </vt:lpstr>
      <vt:lpstr>The Redux Store </vt:lpstr>
      <vt:lpstr>Redux Core Example App </vt:lpstr>
      <vt:lpstr>Redux Core Example App </vt:lpstr>
      <vt:lpstr>Redux Core Example App </vt:lpstr>
      <vt:lpstr>Redux Core Example App </vt:lpstr>
      <vt:lpstr>Redux Core Example App </vt:lpstr>
      <vt:lpstr>Redux Core Example App </vt:lpstr>
      <vt:lpstr>Data Flow </vt:lpstr>
      <vt:lpstr>Data Flow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dc:title>
  <dc:creator>Prabhat Shahi</dc:creator>
  <cp:lastModifiedBy>Prabhat Shahi</cp:lastModifiedBy>
  <cp:revision>5</cp:revision>
  <dcterms:created xsi:type="dcterms:W3CDTF">2022-03-30T13:05:14Z</dcterms:created>
  <dcterms:modified xsi:type="dcterms:W3CDTF">2022-03-30T13:33:40Z</dcterms:modified>
</cp:coreProperties>
</file>