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8" r:id="rId2"/>
    <p:sldId id="274" r:id="rId3"/>
    <p:sldId id="273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8" r:id="rId17"/>
    <p:sldId id="287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F81007-3CA8-4977-B1AA-9A17DAA5AEAD}">
          <p14:sldIdLst>
            <p14:sldId id="258"/>
            <p14:sldId id="274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8"/>
            <p14:sldId id="287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B6473-D395-43B1-8272-CD1A84864D5C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5824C-FE7E-4FE7-B750-FAB580DDA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19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9721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441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5133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249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7302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CA85-25CA-4512-84E3-247DD71B0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FD6F0-B02A-44A7-9C15-A49DBCF54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2FF70-33AC-427A-8B54-175E41AF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50A7-2DED-40D4-B473-43B5D9AEF0F0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CE35C-7F54-44D8-9B29-D92532B2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3E27C-E1DC-40C4-8BD9-4532C827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5056-379E-4E13-967D-479E54DF0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07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E7E1-5695-4FE1-A92F-F355E80A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5716F-7671-4FBC-A48F-3C31EA1CA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FD16D-5AD7-4058-A273-EA1F9D0B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50A7-2DED-40D4-B473-43B5D9AEF0F0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A3426-6DDE-4775-A83E-96C68A8B4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E3114-0A6C-4E36-A269-3CB3FA585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5056-379E-4E13-967D-479E54DF0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1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928A61-BCD1-4FD1-93DF-213963012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88AE9-A185-4BD6-A7F8-A33481237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77A86-81A7-48E7-8C9A-4C5FDEC5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50A7-2DED-40D4-B473-43B5D9AEF0F0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2EC9E-3488-4E96-9D1C-EB780466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14AD1-7B78-475D-A39F-A2C8197BD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5056-379E-4E13-967D-479E54DF0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532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userDrawn="1">
  <p:cSld name="1_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1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1" name="Google Shape;41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6" name="Google Shape;46;p1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7" name="Google Shape;47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14703-5E2C-6749-85A1-D5F61312DA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2" y="1794194"/>
            <a:ext cx="10515600" cy="4086842"/>
          </a:xfrm>
        </p:spPr>
        <p:txBody>
          <a:bodyPr/>
          <a:lstStyle>
            <a:lvl1pPr marL="457200" indent="-406400">
              <a:buClr>
                <a:schemeClr val="accent1"/>
              </a:buClr>
              <a:buFont typeface="Wingdings" pitchFamily="2" charset="2"/>
              <a:buChar char="§"/>
              <a:defRPr sz="2000">
                <a:latin typeface="Avenir Book" panose="02000503020000020003" pitchFamily="2" charset="0"/>
              </a:defRPr>
            </a:lvl1pPr>
            <a:lvl2pPr marL="914400" indent="-381000">
              <a:buClr>
                <a:schemeClr val="accent1"/>
              </a:buClr>
              <a:buFont typeface="Wingdings" pitchFamily="2" charset="2"/>
              <a:buChar char="§"/>
              <a:defRPr sz="1800">
                <a:latin typeface="Avenir Book" panose="02000503020000020003" pitchFamily="2" charset="0"/>
              </a:defRPr>
            </a:lvl2pPr>
            <a:lvl3pPr marL="1371600" indent="-355600">
              <a:buClr>
                <a:schemeClr val="accent1"/>
              </a:buClr>
              <a:buFont typeface="Wingdings" pitchFamily="2" charset="2"/>
              <a:buChar char="§"/>
              <a:defRPr sz="1600">
                <a:latin typeface="Avenir Book" panose="02000503020000020003" pitchFamily="2" charset="0"/>
              </a:defRPr>
            </a:lvl3pPr>
            <a:lvl4pPr marL="1828800" indent="-342900">
              <a:buClr>
                <a:schemeClr val="accent1"/>
              </a:buClr>
              <a:buFont typeface="Wingdings" pitchFamily="2" charset="2"/>
              <a:buChar char="§"/>
              <a:defRPr sz="1400">
                <a:latin typeface="Avenir Book" panose="02000503020000020003" pitchFamily="2" charset="0"/>
              </a:defRPr>
            </a:lvl4pPr>
            <a:lvl5pPr marL="2286000" indent="-342900">
              <a:buClr>
                <a:schemeClr val="accent1"/>
              </a:buClr>
              <a:buFont typeface="Wingdings" pitchFamily="2" charset="2"/>
              <a:buChar char="§"/>
              <a:defRPr sz="1200"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Google Shape;53;p14">
            <a:extLst>
              <a:ext uri="{FF2B5EF4-FFF2-40B4-BE49-F238E27FC236}">
                <a16:creationId xmlns:a16="http://schemas.microsoft.com/office/drawing/2014/main" id="{8A0DFBE8-3C69-254F-9B57-2A299ECDBE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640003E9-4B33-4AAE-AC82-DEE57A618335}"/>
              </a:ext>
            </a:extLst>
          </p:cNvPr>
          <p:cNvSpPr txBox="1">
            <a:spLocks/>
          </p:cNvSpPr>
          <p:nvPr userDrawn="1"/>
        </p:nvSpPr>
        <p:spPr>
          <a:xfrm>
            <a:off x="11620362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A583A4-E6BE-4E42-940D-4AD286D5AE10}"/>
              </a:ext>
            </a:extLst>
          </p:cNvPr>
          <p:cNvSpPr txBox="1"/>
          <p:nvPr userDrawn="1"/>
        </p:nvSpPr>
        <p:spPr>
          <a:xfrm>
            <a:off x="4342821" y="6290909"/>
            <a:ext cx="346817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b="0" i="0" u="none" strike="noStrike" cap="none" dirty="0">
                <a:solidFill>
                  <a:schemeClr val="accent1"/>
                </a:solidFill>
                <a:latin typeface="+mn-lt"/>
                <a:ea typeface="Arial"/>
                <a:cs typeface="Arial"/>
                <a:sym typeface="Arial"/>
              </a:rPr>
              <a:t>Mastering the Spring Framework</a:t>
            </a:r>
          </a:p>
        </p:txBody>
      </p:sp>
    </p:spTree>
    <p:extLst>
      <p:ext uri="{BB962C8B-B14F-4D97-AF65-F5344CB8AC3E}">
        <p14:creationId xmlns:p14="http://schemas.microsoft.com/office/powerpoint/2010/main" val="280056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0633-14F5-45AE-B8A8-8405E216C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88F6F-5C1D-4587-9A3F-9AD826EFF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09ADB-4B44-4824-A4B4-119D2FBE5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50A7-2DED-40D4-B473-43B5D9AEF0F0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0C8F5-A658-478B-BCF1-261420850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AD75B-4429-4A05-82CA-D5C700019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5056-379E-4E13-967D-479E54DF0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8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A992-783B-4D60-9E91-1858145A7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12241-6EE7-4CFF-A3A4-11D2DFA00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AFDDA-4C63-4959-A6A0-AE3F5FF7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50A7-2DED-40D4-B473-43B5D9AEF0F0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143F8-3039-4ECD-9B39-5F94AF16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35416-F9FA-4BEF-8EA4-6041E760D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5056-379E-4E13-967D-479E54DF0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44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7DDA8-FB43-4C90-820C-6A778467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2771B-1FC8-4326-BAC7-CDD482FD0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54068-866D-439D-9DB6-86326C7F4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29A5A-A10F-411C-8D20-33C0BBA18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50A7-2DED-40D4-B473-43B5D9AEF0F0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54CAF-C71E-42EA-9285-063FB394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2A0A8-CEDA-4FF0-BB76-C2F488D0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5056-379E-4E13-967D-479E54DF0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77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221D5-ED5F-4796-A857-E02D67837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3F713-0B93-4B8A-91D5-1B51052A2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4BDE8-3F3A-494C-920E-1BB06B2B8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52D77-5DF1-45CB-A396-2C222AD7C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B4B21-2C7D-47DA-BBEA-73346909F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A19D71-17B7-48BA-9A18-5EFFB8EC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50A7-2DED-40D4-B473-43B5D9AEF0F0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ED30F-83A3-46F6-A5AA-A0B98D47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C05D4F-1684-4C2E-86D1-8748A8EA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5056-379E-4E13-967D-479E54DF0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8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A6FA-D314-47E3-8224-68EBB1D1E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D09698-AEFA-42ED-96CD-37EC1A59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50A7-2DED-40D4-B473-43B5D9AEF0F0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D3D1D-A938-4114-B147-C8395FE5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ECBB2-F76D-4BCA-83B3-1A9ACD36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5056-379E-4E13-967D-479E54DF0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52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131C0C-1C28-4292-958B-C435DBAE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50A7-2DED-40D4-B473-43B5D9AEF0F0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B85CAC-D087-4506-923C-9BF6C5EC3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9CEB4-2498-4520-A13E-F339853A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5056-379E-4E13-967D-479E54DF0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19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6F63-9D66-4B88-97C1-40599F0E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1D3C5-72EE-4961-B89E-6926A21D4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598B8-90F8-43DF-8248-BD8B626CF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62E8E-4779-4023-AF27-EF35E453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50A7-2DED-40D4-B473-43B5D9AEF0F0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ED29B-A993-4717-8665-BC26BDDB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F228C-A201-4970-9448-A73497AC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5056-379E-4E13-967D-479E54DF0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19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07B34-13CC-466D-B0F0-897D610F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9A2FE4-D7F3-41A4-B5C4-7DA310419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D797C-F839-4DCB-895D-FBEE7C5BD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1A3D0-F51B-4008-B85F-C260DD0D4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50A7-2DED-40D4-B473-43B5D9AEF0F0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D903A-29E0-4D7E-9EAF-F8CE7946F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44B95-36E0-4807-ADB7-C21276E3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5056-379E-4E13-967D-479E54DF0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33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31584D-AC78-4C25-B3F3-F84C53AC2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534DE-0C21-4DDD-B8E2-253B70C08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FE22C-E36B-4F21-B573-2E5FF38DE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50A7-2DED-40D4-B473-43B5D9AEF0F0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07DE6-49FF-420E-8111-F73785325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8B1D1-372D-4531-91EC-BE9E3F649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45056-379E-4E13-967D-479E54DF0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72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mydealership.com/locations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vkostyukov/32c84c0c01789425c29a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racksburg.com/choosing-an-http-status-code/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mydealership.com/api/v1/inventory/cars/1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richardsonMaturityModel.html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5491" y="2718036"/>
            <a:ext cx="888374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90000"/>
              </a:lnSpc>
              <a:buClr>
                <a:schemeClr val="dk1"/>
              </a:buClr>
              <a:buSzPts val="5400"/>
            </a:pPr>
            <a:r>
              <a:rPr lang="en-US" sz="4800" b="1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REST WEB SERVICES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983140"/>
            <a:ext cx="177500" cy="177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223995" y="2983140"/>
            <a:ext cx="177500" cy="177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447990" y="2983140"/>
            <a:ext cx="177500" cy="177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670459" y="2983140"/>
            <a:ext cx="177500" cy="177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895579" y="2983140"/>
            <a:ext cx="177500" cy="177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55635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37723-2AFC-449B-A1C7-D4B5701F2AD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76400" y="1793875"/>
            <a:ext cx="10515600" cy="408781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Web Application is a client–server computer program where:</a:t>
            </a:r>
          </a:p>
          <a:p>
            <a:pPr lvl="1"/>
            <a:r>
              <a:rPr lang="en-US" dirty="0"/>
              <a:t>The client (including the user interface and client-side logic) runs in a web browser</a:t>
            </a:r>
          </a:p>
          <a:p>
            <a:pPr lvl="1"/>
            <a:r>
              <a:rPr lang="en-US" dirty="0"/>
              <a:t>The server produces dynamic content (such as HTML pages) based on user actions</a:t>
            </a:r>
          </a:p>
          <a:p>
            <a:r>
              <a:rPr lang="en-US" dirty="0"/>
              <a:t>In Web Applications are managed and executed by ‘Web / Servlet Container’</a:t>
            </a:r>
          </a:p>
          <a:p>
            <a:r>
              <a:rPr lang="en-US" dirty="0"/>
              <a:t>Web Container is a runtime environment for web application  which handles:</a:t>
            </a:r>
          </a:p>
          <a:p>
            <a:pPr lvl="1"/>
            <a:r>
              <a:rPr lang="en-US" dirty="0"/>
              <a:t>Network connectivity</a:t>
            </a:r>
          </a:p>
          <a:p>
            <a:pPr lvl="1"/>
            <a:r>
              <a:rPr lang="en-US" dirty="0"/>
              <a:t>Lifecycle management</a:t>
            </a:r>
          </a:p>
          <a:p>
            <a:pPr lvl="1"/>
            <a:r>
              <a:rPr lang="en-US" dirty="0"/>
              <a:t>Application security</a:t>
            </a:r>
          </a:p>
          <a:p>
            <a:pPr lvl="1"/>
            <a:r>
              <a:rPr lang="en-US" dirty="0"/>
              <a:t>Concurrency</a:t>
            </a:r>
          </a:p>
          <a:p>
            <a:pPr lvl="1"/>
            <a:r>
              <a:rPr lang="en-US" dirty="0"/>
              <a:t>Transactions</a:t>
            </a:r>
          </a:p>
          <a:p>
            <a:pPr lvl="1"/>
            <a:r>
              <a:rPr lang="en-US" dirty="0"/>
              <a:t>Etc.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0AEAC8-F69D-40F9-8B5F-F4F177E1ACC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420688"/>
            <a:ext cx="10515600" cy="911225"/>
          </a:xfrm>
        </p:spPr>
        <p:txBody>
          <a:bodyPr/>
          <a:lstStyle/>
          <a:p>
            <a:r>
              <a:rPr lang="en-US" dirty="0"/>
              <a:t>Web Applications and Web Containers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EF95A5-0319-4E66-9779-27A12E8F2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584" y="3429000"/>
            <a:ext cx="2078916" cy="279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51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F61E-31E3-456F-B68F-9680179788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420688"/>
            <a:ext cx="10515600" cy="911225"/>
          </a:xfrm>
        </p:spPr>
        <p:txBody>
          <a:bodyPr/>
          <a:lstStyle/>
          <a:p>
            <a:r>
              <a:rPr lang="en-US" dirty="0"/>
              <a:t>HTTP – </a:t>
            </a:r>
            <a:r>
              <a:rPr lang="en-US" dirty="0" err="1"/>
              <a:t>HyperText</a:t>
            </a:r>
            <a:r>
              <a:rPr lang="en-US" dirty="0"/>
              <a:t> Transfer Protocol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6CA52B94-73CB-461B-906C-D65FA3B30801}"/>
              </a:ext>
            </a:extLst>
          </p:cNvPr>
          <p:cNvSpPr/>
          <p:nvPr/>
        </p:nvSpPr>
        <p:spPr>
          <a:xfrm>
            <a:off x="1480898" y="1873660"/>
            <a:ext cx="9880463" cy="3362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5665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117F3-F0E1-43C9-9468-10AB4572E8B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76400" y="1793875"/>
            <a:ext cx="10515600" cy="408781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Java RESTful services are deployed within </a:t>
            </a:r>
            <a:r>
              <a:rPr lang="en-US" dirty="0" err="1"/>
              <a:t>JavaEE</a:t>
            </a:r>
            <a:r>
              <a:rPr lang="en-US" dirty="0"/>
              <a:t> or Web Container</a:t>
            </a:r>
          </a:p>
          <a:p>
            <a:pPr lvl="1"/>
            <a:r>
              <a:rPr lang="en-US" dirty="0"/>
              <a:t>Same as Web Applications</a:t>
            </a:r>
          </a:p>
          <a:p>
            <a:r>
              <a:rPr lang="en-US" dirty="0"/>
              <a:t>Major differences between Web Application and RESTful Service implementations:</a:t>
            </a:r>
          </a:p>
          <a:p>
            <a:pPr lvl="1"/>
            <a:r>
              <a:rPr lang="en-US" dirty="0"/>
              <a:t>Data exchange format  HTML vs. JSON/XML/…</a:t>
            </a:r>
          </a:p>
          <a:p>
            <a:pPr lvl="1"/>
            <a:r>
              <a:rPr lang="en-US" dirty="0"/>
              <a:t>Frameworks used</a:t>
            </a:r>
          </a:p>
          <a:p>
            <a:pPr lvl="1"/>
            <a:r>
              <a:rPr lang="en-US" dirty="0" err="1"/>
              <a:t>SpringMVC</a:t>
            </a:r>
            <a:r>
              <a:rPr lang="en-US" dirty="0"/>
              <a:t>/Struts2 vs. </a:t>
            </a:r>
            <a:r>
              <a:rPr lang="en-US" dirty="0" err="1"/>
              <a:t>DropWizard</a:t>
            </a:r>
            <a:r>
              <a:rPr lang="en-US" dirty="0"/>
              <a:t>/</a:t>
            </a:r>
            <a:r>
              <a:rPr lang="en-US" dirty="0" err="1"/>
              <a:t>Restlet</a:t>
            </a:r>
            <a:endParaRPr lang="en-US" dirty="0"/>
          </a:p>
          <a:p>
            <a:pPr lvl="2"/>
            <a:r>
              <a:rPr lang="en-US" sz="1800" dirty="0"/>
              <a:t>Some frameworks, such as </a:t>
            </a:r>
            <a:r>
              <a:rPr lang="en-US" sz="1800" dirty="0" err="1"/>
              <a:t>PlayFramework</a:t>
            </a:r>
            <a:r>
              <a:rPr lang="en-US" sz="1800" dirty="0"/>
              <a:t> or Spring Boot, can be used for both</a:t>
            </a:r>
          </a:p>
          <a:p>
            <a:r>
              <a:rPr lang="en-US" dirty="0"/>
              <a:t>Specifications adhered to  </a:t>
            </a:r>
            <a:r>
              <a:rPr lang="en-US" dirty="0" err="1"/>
              <a:t>ServletAPI</a:t>
            </a:r>
            <a:r>
              <a:rPr lang="en-US" dirty="0"/>
              <a:t> vs. JAX-RS</a:t>
            </a:r>
          </a:p>
          <a:p>
            <a:pPr lvl="1"/>
            <a:r>
              <a:rPr lang="en-US" dirty="0"/>
              <a:t>Some implementations are ‘specification agnostic’, but follow common ‘request  dispatch’ pattern</a:t>
            </a:r>
          </a:p>
          <a:p>
            <a:r>
              <a:rPr lang="en-US" dirty="0"/>
              <a:t>Client implementation</a:t>
            </a:r>
          </a:p>
          <a:p>
            <a:pPr lvl="1"/>
            <a:r>
              <a:rPr lang="en-US" dirty="0"/>
              <a:t>Browser vs. RESTful client (i.e., another application)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7D606-7F76-4D58-BE88-5BCC0C9122E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420688"/>
            <a:ext cx="10515600" cy="911225"/>
          </a:xfrm>
        </p:spPr>
        <p:txBody>
          <a:bodyPr/>
          <a:lstStyle/>
          <a:p>
            <a:r>
              <a:rPr lang="en-US" dirty="0"/>
              <a:t>RESTful Service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662634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AE2BE-591B-4173-A3E4-4C54A708AD3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76400" y="1331913"/>
            <a:ext cx="10515600" cy="49958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JavaScript Object Notation (JSON)</a:t>
            </a:r>
          </a:p>
          <a:p>
            <a:pPr lvl="1"/>
            <a:r>
              <a:rPr lang="en-US" dirty="0"/>
              <a:t>A lightweight data-interchange format derived from the ECMAScript (JavaScript)</a:t>
            </a:r>
          </a:p>
          <a:p>
            <a:pPr lvl="1"/>
            <a:r>
              <a:rPr lang="en-US" dirty="0"/>
              <a:t>Syntax defined in ECMA-404 – The JSON Data Interchange Standard</a:t>
            </a:r>
          </a:p>
          <a:p>
            <a:pPr lvl="1"/>
            <a:r>
              <a:rPr lang="en-US" dirty="0"/>
              <a:t>Easy for humans to read and write, easy for machines to parse and generate</a:t>
            </a:r>
          </a:p>
          <a:p>
            <a:r>
              <a:rPr lang="en-US" dirty="0"/>
              <a:t>JSON is built on two structures</a:t>
            </a:r>
          </a:p>
          <a:p>
            <a:pPr lvl="1"/>
            <a:r>
              <a:rPr lang="en-US" dirty="0"/>
              <a:t>Object (map): a collection of </a:t>
            </a:r>
            <a:r>
              <a:rPr lang="en-US" dirty="0" err="1"/>
              <a:t>name:value</a:t>
            </a:r>
            <a:r>
              <a:rPr lang="en-US" dirty="0"/>
              <a:t> pairs separated by comma</a:t>
            </a:r>
          </a:p>
          <a:p>
            <a:pPr lvl="2"/>
            <a:r>
              <a:rPr lang="en-US" dirty="0"/>
              <a:t>{"key1":"value1", "key2":"value2"}</a:t>
            </a:r>
          </a:p>
          <a:p>
            <a:pPr lvl="1"/>
            <a:r>
              <a:rPr lang="en-US" dirty="0"/>
              <a:t>Array (list): a collection of ordered values separated by comma</a:t>
            </a:r>
          </a:p>
          <a:p>
            <a:pPr lvl="2"/>
            <a:r>
              <a:rPr lang="en-US" dirty="0"/>
              <a:t>["value1", "value2", "value3"}]</a:t>
            </a:r>
          </a:p>
          <a:p>
            <a:r>
              <a:rPr lang="en-US" dirty="0"/>
              <a:t>JSON values can be:</a:t>
            </a:r>
          </a:p>
          <a:p>
            <a:pPr lvl="1"/>
            <a:r>
              <a:rPr lang="en-US" dirty="0"/>
              <a:t>Strings ("string1")</a:t>
            </a:r>
          </a:p>
          <a:p>
            <a:pPr lvl="1"/>
            <a:r>
              <a:rPr lang="en-US" dirty="0"/>
              <a:t>– Numbers (10, 3.141, 2.5E6)</a:t>
            </a:r>
          </a:p>
          <a:p>
            <a:pPr lvl="1"/>
            <a:r>
              <a:rPr lang="en-US" dirty="0"/>
              <a:t>Boolean (true or false)</a:t>
            </a:r>
          </a:p>
          <a:p>
            <a:pPr lvl="1"/>
            <a:r>
              <a:rPr lang="en-US" dirty="0"/>
              <a:t>null</a:t>
            </a:r>
          </a:p>
          <a:p>
            <a:pPr lvl="1"/>
            <a:r>
              <a:rPr lang="en-US" dirty="0"/>
              <a:t>Another Object or Array (map of lists, list of maps, map of maps, list of lists)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53E45-AE57-41C1-933A-C067074EF25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420688"/>
            <a:ext cx="10515600" cy="911225"/>
          </a:xfrm>
        </p:spPr>
        <p:txBody>
          <a:bodyPr/>
          <a:lstStyle/>
          <a:p>
            <a:r>
              <a:rPr lang="en-US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1747603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4FA0D-847A-4440-8E90-EE4A99D53DB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76400" y="1449388"/>
            <a:ext cx="10515600" cy="4086225"/>
          </a:xfrm>
        </p:spPr>
        <p:txBody>
          <a:bodyPr/>
          <a:lstStyle/>
          <a:p>
            <a:r>
              <a:rPr lang="en-US" dirty="0"/>
              <a:t>Objects and Arrays can be combined:</a:t>
            </a:r>
          </a:p>
          <a:p>
            <a:pPr lvl="1"/>
            <a:r>
              <a:rPr lang="en-US" dirty="0"/>
              <a:t>Family members aggregated by last name</a:t>
            </a:r>
          </a:p>
          <a:p>
            <a:pPr marL="5080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{"Smiths": ["John", "Jane"],</a:t>
            </a:r>
          </a:p>
          <a:p>
            <a:pPr marL="5080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"Jones" : ["Ann", "Dave", "Rob"]}</a:t>
            </a:r>
          </a:p>
          <a:p>
            <a:pPr marL="508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34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3334911-3006-4BAA-9FE4-82346CDD94C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420688"/>
            <a:ext cx="10515600" cy="911225"/>
          </a:xfrm>
        </p:spPr>
        <p:txBody>
          <a:bodyPr/>
          <a:lstStyle/>
          <a:p>
            <a:r>
              <a:rPr lang="en-US" spc="-5" dirty="0"/>
              <a:t>JSON </a:t>
            </a:r>
            <a:r>
              <a:rPr lang="en-US" dirty="0"/>
              <a:t>– </a:t>
            </a:r>
            <a:r>
              <a:rPr lang="en-US" spc="-5" dirty="0"/>
              <a:t>Combining Objects and</a:t>
            </a:r>
            <a:r>
              <a:rPr lang="en-US" spc="-45" dirty="0"/>
              <a:t> </a:t>
            </a:r>
            <a:r>
              <a:rPr lang="en-US" spc="-5" dirty="0"/>
              <a:t>Arrays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F778FA-47CE-4253-8429-FCACF7C5137F}"/>
              </a:ext>
            </a:extLst>
          </p:cNvPr>
          <p:cNvSpPr/>
          <p:nvPr/>
        </p:nvSpPr>
        <p:spPr>
          <a:xfrm>
            <a:off x="870528" y="2253921"/>
            <a:ext cx="5540291" cy="80252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039BD3-56B5-4976-803F-66BA60CEE658}"/>
              </a:ext>
            </a:extLst>
          </p:cNvPr>
          <p:cNvSpPr/>
          <p:nvPr/>
        </p:nvSpPr>
        <p:spPr>
          <a:xfrm>
            <a:off x="870528" y="3388013"/>
            <a:ext cx="6096000" cy="151067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marL="241300">
              <a:lnSpc>
                <a:spcPts val="1610"/>
              </a:lnSpc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3390">
              <a:spcBef>
                <a:spcPts val="25"/>
              </a:spcBef>
            </a:pPr>
            <a:r>
              <a:rPr lang="en-US" sz="1600" b="1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600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spc="-5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1600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</a:t>
            </a:r>
            <a:r>
              <a:rPr lang="en-US" sz="1600" spc="-1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"Doe“</a:t>
            </a:r>
          </a:p>
          <a:p>
            <a:pPr marL="453390">
              <a:spcBef>
                <a:spcPts val="100"/>
              </a:spcBef>
            </a:pPr>
            <a:r>
              <a:rPr lang="en-US" sz="1600" b="1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600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spc="-5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1600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"Smith", "</a:t>
            </a:r>
            <a:r>
              <a:rPr lang="en-US" sz="1600" spc="-5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1600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</a:t>
            </a:r>
            <a:r>
              <a:rPr lang="en-US" sz="1600" spc="-4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lang="en-US" sz="1600" b="1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3390">
              <a:spcBef>
                <a:spcPts val="25"/>
              </a:spcBef>
            </a:pPr>
            <a:r>
              <a:rPr lang="en-US" sz="1600" b="1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600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spc="-5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1600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Smith"</a:t>
            </a:r>
            <a:r>
              <a:rPr lang="en-US" sz="1600" spc="-5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spc="-5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":</a:t>
            </a:r>
            <a:r>
              <a:rPr lang="en-US" sz="1600" spc="-3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"Jane"</a:t>
            </a:r>
            <a:r>
              <a:rPr lang="en-US" sz="1600" b="1" spc="-5" dirty="0">
                <a:solidFill>
                  <a:srgbClr val="1A93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rgbClr val="1A93C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41300">
              <a:spcBef>
                <a:spcPts val="20"/>
              </a:spcBef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3390">
              <a:spcBef>
                <a:spcPts val="25"/>
              </a:spcBef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B47F93-A66B-4FF7-84E8-0FE28CC4788C}"/>
              </a:ext>
            </a:extLst>
          </p:cNvPr>
          <p:cNvSpPr/>
          <p:nvPr/>
        </p:nvSpPr>
        <p:spPr>
          <a:xfrm>
            <a:off x="845761" y="4945119"/>
            <a:ext cx="528542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lvl="1" indent="-3810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ts val="2400"/>
              <a:buFont typeface="Wingdings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Avenir Book" panose="02000503020000020003" pitchFamily="2" charset="0"/>
                <a:ea typeface="Open Sans"/>
                <a:cs typeface="Open Sans"/>
                <a:sym typeface="Open Sans"/>
              </a:rPr>
              <a:t>List of individuals (with ‘</a:t>
            </a:r>
            <a:r>
              <a:rPr lang="en-US" sz="1800" dirty="0" err="1">
                <a:solidFill>
                  <a:schemeClr val="dk1"/>
                </a:solidFill>
                <a:latin typeface="Avenir Book" panose="02000503020000020003" pitchFamily="2" charset="0"/>
                <a:ea typeface="Open Sans"/>
                <a:cs typeface="Open Sans"/>
                <a:sym typeface="Open Sans"/>
              </a:rPr>
              <a:t>firstName</a:t>
            </a:r>
            <a:r>
              <a:rPr lang="en-US" sz="1800" dirty="0">
                <a:solidFill>
                  <a:schemeClr val="dk1"/>
                </a:solidFill>
                <a:latin typeface="Avenir Book" panose="02000503020000020003" pitchFamily="2" charset="0"/>
                <a:ea typeface="Open Sans"/>
                <a:cs typeface="Open Sans"/>
                <a:sym typeface="Open Sans"/>
              </a:rPr>
              <a:t>’ – optional)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6F22FD-634A-4EAB-8328-82BFD368BEDD}"/>
              </a:ext>
            </a:extLst>
          </p:cNvPr>
          <p:cNvSpPr/>
          <p:nvPr/>
        </p:nvSpPr>
        <p:spPr>
          <a:xfrm>
            <a:off x="841032" y="3069801"/>
            <a:ext cx="6096000" cy="8340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 lvl="1" indent="-3810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ts val="2400"/>
              <a:buFont typeface="Wingdings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Avenir Book" panose="02000503020000020003" pitchFamily="2" charset="0"/>
                <a:ea typeface="Open Sans"/>
                <a:cs typeface="Open Sans"/>
                <a:sym typeface="Open Sans"/>
              </a:rPr>
              <a:t>List of individuals (with ‘</a:t>
            </a:r>
            <a:r>
              <a:rPr lang="en-US" sz="1800" dirty="0" err="1">
                <a:solidFill>
                  <a:schemeClr val="dk1"/>
                </a:solidFill>
                <a:latin typeface="Avenir Book" panose="02000503020000020003" pitchFamily="2" charset="0"/>
                <a:ea typeface="Open Sans"/>
                <a:cs typeface="Open Sans"/>
                <a:sym typeface="Open Sans"/>
              </a:rPr>
              <a:t>firstName</a:t>
            </a:r>
            <a:r>
              <a:rPr lang="en-US" sz="1800" dirty="0">
                <a:solidFill>
                  <a:schemeClr val="dk1"/>
                </a:solidFill>
                <a:latin typeface="Avenir Book" panose="02000503020000020003" pitchFamily="2" charset="0"/>
                <a:ea typeface="Open Sans"/>
                <a:cs typeface="Open Sans"/>
                <a:sym typeface="Open Sans"/>
              </a:rPr>
              <a:t>’ – optional)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Font typeface="Wingdings" pitchFamily="2" charset="2"/>
            </a:pPr>
            <a:endParaRPr lang="en-US" sz="2000" dirty="0">
              <a:solidFill>
                <a:schemeClr val="dk1"/>
              </a:solidFill>
              <a:latin typeface="Consolas" panose="020B0609020204030204" pitchFamily="49" charset="0"/>
              <a:ea typeface="Open Sans"/>
              <a:cs typeface="Consolas" panose="020B0609020204030204" pitchFamily="49" charset="0"/>
              <a:sym typeface="Open Sans"/>
            </a:endParaRPr>
          </a:p>
          <a:p>
            <a:pPr lvl="1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AC6B7A-1ABD-403D-91D4-AAE00078ED9D}"/>
              </a:ext>
            </a:extLst>
          </p:cNvPr>
          <p:cNvSpPr/>
          <p:nvPr/>
        </p:nvSpPr>
        <p:spPr>
          <a:xfrm>
            <a:off x="870528" y="5246391"/>
            <a:ext cx="7291848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41300">
              <a:lnSpc>
                <a:spcPts val="1610"/>
              </a:lnSpc>
              <a:tabLst>
                <a:tab pos="5878195" algn="l"/>
              </a:tabLst>
            </a:pPr>
            <a:r>
              <a:rPr lang="en-US" sz="1600" b="1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600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"building1": </a:t>
            </a:r>
            <a:r>
              <a:rPr lang="en-US" sz="1600" b="1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600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"1A": </a:t>
            </a:r>
            <a:r>
              <a:rPr lang="en-US" sz="1600" b="1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600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"Smiths":</a:t>
            </a:r>
            <a:r>
              <a:rPr lang="en-US" sz="1600" spc="1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lang="en-US" sz="1600" b="1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"Jane"	</a:t>
            </a:r>
            <a:r>
              <a:rPr lang="en-US" sz="1600" b="1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]},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474595">
              <a:lnSpc>
                <a:spcPts val="1645"/>
              </a:lnSpc>
              <a:spcBef>
                <a:spcPts val="25"/>
              </a:spcBef>
            </a:pPr>
            <a:r>
              <a:rPr lang="en-US" sz="1600" b="1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600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"Jones"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1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"Ann", "Dave",</a:t>
            </a:r>
            <a:r>
              <a:rPr lang="en-US" sz="1600" spc="-11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"Rob"</a:t>
            </a:r>
            <a:r>
              <a:rPr lang="en-US" sz="1600" b="1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]}},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30375">
              <a:lnSpc>
                <a:spcPts val="1645"/>
              </a:lnSpc>
              <a:tabLst>
                <a:tab pos="5878195" algn="l"/>
              </a:tabLst>
            </a:pPr>
            <a:r>
              <a:rPr lang="en-US" sz="1600" b="1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600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"2A":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600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"Kramer":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"Cosmo"	</a:t>
            </a:r>
            <a:r>
              <a:rPr lang="en-US" sz="1600" b="1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]}}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41300">
              <a:spcBef>
                <a:spcPts val="25"/>
              </a:spcBef>
            </a:pPr>
            <a:r>
              <a:rPr lang="en-US" sz="1600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154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8BE1B4-630E-4A17-8E13-E5D8F54FCF6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76400" y="1793875"/>
            <a:ext cx="10515600" cy="4087813"/>
          </a:xfrm>
        </p:spPr>
        <p:txBody>
          <a:bodyPr/>
          <a:lstStyle/>
          <a:p>
            <a:r>
              <a:rPr lang="en-US" dirty="0"/>
              <a:t>Web Application is using JSP, JSF, or other templating engines to generate HTML response</a:t>
            </a:r>
          </a:p>
          <a:p>
            <a:r>
              <a:rPr lang="en-US" dirty="0"/>
              <a:t>Spring Boot framework is using special libraries to automatically convert Java objects  (POJOs – Plain Old Java Objects) into JSON/XML and vice versa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E0CF2-244D-4D75-80D0-1F509B0C850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420688"/>
            <a:ext cx="10515600" cy="911225"/>
          </a:xfrm>
        </p:spPr>
        <p:txBody>
          <a:bodyPr>
            <a:normAutofit fontScale="90000"/>
          </a:bodyPr>
          <a:lstStyle/>
          <a:p>
            <a:r>
              <a:rPr lang="en-US" dirty="0"/>
              <a:t>Request/Response (De-)Serialization (from)to JSON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8F476A-0985-4EEB-BFCD-C31B572AC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158" y="3676432"/>
            <a:ext cx="5900176" cy="300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56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14ABED2-4C1E-47A0-98B9-1B4CC8F01977}"/>
              </a:ext>
            </a:extLst>
          </p:cNvPr>
          <p:cNvGrpSpPr/>
          <p:nvPr/>
        </p:nvGrpSpPr>
        <p:grpSpPr>
          <a:xfrm>
            <a:off x="4427416" y="2221648"/>
            <a:ext cx="4853993" cy="2205679"/>
            <a:chOff x="4399685" y="655859"/>
            <a:chExt cx="4853993" cy="2205679"/>
          </a:xfrm>
        </p:grpSpPr>
        <p:sp>
          <p:nvSpPr>
            <p:cNvPr id="4" name="TextBox 3"/>
            <p:cNvSpPr txBox="1"/>
            <p:nvPr/>
          </p:nvSpPr>
          <p:spPr>
            <a:xfrm>
              <a:off x="5236232" y="655859"/>
              <a:ext cx="40174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3600" b="1" dirty="0">
                  <a:latin typeface="Lato"/>
                </a:rPr>
                <a:t>Chapter Concepts</a:t>
              </a:r>
              <a:endParaRPr lang="id-ID" sz="3600" b="1" dirty="0">
                <a:latin typeface="Lato"/>
                <a:sym typeface="Lato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99685" y="683575"/>
              <a:ext cx="581025" cy="581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506347" y="831822"/>
              <a:ext cx="367700" cy="284530"/>
              <a:chOff x="5895975" y="3276601"/>
              <a:chExt cx="400050" cy="309563"/>
            </a:xfrm>
            <a:solidFill>
              <a:schemeClr val="bg1"/>
            </a:solidFill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6003925" y="3276601"/>
                <a:ext cx="292100" cy="61913"/>
              </a:xfrm>
              <a:custGeom>
                <a:avLst/>
                <a:gdLst>
                  <a:gd name="T0" fmla="*/ 4 w 76"/>
                  <a:gd name="T1" fmla="*/ 0 h 16"/>
                  <a:gd name="T2" fmla="*/ 72 w 76"/>
                  <a:gd name="T3" fmla="*/ 0 h 16"/>
                  <a:gd name="T4" fmla="*/ 76 w 76"/>
                  <a:gd name="T5" fmla="*/ 4 h 16"/>
                  <a:gd name="T6" fmla="*/ 76 w 76"/>
                  <a:gd name="T7" fmla="*/ 12 h 16"/>
                  <a:gd name="T8" fmla="*/ 72 w 76"/>
                  <a:gd name="T9" fmla="*/ 16 h 16"/>
                  <a:gd name="T10" fmla="*/ 4 w 76"/>
                  <a:gd name="T11" fmla="*/ 16 h 16"/>
                  <a:gd name="T12" fmla="*/ 0 w 76"/>
                  <a:gd name="T13" fmla="*/ 12 h 16"/>
                  <a:gd name="T14" fmla="*/ 0 w 76"/>
                  <a:gd name="T15" fmla="*/ 4 h 16"/>
                  <a:gd name="T16" fmla="*/ 4 w 7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16">
                    <a:moveTo>
                      <a:pt x="4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74" y="0"/>
                      <a:pt x="76" y="2"/>
                      <a:pt x="76" y="4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4"/>
                      <a:pt x="74" y="16"/>
                      <a:pt x="7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6003925" y="3400426"/>
                <a:ext cx="231775" cy="61913"/>
              </a:xfrm>
              <a:custGeom>
                <a:avLst/>
                <a:gdLst>
                  <a:gd name="T0" fmla="*/ 4 w 60"/>
                  <a:gd name="T1" fmla="*/ 0 h 16"/>
                  <a:gd name="T2" fmla="*/ 56 w 60"/>
                  <a:gd name="T3" fmla="*/ 0 h 16"/>
                  <a:gd name="T4" fmla="*/ 60 w 60"/>
                  <a:gd name="T5" fmla="*/ 4 h 16"/>
                  <a:gd name="T6" fmla="*/ 60 w 60"/>
                  <a:gd name="T7" fmla="*/ 12 h 16"/>
                  <a:gd name="T8" fmla="*/ 56 w 60"/>
                  <a:gd name="T9" fmla="*/ 16 h 16"/>
                  <a:gd name="T10" fmla="*/ 4 w 60"/>
                  <a:gd name="T11" fmla="*/ 16 h 16"/>
                  <a:gd name="T12" fmla="*/ 0 w 60"/>
                  <a:gd name="T13" fmla="*/ 12 h 16"/>
                  <a:gd name="T14" fmla="*/ 0 w 60"/>
                  <a:gd name="T15" fmla="*/ 4 h 16"/>
                  <a:gd name="T16" fmla="*/ 4 w 60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16">
                    <a:moveTo>
                      <a:pt x="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58" y="0"/>
                      <a:pt x="60" y="2"/>
                      <a:pt x="60" y="4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60" y="14"/>
                      <a:pt x="58" y="16"/>
                      <a:pt x="56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6003925" y="3524251"/>
                <a:ext cx="277813" cy="61913"/>
              </a:xfrm>
              <a:custGeom>
                <a:avLst/>
                <a:gdLst>
                  <a:gd name="T0" fmla="*/ 4 w 72"/>
                  <a:gd name="T1" fmla="*/ 0 h 16"/>
                  <a:gd name="T2" fmla="*/ 68 w 72"/>
                  <a:gd name="T3" fmla="*/ 0 h 16"/>
                  <a:gd name="T4" fmla="*/ 72 w 72"/>
                  <a:gd name="T5" fmla="*/ 4 h 16"/>
                  <a:gd name="T6" fmla="*/ 72 w 72"/>
                  <a:gd name="T7" fmla="*/ 12 h 16"/>
                  <a:gd name="T8" fmla="*/ 68 w 72"/>
                  <a:gd name="T9" fmla="*/ 16 h 16"/>
                  <a:gd name="T10" fmla="*/ 4 w 72"/>
                  <a:gd name="T11" fmla="*/ 16 h 16"/>
                  <a:gd name="T12" fmla="*/ 0 w 72"/>
                  <a:gd name="T13" fmla="*/ 12 h 16"/>
                  <a:gd name="T14" fmla="*/ 0 w 72"/>
                  <a:gd name="T15" fmla="*/ 4 h 16"/>
                  <a:gd name="T16" fmla="*/ 4 w 72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16">
                    <a:moveTo>
                      <a:pt x="4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70" y="0"/>
                      <a:pt x="72" y="2"/>
                      <a:pt x="72" y="4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0" y="16"/>
                      <a:pt x="68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" name="Freeform 8"/>
              <p:cNvSpPr>
                <a:spLocks/>
              </p:cNvSpPr>
              <p:nvPr/>
            </p:nvSpPr>
            <p:spPr bwMode="auto">
              <a:xfrm>
                <a:off x="5895975" y="3276601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" name="Freeform 9"/>
              <p:cNvSpPr>
                <a:spLocks/>
              </p:cNvSpPr>
              <p:nvPr/>
            </p:nvSpPr>
            <p:spPr bwMode="auto">
              <a:xfrm>
                <a:off x="5895975" y="3400426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" name="Freeform 10"/>
              <p:cNvSpPr>
                <a:spLocks/>
              </p:cNvSpPr>
              <p:nvPr/>
            </p:nvSpPr>
            <p:spPr bwMode="auto">
              <a:xfrm>
                <a:off x="5895975" y="3524251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4690197" y="1318884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90197" y="1822802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980710" y="1563177"/>
              <a:ext cx="1462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Web Services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80710" y="2011469"/>
              <a:ext cx="1699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HTTP and JSON</a:t>
              </a:r>
            </a:p>
          </p:txBody>
        </p:sp>
        <p:sp>
          <p:nvSpPr>
            <p:cNvPr id="42" name="Chevron 41">
              <a:extLst>
                <a:ext uri="{FF2B5EF4-FFF2-40B4-BE49-F238E27FC236}">
                  <a16:creationId xmlns:a16="http://schemas.microsoft.com/office/drawing/2014/main" id="{95020DA5-41EE-AF49-9A44-84F9F145BB20}"/>
                </a:ext>
              </a:extLst>
            </p:cNvPr>
            <p:cNvSpPr/>
            <p:nvPr/>
          </p:nvSpPr>
          <p:spPr>
            <a:xfrm>
              <a:off x="4580668" y="2130089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rgbClr val="FFFFFF"/>
                </a:solidFill>
                <a:latin typeface="Avenir Book"/>
              </a:endParaRPr>
            </a:p>
          </p:txBody>
        </p:sp>
        <p:sp>
          <p:nvSpPr>
            <p:cNvPr id="46" name="Chevron 45">
              <a:extLst>
                <a:ext uri="{FF2B5EF4-FFF2-40B4-BE49-F238E27FC236}">
                  <a16:creationId xmlns:a16="http://schemas.microsoft.com/office/drawing/2014/main" id="{545DE6F4-4235-A741-A6EC-9755646991F6}"/>
                </a:ext>
              </a:extLst>
            </p:cNvPr>
            <p:cNvSpPr/>
            <p:nvPr/>
          </p:nvSpPr>
          <p:spPr>
            <a:xfrm>
              <a:off x="4580668" y="1610744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rgbClr val="FFFFFF"/>
                </a:solidFill>
                <a:latin typeface="Avenir Book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7DAD1D1-7A19-4361-8050-A7D3C3440389}"/>
                </a:ext>
              </a:extLst>
            </p:cNvPr>
            <p:cNvCxnSpPr/>
            <p:nvPr/>
          </p:nvCxnSpPr>
          <p:spPr>
            <a:xfrm>
              <a:off x="4690197" y="2303539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96F9E5-ADC3-4F11-BB3F-233AE62377C1}"/>
                </a:ext>
              </a:extLst>
            </p:cNvPr>
            <p:cNvSpPr txBox="1"/>
            <p:nvPr/>
          </p:nvSpPr>
          <p:spPr>
            <a:xfrm>
              <a:off x="4980710" y="2492206"/>
              <a:ext cx="1741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b="1" dirty="0">
                  <a:solidFill>
                    <a:srgbClr val="138BB9"/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RESTful Services</a:t>
              </a:r>
            </a:p>
          </p:txBody>
        </p:sp>
        <p:sp>
          <p:nvSpPr>
            <p:cNvPr id="21" name="Chevron 41">
              <a:extLst>
                <a:ext uri="{FF2B5EF4-FFF2-40B4-BE49-F238E27FC236}">
                  <a16:creationId xmlns:a16="http://schemas.microsoft.com/office/drawing/2014/main" id="{A4B134FB-CC8F-4C8F-8CD3-2A403989C708}"/>
                </a:ext>
              </a:extLst>
            </p:cNvPr>
            <p:cNvSpPr/>
            <p:nvPr/>
          </p:nvSpPr>
          <p:spPr>
            <a:xfrm>
              <a:off x="4580668" y="2610826"/>
              <a:ext cx="198738" cy="172183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rgbClr val="FFFFFF"/>
                </a:solidFill>
                <a:latin typeface="Avenir Boo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9433040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D136AFA6-97B2-459F-B1B9-B588911AF61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76400" y="1793875"/>
            <a:ext cx="10515600" cy="408781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Application domain model (resources) are manipulated using standard set of actions</a:t>
            </a:r>
          </a:p>
          <a:p>
            <a:r>
              <a:rPr lang="en-US" dirty="0"/>
              <a:t>Resources are identified by Uniform Resource Identifiers (URIs) and organized into  collections in a tree-like structure</a:t>
            </a:r>
          </a:p>
          <a:p>
            <a:pPr lvl="1"/>
            <a:r>
              <a:rPr lang="en-US" dirty="0"/>
              <a:t>E.g.: 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http://mydealership.com/locations/</a:t>
            </a:r>
            <a:r>
              <a:rPr lang="en-US" dirty="0">
                <a:solidFill>
                  <a:schemeClr val="accent1"/>
                </a:solidFill>
              </a:rPr>
              <a:t>{</a:t>
            </a:r>
            <a:r>
              <a:rPr lang="en-US" dirty="0"/>
              <a:t>locId}/cars/{carId}</a:t>
            </a:r>
          </a:p>
          <a:p>
            <a:r>
              <a:rPr lang="en-US" dirty="0"/>
              <a:t>Actions are normally represented via HTTP operations applied to any part of URI</a:t>
            </a:r>
          </a:p>
          <a:p>
            <a:pPr lvl="1"/>
            <a:r>
              <a:rPr lang="en-US" dirty="0"/>
              <a:t>GET, POST, DELETE, PUT, PATCH, etc.</a:t>
            </a:r>
          </a:p>
          <a:p>
            <a:r>
              <a:rPr lang="en-US" dirty="0"/>
              <a:t>Data can be exchanged in various formats, though most common ones are JSON and XML  Interactions are stateless</a:t>
            </a:r>
          </a:p>
          <a:p>
            <a:pPr lvl="1"/>
            <a:r>
              <a:rPr lang="en-US" dirty="0"/>
              <a:t>Actions are used to change the state of the resource one at a time</a:t>
            </a:r>
          </a:p>
          <a:p>
            <a:pPr lvl="1"/>
            <a:r>
              <a:rPr lang="en-US" dirty="0"/>
              <a:t>Each call is normally independent from each other</a:t>
            </a:r>
          </a:p>
          <a:p>
            <a:r>
              <a:rPr lang="en-US" dirty="0"/>
              <a:t>Errors are handled via HTTP status codes</a:t>
            </a:r>
          </a:p>
          <a:p>
            <a:pPr lvl="1"/>
            <a:r>
              <a:rPr lang="en-US" dirty="0"/>
              <a:t>200: OK; 404: Resource Not Found; 400: Bad Request; 201: New Resource Created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C8A68-8A6A-4BB5-996E-851EB2053FF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420688"/>
            <a:ext cx="10515600" cy="911225"/>
          </a:xfrm>
        </p:spPr>
        <p:txBody>
          <a:bodyPr/>
          <a:lstStyle/>
          <a:p>
            <a:r>
              <a:rPr lang="en-US" dirty="0"/>
              <a:t>REST Principles</a:t>
            </a:r>
          </a:p>
        </p:txBody>
      </p:sp>
    </p:spTree>
    <p:extLst>
      <p:ext uri="{BB962C8B-B14F-4D97-AF65-F5344CB8AC3E}">
        <p14:creationId xmlns:p14="http://schemas.microsoft.com/office/powerpoint/2010/main" val="3819629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C193BC-DCF1-405E-9E05-DC1EFABB9BF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76400" y="1793875"/>
            <a:ext cx="10515600" cy="4087813"/>
          </a:xfrm>
        </p:spPr>
        <p:txBody>
          <a:bodyPr/>
          <a:lstStyle/>
          <a:p>
            <a:r>
              <a:rPr lang="en-US" dirty="0"/>
              <a:t>GET operation is a safe method and has no side effects (‘R’ in the CRUD)</a:t>
            </a:r>
          </a:p>
          <a:p>
            <a:pPr lvl="1"/>
            <a:r>
              <a:rPr lang="en-US" dirty="0"/>
              <a:t>Server-side content is unchanged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B44F27-93F5-4188-AE8C-11D20B37C5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420688"/>
            <a:ext cx="10515600" cy="911225"/>
          </a:xfrm>
        </p:spPr>
        <p:txBody>
          <a:bodyPr/>
          <a:lstStyle/>
          <a:p>
            <a:r>
              <a:rPr lang="en-US" dirty="0"/>
              <a:t>REST Operations – GET</a:t>
            </a:r>
          </a:p>
        </p:txBody>
      </p:sp>
      <p:graphicFrame>
        <p:nvGraphicFramePr>
          <p:cNvPr id="10" name="object 2">
            <a:extLst>
              <a:ext uri="{FF2B5EF4-FFF2-40B4-BE49-F238E27FC236}">
                <a16:creationId xmlns:a16="http://schemas.microsoft.com/office/drawing/2014/main" id="{3D7B0F33-38C1-4835-8DCC-B027EDC51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082560"/>
              </p:ext>
            </p:extLst>
          </p:nvPr>
        </p:nvGraphicFramePr>
        <p:xfrm>
          <a:off x="1748790" y="3296500"/>
          <a:ext cx="8694419" cy="33627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6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1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7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958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Tahoma"/>
                          <a:cs typeface="Tahoma"/>
                        </a:rPr>
                        <a:t>Request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28575">
                      <a:solidFill>
                        <a:srgbClr val="AFD9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AFD9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 marR="317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Tahoma"/>
                          <a:cs typeface="Tahoma"/>
                        </a:rPr>
                        <a:t>Response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28575">
                      <a:solidFill>
                        <a:srgbClr val="AFD9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AFD9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7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</a:t>
                      </a:r>
                      <a:r>
                        <a:rPr sz="1600" b="1" spc="-3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/inventory/cars/1</a:t>
                      </a: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AFD9FF"/>
                      </a:solidFill>
                      <a:prstDash val="solid"/>
                    </a:lnL>
                    <a:lnT w="28575">
                      <a:solidFill>
                        <a:srgbClr val="AFD9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HTTP/1.1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22860" marB="0">
                    <a:lnR w="28575">
                      <a:solidFill>
                        <a:srgbClr val="AFD9FF"/>
                      </a:solidFill>
                      <a:prstDash val="solid"/>
                    </a:lnR>
                    <a:lnT w="28575">
                      <a:solidFill>
                        <a:srgbClr val="AFD9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 marR="31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HTTP/1.1</a:t>
                      </a:r>
                      <a:r>
                        <a:rPr sz="1600" b="1" spc="-6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AFD9FF"/>
                      </a:solidFill>
                      <a:prstDash val="solid"/>
                    </a:lnL>
                    <a:lnT w="28575">
                      <a:solidFill>
                        <a:srgbClr val="AFD9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OK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22860" marB="0">
                    <a:lnR w="28575">
                      <a:solidFill>
                        <a:srgbClr val="AFD9FF"/>
                      </a:solidFill>
                      <a:prstDash val="solid"/>
                    </a:lnR>
                    <a:lnT w="28575">
                      <a:solidFill>
                        <a:srgbClr val="AFD9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884">
                <a:tc>
                  <a:txBody>
                    <a:bodyPr/>
                    <a:lstStyle/>
                    <a:p>
                      <a:pPr marL="89535">
                        <a:lnSpc>
                          <a:spcPts val="1495"/>
                        </a:lnSpc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Host:</a:t>
                      </a:r>
                      <a:r>
                        <a:rPr sz="1600" spc="-4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mydealership.com</a:t>
                      </a: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 marR="3175">
                        <a:lnSpc>
                          <a:spcPts val="1495"/>
                        </a:lnSpc>
                        <a:tabLst>
                          <a:tab pos="1259205" algn="l"/>
                        </a:tabLst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"model"	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95"/>
                        </a:lnSpc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"honda",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6215" marR="3175">
                        <a:lnSpc>
                          <a:spcPts val="1505"/>
                        </a:lnSpc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"licPlate":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5"/>
                        </a:lnSpc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"BDK032",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6215" marR="3175">
                        <a:lnSpc>
                          <a:spcPts val="1505"/>
                        </a:lnSpc>
                        <a:tabLst>
                          <a:tab pos="1259205" algn="l"/>
                        </a:tabLst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"invId"	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5"/>
                        </a:lnSpc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89535" marR="204470">
                        <a:lnSpc>
                          <a:spcPts val="1610"/>
                        </a:lnSpc>
                        <a:spcBef>
                          <a:spcPts val="535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/inventory/cars  Host:</a:t>
                      </a:r>
                      <a:r>
                        <a:rPr sz="1600" spc="-1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mydealership.com</a:t>
                      </a: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67945" marB="0">
                    <a:lnL w="28575">
                      <a:solidFill>
                        <a:srgbClr val="AFD9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HTTP/1.1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53975" marB="0"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 marR="3175">
                        <a:lnSpc>
                          <a:spcPts val="1645"/>
                        </a:lnSpc>
                        <a:spcBef>
                          <a:spcPts val="425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HTTP/1.1</a:t>
                      </a:r>
                      <a:r>
                        <a:rPr sz="1600" b="1" spc="-6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89535">
                        <a:lnSpc>
                          <a:spcPts val="1645"/>
                        </a:lnSpc>
                        <a:tabLst>
                          <a:tab pos="1365885" algn="l"/>
                        </a:tabLst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[{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"model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	: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53975" marB="0">
                    <a:lnL w="28575">
                      <a:solidFill>
                        <a:srgbClr val="AFD9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45"/>
                        </a:lnSpc>
                        <a:spcBef>
                          <a:spcPts val="425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OK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106045">
                        <a:lnSpc>
                          <a:spcPts val="1645"/>
                        </a:lnSpc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"honda",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53975" marB="0"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8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95"/>
                        </a:lnSpc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"licPlate":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726564" algn="r">
                        <a:lnSpc>
                          <a:spcPts val="1495"/>
                        </a:lnSpc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"BDK032",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5"/>
                        </a:lnSpc>
                        <a:tabLst>
                          <a:tab pos="1062990" algn="l"/>
                        </a:tabLst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"invId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	: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505"/>
                        </a:lnSpc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},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5"/>
                        </a:lnSpc>
                        <a:tabLst>
                          <a:tab pos="1169670" algn="l"/>
                        </a:tabLst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"model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	:</a:t>
                      </a: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726564" algn="r">
                        <a:lnSpc>
                          <a:spcPts val="1505"/>
                        </a:lnSpc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"toyota",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2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  <a:lnB w="28575">
                      <a:solidFill>
                        <a:srgbClr val="AFD9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R w="28575">
                      <a:solidFill>
                        <a:srgbClr val="AFD9FF"/>
                      </a:solidFill>
                      <a:prstDash val="solid"/>
                    </a:lnR>
                    <a:lnB w="28575">
                      <a:solidFill>
                        <a:srgbClr val="AFD9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02260">
                        <a:lnSpc>
                          <a:spcPts val="1470"/>
                        </a:lnSpc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"licPlate":</a:t>
                      </a: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302260">
                        <a:lnSpc>
                          <a:spcPts val="1645"/>
                        </a:lnSpc>
                        <a:tabLst>
                          <a:tab pos="1365885" algn="l"/>
                        </a:tabLst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"invId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	:</a:t>
                      </a: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  <a:lnB w="28575">
                      <a:solidFill>
                        <a:srgbClr val="AFD9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470"/>
                        </a:lnSpc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"GAV101"</a:t>
                      </a: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106045">
                        <a:lnSpc>
                          <a:spcPts val="1645"/>
                        </a:lnSpc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}]</a:t>
                      </a: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R w="28575">
                      <a:solidFill>
                        <a:srgbClr val="AFD9FF"/>
                      </a:solidFill>
                      <a:prstDash val="solid"/>
                    </a:lnR>
                    <a:lnB w="28575">
                      <a:solidFill>
                        <a:srgbClr val="AFD9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725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287332-9E70-49D5-831F-FCB82D54050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76400" y="1793875"/>
            <a:ext cx="10515600" cy="4087813"/>
          </a:xfrm>
        </p:spPr>
        <p:txBody>
          <a:bodyPr/>
          <a:lstStyle/>
          <a:p>
            <a:r>
              <a:rPr lang="en-US" dirty="0"/>
              <a:t>POST operation is used to create resources (‘C’ in the CRUD)</a:t>
            </a:r>
          </a:p>
          <a:p>
            <a:pPr lvl="1"/>
            <a:r>
              <a:rPr lang="en-US" dirty="0"/>
              <a:t>Normal practice is to return a handler (id) to the created resource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22A1A-5147-4905-B242-AC25379D072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420688"/>
            <a:ext cx="10515600" cy="911225"/>
          </a:xfrm>
        </p:spPr>
        <p:txBody>
          <a:bodyPr/>
          <a:lstStyle/>
          <a:p>
            <a:r>
              <a:rPr lang="en-US" dirty="0"/>
              <a:t>REST Operations – POST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DA4C0CE-2345-4660-ABAD-F61D3236BD7E}"/>
              </a:ext>
            </a:extLst>
          </p:cNvPr>
          <p:cNvGrpSpPr/>
          <p:nvPr/>
        </p:nvGrpSpPr>
        <p:grpSpPr>
          <a:xfrm>
            <a:off x="1752600" y="2011189"/>
            <a:ext cx="8686800" cy="3652851"/>
            <a:chOff x="228600" y="902715"/>
            <a:chExt cx="8686800" cy="3652851"/>
          </a:xfrm>
        </p:grpSpPr>
        <p:sp>
          <p:nvSpPr>
            <p:cNvPr id="9" name="object 2">
              <a:extLst>
                <a:ext uri="{FF2B5EF4-FFF2-40B4-BE49-F238E27FC236}">
                  <a16:creationId xmlns:a16="http://schemas.microsoft.com/office/drawing/2014/main" id="{09D1B778-FF09-4F1A-A855-FD7BEBF466D7}"/>
                </a:ext>
              </a:extLst>
            </p:cNvPr>
            <p:cNvSpPr/>
            <p:nvPr/>
          </p:nvSpPr>
          <p:spPr>
            <a:xfrm>
              <a:off x="228600" y="1975561"/>
              <a:ext cx="4269105" cy="2580005"/>
            </a:xfrm>
            <a:custGeom>
              <a:avLst/>
              <a:gdLst/>
              <a:ahLst/>
              <a:cxnLst/>
              <a:rect l="l" t="t" r="r" b="b"/>
              <a:pathLst>
                <a:path w="4269105" h="2580004">
                  <a:moveTo>
                    <a:pt x="0" y="0"/>
                  </a:moveTo>
                  <a:lnTo>
                    <a:pt x="4268792" y="0"/>
                  </a:lnTo>
                  <a:lnTo>
                    <a:pt x="4268792" y="2579771"/>
                  </a:lnTo>
                  <a:lnTo>
                    <a:pt x="0" y="257977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AFD9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9D9A8ADE-CB89-449E-A2EE-55755F511712}"/>
                </a:ext>
              </a:extLst>
            </p:cNvPr>
            <p:cNvSpPr txBox="1"/>
            <p:nvPr/>
          </p:nvSpPr>
          <p:spPr>
            <a:xfrm>
              <a:off x="3071329" y="3634740"/>
              <a:ext cx="87630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HTTP/1.1</a:t>
              </a:r>
              <a:endParaRPr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4FB267F7-3C28-4680-A84E-E0F93BD82B21}"/>
                </a:ext>
              </a:extLst>
            </p:cNvPr>
            <p:cNvSpPr txBox="1"/>
            <p:nvPr/>
          </p:nvSpPr>
          <p:spPr>
            <a:xfrm>
              <a:off x="305899" y="3634740"/>
              <a:ext cx="2365375" cy="436658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12700" marR="5080">
                <a:lnSpc>
                  <a:spcPct val="101400"/>
                </a:lnSpc>
                <a:spcBef>
                  <a:spcPts val="75"/>
                </a:spcBef>
              </a:pPr>
              <a:r>
                <a:rPr sz="1400" b="1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GET </a:t>
              </a:r>
              <a:r>
                <a:rPr sz="1400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/inventory/cars/</a:t>
              </a:r>
              <a:r>
                <a:rPr sz="1400" b="1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3  </a:t>
              </a:r>
              <a:r>
                <a:rPr sz="1400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Host:</a:t>
              </a:r>
              <a:r>
                <a:rPr sz="1400" spc="-1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sz="1400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mydealership.com</a:t>
              </a:r>
              <a:endParaRPr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E33F9099-A753-4EAF-A9A9-BEF14DCCDDAE}"/>
                </a:ext>
              </a:extLst>
            </p:cNvPr>
            <p:cNvSpPr/>
            <p:nvPr/>
          </p:nvSpPr>
          <p:spPr>
            <a:xfrm>
              <a:off x="4645025" y="1975561"/>
              <a:ext cx="4270375" cy="2580005"/>
            </a:xfrm>
            <a:custGeom>
              <a:avLst/>
              <a:gdLst/>
              <a:ahLst/>
              <a:cxnLst/>
              <a:rect l="l" t="t" r="r" b="b"/>
              <a:pathLst>
                <a:path w="4270375" h="2580004">
                  <a:moveTo>
                    <a:pt x="0" y="0"/>
                  </a:moveTo>
                  <a:lnTo>
                    <a:pt x="4270372" y="0"/>
                  </a:lnTo>
                  <a:lnTo>
                    <a:pt x="4270372" y="2579771"/>
                  </a:lnTo>
                  <a:lnTo>
                    <a:pt x="0" y="257977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AFD9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19FC299C-2DD0-4CCB-8D0D-C196960F4E79}"/>
                </a:ext>
              </a:extLst>
            </p:cNvPr>
            <p:cNvSpPr txBox="1"/>
            <p:nvPr/>
          </p:nvSpPr>
          <p:spPr>
            <a:xfrm>
              <a:off x="7465529" y="2848356"/>
              <a:ext cx="119570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i="1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OR,</a:t>
              </a:r>
              <a:r>
                <a:rPr sz="1400" i="1" spc="-95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sz="1400" i="1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simply,</a:t>
              </a:r>
              <a:endParaRPr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object 7">
              <a:extLst>
                <a:ext uri="{FF2B5EF4-FFF2-40B4-BE49-F238E27FC236}">
                  <a16:creationId xmlns:a16="http://schemas.microsoft.com/office/drawing/2014/main" id="{15FB64C7-E70F-4CF3-921E-7A8F4108D9FB}"/>
                </a:ext>
              </a:extLst>
            </p:cNvPr>
            <p:cNvSpPr txBox="1"/>
            <p:nvPr/>
          </p:nvSpPr>
          <p:spPr>
            <a:xfrm>
              <a:off x="305899" y="2415540"/>
              <a:ext cx="6781800" cy="8763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1182370" algn="l"/>
                  <a:tab pos="4535170" algn="l"/>
                </a:tabLst>
              </a:pPr>
              <a:r>
                <a:rPr sz="1400" b="1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r>
                <a:rPr sz="1400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"model"	</a:t>
              </a:r>
              <a:r>
                <a:rPr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r>
                <a:rPr sz="1400" spc="-1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sz="1400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"ford",	"licPlate":</a:t>
              </a:r>
              <a:r>
                <a:rPr sz="1400" spc="-9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sz="1400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"KYE903",</a:t>
              </a:r>
              <a:endParaRPr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118745">
                <a:lnSpc>
                  <a:spcPct val="100000"/>
                </a:lnSpc>
                <a:spcBef>
                  <a:spcPts val="25"/>
                </a:spcBef>
                <a:tabLst>
                  <a:tab pos="4535170" algn="l"/>
                  <a:tab pos="5598795" algn="l"/>
                </a:tabLst>
              </a:pPr>
              <a:r>
                <a:rPr sz="1400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"licPlate": "KYE903"</a:t>
              </a:r>
              <a:r>
                <a:rPr sz="1400" b="1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}	</a:t>
              </a:r>
              <a:r>
                <a:rPr sz="1400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  <a:r>
                <a:rPr sz="1400" b="1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invId</a:t>
              </a:r>
              <a:r>
                <a:rPr sz="1400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"	</a:t>
              </a:r>
              <a:r>
                <a:rPr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r>
                <a:rPr sz="1400" b="1" spc="-105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sz="1400" b="1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3}</a:t>
              </a:r>
              <a:endParaRPr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100000"/>
                </a:lnSpc>
                <a:spcBef>
                  <a:spcPts val="45"/>
                </a:spcBef>
              </a:pPr>
              <a:endParaRPr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4429125">
                <a:lnSpc>
                  <a:spcPct val="100000"/>
                </a:lnSpc>
                <a:tabLst>
                  <a:tab pos="5598795" algn="l"/>
                </a:tabLst>
              </a:pPr>
              <a:r>
                <a:rPr sz="1400" b="1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r>
                <a:rPr sz="1400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  <a:r>
                <a:rPr sz="1400" b="1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invId</a:t>
              </a:r>
              <a:r>
                <a:rPr sz="1400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"	</a:t>
              </a:r>
              <a:r>
                <a:rPr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r>
                <a:rPr sz="1400" b="1" spc="-105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sz="1400" b="1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3}</a:t>
              </a:r>
              <a:endParaRPr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object 8">
              <a:extLst>
                <a:ext uri="{FF2B5EF4-FFF2-40B4-BE49-F238E27FC236}">
                  <a16:creationId xmlns:a16="http://schemas.microsoft.com/office/drawing/2014/main" id="{7D82FB43-6500-447E-A675-CA9B480E844C}"/>
                </a:ext>
              </a:extLst>
            </p:cNvPr>
            <p:cNvSpPr txBox="1"/>
            <p:nvPr/>
          </p:nvSpPr>
          <p:spPr>
            <a:xfrm>
              <a:off x="4722329" y="3634740"/>
              <a:ext cx="2365375" cy="6718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b="1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HTTP/1.1 200</a:t>
              </a:r>
              <a:r>
                <a:rPr sz="1400" b="1" spc="-35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sz="1400" b="1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OK</a:t>
              </a:r>
              <a:endParaRPr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118745" marR="5080" indent="-106680">
                <a:lnSpc>
                  <a:spcPct val="101400"/>
                </a:lnSpc>
                <a:tabLst>
                  <a:tab pos="1182370" algn="l"/>
                </a:tabLst>
              </a:pPr>
              <a:r>
                <a:rPr sz="1400" b="1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r>
                <a:rPr sz="1400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"model"	</a:t>
              </a:r>
              <a:r>
                <a:rPr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sz="1400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"ford",  "licPlate":</a:t>
              </a:r>
              <a:r>
                <a:rPr sz="1400" spc="-1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sz="1400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"KYE903",</a:t>
              </a:r>
              <a:endParaRPr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object 11">
              <a:extLst>
                <a:ext uri="{FF2B5EF4-FFF2-40B4-BE49-F238E27FC236}">
                  <a16:creationId xmlns:a16="http://schemas.microsoft.com/office/drawing/2014/main" id="{BAAD6F58-F2B4-4E56-B89B-31E4B3FCB2A5}"/>
                </a:ext>
              </a:extLst>
            </p:cNvPr>
            <p:cNvSpPr txBox="1"/>
            <p:nvPr/>
          </p:nvSpPr>
          <p:spPr>
            <a:xfrm>
              <a:off x="305899" y="902715"/>
              <a:ext cx="6569075" cy="15799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35"/>
                </a:spcBef>
              </a:pPr>
              <a:endParaRPr lang="en-US" sz="1600" dirty="0">
                <a:latin typeface="Tahoma"/>
                <a:cs typeface="Tahoma"/>
              </a:endParaRPr>
            </a:p>
            <a:p>
              <a:pPr>
                <a:lnSpc>
                  <a:spcPct val="100000"/>
                </a:lnSpc>
                <a:spcBef>
                  <a:spcPts val="35"/>
                </a:spcBef>
              </a:pPr>
              <a:endParaRPr lang="en-US" sz="1600" dirty="0">
                <a:latin typeface="Tahoma"/>
                <a:cs typeface="Tahoma"/>
              </a:endParaRPr>
            </a:p>
            <a:p>
              <a:pPr>
                <a:lnSpc>
                  <a:spcPct val="100000"/>
                </a:lnSpc>
                <a:spcBef>
                  <a:spcPts val="35"/>
                </a:spcBef>
              </a:pPr>
              <a:endParaRPr sz="1800" dirty="0">
                <a:latin typeface="+mn-lt"/>
                <a:cs typeface="Tahoma"/>
              </a:endParaRPr>
            </a:p>
            <a:p>
              <a:pPr marL="12700">
                <a:lnSpc>
                  <a:spcPct val="100000"/>
                </a:lnSpc>
                <a:tabLst>
                  <a:tab pos="4428490" algn="l"/>
                </a:tabLst>
              </a:pPr>
              <a:r>
                <a:rPr sz="1800" b="1" spc="-5" dirty="0">
                  <a:latin typeface="+mn-lt"/>
                  <a:cs typeface="Tahoma"/>
                </a:rPr>
                <a:t>Request	</a:t>
              </a:r>
              <a:r>
                <a:rPr sz="1800" b="1" dirty="0">
                  <a:latin typeface="+mn-lt"/>
                  <a:cs typeface="Tahoma"/>
                </a:rPr>
                <a:t>Response</a:t>
              </a:r>
              <a:endParaRPr sz="1800" dirty="0">
                <a:latin typeface="+mn-lt"/>
                <a:cs typeface="Tahoma"/>
              </a:endParaRPr>
            </a:p>
            <a:p>
              <a:pPr marL="12700">
                <a:lnSpc>
                  <a:spcPct val="100000"/>
                </a:lnSpc>
                <a:spcBef>
                  <a:spcPts val="705"/>
                </a:spcBef>
                <a:tabLst>
                  <a:tab pos="2777490" algn="l"/>
                  <a:tab pos="4428490" algn="l"/>
                </a:tabLst>
              </a:pPr>
              <a:r>
                <a:rPr sz="1400" b="1" spc="-5" dirty="0">
                  <a:latin typeface="Courier New"/>
                  <a:cs typeface="Courier New"/>
                </a:rPr>
                <a:t>POST </a:t>
              </a:r>
              <a:r>
                <a:rPr sz="1400" spc="-5" dirty="0">
                  <a:latin typeface="Courier New"/>
                  <a:cs typeface="Courier New"/>
                </a:rPr>
                <a:t>/inventory/cars	HTTP/1.1	</a:t>
              </a:r>
              <a:r>
                <a:rPr sz="1400" b="1" spc="-5" dirty="0">
                  <a:latin typeface="Courier New"/>
                  <a:cs typeface="Courier New"/>
                </a:rPr>
                <a:t>HTTP/1.1 201</a:t>
              </a:r>
              <a:r>
                <a:rPr sz="1400" b="1" spc="-105" dirty="0">
                  <a:latin typeface="Courier New"/>
                  <a:cs typeface="Courier New"/>
                </a:rPr>
                <a:t> </a:t>
              </a:r>
              <a:r>
                <a:rPr sz="1400" b="1" spc="-5" dirty="0">
                  <a:latin typeface="Courier New"/>
                  <a:cs typeface="Courier New"/>
                </a:rPr>
                <a:t>Created</a:t>
              </a:r>
              <a:endParaRPr sz="1400" dirty="0">
                <a:latin typeface="Courier New"/>
                <a:cs typeface="Courier New"/>
              </a:endParaRPr>
            </a:p>
            <a:p>
              <a:pPr marL="12700">
                <a:lnSpc>
                  <a:spcPct val="100000"/>
                </a:lnSpc>
                <a:tabLst>
                  <a:tab pos="4428490" algn="l"/>
                  <a:tab pos="5598795" algn="l"/>
                </a:tabLst>
              </a:pPr>
              <a:r>
                <a:rPr sz="1400" spc="-5" dirty="0">
                  <a:latin typeface="Courier New"/>
                  <a:cs typeface="Courier New"/>
                </a:rPr>
                <a:t>Host: mydealership.com	</a:t>
              </a:r>
              <a:r>
                <a:rPr sz="1400" b="1" spc="-5" dirty="0">
                  <a:solidFill>
                    <a:srgbClr val="FF0000"/>
                  </a:solidFill>
                  <a:latin typeface="Courier New"/>
                  <a:cs typeface="Courier New"/>
                </a:rPr>
                <a:t>{</a:t>
              </a:r>
              <a:r>
                <a:rPr sz="1400" spc="-5" dirty="0">
                  <a:latin typeface="Courier New"/>
                  <a:cs typeface="Courier New"/>
                </a:rPr>
                <a:t>"model"	</a:t>
              </a:r>
              <a:r>
                <a:rPr sz="1400" dirty="0">
                  <a:latin typeface="Courier New"/>
                  <a:cs typeface="Courier New"/>
                </a:rPr>
                <a:t>:</a:t>
              </a:r>
              <a:r>
                <a:rPr sz="1400" spc="-110" dirty="0">
                  <a:latin typeface="Courier New"/>
                  <a:cs typeface="Courier New"/>
                </a:rPr>
                <a:t> </a:t>
              </a:r>
              <a:r>
                <a:rPr sz="1400" spc="-5" dirty="0">
                  <a:latin typeface="Courier New"/>
                  <a:cs typeface="Courier New"/>
                </a:rPr>
                <a:t>"ford",</a:t>
              </a:r>
              <a:endParaRPr sz="1400" dirty="0">
                <a:latin typeface="Courier New"/>
                <a:cs typeface="Courier New"/>
              </a:endParaRPr>
            </a:p>
          </p:txBody>
        </p:sp>
        <p:sp>
          <p:nvSpPr>
            <p:cNvPr id="17" name="object 12">
              <a:extLst>
                <a:ext uri="{FF2B5EF4-FFF2-40B4-BE49-F238E27FC236}">
                  <a16:creationId xmlns:a16="http://schemas.microsoft.com/office/drawing/2014/main" id="{08C2834E-7EC4-42B4-82F5-2EFECDEE9A4C}"/>
                </a:ext>
              </a:extLst>
            </p:cNvPr>
            <p:cNvSpPr txBox="1"/>
            <p:nvPr/>
          </p:nvSpPr>
          <p:spPr>
            <a:xfrm>
              <a:off x="4828692" y="4301550"/>
              <a:ext cx="770890" cy="1923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545"/>
                </a:lnSpc>
              </a:pPr>
              <a:r>
                <a:rPr sz="1400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  <a:r>
                <a:rPr sz="1400" b="1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invId</a:t>
              </a:r>
              <a:r>
                <a:rPr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  <a:endParaRPr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DB2268C2-05A5-4017-BA82-EED4F72876E4}"/>
                </a:ext>
              </a:extLst>
            </p:cNvPr>
            <p:cNvSpPr txBox="1"/>
            <p:nvPr/>
          </p:nvSpPr>
          <p:spPr>
            <a:xfrm>
              <a:off x="5892317" y="4301550"/>
              <a:ext cx="451484" cy="1923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545"/>
                </a:lnSpc>
              </a:pPr>
              <a:r>
                <a:rPr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r>
                <a:rPr sz="1400" b="1" spc="-95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sz="1400" b="1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3}</a:t>
              </a:r>
              <a:endParaRPr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500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E79B058-3269-49BF-8A0F-4AE4CCED35D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76400" y="1793875"/>
            <a:ext cx="10515600" cy="4087813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Introduce REST Web Services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8892ACE-8317-44E4-82E8-1F633E8C12F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420688"/>
            <a:ext cx="10515600" cy="911225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483767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D72D46-11E2-4A7F-8439-BC5961246C3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76400" y="1793875"/>
            <a:ext cx="10515600" cy="4087813"/>
          </a:xfrm>
        </p:spPr>
        <p:txBody>
          <a:bodyPr/>
          <a:lstStyle/>
          <a:p>
            <a:r>
              <a:rPr lang="en-US" dirty="0"/>
              <a:t>PUT is an idempotent operation used to replace existing resource or create one if it doesn’t  exist (‘C’ and ‘U’ in the CRUD)</a:t>
            </a:r>
          </a:p>
          <a:p>
            <a:pPr lvl="1"/>
            <a:r>
              <a:rPr lang="en-US" dirty="0"/>
              <a:t>Resource is replaced as a ‘whole’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6CBC9-EF6F-4371-B5EC-F1E45400CAA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420688"/>
            <a:ext cx="10515600" cy="911225"/>
          </a:xfrm>
        </p:spPr>
        <p:txBody>
          <a:bodyPr/>
          <a:lstStyle/>
          <a:p>
            <a:r>
              <a:rPr lang="en-US" dirty="0"/>
              <a:t>REST Operations – PUT</a:t>
            </a:r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684C23B4-A62B-41F4-9DF2-3EBB22C36A7A}"/>
              </a:ext>
            </a:extLst>
          </p:cNvPr>
          <p:cNvGraphicFramePr>
            <a:graphicFrameLocks noGrp="1"/>
          </p:cNvGraphicFramePr>
          <p:nvPr/>
        </p:nvGraphicFramePr>
        <p:xfrm>
          <a:off x="1754834" y="2990830"/>
          <a:ext cx="8682331" cy="30832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2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6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45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0436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+mn-lt"/>
                          <a:cs typeface="Tahoma"/>
                        </a:rPr>
                        <a:t>Request</a:t>
                      </a:r>
                      <a:endParaRPr sz="1600" dirty="0">
                        <a:solidFill>
                          <a:schemeClr val="tx1"/>
                        </a:solidFill>
                        <a:latin typeface="+mn-lt"/>
                        <a:cs typeface="Tahoma"/>
                      </a:endParaRPr>
                    </a:p>
                  </a:txBody>
                  <a:tcPr marL="0" marR="0" marT="0" marB="0">
                    <a:lnB w="28575">
                      <a:solidFill>
                        <a:srgbClr val="AFD9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solidFill>
                          <a:schemeClr val="tx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AFD9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solidFill>
                          <a:schemeClr val="tx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chemeClr val="tx1"/>
                          </a:solidFill>
                          <a:latin typeface="+mn-lt"/>
                          <a:cs typeface="Tahoma"/>
                        </a:rPr>
                        <a:t>Response</a:t>
                      </a:r>
                      <a:endParaRPr sz="1600" dirty="0">
                        <a:solidFill>
                          <a:schemeClr val="tx1"/>
                        </a:solidFill>
                        <a:latin typeface="+mn-lt"/>
                        <a:cs typeface="Tahoma"/>
                      </a:endParaRPr>
                    </a:p>
                  </a:txBody>
                  <a:tcPr marL="0" marR="0" marT="0" marB="0">
                    <a:lnB w="28575">
                      <a:solidFill>
                        <a:srgbClr val="AFD9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AFD9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567">
                <a:tc>
                  <a:txBody>
                    <a:bodyPr/>
                    <a:lstStyle/>
                    <a:p>
                      <a:pPr marL="89535" marR="205104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/inventory/cars/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 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Host:</a:t>
                      </a:r>
                      <a:r>
                        <a:rPr sz="1600" spc="-1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mydealership.com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AFD9FF"/>
                      </a:solidFill>
                      <a:prstDash val="solid"/>
                    </a:lnL>
                    <a:lnT w="28575">
                      <a:solidFill>
                        <a:srgbClr val="AFD9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HTTP/1.1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22860" marB="0">
                    <a:lnR w="28575">
                      <a:solidFill>
                        <a:srgbClr val="AFD9FF"/>
                      </a:solidFill>
                      <a:prstDash val="solid"/>
                    </a:lnR>
                    <a:lnT w="28575">
                      <a:solidFill>
                        <a:srgbClr val="AFD9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HTTP/1.1</a:t>
                      </a:r>
                      <a:r>
                        <a:rPr sz="1600" b="1" spc="-7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89535" marR="45085" algn="ctr">
                        <a:lnSpc>
                          <a:spcPts val="1700"/>
                        </a:lnSpc>
                        <a:spcBef>
                          <a:spcPts val="40"/>
                        </a:spcBef>
                        <a:tabLst>
                          <a:tab pos="1259205" algn="l"/>
                        </a:tabLst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"model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	: 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"licPlate":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AFD9FF"/>
                      </a:solidFill>
                      <a:prstDash val="solid"/>
                    </a:lnL>
                    <a:lnT w="28575">
                      <a:solidFill>
                        <a:srgbClr val="AFD9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OK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"honda",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"BDK032",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r>
                        <a:rPr sz="1600" spc="-2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22860" marB="0">
                    <a:lnR w="28575">
                      <a:solidFill>
                        <a:srgbClr val="AFD9FF"/>
                      </a:solidFill>
                      <a:prstDash val="solid"/>
                    </a:lnR>
                    <a:lnT w="28575">
                      <a:solidFill>
                        <a:srgbClr val="AFD9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07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PUT</a:t>
                      </a:r>
                      <a:r>
                        <a:rPr sz="1600" b="1" spc="-3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/inventory/cars/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53975" marB="0">
                    <a:lnL w="28575">
                      <a:solidFill>
                        <a:srgbClr val="AFD9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HTTP/1.1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53975" marB="0"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HTTP/1.1</a:t>
                      </a:r>
                      <a:r>
                        <a:rPr sz="1600" b="1" spc="-7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53975" marB="0">
                    <a:lnL w="28575">
                      <a:solidFill>
                        <a:srgbClr val="AFD9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OK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53975" marB="0"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9595">
                <a:tc gridSpan="2">
                  <a:txBody>
                    <a:bodyPr/>
                    <a:lstStyle/>
                    <a:p>
                      <a:pPr marL="89535">
                        <a:lnSpc>
                          <a:spcPts val="1470"/>
                        </a:lnSpc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Host:</a:t>
                      </a:r>
                      <a:r>
                        <a:rPr sz="1600" spc="-10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mydealership.com</a:t>
                      </a: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196215" marR="1830705" indent="-106680">
                        <a:lnSpc>
                          <a:spcPts val="1680"/>
                        </a:lnSpc>
                        <a:spcBef>
                          <a:spcPts val="20"/>
                        </a:spcBef>
                        <a:tabLst>
                          <a:tab pos="1259205" algn="l"/>
                        </a:tabLst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"model"	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"tesla",  "licPlate":</a:t>
                      </a:r>
                      <a:r>
                        <a:rPr sz="1600" spc="-1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"AAA001"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89535" marR="554355">
                        <a:lnSpc>
                          <a:spcPct val="101400"/>
                        </a:lnSpc>
                        <a:spcBef>
                          <a:spcPts val="1145"/>
                        </a:spcBef>
                        <a:tabLst>
                          <a:tab pos="2854960" algn="l"/>
                        </a:tabLst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r>
                        <a:rPr sz="1600" b="1" spc="-1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/inventory/cars/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	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HTTP/1.1  Host:</a:t>
                      </a:r>
                      <a:r>
                        <a:rPr sz="1600" spc="-2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mydealership.com</a:t>
                      </a: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408940">
                        <a:lnSpc>
                          <a:spcPts val="1470"/>
                        </a:lnSpc>
                      </a:pPr>
                      <a:r>
                        <a:rPr sz="1600" i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(with optional mirroring back</a:t>
                      </a:r>
                      <a:r>
                        <a:rPr sz="1600" i="1" spc="-6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i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of</a:t>
                      </a: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514984">
                        <a:lnSpc>
                          <a:spcPts val="1645"/>
                        </a:lnSpc>
                      </a:pPr>
                      <a:r>
                        <a:rPr sz="1600" i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updated</a:t>
                      </a:r>
                      <a:r>
                        <a:rPr sz="1600" i="1" spc="-1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i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resource)</a:t>
                      </a: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HTTP/1.1 200</a:t>
                      </a:r>
                      <a:r>
                        <a:rPr sz="1600" b="1" spc="-2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OK</a:t>
                      </a: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  <a:spcBef>
                          <a:spcPts val="20"/>
                        </a:spcBef>
                        <a:tabLst>
                          <a:tab pos="1259205" algn="l"/>
                        </a:tabLst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"model"	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sz="1600" spc="-2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"tesla",</a:t>
                      </a: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19621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"licPlate": "AAA001",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r>
                        <a:rPr sz="1600" spc="-3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885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58F93-3CDD-458A-81BB-8B5986FE600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76400" y="1793875"/>
            <a:ext cx="10515600" cy="4087813"/>
          </a:xfrm>
        </p:spPr>
        <p:txBody>
          <a:bodyPr/>
          <a:lstStyle/>
          <a:p>
            <a:r>
              <a:rPr lang="en-US" dirty="0"/>
              <a:t>PATCH is an operation used to update existing resource (‘U’ in the CRUD)</a:t>
            </a:r>
          </a:p>
          <a:p>
            <a:pPr lvl="1"/>
            <a:r>
              <a:rPr lang="en-US" dirty="0"/>
              <a:t>Only some attributes of the resource are updated</a:t>
            </a:r>
          </a:p>
          <a:p>
            <a:pPr lvl="1"/>
            <a:r>
              <a:rPr lang="en-US" dirty="0"/>
              <a:t>Not used too often due to ambiguity of operation to be used (default is ‘update’)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07F2F-86EA-44B3-BCB2-590E57DD03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420688"/>
            <a:ext cx="10515600" cy="911225"/>
          </a:xfrm>
        </p:spPr>
        <p:txBody>
          <a:bodyPr/>
          <a:lstStyle/>
          <a:p>
            <a:r>
              <a:rPr lang="en-US" dirty="0"/>
              <a:t>REST Operations – PATCH</a:t>
            </a:r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51BCE6BB-ABDD-4708-B669-05D01316B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413581"/>
              </p:ext>
            </p:extLst>
          </p:nvPr>
        </p:nvGraphicFramePr>
        <p:xfrm>
          <a:off x="2062685" y="3837781"/>
          <a:ext cx="8688067" cy="29045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6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2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511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958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+mn-lt"/>
                          <a:cs typeface="Tahoma"/>
                        </a:rPr>
                        <a:t>Request</a:t>
                      </a:r>
                      <a:endParaRPr sz="1600" dirty="0">
                        <a:latin typeface="+mn-lt"/>
                        <a:cs typeface="Tahoma"/>
                      </a:endParaRPr>
                    </a:p>
                  </a:txBody>
                  <a:tcPr marL="0" marR="0" marT="0" marB="0">
                    <a:lnB w="28575">
                      <a:solidFill>
                        <a:srgbClr val="AFD9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AFD9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ahoma"/>
                        </a:rPr>
                        <a:t>Response</a:t>
                      </a:r>
                      <a:endParaRPr sz="1600" dirty="0">
                        <a:latin typeface="+mn-lt"/>
                        <a:cs typeface="Tahoma"/>
                      </a:endParaRPr>
                    </a:p>
                  </a:txBody>
                  <a:tcPr marL="0" marR="0" marT="0" marB="0">
                    <a:lnB w="28575">
                      <a:solidFill>
                        <a:srgbClr val="AFD9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AFD9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567">
                <a:tc>
                  <a:txBody>
                    <a:bodyPr/>
                    <a:lstStyle/>
                    <a:p>
                      <a:pPr marL="89535" marR="25844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/inventory/cars/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 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Host:</a:t>
                      </a:r>
                      <a:r>
                        <a:rPr sz="1600" spc="-1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mydealership.com</a:t>
                      </a: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AFD9FF"/>
                      </a:solidFill>
                      <a:prstDash val="solid"/>
                    </a:lnL>
                    <a:lnT w="28575">
                      <a:solidFill>
                        <a:srgbClr val="AFD9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HTTP/1.1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22860" marB="0">
                    <a:lnR w="28575">
                      <a:solidFill>
                        <a:srgbClr val="AFD9FF"/>
                      </a:solidFill>
                      <a:prstDash val="solid"/>
                    </a:lnR>
                    <a:lnT w="28575">
                      <a:solidFill>
                        <a:srgbClr val="AFD9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HTTP/1.1</a:t>
                      </a:r>
                      <a:r>
                        <a:rPr sz="1600" b="1" spc="-7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89535" marR="45085" algn="ctr">
                        <a:lnSpc>
                          <a:spcPts val="1700"/>
                        </a:lnSpc>
                        <a:spcBef>
                          <a:spcPts val="40"/>
                        </a:spcBef>
                        <a:tabLst>
                          <a:tab pos="1259205" algn="l"/>
                        </a:tabLst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"model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	: 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"licPlate":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AFD9FF"/>
                      </a:solidFill>
                      <a:prstDash val="solid"/>
                    </a:lnL>
                    <a:lnT w="28575">
                      <a:solidFill>
                        <a:srgbClr val="AFD9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OK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"honda",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BDK032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",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r>
                        <a:rPr sz="1600" spc="-2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22860" marB="0">
                    <a:lnR w="28575">
                      <a:solidFill>
                        <a:srgbClr val="AFD9FF"/>
                      </a:solidFill>
                      <a:prstDash val="solid"/>
                    </a:lnR>
                    <a:lnT w="28575">
                      <a:solidFill>
                        <a:srgbClr val="AFD9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07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PATCH</a:t>
                      </a:r>
                      <a:r>
                        <a:rPr sz="1600" b="1" spc="-4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/inventory/cars/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53975" marB="0">
                    <a:lnL w="28575">
                      <a:solidFill>
                        <a:srgbClr val="AFD9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HTTP/1.1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53975" marB="0"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HTTP/1.1</a:t>
                      </a:r>
                      <a:r>
                        <a:rPr sz="1600" b="1" spc="-7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53975" marB="0">
                    <a:lnL w="28575">
                      <a:solidFill>
                        <a:srgbClr val="AFD9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OK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53975" marB="0"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9595">
                <a:tc gridSpan="2">
                  <a:txBody>
                    <a:bodyPr/>
                    <a:lstStyle/>
                    <a:p>
                      <a:pPr marL="89535">
                        <a:lnSpc>
                          <a:spcPts val="1470"/>
                        </a:lnSpc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Host:</a:t>
                      </a:r>
                      <a:r>
                        <a:rPr sz="1600" spc="-2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mydealership.com</a:t>
                      </a: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89535">
                        <a:lnSpc>
                          <a:spcPts val="1645"/>
                        </a:lnSpc>
                        <a:tabLst>
                          <a:tab pos="1365885" algn="l"/>
                        </a:tabLst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"model":	"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tesla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89535" marR="554355">
                        <a:lnSpc>
                          <a:spcPct val="101400"/>
                        </a:lnSpc>
                        <a:spcBef>
                          <a:spcPts val="1040"/>
                        </a:spcBef>
                        <a:tabLst>
                          <a:tab pos="2854960" algn="l"/>
                        </a:tabLst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r>
                        <a:rPr sz="1600" b="1" spc="-1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/inventory/cars/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	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HTTP/1.1  Host:</a:t>
                      </a:r>
                      <a:r>
                        <a:rPr sz="1600" spc="-2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mydealership.com</a:t>
                      </a: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  <a:lnR w="28575">
                      <a:solidFill>
                        <a:srgbClr val="AFD9FF"/>
                      </a:solidFill>
                      <a:prstDash val="solid"/>
                    </a:lnR>
                    <a:lnB w="28575">
                      <a:solidFill>
                        <a:srgbClr val="AFD9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408940">
                        <a:lnSpc>
                          <a:spcPts val="1470"/>
                        </a:lnSpc>
                      </a:pPr>
                      <a:r>
                        <a:rPr sz="1600" i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(with optional mirroring back</a:t>
                      </a:r>
                      <a:r>
                        <a:rPr sz="1600" i="1" spc="-6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i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of</a:t>
                      </a: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514984">
                        <a:lnSpc>
                          <a:spcPts val="1645"/>
                        </a:lnSpc>
                      </a:pPr>
                      <a:r>
                        <a:rPr sz="1600" i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updated</a:t>
                      </a:r>
                      <a:r>
                        <a:rPr sz="1600" i="1" spc="-1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i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resource)</a:t>
                      </a: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HTTP/1.1 200</a:t>
                      </a:r>
                      <a:r>
                        <a:rPr sz="1600" b="1" spc="-2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OK</a:t>
                      </a: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  <a:spcBef>
                          <a:spcPts val="20"/>
                        </a:spcBef>
                        <a:tabLst>
                          <a:tab pos="1259205" algn="l"/>
                        </a:tabLst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"model"	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sz="1600" spc="-2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tesla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",</a:t>
                      </a: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19621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"licPlate": "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BDK032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",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r>
                        <a:rPr sz="1600" spc="-3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  <a:lnR w="28575">
                      <a:solidFill>
                        <a:srgbClr val="AFD9FF"/>
                      </a:solidFill>
                      <a:prstDash val="solid"/>
                    </a:lnR>
                    <a:lnB w="28575">
                      <a:solidFill>
                        <a:srgbClr val="AFD9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065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4B570B-CFE7-4FC6-B830-5E1F902E32B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76400" y="1793875"/>
            <a:ext cx="10515600" cy="4087813"/>
          </a:xfrm>
        </p:spPr>
        <p:txBody>
          <a:bodyPr/>
          <a:lstStyle/>
          <a:p>
            <a:r>
              <a:rPr lang="en-US" dirty="0"/>
              <a:t>DELETE is an idempotent operation used to delete existing resource (‘D’ in the CRUD)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FD5D2-D900-494C-930F-3392A83E7E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420688"/>
            <a:ext cx="10515600" cy="911225"/>
          </a:xfrm>
        </p:spPr>
        <p:txBody>
          <a:bodyPr/>
          <a:lstStyle/>
          <a:p>
            <a:r>
              <a:rPr lang="en-US" dirty="0"/>
              <a:t>REST Operations – DELETE</a:t>
            </a:r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1974660E-A685-4901-815E-F35D5A76B1C5}"/>
              </a:ext>
            </a:extLst>
          </p:cNvPr>
          <p:cNvGraphicFramePr>
            <a:graphicFrameLocks noGrp="1"/>
          </p:cNvGraphicFramePr>
          <p:nvPr/>
        </p:nvGraphicFramePr>
        <p:xfrm>
          <a:off x="1751648" y="2981687"/>
          <a:ext cx="8688703" cy="29045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0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51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958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+mn-lt"/>
                          <a:cs typeface="Tahoma"/>
                        </a:rPr>
                        <a:t>Request</a:t>
                      </a:r>
                      <a:endParaRPr sz="1600" dirty="0">
                        <a:latin typeface="+mn-lt"/>
                        <a:cs typeface="Tahoma"/>
                      </a:endParaRPr>
                    </a:p>
                  </a:txBody>
                  <a:tcPr marL="0" marR="0" marT="0" marB="0">
                    <a:lnB w="28575">
                      <a:solidFill>
                        <a:srgbClr val="AFD9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AFD9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ahoma"/>
                        </a:rPr>
                        <a:t>Response</a:t>
                      </a:r>
                      <a:endParaRPr sz="1600" dirty="0">
                        <a:latin typeface="+mn-lt"/>
                        <a:cs typeface="Tahoma"/>
                      </a:endParaRPr>
                    </a:p>
                  </a:txBody>
                  <a:tcPr marL="0" marR="0" marT="0" marB="0">
                    <a:lnB w="28575">
                      <a:solidFill>
                        <a:srgbClr val="AFD9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AFD9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567">
                <a:tc>
                  <a:txBody>
                    <a:bodyPr/>
                    <a:lstStyle/>
                    <a:p>
                      <a:pPr marL="89535" marR="3124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b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 </a:t>
                      </a: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/inventory/cars/</a:t>
                      </a:r>
                      <a:r>
                        <a:rPr sz="1600" b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  </a:t>
                      </a: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Host:</a:t>
                      </a:r>
                      <a:r>
                        <a:rPr sz="1600" spc="-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mydealership.com</a:t>
                      </a:r>
                      <a:endParaRPr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AFD9FF"/>
                      </a:solidFill>
                      <a:prstDash val="solid"/>
                    </a:lnL>
                    <a:lnT w="28575">
                      <a:solidFill>
                        <a:srgbClr val="AFD9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HTTP/1.1</a:t>
                      </a:r>
                      <a:endParaRPr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22860" marB="0">
                    <a:lnR w="28575">
                      <a:solidFill>
                        <a:srgbClr val="AFD9FF"/>
                      </a:solidFill>
                      <a:prstDash val="solid"/>
                    </a:lnR>
                    <a:lnT w="28575">
                      <a:solidFill>
                        <a:srgbClr val="AFD9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b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HTTP/1.1</a:t>
                      </a:r>
                      <a:r>
                        <a:rPr sz="1600" b="1" spc="-7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b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</a:t>
                      </a:r>
                      <a:endParaRPr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89535" marR="45085" algn="ctr">
                        <a:lnSpc>
                          <a:spcPts val="1700"/>
                        </a:lnSpc>
                        <a:spcBef>
                          <a:spcPts val="40"/>
                        </a:spcBef>
                        <a:tabLst>
                          <a:tab pos="1259205" algn="l"/>
                        </a:tabLst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"model</a:t>
                      </a:r>
                      <a:r>
                        <a:rPr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	:  </a:t>
                      </a: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"licPlate":</a:t>
                      </a:r>
                      <a:endParaRPr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AFD9FF"/>
                      </a:solidFill>
                      <a:prstDash val="solid"/>
                    </a:lnL>
                    <a:lnT w="28575">
                      <a:solidFill>
                        <a:srgbClr val="AFD9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b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OK</a:t>
                      </a:r>
                      <a:endParaRPr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"honda",</a:t>
                      </a:r>
                      <a:endParaRPr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sz="1600" b="1" spc="-5" dirty="0">
                          <a:solidFill>
                            <a:srgbClr val="00A2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BDK032</a:t>
                      </a: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", </a:t>
                      </a:r>
                      <a:r>
                        <a:rPr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r>
                        <a:rPr sz="1600" spc="-2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22860" marB="0">
                    <a:lnR w="28575">
                      <a:solidFill>
                        <a:srgbClr val="AFD9FF"/>
                      </a:solidFill>
                      <a:prstDash val="solid"/>
                    </a:lnR>
                    <a:lnT w="28575">
                      <a:solidFill>
                        <a:srgbClr val="AFD9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07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DELETE</a:t>
                      </a:r>
                      <a:r>
                        <a:rPr sz="1600" b="1" spc="-5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/inventory/cars/</a:t>
                      </a:r>
                      <a:r>
                        <a:rPr sz="1600" b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53975" marB="0">
                    <a:lnL w="28575">
                      <a:solidFill>
                        <a:srgbClr val="AFD9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HTTP/1.1</a:t>
                      </a:r>
                      <a:endParaRPr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53975" marB="0"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HTTP/1.1</a:t>
                      </a:r>
                      <a:r>
                        <a:rPr sz="1600" b="1" spc="-7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b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</a:t>
                      </a:r>
                      <a:endParaRPr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53975" marB="0">
                    <a:lnL w="28575">
                      <a:solidFill>
                        <a:srgbClr val="AFD9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OK</a:t>
                      </a:r>
                      <a:endParaRPr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53975" marB="0"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9595">
                <a:tc gridSpan="2">
                  <a:txBody>
                    <a:bodyPr/>
                    <a:lstStyle/>
                    <a:p>
                      <a:pPr marL="89535">
                        <a:lnSpc>
                          <a:spcPts val="1505"/>
                        </a:lnSpc>
                      </a:pP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Host:</a:t>
                      </a:r>
                      <a:r>
                        <a:rPr sz="1600" spc="-10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mydealership.com</a:t>
                      </a:r>
                      <a:endParaRPr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89535" marR="554355">
                        <a:lnSpc>
                          <a:spcPct val="101400"/>
                        </a:lnSpc>
                        <a:tabLst>
                          <a:tab pos="2854960" algn="l"/>
                        </a:tabLst>
                      </a:pPr>
                      <a:r>
                        <a:rPr sz="1600" b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</a:t>
                      </a:r>
                      <a:r>
                        <a:rPr sz="16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r>
                        <a:rPr sz="1600" b="1" spc="-1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/inventory/cars/</a:t>
                      </a:r>
                      <a:r>
                        <a:rPr sz="16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	</a:t>
                      </a: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HTTP/1.1  Host:</a:t>
                      </a:r>
                      <a:r>
                        <a:rPr sz="1600" spc="-2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mydealership.com</a:t>
                      </a:r>
                      <a:endParaRPr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  <a:lnR w="28575">
                      <a:solidFill>
                        <a:srgbClr val="AFD9FF"/>
                      </a:solidFill>
                      <a:prstDash val="solid"/>
                    </a:lnR>
                    <a:lnB w="28575">
                      <a:solidFill>
                        <a:srgbClr val="AFD9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408940">
                        <a:lnSpc>
                          <a:spcPts val="1470"/>
                        </a:lnSpc>
                      </a:pPr>
                      <a:r>
                        <a:rPr sz="1600" i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(with optional mirroring back</a:t>
                      </a:r>
                      <a:r>
                        <a:rPr sz="1600" i="1" spc="-6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i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of</a:t>
                      </a:r>
                      <a:endParaRPr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514984">
                        <a:lnSpc>
                          <a:spcPts val="1645"/>
                        </a:lnSpc>
                      </a:pPr>
                      <a:r>
                        <a:rPr sz="1600" i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deleted</a:t>
                      </a:r>
                      <a:r>
                        <a:rPr sz="1600" i="1" spc="-1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i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resource)</a:t>
                      </a:r>
                      <a:endParaRPr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600" b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HTTP/1.1 404 Not</a:t>
                      </a:r>
                      <a:r>
                        <a:rPr sz="1600" b="1" spc="-3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b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Found</a:t>
                      </a:r>
                      <a:endParaRPr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  <a:lnR w="28575">
                      <a:solidFill>
                        <a:srgbClr val="AFD9FF"/>
                      </a:solidFill>
                      <a:prstDash val="solid"/>
                    </a:lnR>
                    <a:lnB w="28575">
                      <a:solidFill>
                        <a:srgbClr val="AFD9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736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8B5C77-0989-432C-9C51-A86F74AE67E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76400" y="1793875"/>
            <a:ext cx="10515600" cy="4087813"/>
          </a:xfrm>
        </p:spPr>
        <p:txBody>
          <a:bodyPr/>
          <a:lstStyle/>
          <a:p>
            <a:r>
              <a:rPr lang="en-US" dirty="0"/>
              <a:t>The HTTP protocol defines meaningful status codes</a:t>
            </a:r>
          </a:p>
          <a:p>
            <a:pPr lvl="1"/>
            <a:r>
              <a:rPr lang="en-US" dirty="0"/>
              <a:t>Which can be returned from a RESTful service</a:t>
            </a:r>
          </a:p>
          <a:p>
            <a:pPr lvl="1"/>
            <a:r>
              <a:rPr lang="en-US" dirty="0"/>
              <a:t>Using status codes can help service consumers</a:t>
            </a:r>
          </a:p>
          <a:p>
            <a:r>
              <a:rPr lang="en-US" dirty="0"/>
              <a:t>Determine how to understand the service response</a:t>
            </a:r>
          </a:p>
          <a:p>
            <a:pPr lvl="1"/>
            <a:r>
              <a:rPr lang="en-US" dirty="0"/>
              <a:t>Especially when errors occur</a:t>
            </a:r>
          </a:p>
          <a:p>
            <a:r>
              <a:rPr lang="en-US" dirty="0"/>
              <a:t>What is status code 418?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C785A-BAF1-4D39-8CA8-E99032108A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420688"/>
            <a:ext cx="10515600" cy="911225"/>
          </a:xfrm>
        </p:spPr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0654B7F3-1B57-4335-B129-EF8081D5772B}"/>
              </a:ext>
            </a:extLst>
          </p:cNvPr>
          <p:cNvSpPr txBox="1"/>
          <p:nvPr/>
        </p:nvSpPr>
        <p:spPr>
          <a:xfrm>
            <a:off x="899837" y="5792136"/>
            <a:ext cx="415885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sng" spc="-10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+mn-lt"/>
                <a:cs typeface="Arial"/>
              </a:rPr>
              <a:t>https://en.wikipedia.org/wiki/List_of_HTTP_status_codes</a:t>
            </a:r>
            <a:endParaRPr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7797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86B4-E0AD-4C9F-93F2-5955EFA0EB2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420688"/>
            <a:ext cx="10515600" cy="911225"/>
          </a:xfrm>
        </p:spPr>
        <p:txBody>
          <a:bodyPr/>
          <a:lstStyle/>
          <a:p>
            <a:r>
              <a:rPr lang="en-US" dirty="0"/>
              <a:t>HTTP Status Codes (continued)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27AF1D36-AD2C-4DB6-B100-BFEF78CC082E}"/>
              </a:ext>
            </a:extLst>
          </p:cNvPr>
          <p:cNvSpPr txBox="1"/>
          <p:nvPr/>
        </p:nvSpPr>
        <p:spPr>
          <a:xfrm>
            <a:off x="1089955" y="1941462"/>
            <a:ext cx="5428832" cy="374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0" indent="-375285">
              <a:lnSpc>
                <a:spcPct val="100000"/>
              </a:lnSpc>
              <a:spcBef>
                <a:spcPts val="100"/>
              </a:spcBef>
              <a:buClr>
                <a:srgbClr val="1A93C6"/>
              </a:buClr>
              <a:buFont typeface="Wingdings" panose="05000000000000000000" pitchFamily="2" charset="2"/>
              <a:buChar char="§"/>
              <a:tabLst>
                <a:tab pos="387985" algn="l"/>
              </a:tabLst>
            </a:pPr>
            <a:r>
              <a:rPr sz="1800" spc="-5" dirty="0">
                <a:latin typeface="+mn-lt"/>
                <a:cs typeface="Tahoma"/>
              </a:rPr>
              <a:t>OK</a:t>
            </a:r>
            <a:endParaRPr sz="1800" dirty="0">
              <a:latin typeface="+mn-lt"/>
              <a:cs typeface="Tahoma"/>
            </a:endParaRPr>
          </a:p>
          <a:p>
            <a:pPr marL="387350" indent="-375285">
              <a:lnSpc>
                <a:spcPct val="100000"/>
              </a:lnSpc>
              <a:spcBef>
                <a:spcPts val="1200"/>
              </a:spcBef>
              <a:buClr>
                <a:srgbClr val="1A93C6"/>
              </a:buClr>
              <a:buFont typeface="Wingdings" panose="05000000000000000000" pitchFamily="2" charset="2"/>
              <a:buChar char="§"/>
              <a:tabLst>
                <a:tab pos="387985" algn="l"/>
              </a:tabLst>
            </a:pPr>
            <a:r>
              <a:rPr sz="1800" spc="-5" dirty="0">
                <a:latin typeface="+mn-lt"/>
                <a:cs typeface="Tahoma"/>
              </a:rPr>
              <a:t>Created</a:t>
            </a:r>
            <a:endParaRPr sz="1800" dirty="0">
              <a:latin typeface="+mn-lt"/>
              <a:cs typeface="Tahoma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Clr>
                <a:srgbClr val="1A93C6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  <a:cs typeface="Tahoma"/>
              </a:rPr>
              <a:t> </a:t>
            </a:r>
            <a:r>
              <a:rPr sz="1800" dirty="0">
                <a:latin typeface="+mn-lt"/>
                <a:cs typeface="Tahoma"/>
              </a:rPr>
              <a:t>204 </a:t>
            </a:r>
            <a:r>
              <a:rPr sz="1800" spc="-5" dirty="0">
                <a:latin typeface="+mn-lt"/>
                <a:cs typeface="Tahoma"/>
              </a:rPr>
              <a:t>No</a:t>
            </a:r>
            <a:r>
              <a:rPr sz="1800" spc="5" dirty="0">
                <a:latin typeface="+mn-lt"/>
                <a:cs typeface="Tahoma"/>
              </a:rPr>
              <a:t> </a:t>
            </a:r>
            <a:r>
              <a:rPr sz="1800" spc="-5" dirty="0">
                <a:latin typeface="+mn-lt"/>
                <a:cs typeface="Tahoma"/>
              </a:rPr>
              <a:t>Content</a:t>
            </a:r>
            <a:endParaRPr sz="1800" dirty="0">
              <a:latin typeface="+mn-lt"/>
              <a:cs typeface="Tahoma"/>
            </a:endParaRPr>
          </a:p>
          <a:p>
            <a:pPr marL="387350" indent="-375285">
              <a:lnSpc>
                <a:spcPct val="100000"/>
              </a:lnSpc>
              <a:spcBef>
                <a:spcPts val="1200"/>
              </a:spcBef>
              <a:buClr>
                <a:srgbClr val="1A93C6"/>
              </a:buClr>
              <a:buFont typeface="Wingdings" panose="05000000000000000000" pitchFamily="2" charset="2"/>
              <a:buChar char="§"/>
              <a:tabLst>
                <a:tab pos="387985" algn="l"/>
              </a:tabLst>
            </a:pPr>
            <a:r>
              <a:rPr sz="1800" dirty="0">
                <a:latin typeface="+mn-lt"/>
                <a:cs typeface="Tahoma"/>
              </a:rPr>
              <a:t>Bad</a:t>
            </a:r>
            <a:r>
              <a:rPr sz="1800" spc="-10" dirty="0">
                <a:latin typeface="+mn-lt"/>
                <a:cs typeface="Tahoma"/>
              </a:rPr>
              <a:t> </a:t>
            </a:r>
            <a:r>
              <a:rPr sz="1800" spc="-5" dirty="0">
                <a:latin typeface="+mn-lt"/>
                <a:cs typeface="Tahoma"/>
              </a:rPr>
              <a:t>Request</a:t>
            </a:r>
            <a:endParaRPr sz="1800" dirty="0">
              <a:latin typeface="+mn-lt"/>
              <a:cs typeface="Tahoma"/>
            </a:endParaRPr>
          </a:p>
          <a:p>
            <a:pPr marL="387350" indent="-375285">
              <a:lnSpc>
                <a:spcPct val="100000"/>
              </a:lnSpc>
              <a:spcBef>
                <a:spcPts val="1200"/>
              </a:spcBef>
              <a:buClr>
                <a:srgbClr val="1A93C6"/>
              </a:buClr>
              <a:buFont typeface="Wingdings" panose="05000000000000000000" pitchFamily="2" charset="2"/>
              <a:buChar char="§"/>
              <a:tabLst>
                <a:tab pos="387985" algn="l"/>
              </a:tabLst>
            </a:pPr>
            <a:r>
              <a:rPr sz="1800" spc="-5" dirty="0">
                <a:latin typeface="+mn-lt"/>
                <a:cs typeface="Tahoma"/>
              </a:rPr>
              <a:t>Unauthorized</a:t>
            </a:r>
            <a:endParaRPr sz="1800" dirty="0">
              <a:latin typeface="+mn-lt"/>
              <a:cs typeface="Tahoma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Clr>
                <a:srgbClr val="1A93C6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  <a:cs typeface="Tahoma"/>
              </a:rPr>
              <a:t> </a:t>
            </a:r>
            <a:r>
              <a:rPr sz="1800" dirty="0">
                <a:latin typeface="+mn-lt"/>
                <a:cs typeface="Tahoma"/>
              </a:rPr>
              <a:t>403 </a:t>
            </a:r>
            <a:r>
              <a:rPr sz="1800" spc="-5" dirty="0">
                <a:latin typeface="+mn-lt"/>
                <a:cs typeface="Tahoma"/>
              </a:rPr>
              <a:t>Forbidden</a:t>
            </a:r>
            <a:endParaRPr sz="1800" dirty="0">
              <a:latin typeface="+mn-lt"/>
              <a:cs typeface="Tahoma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Clr>
                <a:srgbClr val="1A93C6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  <a:cs typeface="Tahoma"/>
              </a:rPr>
              <a:t> </a:t>
            </a:r>
            <a:r>
              <a:rPr sz="1800" dirty="0">
                <a:latin typeface="+mn-lt"/>
                <a:cs typeface="Tahoma"/>
              </a:rPr>
              <a:t>404 </a:t>
            </a:r>
            <a:r>
              <a:rPr sz="1800" spc="-5" dirty="0">
                <a:latin typeface="+mn-lt"/>
                <a:cs typeface="Tahoma"/>
              </a:rPr>
              <a:t>Not</a:t>
            </a:r>
            <a:r>
              <a:rPr sz="1800" spc="5" dirty="0">
                <a:latin typeface="+mn-lt"/>
                <a:cs typeface="Tahoma"/>
              </a:rPr>
              <a:t> </a:t>
            </a:r>
            <a:r>
              <a:rPr sz="1800" spc="-5" dirty="0">
                <a:latin typeface="+mn-lt"/>
                <a:cs typeface="Tahoma"/>
              </a:rPr>
              <a:t>Found</a:t>
            </a:r>
            <a:endParaRPr sz="1800" dirty="0">
              <a:latin typeface="+mn-lt"/>
              <a:cs typeface="Tahoma"/>
            </a:endParaRPr>
          </a:p>
          <a:p>
            <a:pPr marL="298450" marR="5080" indent="-285750">
              <a:lnSpc>
                <a:spcPct val="166700"/>
              </a:lnSpc>
              <a:buClr>
                <a:srgbClr val="1A93C6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  <a:cs typeface="Tahoma"/>
              </a:rPr>
              <a:t> </a:t>
            </a:r>
            <a:r>
              <a:rPr sz="1800" dirty="0">
                <a:latin typeface="+mn-lt"/>
                <a:cs typeface="Tahoma"/>
              </a:rPr>
              <a:t>405 </a:t>
            </a:r>
            <a:r>
              <a:rPr sz="1800" spc="-5" dirty="0">
                <a:latin typeface="+mn-lt"/>
                <a:cs typeface="Tahoma"/>
              </a:rPr>
              <a:t>Method Not </a:t>
            </a:r>
            <a:r>
              <a:rPr sz="1800" spc="-10" dirty="0">
                <a:latin typeface="+mn-lt"/>
                <a:cs typeface="Tahoma"/>
              </a:rPr>
              <a:t>Allowed  </a:t>
            </a:r>
            <a:endParaRPr lang="en-US" sz="1800" spc="-10" dirty="0">
              <a:latin typeface="+mn-lt"/>
              <a:cs typeface="Tahoma"/>
            </a:endParaRPr>
          </a:p>
          <a:p>
            <a:pPr marL="298450" marR="5080" indent="-285750">
              <a:lnSpc>
                <a:spcPct val="166700"/>
              </a:lnSpc>
              <a:buClr>
                <a:srgbClr val="1A93C6"/>
              </a:buClr>
              <a:buFont typeface="Wingdings" panose="05000000000000000000" pitchFamily="2" charset="2"/>
              <a:buChar char="§"/>
            </a:pPr>
            <a:r>
              <a:rPr sz="1800" dirty="0">
                <a:latin typeface="+mn-lt"/>
                <a:cs typeface="Tahoma"/>
              </a:rPr>
              <a:t>410</a:t>
            </a:r>
            <a:r>
              <a:rPr sz="1800" spc="5" dirty="0">
                <a:latin typeface="+mn-lt"/>
                <a:cs typeface="Tahoma"/>
              </a:rPr>
              <a:t> </a:t>
            </a:r>
            <a:r>
              <a:rPr sz="1800" spc="-5" dirty="0">
                <a:latin typeface="+mn-lt"/>
                <a:cs typeface="Tahoma"/>
              </a:rPr>
              <a:t>Gon</a:t>
            </a:r>
            <a:r>
              <a:rPr lang="en-US" sz="1800" spc="-5" dirty="0">
                <a:latin typeface="+mn-lt"/>
                <a:cs typeface="Tahoma"/>
              </a:rPr>
              <a:t>e</a:t>
            </a:r>
            <a:r>
              <a:rPr lang="en-US" sz="1800" dirty="0">
                <a:latin typeface="+mn-lt"/>
                <a:cs typeface="Tahoma"/>
              </a:rPr>
              <a:t> </a:t>
            </a:r>
            <a:r>
              <a:rPr sz="1800" dirty="0">
                <a:latin typeface="+mn-lt"/>
                <a:cs typeface="Tahoma"/>
              </a:rPr>
              <a:t>418</a:t>
            </a:r>
            <a:r>
              <a:rPr sz="1800" spc="5" dirty="0">
                <a:latin typeface="+mn-lt"/>
                <a:cs typeface="Tahoma"/>
              </a:rPr>
              <a:t> </a:t>
            </a:r>
            <a:r>
              <a:rPr sz="1800" spc="-5" dirty="0">
                <a:latin typeface="+mn-lt"/>
                <a:cs typeface="Tahoma"/>
              </a:rPr>
              <a:t>?</a:t>
            </a:r>
            <a:endParaRPr sz="1800" dirty="0">
              <a:latin typeface="+mn-lt"/>
              <a:cs typeface="Tahoma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36A486D3-AB1C-4D41-8683-B81554BA6CC5}"/>
              </a:ext>
            </a:extLst>
          </p:cNvPr>
          <p:cNvSpPr txBox="1"/>
          <p:nvPr/>
        </p:nvSpPr>
        <p:spPr>
          <a:xfrm>
            <a:off x="4609115" y="1846436"/>
            <a:ext cx="5196205" cy="39339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+mn-lt"/>
                <a:cs typeface="Tahoma"/>
              </a:rPr>
              <a:t>Response to </a:t>
            </a:r>
            <a:r>
              <a:rPr sz="1800" dirty="0">
                <a:latin typeface="+mn-lt"/>
                <a:cs typeface="Tahoma"/>
              </a:rPr>
              <a:t>a </a:t>
            </a:r>
            <a:r>
              <a:rPr sz="1800" spc="-5" dirty="0">
                <a:latin typeface="+mn-lt"/>
                <a:cs typeface="Tahoma"/>
              </a:rPr>
              <a:t>successful</a:t>
            </a:r>
            <a:r>
              <a:rPr sz="1800" spc="25" dirty="0">
                <a:latin typeface="+mn-lt"/>
                <a:cs typeface="Tahoma"/>
              </a:rPr>
              <a:t> </a:t>
            </a:r>
            <a:r>
              <a:rPr sz="1800" spc="-5" dirty="0">
                <a:latin typeface="+mn-lt"/>
                <a:cs typeface="Tahoma"/>
              </a:rPr>
              <a:t>request</a:t>
            </a:r>
            <a:endParaRPr sz="1800" dirty="0">
              <a:latin typeface="+mn-lt"/>
              <a:cs typeface="Tahoma"/>
            </a:endParaRPr>
          </a:p>
          <a:p>
            <a:pPr marL="12700" marR="5080">
              <a:lnSpc>
                <a:spcPct val="166700"/>
              </a:lnSpc>
            </a:pPr>
            <a:r>
              <a:rPr sz="1800" spc="-5" dirty="0">
                <a:latin typeface="+mn-lt"/>
                <a:cs typeface="Tahoma"/>
              </a:rPr>
              <a:t>Response to POST that results </a:t>
            </a:r>
            <a:r>
              <a:rPr sz="1800" spc="-10" dirty="0">
                <a:latin typeface="+mn-lt"/>
                <a:cs typeface="Tahoma"/>
              </a:rPr>
              <a:t>in </a:t>
            </a:r>
            <a:r>
              <a:rPr sz="1800" dirty="0">
                <a:latin typeface="+mn-lt"/>
                <a:cs typeface="Tahoma"/>
              </a:rPr>
              <a:t>a </a:t>
            </a:r>
            <a:r>
              <a:rPr sz="1800" spc="-5" dirty="0">
                <a:latin typeface="+mn-lt"/>
                <a:cs typeface="Tahoma"/>
              </a:rPr>
              <a:t>resource creation  Response to </a:t>
            </a:r>
            <a:r>
              <a:rPr sz="1800" dirty="0">
                <a:latin typeface="+mn-lt"/>
                <a:cs typeface="Tahoma"/>
              </a:rPr>
              <a:t>a </a:t>
            </a:r>
            <a:r>
              <a:rPr sz="1800" spc="-5" dirty="0">
                <a:latin typeface="+mn-lt"/>
                <a:cs typeface="Tahoma"/>
              </a:rPr>
              <a:t>successful request that does not return </a:t>
            </a:r>
            <a:r>
              <a:rPr sz="1800" dirty="0">
                <a:latin typeface="+mn-lt"/>
                <a:cs typeface="Tahoma"/>
              </a:rPr>
              <a:t>a </a:t>
            </a:r>
            <a:r>
              <a:rPr sz="1800" spc="-5" dirty="0">
                <a:latin typeface="+mn-lt"/>
                <a:cs typeface="Tahoma"/>
              </a:rPr>
              <a:t>body  The request was</a:t>
            </a:r>
            <a:r>
              <a:rPr sz="1800" spc="25" dirty="0">
                <a:latin typeface="+mn-lt"/>
                <a:cs typeface="Tahoma"/>
              </a:rPr>
              <a:t> </a:t>
            </a:r>
            <a:r>
              <a:rPr sz="1800" spc="-5" dirty="0">
                <a:latin typeface="+mn-lt"/>
                <a:cs typeface="Tahoma"/>
              </a:rPr>
              <a:t>malformed</a:t>
            </a:r>
            <a:endParaRPr sz="1800" dirty="0">
              <a:latin typeface="+mn-lt"/>
              <a:cs typeface="Tahoma"/>
            </a:endParaRPr>
          </a:p>
          <a:p>
            <a:pPr marL="12700" marR="420370">
              <a:lnSpc>
                <a:spcPct val="166700"/>
              </a:lnSpc>
            </a:pPr>
            <a:r>
              <a:rPr sz="1800" spc="-5" dirty="0">
                <a:latin typeface="+mn-lt"/>
                <a:cs typeface="Tahoma"/>
              </a:rPr>
              <a:t>Either invalid or missing authentication details </a:t>
            </a:r>
            <a:r>
              <a:rPr sz="1800" spc="-10" dirty="0">
                <a:latin typeface="+mn-lt"/>
                <a:cs typeface="Tahoma"/>
              </a:rPr>
              <a:t>in </a:t>
            </a:r>
            <a:r>
              <a:rPr sz="1800" spc="-5" dirty="0">
                <a:latin typeface="+mn-lt"/>
                <a:cs typeface="Tahoma"/>
              </a:rPr>
              <a:t>request  </a:t>
            </a:r>
            <a:r>
              <a:rPr sz="1800" dirty="0">
                <a:latin typeface="+mn-lt"/>
                <a:cs typeface="Tahoma"/>
              </a:rPr>
              <a:t>User </a:t>
            </a:r>
            <a:r>
              <a:rPr sz="1800" spc="-5" dirty="0">
                <a:latin typeface="+mn-lt"/>
                <a:cs typeface="Tahoma"/>
              </a:rPr>
              <a:t>does not </a:t>
            </a:r>
            <a:r>
              <a:rPr sz="1800" dirty="0">
                <a:latin typeface="+mn-lt"/>
                <a:cs typeface="Tahoma"/>
              </a:rPr>
              <a:t>have </a:t>
            </a:r>
            <a:r>
              <a:rPr sz="1800" spc="-5" dirty="0">
                <a:latin typeface="+mn-lt"/>
                <a:cs typeface="Tahoma"/>
              </a:rPr>
              <a:t>access to the requested resource  We’ve all been here</a:t>
            </a:r>
            <a:r>
              <a:rPr sz="1800" spc="20" dirty="0">
                <a:latin typeface="+mn-lt"/>
                <a:cs typeface="Tahoma"/>
              </a:rPr>
              <a:t> </a:t>
            </a:r>
            <a:r>
              <a:rPr sz="1800" spc="-5" dirty="0">
                <a:latin typeface="+mn-lt"/>
                <a:cs typeface="Tahoma"/>
              </a:rPr>
              <a:t>before</a:t>
            </a:r>
            <a:endParaRPr sz="1800" dirty="0">
              <a:latin typeface="+mn-lt"/>
              <a:cs typeface="Tahoma"/>
            </a:endParaRPr>
          </a:p>
          <a:p>
            <a:pPr marL="12700" marR="1353820">
              <a:lnSpc>
                <a:spcPct val="166700"/>
              </a:lnSpc>
            </a:pPr>
            <a:r>
              <a:rPr sz="1800" spc="-5" dirty="0">
                <a:latin typeface="+mn-lt"/>
                <a:cs typeface="Tahoma"/>
              </a:rPr>
              <a:t>The HTTP method is not </a:t>
            </a:r>
            <a:r>
              <a:rPr sz="1800" spc="-10" dirty="0">
                <a:latin typeface="+mn-lt"/>
                <a:cs typeface="Tahoma"/>
              </a:rPr>
              <a:t>allowed </a:t>
            </a:r>
            <a:r>
              <a:rPr sz="1800" spc="-5" dirty="0">
                <a:latin typeface="+mn-lt"/>
                <a:cs typeface="Tahoma"/>
              </a:rPr>
              <a:t>for this </a:t>
            </a:r>
            <a:r>
              <a:rPr sz="1800" dirty="0">
                <a:latin typeface="+mn-lt"/>
                <a:cs typeface="Tahoma"/>
              </a:rPr>
              <a:t>user  </a:t>
            </a:r>
            <a:r>
              <a:rPr sz="1800" spc="-5" dirty="0">
                <a:latin typeface="+mn-lt"/>
                <a:cs typeface="Tahoma"/>
              </a:rPr>
              <a:t>The resource is no longer</a:t>
            </a:r>
            <a:r>
              <a:rPr sz="1800" spc="30" dirty="0">
                <a:latin typeface="+mn-lt"/>
                <a:cs typeface="Tahoma"/>
              </a:rPr>
              <a:t> </a:t>
            </a:r>
            <a:r>
              <a:rPr sz="1800" spc="-5" dirty="0">
                <a:latin typeface="+mn-lt"/>
                <a:cs typeface="Tahoma"/>
              </a:rPr>
              <a:t>available</a:t>
            </a:r>
            <a:endParaRPr sz="1800" dirty="0">
              <a:latin typeface="+mn-lt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709725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3F8117-9A33-4D43-B682-EA9225F4F15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76400" y="1793875"/>
            <a:ext cx="10515600" cy="4087813"/>
          </a:xfrm>
        </p:spPr>
        <p:txBody>
          <a:bodyPr/>
          <a:lstStyle/>
          <a:p>
            <a:r>
              <a:rPr lang="en-US" dirty="0"/>
              <a:t>They communicate to the RESTful client</a:t>
            </a:r>
          </a:p>
          <a:p>
            <a:pPr lvl="1"/>
            <a:r>
              <a:rPr lang="en-US" dirty="0"/>
              <a:t>When an exceptional event occurs</a:t>
            </a:r>
          </a:p>
          <a:p>
            <a:pPr lvl="1"/>
            <a:r>
              <a:rPr lang="en-US" dirty="0"/>
              <a:t>When some special behavior is required</a:t>
            </a:r>
          </a:p>
          <a:p>
            <a:pPr lvl="1"/>
            <a:r>
              <a:rPr lang="en-US" dirty="0"/>
              <a:t>Many status codes represent situations that are worth handling with a special response  Many widely used APIs are using them</a:t>
            </a:r>
          </a:p>
          <a:p>
            <a:r>
              <a:rPr lang="en-US" dirty="0"/>
              <a:t>A convention is being created</a:t>
            </a:r>
          </a:p>
          <a:p>
            <a:pPr lvl="1"/>
            <a:r>
              <a:rPr lang="en-US" dirty="0"/>
              <a:t>Following that convention makes it easier for users of your RESTful service</a:t>
            </a:r>
          </a:p>
          <a:p>
            <a:pPr lvl="1"/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https://gist.github.com/vkostyukov/32c84c0c01789425c29a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F3324-A621-49FE-B435-F662E12711E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420688"/>
            <a:ext cx="10515600" cy="911225"/>
          </a:xfrm>
        </p:spPr>
        <p:txBody>
          <a:bodyPr/>
          <a:lstStyle/>
          <a:p>
            <a:r>
              <a:rPr lang="en-US" dirty="0"/>
              <a:t>Why Should I Use a Status Code?</a:t>
            </a:r>
          </a:p>
        </p:txBody>
      </p:sp>
    </p:spTree>
    <p:extLst>
      <p:ext uri="{BB962C8B-B14F-4D97-AF65-F5344CB8AC3E}">
        <p14:creationId xmlns:p14="http://schemas.microsoft.com/office/powerpoint/2010/main" val="1544764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DC567-DB86-4B3C-B7F7-0701CDEFF1E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793875"/>
            <a:ext cx="4964113" cy="4087813"/>
          </a:xfrm>
        </p:spPr>
        <p:txBody>
          <a:bodyPr>
            <a:normAutofit fontScale="92500"/>
          </a:bodyPr>
          <a:lstStyle/>
          <a:p>
            <a:r>
              <a:rPr lang="en-US" dirty="0"/>
              <a:t>The following flowcharts answer this question</a:t>
            </a:r>
          </a:p>
          <a:p>
            <a:pPr lvl="1"/>
            <a:r>
              <a:rPr lang="en-US" dirty="0"/>
              <a:t>From 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http://racksburg.com/choosing-an-http-status-code/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r>
              <a:rPr lang="en-US" dirty="0"/>
              <a:t>The flowcharts for each  category of response are  too big to fit on these slides</a:t>
            </a:r>
          </a:p>
          <a:p>
            <a:r>
              <a:rPr lang="en-US" dirty="0"/>
              <a:t>Visit the above URL to see  them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6A929-2B2E-432E-9A39-9DDC5EC22D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420688"/>
            <a:ext cx="10515600" cy="911225"/>
          </a:xfrm>
        </p:spPr>
        <p:txBody>
          <a:bodyPr/>
          <a:lstStyle/>
          <a:p>
            <a:r>
              <a:rPr lang="en-US" dirty="0"/>
              <a:t>What Status Should I Return?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5D2EBF83-C4E3-461B-81CE-0132A9BD7EE7}"/>
              </a:ext>
            </a:extLst>
          </p:cNvPr>
          <p:cNvSpPr/>
          <p:nvPr/>
        </p:nvSpPr>
        <p:spPr>
          <a:xfrm>
            <a:off x="6011067" y="2536723"/>
            <a:ext cx="5667170" cy="31867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2096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9E0E0-9325-4C70-937C-AC95FFB94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76400" y="1793875"/>
            <a:ext cx="10515600" cy="4087813"/>
          </a:xfrm>
        </p:spPr>
        <p:txBody>
          <a:bodyPr/>
          <a:lstStyle/>
          <a:p>
            <a:r>
              <a:rPr lang="en-US" dirty="0"/>
              <a:t>Two main methods for returning an HTTP status code response</a:t>
            </a:r>
          </a:p>
          <a:p>
            <a:r>
              <a:rPr lang="en-US" dirty="0"/>
              <a:t>Return a Response object</a:t>
            </a:r>
          </a:p>
          <a:p>
            <a:pPr lvl="1"/>
            <a:r>
              <a:rPr lang="en-US" dirty="0"/>
              <a:t>That wraps your Java return object</a:t>
            </a:r>
          </a:p>
          <a:p>
            <a:pPr lvl="1"/>
            <a:r>
              <a:rPr lang="en-US" dirty="0"/>
              <a:t>And adds the status code</a:t>
            </a:r>
          </a:p>
          <a:p>
            <a:r>
              <a:rPr lang="en-US" dirty="0"/>
              <a:t>Throw a </a:t>
            </a:r>
            <a:r>
              <a:rPr lang="en-US" dirty="0" err="1"/>
              <a:t>WebApplicationException</a:t>
            </a:r>
            <a:endParaRPr lang="en-US" dirty="0"/>
          </a:p>
          <a:p>
            <a:pPr lvl="1"/>
            <a:r>
              <a:rPr lang="en-US" dirty="0"/>
              <a:t>Will turn this into a Response object</a:t>
            </a:r>
          </a:p>
          <a:p>
            <a:pPr lvl="1"/>
            <a:r>
              <a:rPr lang="en-US" dirty="0"/>
              <a:t>And send it back to the client with the status code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D1EAC-3C7E-462F-9A26-84B580045F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420688"/>
            <a:ext cx="10515600" cy="911225"/>
          </a:xfrm>
        </p:spPr>
        <p:txBody>
          <a:bodyPr/>
          <a:lstStyle/>
          <a:p>
            <a:r>
              <a:rPr lang="en-US" dirty="0"/>
              <a:t>How to Return a Status Code</a:t>
            </a:r>
          </a:p>
        </p:txBody>
      </p:sp>
    </p:spTree>
    <p:extLst>
      <p:ext uri="{BB962C8B-B14F-4D97-AF65-F5344CB8AC3E}">
        <p14:creationId xmlns:p14="http://schemas.microsoft.com/office/powerpoint/2010/main" val="1741367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4E9FC3-5CE7-4E15-802D-F852F8E5558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76400" y="1331913"/>
            <a:ext cx="10515600" cy="4921250"/>
          </a:xfrm>
        </p:spPr>
        <p:txBody>
          <a:bodyPr>
            <a:normAutofit fontScale="85000" lnSpcReduction="20000"/>
          </a:bodyPr>
          <a:lstStyle/>
          <a:p>
            <a:r>
              <a:rPr lang="en-US" sz="2100" dirty="0"/>
              <a:t>Use correct HTTP method names</a:t>
            </a:r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r>
              <a:rPr lang="en-US" sz="2100" dirty="0"/>
              <a:t>Use nouns, not verbs, in the URI</a:t>
            </a:r>
          </a:p>
          <a:p>
            <a:pPr lvl="1"/>
            <a:r>
              <a:rPr lang="en-US" sz="2100" dirty="0"/>
              <a:t>That is, do NOT use /</a:t>
            </a:r>
            <a:r>
              <a:rPr lang="en-US" sz="2100" dirty="0" err="1"/>
              <a:t>addCar</a:t>
            </a:r>
            <a:r>
              <a:rPr lang="en-US" sz="2100" dirty="0"/>
              <a:t>, /</a:t>
            </a:r>
            <a:r>
              <a:rPr lang="en-US" sz="2100" dirty="0" err="1"/>
              <a:t>deleteCar</a:t>
            </a:r>
            <a:r>
              <a:rPr lang="en-US" sz="2100" dirty="0"/>
              <a:t>, /</a:t>
            </a:r>
            <a:r>
              <a:rPr lang="en-US" sz="2100" dirty="0" err="1"/>
              <a:t>updateCar</a:t>
            </a:r>
            <a:endParaRPr lang="en-US" sz="2100" dirty="0"/>
          </a:p>
          <a:p>
            <a:pPr lvl="1"/>
            <a:r>
              <a:rPr lang="en-US" sz="2100" dirty="0"/>
              <a:t>Whenever ‘special’ actions are to be communicated, append ‘verb’ to the resource name:</a:t>
            </a:r>
          </a:p>
          <a:p>
            <a:pPr lvl="2"/>
            <a:r>
              <a:rPr lang="en-US" sz="2100" dirty="0"/>
              <a:t>POST /</a:t>
            </a:r>
            <a:r>
              <a:rPr lang="en-US" sz="2100" dirty="0" err="1"/>
              <a:t>accounts:transferMoney</a:t>
            </a:r>
            <a:endParaRPr lang="en-US" sz="2100" dirty="0"/>
          </a:p>
          <a:p>
            <a:pPr lvl="2"/>
            <a:r>
              <a:rPr lang="en-US" sz="2100" dirty="0"/>
              <a:t>{“</a:t>
            </a:r>
            <a:r>
              <a:rPr lang="en-US" sz="2100" dirty="0" err="1"/>
              <a:t>fromAccount</a:t>
            </a:r>
            <a:r>
              <a:rPr lang="en-US" sz="2100" dirty="0"/>
              <a:t>”: “0123”, “</a:t>
            </a:r>
            <a:r>
              <a:rPr lang="en-US" sz="2100" dirty="0" err="1"/>
              <a:t>toAccount</a:t>
            </a:r>
            <a:r>
              <a:rPr lang="en-US" sz="2100" dirty="0"/>
              <a:t>”: “4567”, “amount”: 100}</a:t>
            </a:r>
          </a:p>
          <a:p>
            <a:r>
              <a:rPr lang="en-US" sz="2100" dirty="0"/>
              <a:t>In most cases, special verbs can be avoided, though might require thinking out-of-box</a:t>
            </a:r>
          </a:p>
          <a:p>
            <a:pPr lvl="2"/>
            <a:r>
              <a:rPr lang="en-US" sz="2100" dirty="0"/>
              <a:t>POST /transfers</a:t>
            </a:r>
          </a:p>
          <a:p>
            <a:pPr lvl="2"/>
            <a:r>
              <a:rPr lang="en-US" sz="2100" dirty="0"/>
              <a:t>{“</a:t>
            </a:r>
            <a:r>
              <a:rPr lang="en-US" sz="2100" dirty="0" err="1"/>
              <a:t>fromAccount</a:t>
            </a:r>
            <a:r>
              <a:rPr lang="en-US" sz="2100" dirty="0"/>
              <a:t>”: “0123”, “</a:t>
            </a:r>
            <a:r>
              <a:rPr lang="en-US" sz="2100" dirty="0" err="1"/>
              <a:t>toAccount</a:t>
            </a:r>
            <a:r>
              <a:rPr lang="en-US" sz="2100" dirty="0"/>
              <a:t>”: “4567”, “amount”: 100}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B0CB3-B40D-44A3-9F93-A2F311FD3CC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420688"/>
            <a:ext cx="10515600" cy="911225"/>
          </a:xfrm>
        </p:spPr>
        <p:txBody>
          <a:bodyPr/>
          <a:lstStyle/>
          <a:p>
            <a:r>
              <a:rPr lang="en-US" dirty="0"/>
              <a:t>RESTful API: Best Practices</a:t>
            </a:r>
          </a:p>
        </p:txBody>
      </p:sp>
      <p:graphicFrame>
        <p:nvGraphicFramePr>
          <p:cNvPr id="10" name="object 11">
            <a:extLst>
              <a:ext uri="{FF2B5EF4-FFF2-40B4-BE49-F238E27FC236}">
                <a16:creationId xmlns:a16="http://schemas.microsoft.com/office/drawing/2014/main" id="{CD970080-5AF2-4188-B4B3-32DF1E460D46}"/>
              </a:ext>
            </a:extLst>
          </p:cNvPr>
          <p:cNvGraphicFramePr>
            <a:graphicFrameLocks noGrp="1"/>
          </p:cNvGraphicFramePr>
          <p:nvPr/>
        </p:nvGraphicFramePr>
        <p:xfrm>
          <a:off x="1536661" y="2243957"/>
          <a:ext cx="8623934" cy="1461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7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8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Resource</a:t>
                      </a:r>
                      <a:endParaRPr sz="1400" dirty="0">
                        <a:latin typeface="+mn-lt"/>
                        <a:cs typeface="Tahoma"/>
                      </a:endParaRPr>
                    </a:p>
                  </a:txBody>
                  <a:tcPr marL="0" marR="0" marT="1511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+mn-lt"/>
                          <a:cs typeface="Courier New"/>
                        </a:rPr>
                        <a:t>GET</a:t>
                      </a:r>
                      <a:endParaRPr sz="1400" dirty="0">
                        <a:latin typeface="+mn-lt"/>
                        <a:cs typeface="Courier New"/>
                      </a:endParaRPr>
                    </a:p>
                    <a:p>
                      <a:pPr marL="4953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read</a:t>
                      </a:r>
                      <a:endParaRPr sz="1400" dirty="0">
                        <a:latin typeface="+mn-lt"/>
                        <a:cs typeface="Tahoma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+mn-lt"/>
                          <a:cs typeface="Courier New"/>
                        </a:rPr>
                        <a:t>POST</a:t>
                      </a:r>
                      <a:endParaRPr sz="1400" dirty="0">
                        <a:latin typeface="+mn-lt"/>
                        <a:cs typeface="Courier New"/>
                      </a:endParaRPr>
                    </a:p>
                    <a:p>
                      <a:pPr marL="4953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create</a:t>
                      </a:r>
                      <a:endParaRPr sz="1400" dirty="0">
                        <a:latin typeface="+mn-lt"/>
                        <a:cs typeface="Tahoma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+mn-lt"/>
                          <a:cs typeface="Courier New"/>
                        </a:rPr>
                        <a:t>PUT</a:t>
                      </a:r>
                      <a:endParaRPr sz="1400" dirty="0">
                        <a:latin typeface="+mn-lt"/>
                        <a:cs typeface="Courier New"/>
                      </a:endParaRPr>
                    </a:p>
                    <a:p>
                      <a:pPr marL="4953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update</a:t>
                      </a:r>
                      <a:endParaRPr sz="1400" dirty="0">
                        <a:latin typeface="+mn-lt"/>
                        <a:cs typeface="Tahoma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+mn-lt"/>
                          <a:cs typeface="Courier New"/>
                        </a:rPr>
                        <a:t>DELETE</a:t>
                      </a:r>
                      <a:endParaRPr sz="1400" dirty="0">
                        <a:latin typeface="+mn-lt"/>
                        <a:cs typeface="Courier New"/>
                      </a:endParaRPr>
                    </a:p>
                    <a:p>
                      <a:pPr marL="495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delete</a:t>
                      </a:r>
                      <a:endParaRPr sz="1400" dirty="0">
                        <a:latin typeface="+mn-lt"/>
                        <a:cs typeface="Tahoma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600" spc="-10" dirty="0">
                          <a:latin typeface="+mn-lt"/>
                          <a:cs typeface="Courier New"/>
                        </a:rPr>
                        <a:t>/cars</a:t>
                      </a:r>
                      <a:endParaRPr sz="1600" dirty="0">
                        <a:latin typeface="+mn-lt"/>
                        <a:cs typeface="Courier New"/>
                      </a:endParaRPr>
                    </a:p>
                  </a:txBody>
                  <a:tcPr marL="0" marR="0" marT="596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CED5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600" spc="-5" dirty="0">
                          <a:latin typeface="+mn-lt"/>
                          <a:cs typeface="Tahoma"/>
                        </a:rPr>
                        <a:t>Returns </a:t>
                      </a:r>
                      <a:r>
                        <a:rPr sz="1600" dirty="0">
                          <a:latin typeface="+mn-lt"/>
                          <a:cs typeface="Tahoma"/>
                        </a:rPr>
                        <a:t>a </a:t>
                      </a:r>
                      <a:r>
                        <a:rPr sz="1600" spc="-5" dirty="0">
                          <a:latin typeface="+mn-lt"/>
                          <a:cs typeface="Tahoma"/>
                        </a:rPr>
                        <a:t>list of</a:t>
                      </a:r>
                      <a:r>
                        <a:rPr sz="1600" spc="-10" dirty="0">
                          <a:latin typeface="+mn-lt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+mn-lt"/>
                          <a:cs typeface="Tahoma"/>
                        </a:rPr>
                        <a:t>cars</a:t>
                      </a:r>
                      <a:endParaRPr sz="1600">
                        <a:latin typeface="+mn-lt"/>
                        <a:cs typeface="Tahoma"/>
                      </a:endParaRPr>
                    </a:p>
                  </a:txBody>
                  <a:tcPr marL="0" marR="0" marT="876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CED5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600" spc="-5" dirty="0">
                          <a:latin typeface="+mn-lt"/>
                          <a:cs typeface="Tahoma"/>
                        </a:rPr>
                        <a:t>Create </a:t>
                      </a:r>
                      <a:r>
                        <a:rPr sz="1600" dirty="0">
                          <a:latin typeface="+mn-lt"/>
                          <a:cs typeface="Tahoma"/>
                        </a:rPr>
                        <a:t>a new</a:t>
                      </a:r>
                      <a:r>
                        <a:rPr sz="1600" spc="5" dirty="0">
                          <a:latin typeface="+mn-lt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+mn-lt"/>
                          <a:cs typeface="Tahoma"/>
                        </a:rPr>
                        <a:t>car</a:t>
                      </a:r>
                      <a:endParaRPr sz="1600">
                        <a:latin typeface="+mn-lt"/>
                        <a:cs typeface="Tahoma"/>
                      </a:endParaRPr>
                    </a:p>
                  </a:txBody>
                  <a:tcPr marL="0" marR="0" marT="876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CED5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600" spc="-5" dirty="0">
                          <a:latin typeface="+mn-lt"/>
                          <a:cs typeface="Tahoma"/>
                        </a:rPr>
                        <a:t>Bulk update of</a:t>
                      </a:r>
                      <a:r>
                        <a:rPr sz="1600" spc="5" dirty="0">
                          <a:latin typeface="+mn-lt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+mn-lt"/>
                          <a:cs typeface="Tahoma"/>
                        </a:rPr>
                        <a:t>cars</a:t>
                      </a:r>
                      <a:endParaRPr sz="1600">
                        <a:latin typeface="+mn-lt"/>
                        <a:cs typeface="Tahoma"/>
                      </a:endParaRPr>
                    </a:p>
                  </a:txBody>
                  <a:tcPr marL="0" marR="0" marT="876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CED5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600" dirty="0">
                          <a:latin typeface="+mn-lt"/>
                          <a:cs typeface="Tahoma"/>
                        </a:rPr>
                        <a:t>Delete all</a:t>
                      </a:r>
                      <a:r>
                        <a:rPr sz="1600" spc="10" dirty="0">
                          <a:latin typeface="+mn-lt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+mn-lt"/>
                          <a:cs typeface="Tahoma"/>
                        </a:rPr>
                        <a:t>cars</a:t>
                      </a:r>
                      <a:endParaRPr sz="1600">
                        <a:latin typeface="+mn-lt"/>
                        <a:cs typeface="Tahoma"/>
                      </a:endParaRPr>
                    </a:p>
                  </a:txBody>
                  <a:tcPr marL="0" marR="0" marT="876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C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600" spc="-10" dirty="0">
                          <a:latin typeface="+mn-lt"/>
                          <a:cs typeface="Courier New"/>
                        </a:rPr>
                        <a:t>/cars/711</a:t>
                      </a:r>
                      <a:endParaRPr sz="1600">
                        <a:latin typeface="+mn-lt"/>
                        <a:cs typeface="Courier New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600" spc="-5" dirty="0">
                          <a:latin typeface="+mn-lt"/>
                          <a:cs typeface="Tahoma"/>
                        </a:rPr>
                        <a:t>Returns </a:t>
                      </a:r>
                      <a:r>
                        <a:rPr sz="1600" dirty="0">
                          <a:latin typeface="+mn-lt"/>
                          <a:cs typeface="Tahoma"/>
                        </a:rPr>
                        <a:t>a </a:t>
                      </a:r>
                      <a:r>
                        <a:rPr sz="1600" spc="-5" dirty="0">
                          <a:latin typeface="+mn-lt"/>
                          <a:cs typeface="Tahoma"/>
                        </a:rPr>
                        <a:t>specific</a:t>
                      </a:r>
                      <a:r>
                        <a:rPr sz="1600" spc="-20" dirty="0">
                          <a:latin typeface="+mn-lt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+mn-lt"/>
                          <a:cs typeface="Tahoma"/>
                        </a:rPr>
                        <a:t>car</a:t>
                      </a:r>
                    </a:p>
                  </a:txBody>
                  <a:tcPr marL="0" marR="0" marT="850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600" spc="-5" dirty="0">
                          <a:latin typeface="+mn-lt"/>
                          <a:cs typeface="Tahoma"/>
                        </a:rPr>
                        <a:t>Method not allowed</a:t>
                      </a:r>
                      <a:r>
                        <a:rPr sz="1600" spc="-20" dirty="0">
                          <a:latin typeface="+mn-lt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+mn-lt"/>
                          <a:cs typeface="Tahoma"/>
                        </a:rPr>
                        <a:t>(405)</a:t>
                      </a:r>
                    </a:p>
                  </a:txBody>
                  <a:tcPr marL="0" marR="0" marT="850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600" spc="-5" dirty="0">
                          <a:latin typeface="+mn-lt"/>
                          <a:cs typeface="Tahoma"/>
                        </a:rPr>
                        <a:t>Updates </a:t>
                      </a:r>
                      <a:r>
                        <a:rPr sz="1600" dirty="0">
                          <a:latin typeface="+mn-lt"/>
                          <a:cs typeface="Tahoma"/>
                        </a:rPr>
                        <a:t>a </a:t>
                      </a:r>
                      <a:r>
                        <a:rPr sz="1600" spc="-5" dirty="0">
                          <a:latin typeface="+mn-lt"/>
                          <a:cs typeface="Tahoma"/>
                        </a:rPr>
                        <a:t>specific</a:t>
                      </a:r>
                      <a:r>
                        <a:rPr sz="1600" dirty="0">
                          <a:latin typeface="+mn-lt"/>
                          <a:cs typeface="Tahoma"/>
                        </a:rPr>
                        <a:t> car</a:t>
                      </a:r>
                    </a:p>
                  </a:txBody>
                  <a:tcPr marL="0" marR="0" marT="850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600" dirty="0">
                          <a:latin typeface="+mn-lt"/>
                          <a:cs typeface="Tahoma"/>
                        </a:rPr>
                        <a:t>Deletes a </a:t>
                      </a:r>
                      <a:r>
                        <a:rPr sz="1600" spc="-5" dirty="0">
                          <a:latin typeface="+mn-lt"/>
                          <a:cs typeface="Tahoma"/>
                        </a:rPr>
                        <a:t>specific</a:t>
                      </a:r>
                      <a:r>
                        <a:rPr sz="1600" spc="-10" dirty="0">
                          <a:latin typeface="+mn-lt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+mn-lt"/>
                          <a:cs typeface="Tahoma"/>
                        </a:rPr>
                        <a:t>car</a:t>
                      </a:r>
                    </a:p>
                  </a:txBody>
                  <a:tcPr marL="0" marR="0" marT="850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643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6E36F-498F-4493-9699-4305AD9B0D6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76400" y="1793875"/>
            <a:ext cx="10515600" cy="444500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To implement concurrency and pagination use ‘</a:t>
            </a:r>
            <a:r>
              <a:rPr lang="en-US" sz="1800" dirty="0" err="1"/>
              <a:t>ETag</a:t>
            </a:r>
            <a:r>
              <a:rPr lang="en-US" sz="1800" dirty="0"/>
              <a:t>’ together with ‘If-Match’  Server sets </a:t>
            </a:r>
            <a:r>
              <a:rPr lang="en-US" sz="1800" dirty="0" err="1"/>
              <a:t>ETag</a:t>
            </a:r>
            <a:r>
              <a:rPr lang="en-US" sz="1800" dirty="0"/>
              <a:t> HTTP response header based on the content on the response</a:t>
            </a:r>
          </a:p>
          <a:p>
            <a:pPr lvl="1"/>
            <a:r>
              <a:rPr lang="en-US" dirty="0"/>
              <a:t>Client mirrors back </a:t>
            </a:r>
            <a:r>
              <a:rPr lang="en-US" dirty="0" err="1"/>
              <a:t>ETag</a:t>
            </a:r>
            <a:r>
              <a:rPr lang="en-US" dirty="0"/>
              <a:t> value in the If-Match HTTP request header together with</a:t>
            </a:r>
          </a:p>
          <a:p>
            <a:pPr lvl="1"/>
            <a:r>
              <a:rPr lang="en-US" dirty="0"/>
              <a:t>request</a:t>
            </a:r>
          </a:p>
          <a:p>
            <a:pPr lvl="1"/>
            <a:r>
              <a:rPr lang="en-US" dirty="0"/>
              <a:t>Server processes the request only if recalculated value of </a:t>
            </a:r>
            <a:r>
              <a:rPr lang="en-US" dirty="0" err="1"/>
              <a:t>ETag</a:t>
            </a:r>
            <a:r>
              <a:rPr lang="en-US" dirty="0"/>
              <a:t> for the resource  matches the value of If-Match request header</a:t>
            </a:r>
          </a:p>
          <a:p>
            <a:pPr lvl="2"/>
            <a:r>
              <a:rPr lang="en-US" sz="1800" dirty="0"/>
              <a:t>Protects against concurrent modification of resource (or collection during iteration)</a:t>
            </a:r>
          </a:p>
          <a:p>
            <a:pPr lvl="2"/>
            <a:r>
              <a:rPr lang="en-US" sz="1800" dirty="0"/>
              <a:t>Facilitates ‘Read-Modify-Write’ pattern</a:t>
            </a:r>
          </a:p>
          <a:p>
            <a:pPr lvl="2"/>
            <a:r>
              <a:rPr lang="en-US" sz="1800" dirty="0"/>
              <a:t>Facilitates ‘continuation’ reads</a:t>
            </a:r>
          </a:p>
          <a:p>
            <a:r>
              <a:rPr lang="en-US" sz="1800" dirty="0"/>
              <a:t>Use URI query parameters for filtering, sorting, field selection, pagination</a:t>
            </a:r>
          </a:p>
          <a:p>
            <a:pPr lvl="2"/>
            <a:r>
              <a:rPr lang="en-US" sz="1800" dirty="0"/>
              <a:t>– GET /</a:t>
            </a:r>
            <a:r>
              <a:rPr lang="en-US" sz="1800" dirty="0" err="1"/>
              <a:t>cars?color</a:t>
            </a:r>
            <a:r>
              <a:rPr lang="en-US" sz="1800" dirty="0"/>
              <a:t>=</a:t>
            </a:r>
            <a:r>
              <a:rPr lang="en-US" sz="1800" dirty="0" err="1"/>
              <a:t>red&amp;seats</a:t>
            </a:r>
            <a:r>
              <a:rPr lang="en-US" sz="1800" dirty="0"/>
              <a:t>=2</a:t>
            </a:r>
          </a:p>
          <a:p>
            <a:pPr lvl="2"/>
            <a:r>
              <a:rPr lang="en-US" sz="1800" dirty="0"/>
              <a:t>&amp;sort=</a:t>
            </a:r>
            <a:r>
              <a:rPr lang="en-US" sz="1800" dirty="0" err="1"/>
              <a:t>manufacturer,model</a:t>
            </a:r>
            <a:endParaRPr lang="en-US" sz="1800" dirty="0"/>
          </a:p>
          <a:p>
            <a:pPr lvl="2"/>
            <a:r>
              <a:rPr lang="en-US" sz="1800" dirty="0"/>
              <a:t>&amp;fields=</a:t>
            </a:r>
            <a:r>
              <a:rPr lang="en-US" sz="1800" dirty="0" err="1"/>
              <a:t>manufacturer,model,id,color</a:t>
            </a:r>
            <a:r>
              <a:rPr lang="en-US" sz="1800" dirty="0"/>
              <a:t>  &amp;offset=10&amp;limit=5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A04E3-6FE2-4658-99B0-F41F6562C7C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420688"/>
            <a:ext cx="10515600" cy="911225"/>
          </a:xfrm>
        </p:spPr>
        <p:txBody>
          <a:bodyPr/>
          <a:lstStyle/>
          <a:p>
            <a:r>
              <a:rPr lang="en-US" dirty="0"/>
              <a:t>RESTful API: Best Practices (continued)</a:t>
            </a:r>
          </a:p>
        </p:txBody>
      </p:sp>
    </p:spTree>
    <p:extLst>
      <p:ext uri="{BB962C8B-B14F-4D97-AF65-F5344CB8AC3E}">
        <p14:creationId xmlns:p14="http://schemas.microsoft.com/office/powerpoint/2010/main" val="98354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14ABED2-4C1E-47A0-98B9-1B4CC8F01977}"/>
              </a:ext>
            </a:extLst>
          </p:cNvPr>
          <p:cNvGrpSpPr/>
          <p:nvPr/>
        </p:nvGrpSpPr>
        <p:grpSpPr>
          <a:xfrm>
            <a:off x="4427416" y="2221648"/>
            <a:ext cx="4853993" cy="2205679"/>
            <a:chOff x="4399685" y="655859"/>
            <a:chExt cx="4853993" cy="2205679"/>
          </a:xfrm>
        </p:grpSpPr>
        <p:sp>
          <p:nvSpPr>
            <p:cNvPr id="4" name="TextBox 3"/>
            <p:cNvSpPr txBox="1"/>
            <p:nvPr/>
          </p:nvSpPr>
          <p:spPr>
            <a:xfrm>
              <a:off x="5236232" y="655859"/>
              <a:ext cx="40174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3600" b="1" dirty="0">
                  <a:latin typeface="Lato"/>
                </a:rPr>
                <a:t>Chapter Concepts</a:t>
              </a:r>
              <a:endParaRPr lang="id-ID" sz="3600" b="1" dirty="0">
                <a:latin typeface="Lato"/>
                <a:sym typeface="Lato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99685" y="683575"/>
              <a:ext cx="581025" cy="581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506347" y="831822"/>
              <a:ext cx="367700" cy="284530"/>
              <a:chOff x="5895975" y="3276601"/>
              <a:chExt cx="400050" cy="309563"/>
            </a:xfrm>
            <a:solidFill>
              <a:schemeClr val="bg1"/>
            </a:solidFill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6003925" y="3276601"/>
                <a:ext cx="292100" cy="61913"/>
              </a:xfrm>
              <a:custGeom>
                <a:avLst/>
                <a:gdLst>
                  <a:gd name="T0" fmla="*/ 4 w 76"/>
                  <a:gd name="T1" fmla="*/ 0 h 16"/>
                  <a:gd name="T2" fmla="*/ 72 w 76"/>
                  <a:gd name="T3" fmla="*/ 0 h 16"/>
                  <a:gd name="T4" fmla="*/ 76 w 76"/>
                  <a:gd name="T5" fmla="*/ 4 h 16"/>
                  <a:gd name="T6" fmla="*/ 76 w 76"/>
                  <a:gd name="T7" fmla="*/ 12 h 16"/>
                  <a:gd name="T8" fmla="*/ 72 w 76"/>
                  <a:gd name="T9" fmla="*/ 16 h 16"/>
                  <a:gd name="T10" fmla="*/ 4 w 76"/>
                  <a:gd name="T11" fmla="*/ 16 h 16"/>
                  <a:gd name="T12" fmla="*/ 0 w 76"/>
                  <a:gd name="T13" fmla="*/ 12 h 16"/>
                  <a:gd name="T14" fmla="*/ 0 w 76"/>
                  <a:gd name="T15" fmla="*/ 4 h 16"/>
                  <a:gd name="T16" fmla="*/ 4 w 7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16">
                    <a:moveTo>
                      <a:pt x="4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74" y="0"/>
                      <a:pt x="76" y="2"/>
                      <a:pt x="76" y="4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4"/>
                      <a:pt x="74" y="16"/>
                      <a:pt x="7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6003925" y="3400426"/>
                <a:ext cx="231775" cy="61913"/>
              </a:xfrm>
              <a:custGeom>
                <a:avLst/>
                <a:gdLst>
                  <a:gd name="T0" fmla="*/ 4 w 60"/>
                  <a:gd name="T1" fmla="*/ 0 h 16"/>
                  <a:gd name="T2" fmla="*/ 56 w 60"/>
                  <a:gd name="T3" fmla="*/ 0 h 16"/>
                  <a:gd name="T4" fmla="*/ 60 w 60"/>
                  <a:gd name="T5" fmla="*/ 4 h 16"/>
                  <a:gd name="T6" fmla="*/ 60 w 60"/>
                  <a:gd name="T7" fmla="*/ 12 h 16"/>
                  <a:gd name="T8" fmla="*/ 56 w 60"/>
                  <a:gd name="T9" fmla="*/ 16 h 16"/>
                  <a:gd name="T10" fmla="*/ 4 w 60"/>
                  <a:gd name="T11" fmla="*/ 16 h 16"/>
                  <a:gd name="T12" fmla="*/ 0 w 60"/>
                  <a:gd name="T13" fmla="*/ 12 h 16"/>
                  <a:gd name="T14" fmla="*/ 0 w 60"/>
                  <a:gd name="T15" fmla="*/ 4 h 16"/>
                  <a:gd name="T16" fmla="*/ 4 w 60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16">
                    <a:moveTo>
                      <a:pt x="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58" y="0"/>
                      <a:pt x="60" y="2"/>
                      <a:pt x="60" y="4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60" y="14"/>
                      <a:pt x="58" y="16"/>
                      <a:pt x="56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6003925" y="3524251"/>
                <a:ext cx="277813" cy="61913"/>
              </a:xfrm>
              <a:custGeom>
                <a:avLst/>
                <a:gdLst>
                  <a:gd name="T0" fmla="*/ 4 w 72"/>
                  <a:gd name="T1" fmla="*/ 0 h 16"/>
                  <a:gd name="T2" fmla="*/ 68 w 72"/>
                  <a:gd name="T3" fmla="*/ 0 h 16"/>
                  <a:gd name="T4" fmla="*/ 72 w 72"/>
                  <a:gd name="T5" fmla="*/ 4 h 16"/>
                  <a:gd name="T6" fmla="*/ 72 w 72"/>
                  <a:gd name="T7" fmla="*/ 12 h 16"/>
                  <a:gd name="T8" fmla="*/ 68 w 72"/>
                  <a:gd name="T9" fmla="*/ 16 h 16"/>
                  <a:gd name="T10" fmla="*/ 4 w 72"/>
                  <a:gd name="T11" fmla="*/ 16 h 16"/>
                  <a:gd name="T12" fmla="*/ 0 w 72"/>
                  <a:gd name="T13" fmla="*/ 12 h 16"/>
                  <a:gd name="T14" fmla="*/ 0 w 72"/>
                  <a:gd name="T15" fmla="*/ 4 h 16"/>
                  <a:gd name="T16" fmla="*/ 4 w 72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16">
                    <a:moveTo>
                      <a:pt x="4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70" y="0"/>
                      <a:pt x="72" y="2"/>
                      <a:pt x="72" y="4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0" y="16"/>
                      <a:pt x="68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" name="Freeform 8"/>
              <p:cNvSpPr>
                <a:spLocks/>
              </p:cNvSpPr>
              <p:nvPr/>
            </p:nvSpPr>
            <p:spPr bwMode="auto">
              <a:xfrm>
                <a:off x="5895975" y="3276601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" name="Freeform 9"/>
              <p:cNvSpPr>
                <a:spLocks/>
              </p:cNvSpPr>
              <p:nvPr/>
            </p:nvSpPr>
            <p:spPr bwMode="auto">
              <a:xfrm>
                <a:off x="5895975" y="3400426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" name="Freeform 10"/>
              <p:cNvSpPr>
                <a:spLocks/>
              </p:cNvSpPr>
              <p:nvPr/>
            </p:nvSpPr>
            <p:spPr bwMode="auto">
              <a:xfrm>
                <a:off x="5895975" y="3524251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4690197" y="1318884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90197" y="1822802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980710" y="1563177"/>
              <a:ext cx="143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b="1" dirty="0">
                  <a:solidFill>
                    <a:srgbClr val="138BB9"/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Web Services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80710" y="2011469"/>
              <a:ext cx="165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HTTP and JSON</a:t>
              </a:r>
            </a:p>
          </p:txBody>
        </p:sp>
        <p:sp>
          <p:nvSpPr>
            <p:cNvPr id="42" name="Chevron 41">
              <a:extLst>
                <a:ext uri="{FF2B5EF4-FFF2-40B4-BE49-F238E27FC236}">
                  <a16:creationId xmlns:a16="http://schemas.microsoft.com/office/drawing/2014/main" id="{95020DA5-41EE-AF49-9A44-84F9F145BB20}"/>
                </a:ext>
              </a:extLst>
            </p:cNvPr>
            <p:cNvSpPr/>
            <p:nvPr/>
          </p:nvSpPr>
          <p:spPr>
            <a:xfrm>
              <a:off x="4580668" y="2130089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  <p:sp>
          <p:nvSpPr>
            <p:cNvPr id="46" name="Chevron 45">
              <a:extLst>
                <a:ext uri="{FF2B5EF4-FFF2-40B4-BE49-F238E27FC236}">
                  <a16:creationId xmlns:a16="http://schemas.microsoft.com/office/drawing/2014/main" id="{545DE6F4-4235-A741-A6EC-9755646991F6}"/>
                </a:ext>
              </a:extLst>
            </p:cNvPr>
            <p:cNvSpPr/>
            <p:nvPr/>
          </p:nvSpPr>
          <p:spPr>
            <a:xfrm>
              <a:off x="4580668" y="1610744"/>
              <a:ext cx="198738" cy="172183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7DAD1D1-7A19-4361-8050-A7D3C3440389}"/>
                </a:ext>
              </a:extLst>
            </p:cNvPr>
            <p:cNvCxnSpPr/>
            <p:nvPr/>
          </p:nvCxnSpPr>
          <p:spPr>
            <a:xfrm>
              <a:off x="4690197" y="2303539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96F9E5-ADC3-4F11-BB3F-233AE62377C1}"/>
                </a:ext>
              </a:extLst>
            </p:cNvPr>
            <p:cNvSpPr txBox="1"/>
            <p:nvPr/>
          </p:nvSpPr>
          <p:spPr>
            <a:xfrm>
              <a:off x="4980710" y="2492206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RESTful Services</a:t>
              </a:r>
            </a:p>
          </p:txBody>
        </p:sp>
        <p:sp>
          <p:nvSpPr>
            <p:cNvPr id="21" name="Chevron 41">
              <a:extLst>
                <a:ext uri="{FF2B5EF4-FFF2-40B4-BE49-F238E27FC236}">
                  <a16:creationId xmlns:a16="http://schemas.microsoft.com/office/drawing/2014/main" id="{A4B134FB-CC8F-4C8F-8CD3-2A403989C708}"/>
                </a:ext>
              </a:extLst>
            </p:cNvPr>
            <p:cNvSpPr/>
            <p:nvPr/>
          </p:nvSpPr>
          <p:spPr>
            <a:xfrm>
              <a:off x="4580668" y="2610826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6386328"/>
      </p:ext>
    </p:extLst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D0B053-5165-4FD0-954A-B7991CE802C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25623" y="1331913"/>
            <a:ext cx="11366377" cy="4549775"/>
          </a:xfrm>
        </p:spPr>
        <p:txBody>
          <a:bodyPr/>
          <a:lstStyle/>
          <a:p>
            <a:r>
              <a:rPr lang="en-US" dirty="0"/>
              <a:t>Version your API to avoid breaking existing clients when API changes</a:t>
            </a:r>
          </a:p>
          <a:p>
            <a:pPr lvl="1"/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http://mydealership.com/api/v1/inventory/cars/1 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Use a simple ordinal number</a:t>
            </a:r>
          </a:p>
          <a:p>
            <a:pPr lvl="1"/>
            <a:r>
              <a:rPr lang="en-US" dirty="0"/>
              <a:t>Avoid dot notation such as 2.5</a:t>
            </a:r>
          </a:p>
          <a:p>
            <a:r>
              <a:rPr lang="en-US" dirty="0"/>
              <a:t>Use correct HTTP status codes to communicate both success and failures</a:t>
            </a:r>
          </a:p>
          <a:p>
            <a:pPr lvl="1"/>
            <a:r>
              <a:rPr lang="en-US" dirty="0"/>
              <a:t>See https://tools.ietf.org/html/rfc7231 for details; keep in mind that industry practice  might deviate occasionally</a:t>
            </a:r>
          </a:p>
          <a:p>
            <a:pPr lvl="1"/>
            <a:r>
              <a:rPr lang="en-US" dirty="0"/>
              <a:t>Duplicate HTTP status code in the body of the Response message: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8F791-13DA-4BD3-8AF7-732959C3A47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420688"/>
            <a:ext cx="10515600" cy="911225"/>
          </a:xfrm>
        </p:spPr>
        <p:txBody>
          <a:bodyPr/>
          <a:lstStyle/>
          <a:p>
            <a:r>
              <a:rPr lang="en-US" dirty="0"/>
              <a:t>RESTful API: Best Practices (continued)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375B4777-DD7B-40B3-AD48-4DB49DC7D581}"/>
              </a:ext>
            </a:extLst>
          </p:cNvPr>
          <p:cNvSpPr txBox="1"/>
          <p:nvPr/>
        </p:nvSpPr>
        <p:spPr>
          <a:xfrm>
            <a:off x="1472812" y="4542960"/>
            <a:ext cx="3428206" cy="160101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5"/>
              </a:spcBef>
            </a:pPr>
            <a:r>
              <a:rPr sz="1600" b="1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HTTP/1.1 404 Not</a:t>
            </a:r>
            <a:r>
              <a:rPr sz="1600" b="1" spc="-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600" b="1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Found</a:t>
            </a:r>
            <a:endParaRPr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97485" marR="366395" indent="-106680">
              <a:lnSpc>
                <a:spcPct val="101400"/>
              </a:lnSpc>
              <a:tabLst>
                <a:tab pos="1154430" algn="l"/>
              </a:tabLst>
            </a:pPr>
            <a:r>
              <a:rPr sz="1600" b="1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sz="1600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"Message": "Not</a:t>
            </a:r>
            <a:r>
              <a:rPr sz="1600" spc="-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600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Found",  "Code"	</a:t>
            </a:r>
            <a:r>
              <a:rPr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sz="1600" spc="-2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600" b="1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404}</a:t>
            </a:r>
            <a:endParaRPr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">
              <a:lnSpc>
                <a:spcPct val="100000"/>
              </a:lnSpc>
              <a:spcBef>
                <a:spcPts val="1220"/>
              </a:spcBef>
            </a:pPr>
            <a:r>
              <a:rPr sz="1600" b="1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HTTP/1.1 201</a:t>
            </a:r>
            <a:r>
              <a:rPr sz="1600" b="1" spc="-3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600" b="1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Created</a:t>
            </a:r>
            <a:endParaRPr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97485" marR="579120" indent="-106680">
              <a:lnSpc>
                <a:spcPts val="1580"/>
              </a:lnSpc>
              <a:spcBef>
                <a:spcPts val="160"/>
              </a:spcBef>
              <a:tabLst>
                <a:tab pos="1154430" algn="l"/>
              </a:tabLst>
            </a:pPr>
            <a:r>
              <a:rPr sz="1600" b="1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sz="1600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"Message":</a:t>
            </a:r>
            <a:r>
              <a:rPr sz="1600" spc="-9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600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"Created",  "Code"	</a:t>
            </a:r>
            <a:r>
              <a:rPr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sz="1600" spc="-2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600" b="1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201}</a:t>
            </a:r>
            <a:endParaRPr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A0938D67-82A6-4D40-9430-034B33DAAEE3}"/>
              </a:ext>
            </a:extLst>
          </p:cNvPr>
          <p:cNvSpPr/>
          <p:nvPr/>
        </p:nvSpPr>
        <p:spPr>
          <a:xfrm>
            <a:off x="5602951" y="4593699"/>
            <a:ext cx="4629340" cy="1540510"/>
          </a:xfrm>
          <a:custGeom>
            <a:avLst/>
            <a:gdLst/>
            <a:ahLst/>
            <a:cxnLst/>
            <a:rect l="l" t="t" r="r" b="b"/>
            <a:pathLst>
              <a:path w="4077334" h="1540510">
                <a:moveTo>
                  <a:pt x="0" y="0"/>
                </a:moveTo>
                <a:lnTo>
                  <a:pt x="4076722" y="0"/>
                </a:lnTo>
                <a:lnTo>
                  <a:pt x="4076722" y="1540040"/>
                </a:lnTo>
                <a:lnTo>
                  <a:pt x="0" y="154004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sz="1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BAFF1007-9F78-46EF-A1B6-25E896B4B583}"/>
              </a:ext>
            </a:extLst>
          </p:cNvPr>
          <p:cNvSpPr txBox="1"/>
          <p:nvPr/>
        </p:nvSpPr>
        <p:spPr>
          <a:xfrm>
            <a:off x="5736691" y="4572758"/>
            <a:ext cx="4361861" cy="14400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HTTP/1.1 200</a:t>
            </a:r>
            <a:r>
              <a:rPr sz="1600" b="1" spc="-2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600" b="1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endParaRPr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tabLst>
                <a:tab pos="2658745" algn="l"/>
              </a:tabLst>
            </a:pPr>
            <a:r>
              <a:rPr sz="1600" b="1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sz="1600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"Response"</a:t>
            </a:r>
            <a:r>
              <a:rPr sz="1600" spc="-1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sz="1600" b="1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sz="1600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"model"	</a:t>
            </a:r>
            <a:r>
              <a:rPr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sz="1600" spc="-5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600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"honda",</a:t>
            </a:r>
            <a:endParaRPr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595120" marR="5080">
              <a:lnSpc>
                <a:spcPct val="101400"/>
              </a:lnSpc>
              <a:tabLst>
                <a:tab pos="2658745" algn="l"/>
              </a:tabLst>
            </a:pPr>
            <a:r>
              <a:rPr sz="1600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"licPlate":</a:t>
            </a:r>
            <a:r>
              <a:rPr sz="1600" spc="-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600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"BDK032",  "invId"	</a:t>
            </a:r>
            <a:r>
              <a:rPr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sz="1600" spc="-2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600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sz="1600" b="1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sz="1600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6045" marR="1812925">
              <a:lnSpc>
                <a:spcPts val="1580"/>
              </a:lnSpc>
              <a:spcBef>
                <a:spcPts val="160"/>
              </a:spcBef>
              <a:tabLst>
                <a:tab pos="1275715" algn="l"/>
              </a:tabLst>
            </a:pPr>
            <a:r>
              <a:rPr sz="1600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"Message"	</a:t>
            </a:r>
            <a:r>
              <a:rPr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sz="1600" spc="-11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600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"Ok",  "Code"	</a:t>
            </a:r>
            <a:r>
              <a:rPr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sz="1600" spc="-5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600" b="1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200}</a:t>
            </a:r>
            <a:endParaRPr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234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A2D44-7A9D-482C-985A-004D8F1BF88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76400" y="1793875"/>
            <a:ext cx="10515600" cy="4087813"/>
          </a:xfrm>
        </p:spPr>
        <p:txBody>
          <a:bodyPr/>
          <a:lstStyle/>
          <a:p>
            <a:r>
              <a:rPr lang="en-US" dirty="0"/>
              <a:t>Build the API with consumers in mind</a:t>
            </a:r>
          </a:p>
          <a:p>
            <a:pPr lvl="1"/>
            <a:r>
              <a:rPr lang="en-US" dirty="0"/>
              <a:t>Make sure hierarchy is easy to navigate for your target clients/application domain</a:t>
            </a:r>
          </a:p>
          <a:p>
            <a:pPr lvl="1"/>
            <a:r>
              <a:rPr lang="en-US" dirty="0"/>
              <a:t>Add filtering, sorting, pagination capabilities</a:t>
            </a:r>
          </a:p>
          <a:p>
            <a:r>
              <a:rPr lang="en-US" dirty="0"/>
              <a:t>Create two endpoints per resource</a:t>
            </a:r>
          </a:p>
          <a:p>
            <a:pPr lvl="1"/>
            <a:r>
              <a:rPr lang="en-US" dirty="0"/>
              <a:t>The resource collection (e.g., /cars)</a:t>
            </a:r>
          </a:p>
          <a:p>
            <a:pPr lvl="1"/>
            <a:r>
              <a:rPr lang="en-US" dirty="0"/>
              <a:t>Individual resource within the collection (e.g., /cars/{</a:t>
            </a:r>
            <a:r>
              <a:rPr lang="en-US" dirty="0" err="1"/>
              <a:t>carId</a:t>
            </a:r>
            <a:r>
              <a:rPr lang="en-US" dirty="0"/>
              <a:t>})</a:t>
            </a:r>
          </a:p>
          <a:p>
            <a:r>
              <a:rPr lang="en-US" dirty="0"/>
              <a:t>Alternate resource names with IDs as URL nodes where needed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FEB27-6615-4C80-A3C0-47D4272603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420688"/>
            <a:ext cx="10515600" cy="911225"/>
          </a:xfrm>
        </p:spPr>
        <p:txBody>
          <a:bodyPr/>
          <a:lstStyle/>
          <a:p>
            <a:r>
              <a:rPr lang="en-US" dirty="0"/>
              <a:t>RESTful API: Best Practices (continued)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C0CDC5C-6B34-4431-BD47-066890BD0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831911"/>
              </p:ext>
            </p:extLst>
          </p:nvPr>
        </p:nvGraphicFramePr>
        <p:xfrm>
          <a:off x="2510791" y="5151642"/>
          <a:ext cx="7170418" cy="1706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4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966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871">
                <a:tc>
                  <a:txBody>
                    <a:bodyPr/>
                    <a:lstStyle/>
                    <a:p>
                      <a:pPr marL="31623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sz="1600" b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LEVEL</a:t>
                      </a:r>
                      <a:r>
                        <a:rPr sz="1600" b="1" spc="-2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20955" marB="0">
                    <a:lnL w="38100">
                      <a:solidFill>
                        <a:srgbClr val="AFD9FF"/>
                      </a:solidFill>
                      <a:prstDash val="solid"/>
                    </a:lnL>
                    <a:lnT w="38100">
                      <a:solidFill>
                        <a:srgbClr val="AFD9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sz="1600" b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LEVEL</a:t>
                      </a:r>
                      <a:endParaRPr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20955" marB="0">
                    <a:lnT w="38100">
                      <a:solidFill>
                        <a:srgbClr val="AFD9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6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20955" marB="0">
                    <a:lnT w="38100">
                      <a:solidFill>
                        <a:srgbClr val="AFD9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8460">
                        <a:lnSpc>
                          <a:spcPct val="100000"/>
                        </a:lnSpc>
                        <a:spcBef>
                          <a:spcPts val="165"/>
                        </a:spcBef>
                        <a:tabLst>
                          <a:tab pos="2711450" algn="l"/>
                        </a:tabLst>
                      </a:pP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sz="1600" b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LEVEL</a:t>
                      </a:r>
                      <a:r>
                        <a:rPr sz="1600" b="1" spc="-1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	</a:t>
                      </a:r>
                      <a:r>
                        <a:rPr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sz="1600" spc="-3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20955" marB="0">
                    <a:lnR w="38100">
                      <a:solidFill>
                        <a:srgbClr val="AFD9FF"/>
                      </a:solidFill>
                      <a:prstDash val="solid"/>
                    </a:lnR>
                    <a:lnT w="38100">
                      <a:solidFill>
                        <a:srgbClr val="AFD9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477">
                <a:tc>
                  <a:txBody>
                    <a:bodyPr/>
                    <a:lstStyle/>
                    <a:p>
                      <a:pPr marL="31623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sz="1600" b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locations</a:t>
                      </a: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/{locId}</a:t>
                      </a:r>
                      <a:endParaRPr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85725" marB="0">
                    <a:lnL w="38100">
                      <a:solidFill>
                        <a:srgbClr val="AFD9FF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sz="1600" b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cars</a:t>
                      </a:r>
                      <a:endParaRPr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8572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543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/{carId}</a:t>
                      </a:r>
                      <a:endParaRPr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85725" marB="0">
                    <a:lnR w="38100">
                      <a:solidFill>
                        <a:srgbClr val="AFD9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38100">
                      <a:solidFill>
                        <a:srgbClr val="AFD9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1505"/>
                        </a:lnSpc>
                      </a:pP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sz="1600" b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staff</a:t>
                      </a:r>
                      <a:endParaRPr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5430">
                        <a:lnSpc>
                          <a:spcPts val="1505"/>
                        </a:lnSpc>
                      </a:pP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/{empId}</a:t>
                      </a:r>
                      <a:endParaRPr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R w="38100">
                      <a:solidFill>
                        <a:srgbClr val="AFD9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38100">
                      <a:solidFill>
                        <a:srgbClr val="AFD9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1505"/>
                        </a:lnSpc>
                      </a:pP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sz="1600" b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sales</a:t>
                      </a:r>
                      <a:endParaRPr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5430">
                        <a:lnSpc>
                          <a:spcPts val="1505"/>
                        </a:lnSpc>
                      </a:pP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/{yyyymmdd}</a:t>
                      </a:r>
                      <a:endParaRPr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R w="38100">
                      <a:solidFill>
                        <a:srgbClr val="AFD9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242">
                <a:tc gridSpan="4">
                  <a:txBody>
                    <a:bodyPr/>
                    <a:lstStyle/>
                    <a:p>
                      <a:pPr marL="316230">
                        <a:lnSpc>
                          <a:spcPts val="1455"/>
                        </a:lnSpc>
                      </a:pP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sz="1600" b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employees</a:t>
                      </a: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/{empId}</a:t>
                      </a:r>
                      <a:endParaRPr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31623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sz="1600" b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accounts</a:t>
                      </a:r>
                      <a:r>
                        <a:rPr sz="1600" b="1" spc="-1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/{accountId}/</a:t>
                      </a:r>
                      <a:r>
                        <a:rPr sz="1600" b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transactions</a:t>
                      </a: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/{txnId}</a:t>
                      </a:r>
                      <a:endParaRPr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38100">
                      <a:solidFill>
                        <a:srgbClr val="AFD9FF"/>
                      </a:solidFill>
                      <a:prstDash val="solid"/>
                    </a:lnL>
                    <a:lnR w="38100">
                      <a:solidFill>
                        <a:srgbClr val="AFD9FF"/>
                      </a:solidFill>
                      <a:prstDash val="solid"/>
                    </a:lnR>
                    <a:lnB w="38100">
                      <a:solidFill>
                        <a:srgbClr val="AFD9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695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E5947-7AF1-4245-91D4-0C14E6AE963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76400" y="1793875"/>
            <a:ext cx="10515600" cy="4386263"/>
          </a:xfrm>
        </p:spPr>
        <p:txBody>
          <a:bodyPr>
            <a:normAutofit lnSpcReduction="10000"/>
          </a:bodyPr>
          <a:lstStyle/>
          <a:p>
            <a:r>
              <a:rPr lang="en-US" sz="1900" dirty="0"/>
              <a:t>Dr. Leonard Richardson developed a model that breaks down the principal elements of a  REST approach into three steps</a:t>
            </a:r>
          </a:p>
          <a:p>
            <a:pPr lvl="1"/>
            <a:r>
              <a:rPr lang="en-US" sz="19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http://martinfowler.com/articles/richardsonMaturityModel.html</a:t>
            </a:r>
            <a:endParaRPr lang="en-US" sz="1900" dirty="0">
              <a:solidFill>
                <a:schemeClr val="accent1"/>
              </a:solidFill>
            </a:endParaRPr>
          </a:p>
          <a:p>
            <a:r>
              <a:rPr lang="en-US" sz="1900" dirty="0"/>
              <a:t>Model defines four maturity levels of RESTful API</a:t>
            </a:r>
          </a:p>
          <a:p>
            <a:pPr lvl="1"/>
            <a:r>
              <a:rPr lang="en-US" sz="1900" dirty="0"/>
              <a:t>Level 0:</a:t>
            </a:r>
          </a:p>
          <a:p>
            <a:pPr lvl="2"/>
            <a:r>
              <a:rPr lang="en-US" sz="1900" dirty="0"/>
              <a:t>RPC-style API, usually with a single endpoint</a:t>
            </a:r>
          </a:p>
          <a:p>
            <a:pPr lvl="1"/>
            <a:r>
              <a:rPr lang="en-US" sz="1900" dirty="0"/>
              <a:t>Level 1 – Resources:</a:t>
            </a:r>
          </a:p>
          <a:p>
            <a:pPr lvl="2"/>
            <a:r>
              <a:rPr lang="en-US" sz="1900" dirty="0"/>
              <a:t>Resources are introduced; multiple endpoints based on the structured URI</a:t>
            </a:r>
          </a:p>
          <a:p>
            <a:pPr lvl="1"/>
            <a:r>
              <a:rPr lang="en-US" sz="1900" dirty="0"/>
              <a:t>Level 2 – HTTP Verbs:</a:t>
            </a:r>
          </a:p>
          <a:p>
            <a:pPr lvl="2"/>
            <a:r>
              <a:rPr lang="en-US" sz="1900" dirty="0"/>
              <a:t>Same as Level 1 + HTTP verbs to distinguish between operations</a:t>
            </a:r>
          </a:p>
          <a:p>
            <a:pPr lvl="1"/>
            <a:r>
              <a:rPr lang="en-US" sz="1900" dirty="0"/>
              <a:t>Level 3 – Hypermedia Controls:</a:t>
            </a:r>
          </a:p>
          <a:p>
            <a:pPr lvl="2"/>
            <a:r>
              <a:rPr lang="en-US" sz="1900" dirty="0"/>
              <a:t>HATEOS (Hypertext As The Engine Of Application State) – ‘Discoverable’ API  </a:t>
            </a:r>
          </a:p>
          <a:p>
            <a:pPr lvl="2"/>
            <a:r>
              <a:rPr lang="en-US" sz="1900" dirty="0"/>
              <a:t>Response message contains WHAT we can do next and HOW to do it</a:t>
            </a:r>
          </a:p>
          <a:p>
            <a:pPr lvl="2"/>
            <a:r>
              <a:rPr lang="en-US" sz="1900" dirty="0"/>
              <a:t>Think hyperlinks on HTML pages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08635-987B-48FE-890C-52364196BC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420688"/>
            <a:ext cx="10515600" cy="911225"/>
          </a:xfrm>
        </p:spPr>
        <p:txBody>
          <a:bodyPr/>
          <a:lstStyle/>
          <a:p>
            <a:r>
              <a:rPr lang="en-US" dirty="0"/>
              <a:t>Richardson Maturity Model</a:t>
            </a:r>
          </a:p>
        </p:txBody>
      </p:sp>
    </p:spTree>
    <p:extLst>
      <p:ext uri="{BB962C8B-B14F-4D97-AF65-F5344CB8AC3E}">
        <p14:creationId xmlns:p14="http://schemas.microsoft.com/office/powerpoint/2010/main" val="3637125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71602-E5ED-41E0-8979-17B17FC9B85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76400" y="1793875"/>
            <a:ext cx="10515600" cy="4087813"/>
          </a:xfrm>
        </p:spPr>
        <p:txBody>
          <a:bodyPr/>
          <a:lstStyle/>
          <a:p>
            <a:r>
              <a:rPr lang="en-US" b="1" dirty="0"/>
              <a:t>Pick a subject domain</a:t>
            </a:r>
          </a:p>
          <a:p>
            <a:pPr lvl="1"/>
            <a:r>
              <a:rPr lang="en-US" dirty="0"/>
              <a:t>Can be anything: HR system, car dealership, inventory system, etc.</a:t>
            </a:r>
          </a:p>
          <a:p>
            <a:r>
              <a:rPr lang="en-US" dirty="0"/>
              <a:t>Create a hierarchy of resources following best practices  </a:t>
            </a:r>
          </a:p>
          <a:p>
            <a:r>
              <a:rPr lang="en-US" b="1" dirty="0"/>
              <a:t>CHALLENGE!</a:t>
            </a:r>
          </a:p>
          <a:p>
            <a:pPr lvl="1"/>
            <a:r>
              <a:rPr lang="en-US" dirty="0"/>
              <a:t>Is there any other way to navigate your subject domain?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7D1DE-C2C4-40E7-B9D5-70E0DB4F75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420688"/>
            <a:ext cx="10515600" cy="911225"/>
          </a:xfrm>
        </p:spPr>
        <p:txBody>
          <a:bodyPr/>
          <a:lstStyle/>
          <a:p>
            <a:r>
              <a:rPr lang="en-US" dirty="0"/>
              <a:t>Exercise: Create URI Resource Hierarchy</a:t>
            </a:r>
          </a:p>
        </p:txBody>
      </p:sp>
    </p:spTree>
    <p:extLst>
      <p:ext uri="{BB962C8B-B14F-4D97-AF65-F5344CB8AC3E}">
        <p14:creationId xmlns:p14="http://schemas.microsoft.com/office/powerpoint/2010/main" val="143976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109FCE-2512-4425-A831-6C47028E0DB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76400" y="1793875"/>
            <a:ext cx="10515600" cy="4087813"/>
          </a:xfrm>
        </p:spPr>
        <p:txBody>
          <a:bodyPr/>
          <a:lstStyle/>
          <a:p>
            <a:r>
              <a:rPr lang="en-US" dirty="0"/>
              <a:t>API is a set of clearly defined methods of </a:t>
            </a:r>
            <a:r>
              <a:rPr lang="en-US" b="1" dirty="0"/>
              <a:t>communication</a:t>
            </a:r>
            <a:r>
              <a:rPr lang="en-US" dirty="0"/>
              <a:t> between various software  components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62D42-F314-4990-B938-0531902944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420688"/>
            <a:ext cx="10515600" cy="911225"/>
          </a:xfrm>
        </p:spPr>
        <p:txBody>
          <a:bodyPr/>
          <a:lstStyle/>
          <a:p>
            <a:r>
              <a:rPr lang="en-US"/>
              <a:t>Application Programming Interface (API</a:t>
            </a:r>
          </a:p>
        </p:txBody>
      </p:sp>
      <p:pic>
        <p:nvPicPr>
          <p:cNvPr id="136" name="Picture 135">
            <a:extLst>
              <a:ext uri="{FF2B5EF4-FFF2-40B4-BE49-F238E27FC236}">
                <a16:creationId xmlns:a16="http://schemas.microsoft.com/office/drawing/2014/main" id="{0367A564-D404-45D7-AD8F-977C7ECDC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601" y="2680407"/>
            <a:ext cx="9191919" cy="320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9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0D5C3-9436-45E5-96AA-7DA82F34745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76400" y="1793875"/>
            <a:ext cx="10515600" cy="408781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Web Service</a:t>
            </a:r>
          </a:p>
          <a:p>
            <a:pPr lvl="1"/>
            <a:r>
              <a:rPr lang="en-US" dirty="0"/>
              <a:t>Cross-platform way to integrate applications</a:t>
            </a:r>
          </a:p>
          <a:p>
            <a:pPr lvl="1"/>
            <a:r>
              <a:rPr lang="en-US" dirty="0"/>
              <a:t>Application functionality exposed over network, typically over WWW</a:t>
            </a:r>
          </a:p>
          <a:p>
            <a:pPr lvl="1"/>
            <a:r>
              <a:rPr lang="en-US" dirty="0"/>
              <a:t>Communication protocols: usually HTTP, but can use other protocols such as ESMTP,  message queues, etc.</a:t>
            </a:r>
          </a:p>
          <a:p>
            <a:r>
              <a:rPr lang="en-US" dirty="0"/>
              <a:t>They provide great interoperability and extensibility  They are loosely coupled</a:t>
            </a:r>
          </a:p>
          <a:p>
            <a:r>
              <a:rPr lang="en-US" dirty="0"/>
              <a:t>Can be combined to build complex applications</a:t>
            </a:r>
          </a:p>
          <a:p>
            <a:pPr lvl="1"/>
            <a:r>
              <a:rPr lang="en-US" dirty="0"/>
              <a:t>Components can be developed in different languages on different architectures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8B1D7-03DC-4EAF-9DB6-C81A5DAAA88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420688"/>
            <a:ext cx="10515600" cy="911225"/>
          </a:xfrm>
        </p:spPr>
        <p:txBody>
          <a:bodyPr/>
          <a:lstStyle/>
          <a:p>
            <a:r>
              <a:rPr lang="en-US" dirty="0"/>
              <a:t>Web Services</a:t>
            </a:r>
          </a:p>
        </p:txBody>
      </p:sp>
    </p:spTree>
    <p:extLst>
      <p:ext uri="{BB962C8B-B14F-4D97-AF65-F5344CB8AC3E}">
        <p14:creationId xmlns:p14="http://schemas.microsoft.com/office/powerpoint/2010/main" val="1163993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035EC-82BA-4281-8AA3-4B298BCBB12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76400" y="1793875"/>
            <a:ext cx="10515600" cy="4087813"/>
          </a:xfrm>
        </p:spPr>
        <p:txBody>
          <a:bodyPr/>
          <a:lstStyle/>
          <a:p>
            <a:r>
              <a:rPr lang="en-US" dirty="0"/>
              <a:t>Simple Object Access Protocol (SOAP) Web Services</a:t>
            </a:r>
          </a:p>
          <a:p>
            <a:pPr lvl="1"/>
            <a:r>
              <a:rPr lang="en-US" dirty="0"/>
              <a:t>Interfaces defined using Web Services Description Language (WSDL)</a:t>
            </a:r>
          </a:p>
          <a:p>
            <a:pPr lvl="1"/>
            <a:r>
              <a:rPr lang="en-US" dirty="0"/>
              <a:t>Messages are exchanged in XML</a:t>
            </a:r>
          </a:p>
          <a:p>
            <a:r>
              <a:rPr lang="en-US" dirty="0"/>
              <a:t>Representational State Transfer (RESTful) Web Services</a:t>
            </a:r>
          </a:p>
          <a:p>
            <a:pPr lvl="1"/>
            <a:r>
              <a:rPr lang="en-US" dirty="0"/>
              <a:t>Lightweight infrastructure which is completely stateless</a:t>
            </a:r>
          </a:p>
          <a:p>
            <a:pPr lvl="1"/>
            <a:r>
              <a:rPr lang="en-US" dirty="0"/>
              <a:t>Implementations require minimal tooling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7055-451C-4E8F-A4AE-B9CB7B3751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420688"/>
            <a:ext cx="10515600" cy="911225"/>
          </a:xfrm>
        </p:spPr>
        <p:txBody>
          <a:bodyPr/>
          <a:lstStyle/>
          <a:p>
            <a:r>
              <a:rPr lang="en-US" dirty="0"/>
              <a:t>Types of Web Services</a:t>
            </a:r>
          </a:p>
        </p:txBody>
      </p:sp>
    </p:spTree>
    <p:extLst>
      <p:ext uri="{BB962C8B-B14F-4D97-AF65-F5344CB8AC3E}">
        <p14:creationId xmlns:p14="http://schemas.microsoft.com/office/powerpoint/2010/main" val="425072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5531D9-935F-40F0-AAA1-6FB3350FB45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76400" y="1793875"/>
            <a:ext cx="10515600" cy="40878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Simple Object Access Protocol (SOAP) Web Services</a:t>
            </a:r>
          </a:p>
          <a:p>
            <a:pPr lvl="1"/>
            <a:r>
              <a:rPr lang="en-US" dirty="0"/>
              <a:t>RPC style of integration (verb-first)</a:t>
            </a:r>
          </a:p>
          <a:p>
            <a:pPr lvl="1"/>
            <a:r>
              <a:rPr lang="en-US" dirty="0"/>
              <a:t>System to System integration within a single enterprise or across enterprises</a:t>
            </a:r>
          </a:p>
          <a:p>
            <a:pPr lvl="1"/>
            <a:r>
              <a:rPr lang="en-US" dirty="0"/>
              <a:t>Presence or need for enterprise-wide integration standards (primarily WS-Security)</a:t>
            </a:r>
          </a:p>
          <a:p>
            <a:pPr lvl="1"/>
            <a:r>
              <a:rPr lang="en-US" dirty="0"/>
              <a:t>Strong formal service contracts and formal governance (in most cases)</a:t>
            </a:r>
          </a:p>
          <a:p>
            <a:pPr lvl="1"/>
            <a:r>
              <a:rPr lang="en-US" dirty="0"/>
              <a:t>Service consumers are known and very often formal agreements</a:t>
            </a:r>
          </a:p>
          <a:p>
            <a:r>
              <a:rPr lang="en-US" dirty="0"/>
              <a:t>Representational State Transfer (RESTful) Web Services</a:t>
            </a:r>
          </a:p>
          <a:p>
            <a:pPr lvl="1"/>
            <a:r>
              <a:rPr lang="en-US" dirty="0"/>
              <a:t>‘Document’ CRUD style of integration (noun-first)</a:t>
            </a:r>
          </a:p>
          <a:p>
            <a:pPr lvl="1"/>
            <a:r>
              <a:rPr lang="en-US" dirty="0"/>
              <a:t>Client (Browser) to System as well as System to System integration</a:t>
            </a:r>
          </a:p>
          <a:p>
            <a:pPr lvl="1"/>
            <a:r>
              <a:rPr lang="en-US" dirty="0"/>
              <a:t>Many ‘unknown’ consumers (client apps for Yahoo, Google, etc.—any Internet service)</a:t>
            </a:r>
          </a:p>
          <a:p>
            <a:pPr lvl="1"/>
            <a:r>
              <a:rPr lang="en-US" dirty="0"/>
              <a:t>Need for high adaptability and flexibility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544A5F-D8D8-4F29-99AD-10FD9B43B84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420688"/>
            <a:ext cx="10515600" cy="911225"/>
          </a:xfrm>
        </p:spPr>
        <p:txBody>
          <a:bodyPr/>
          <a:lstStyle/>
          <a:p>
            <a:r>
              <a:rPr lang="en-US" dirty="0"/>
              <a:t>SOAP vs. REST: Typical Use Cases</a:t>
            </a:r>
          </a:p>
        </p:txBody>
      </p:sp>
    </p:spTree>
    <p:extLst>
      <p:ext uri="{BB962C8B-B14F-4D97-AF65-F5344CB8AC3E}">
        <p14:creationId xmlns:p14="http://schemas.microsoft.com/office/powerpoint/2010/main" val="1956601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3D2447DB-C0A6-49E0-8C4C-17F8FE6B6B8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676400" y="1793875"/>
            <a:ext cx="10515600" cy="40878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Representative State Transfer—REST or ReST</a:t>
            </a:r>
          </a:p>
          <a:p>
            <a:pPr lvl="1"/>
            <a:r>
              <a:rPr lang="en-US" dirty="0"/>
              <a:t>A software architecture style</a:t>
            </a:r>
          </a:p>
          <a:p>
            <a:pPr lvl="1"/>
            <a:r>
              <a:rPr lang="en-US" dirty="0"/>
              <a:t>Guidelines and best practices for creating scalable web services</a:t>
            </a:r>
          </a:p>
          <a:p>
            <a:pPr lvl="1"/>
            <a:r>
              <a:rPr lang="en-US" dirty="0"/>
              <a:t>Described in Roy Fielding's doctoral thesis</a:t>
            </a:r>
          </a:p>
          <a:p>
            <a:r>
              <a:rPr lang="en-US" dirty="0"/>
              <a:t>Typically communicates over HTTP  Common data exchange format – JSON</a:t>
            </a:r>
          </a:p>
          <a:p>
            <a:r>
              <a:rPr lang="en-US" dirty="0"/>
              <a:t>REST was developed by W3C in parallel with HTTP 1.1</a:t>
            </a:r>
          </a:p>
          <a:p>
            <a:pPr lvl="1"/>
            <a:r>
              <a:rPr lang="en-US" dirty="0"/>
              <a:t>The World Wide Web is an implementation of REST</a:t>
            </a:r>
          </a:p>
          <a:p>
            <a:r>
              <a:rPr lang="en-US" dirty="0"/>
              <a:t>There is no official standard for REST APIs</a:t>
            </a:r>
          </a:p>
          <a:p>
            <a:pPr lvl="1"/>
            <a:r>
              <a:rPr lang="en-US" dirty="0"/>
              <a:t>REST is an architectural style</a:t>
            </a:r>
          </a:p>
          <a:p>
            <a:pPr lvl="1"/>
            <a:r>
              <a:rPr lang="en-US" dirty="0"/>
              <a:t>SOAP is a protocol which has standards</a:t>
            </a:r>
          </a:p>
          <a:p>
            <a:pPr lvl="1"/>
            <a:r>
              <a:rPr lang="en-US" dirty="0"/>
              <a:t>REST usually uses standards such as HTTP, URI, JSON, XML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77EEF-5129-4CB1-97CB-D96EF1002B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420688"/>
            <a:ext cx="10515600" cy="911225"/>
          </a:xfrm>
        </p:spPr>
        <p:txBody>
          <a:bodyPr/>
          <a:lstStyle/>
          <a:p>
            <a:r>
              <a:rPr lang="en-US" dirty="0"/>
              <a:t>REST – High-Level Overview</a:t>
            </a:r>
          </a:p>
        </p:txBody>
      </p:sp>
    </p:spTree>
    <p:extLst>
      <p:ext uri="{BB962C8B-B14F-4D97-AF65-F5344CB8AC3E}">
        <p14:creationId xmlns:p14="http://schemas.microsoft.com/office/powerpoint/2010/main" val="3535442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14ABED2-4C1E-47A0-98B9-1B4CC8F01977}"/>
              </a:ext>
            </a:extLst>
          </p:cNvPr>
          <p:cNvGrpSpPr/>
          <p:nvPr/>
        </p:nvGrpSpPr>
        <p:grpSpPr>
          <a:xfrm>
            <a:off x="4427416" y="2221648"/>
            <a:ext cx="4853993" cy="2205679"/>
            <a:chOff x="4399685" y="655859"/>
            <a:chExt cx="4853993" cy="2205679"/>
          </a:xfrm>
        </p:grpSpPr>
        <p:sp>
          <p:nvSpPr>
            <p:cNvPr id="4" name="TextBox 3"/>
            <p:cNvSpPr txBox="1"/>
            <p:nvPr/>
          </p:nvSpPr>
          <p:spPr>
            <a:xfrm>
              <a:off x="5236232" y="655859"/>
              <a:ext cx="40174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3600" b="1" dirty="0">
                  <a:latin typeface="Lato"/>
                </a:rPr>
                <a:t>Chapter Concepts</a:t>
              </a:r>
              <a:endParaRPr lang="id-ID" sz="3600" b="1" dirty="0">
                <a:latin typeface="Lato"/>
                <a:sym typeface="Lato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99685" y="683575"/>
              <a:ext cx="581025" cy="581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506347" y="831822"/>
              <a:ext cx="367700" cy="284530"/>
              <a:chOff x="5895975" y="3276601"/>
              <a:chExt cx="400050" cy="309563"/>
            </a:xfrm>
            <a:solidFill>
              <a:schemeClr val="bg1"/>
            </a:solidFill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6003925" y="3276601"/>
                <a:ext cx="292100" cy="61913"/>
              </a:xfrm>
              <a:custGeom>
                <a:avLst/>
                <a:gdLst>
                  <a:gd name="T0" fmla="*/ 4 w 76"/>
                  <a:gd name="T1" fmla="*/ 0 h 16"/>
                  <a:gd name="T2" fmla="*/ 72 w 76"/>
                  <a:gd name="T3" fmla="*/ 0 h 16"/>
                  <a:gd name="T4" fmla="*/ 76 w 76"/>
                  <a:gd name="T5" fmla="*/ 4 h 16"/>
                  <a:gd name="T6" fmla="*/ 76 w 76"/>
                  <a:gd name="T7" fmla="*/ 12 h 16"/>
                  <a:gd name="T8" fmla="*/ 72 w 76"/>
                  <a:gd name="T9" fmla="*/ 16 h 16"/>
                  <a:gd name="T10" fmla="*/ 4 w 76"/>
                  <a:gd name="T11" fmla="*/ 16 h 16"/>
                  <a:gd name="T12" fmla="*/ 0 w 76"/>
                  <a:gd name="T13" fmla="*/ 12 h 16"/>
                  <a:gd name="T14" fmla="*/ 0 w 76"/>
                  <a:gd name="T15" fmla="*/ 4 h 16"/>
                  <a:gd name="T16" fmla="*/ 4 w 7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16">
                    <a:moveTo>
                      <a:pt x="4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74" y="0"/>
                      <a:pt x="76" y="2"/>
                      <a:pt x="76" y="4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4"/>
                      <a:pt x="74" y="16"/>
                      <a:pt x="7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6003925" y="3400426"/>
                <a:ext cx="231775" cy="61913"/>
              </a:xfrm>
              <a:custGeom>
                <a:avLst/>
                <a:gdLst>
                  <a:gd name="T0" fmla="*/ 4 w 60"/>
                  <a:gd name="T1" fmla="*/ 0 h 16"/>
                  <a:gd name="T2" fmla="*/ 56 w 60"/>
                  <a:gd name="T3" fmla="*/ 0 h 16"/>
                  <a:gd name="T4" fmla="*/ 60 w 60"/>
                  <a:gd name="T5" fmla="*/ 4 h 16"/>
                  <a:gd name="T6" fmla="*/ 60 w 60"/>
                  <a:gd name="T7" fmla="*/ 12 h 16"/>
                  <a:gd name="T8" fmla="*/ 56 w 60"/>
                  <a:gd name="T9" fmla="*/ 16 h 16"/>
                  <a:gd name="T10" fmla="*/ 4 w 60"/>
                  <a:gd name="T11" fmla="*/ 16 h 16"/>
                  <a:gd name="T12" fmla="*/ 0 w 60"/>
                  <a:gd name="T13" fmla="*/ 12 h 16"/>
                  <a:gd name="T14" fmla="*/ 0 w 60"/>
                  <a:gd name="T15" fmla="*/ 4 h 16"/>
                  <a:gd name="T16" fmla="*/ 4 w 60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16">
                    <a:moveTo>
                      <a:pt x="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58" y="0"/>
                      <a:pt x="60" y="2"/>
                      <a:pt x="60" y="4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60" y="14"/>
                      <a:pt x="58" y="16"/>
                      <a:pt x="56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6003925" y="3524251"/>
                <a:ext cx="277813" cy="61913"/>
              </a:xfrm>
              <a:custGeom>
                <a:avLst/>
                <a:gdLst>
                  <a:gd name="T0" fmla="*/ 4 w 72"/>
                  <a:gd name="T1" fmla="*/ 0 h 16"/>
                  <a:gd name="T2" fmla="*/ 68 w 72"/>
                  <a:gd name="T3" fmla="*/ 0 h 16"/>
                  <a:gd name="T4" fmla="*/ 72 w 72"/>
                  <a:gd name="T5" fmla="*/ 4 h 16"/>
                  <a:gd name="T6" fmla="*/ 72 w 72"/>
                  <a:gd name="T7" fmla="*/ 12 h 16"/>
                  <a:gd name="T8" fmla="*/ 68 w 72"/>
                  <a:gd name="T9" fmla="*/ 16 h 16"/>
                  <a:gd name="T10" fmla="*/ 4 w 72"/>
                  <a:gd name="T11" fmla="*/ 16 h 16"/>
                  <a:gd name="T12" fmla="*/ 0 w 72"/>
                  <a:gd name="T13" fmla="*/ 12 h 16"/>
                  <a:gd name="T14" fmla="*/ 0 w 72"/>
                  <a:gd name="T15" fmla="*/ 4 h 16"/>
                  <a:gd name="T16" fmla="*/ 4 w 72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16">
                    <a:moveTo>
                      <a:pt x="4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70" y="0"/>
                      <a:pt x="72" y="2"/>
                      <a:pt x="72" y="4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0" y="16"/>
                      <a:pt x="68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" name="Freeform 8"/>
              <p:cNvSpPr>
                <a:spLocks/>
              </p:cNvSpPr>
              <p:nvPr/>
            </p:nvSpPr>
            <p:spPr bwMode="auto">
              <a:xfrm>
                <a:off x="5895975" y="3276601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" name="Freeform 9"/>
              <p:cNvSpPr>
                <a:spLocks/>
              </p:cNvSpPr>
              <p:nvPr/>
            </p:nvSpPr>
            <p:spPr bwMode="auto">
              <a:xfrm>
                <a:off x="5895975" y="3400426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" name="Freeform 10"/>
              <p:cNvSpPr>
                <a:spLocks/>
              </p:cNvSpPr>
              <p:nvPr/>
            </p:nvSpPr>
            <p:spPr bwMode="auto">
              <a:xfrm>
                <a:off x="5895975" y="3524251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4690197" y="1318884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90197" y="1822802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980710" y="1563177"/>
              <a:ext cx="1462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Web Services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80710" y="2011469"/>
              <a:ext cx="1699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b="1" dirty="0">
                  <a:solidFill>
                    <a:srgbClr val="138BB9"/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HTTP and JSON</a:t>
              </a:r>
            </a:p>
          </p:txBody>
        </p:sp>
        <p:sp>
          <p:nvSpPr>
            <p:cNvPr id="42" name="Chevron 41">
              <a:extLst>
                <a:ext uri="{FF2B5EF4-FFF2-40B4-BE49-F238E27FC236}">
                  <a16:creationId xmlns:a16="http://schemas.microsoft.com/office/drawing/2014/main" id="{95020DA5-41EE-AF49-9A44-84F9F145BB20}"/>
                </a:ext>
              </a:extLst>
            </p:cNvPr>
            <p:cNvSpPr/>
            <p:nvPr/>
          </p:nvSpPr>
          <p:spPr>
            <a:xfrm>
              <a:off x="4580668" y="2130089"/>
              <a:ext cx="198738" cy="172183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rgbClr val="FFFFFF"/>
                </a:solidFill>
                <a:latin typeface="Avenir Book"/>
              </a:endParaRPr>
            </a:p>
          </p:txBody>
        </p:sp>
        <p:sp>
          <p:nvSpPr>
            <p:cNvPr id="46" name="Chevron 45">
              <a:extLst>
                <a:ext uri="{FF2B5EF4-FFF2-40B4-BE49-F238E27FC236}">
                  <a16:creationId xmlns:a16="http://schemas.microsoft.com/office/drawing/2014/main" id="{545DE6F4-4235-A741-A6EC-9755646991F6}"/>
                </a:ext>
              </a:extLst>
            </p:cNvPr>
            <p:cNvSpPr/>
            <p:nvPr/>
          </p:nvSpPr>
          <p:spPr>
            <a:xfrm>
              <a:off x="4580668" y="1610744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rgbClr val="FFFFFF"/>
                </a:solidFill>
                <a:latin typeface="Avenir Book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7DAD1D1-7A19-4361-8050-A7D3C3440389}"/>
                </a:ext>
              </a:extLst>
            </p:cNvPr>
            <p:cNvCxnSpPr/>
            <p:nvPr/>
          </p:nvCxnSpPr>
          <p:spPr>
            <a:xfrm>
              <a:off x="4690197" y="2303539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96F9E5-ADC3-4F11-BB3F-233AE62377C1}"/>
                </a:ext>
              </a:extLst>
            </p:cNvPr>
            <p:cNvSpPr txBox="1"/>
            <p:nvPr/>
          </p:nvSpPr>
          <p:spPr>
            <a:xfrm>
              <a:off x="4980710" y="2492206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RESTful Services</a:t>
              </a:r>
            </a:p>
          </p:txBody>
        </p:sp>
        <p:sp>
          <p:nvSpPr>
            <p:cNvPr id="21" name="Chevron 41">
              <a:extLst>
                <a:ext uri="{FF2B5EF4-FFF2-40B4-BE49-F238E27FC236}">
                  <a16:creationId xmlns:a16="http://schemas.microsoft.com/office/drawing/2014/main" id="{A4B134FB-CC8F-4C8F-8CD3-2A403989C708}"/>
                </a:ext>
              </a:extLst>
            </p:cNvPr>
            <p:cNvSpPr/>
            <p:nvPr/>
          </p:nvSpPr>
          <p:spPr>
            <a:xfrm>
              <a:off x="4580668" y="2610826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6016123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2847</Words>
  <Application>Microsoft Office PowerPoint</Application>
  <PresentationFormat>Widescreen</PresentationFormat>
  <Paragraphs>412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</vt:lpstr>
      <vt:lpstr>Avenir Book</vt:lpstr>
      <vt:lpstr>Calibri</vt:lpstr>
      <vt:lpstr>Calibri Light</vt:lpstr>
      <vt:lpstr>Consolas</vt:lpstr>
      <vt:lpstr>Courier New</vt:lpstr>
      <vt:lpstr>Lato</vt:lpstr>
      <vt:lpstr>Open Sans</vt:lpstr>
      <vt:lpstr>Tahoma</vt:lpstr>
      <vt:lpstr>Times New Roman</vt:lpstr>
      <vt:lpstr>Wingdings</vt:lpstr>
      <vt:lpstr>Office Theme</vt:lpstr>
      <vt:lpstr>PowerPoint Presentation</vt:lpstr>
      <vt:lpstr>Objectives</vt:lpstr>
      <vt:lpstr>PowerPoint Presentation</vt:lpstr>
      <vt:lpstr>Application Programming Interface (API</vt:lpstr>
      <vt:lpstr>Web Services</vt:lpstr>
      <vt:lpstr>Types of Web Services</vt:lpstr>
      <vt:lpstr>SOAP vs. REST: Typical Use Cases</vt:lpstr>
      <vt:lpstr>REST – High-Level Overview</vt:lpstr>
      <vt:lpstr>PowerPoint Presentation</vt:lpstr>
      <vt:lpstr>Web Applications and Web Containers</vt:lpstr>
      <vt:lpstr>HTTP – HyperText Transfer Protocol</vt:lpstr>
      <vt:lpstr>RESTful Service Implementation</vt:lpstr>
      <vt:lpstr>JSON</vt:lpstr>
      <vt:lpstr>JSON – Combining Objects and Arrays</vt:lpstr>
      <vt:lpstr>Request/Response (De-)Serialization (from)to JSON</vt:lpstr>
      <vt:lpstr>PowerPoint Presentation</vt:lpstr>
      <vt:lpstr>REST Principles</vt:lpstr>
      <vt:lpstr>REST Operations – GET</vt:lpstr>
      <vt:lpstr>REST Operations – POST</vt:lpstr>
      <vt:lpstr>REST Operations – PUT</vt:lpstr>
      <vt:lpstr>REST Operations – PATCH</vt:lpstr>
      <vt:lpstr>REST Operations – DELETE</vt:lpstr>
      <vt:lpstr>HTTP Status Codes</vt:lpstr>
      <vt:lpstr>HTTP Status Codes (continued)</vt:lpstr>
      <vt:lpstr>Why Should I Use a Status Code?</vt:lpstr>
      <vt:lpstr>What Status Should I Return?</vt:lpstr>
      <vt:lpstr>How to Return a Status Code</vt:lpstr>
      <vt:lpstr>RESTful API: Best Practices</vt:lpstr>
      <vt:lpstr>RESTful API: Best Practices (continued)</vt:lpstr>
      <vt:lpstr>RESTful API: Best Practices (continued)</vt:lpstr>
      <vt:lpstr>RESTful API: Best Practices (continued)</vt:lpstr>
      <vt:lpstr>Richardson Maturity Model</vt:lpstr>
      <vt:lpstr>Exercise: Create URI Resource Hierarchy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Prabhat Shahi</dc:creator>
  <cp:lastModifiedBy>Prabhat Shahi</cp:lastModifiedBy>
  <cp:revision>3</cp:revision>
  <dcterms:created xsi:type="dcterms:W3CDTF">2022-03-14T06:46:45Z</dcterms:created>
  <dcterms:modified xsi:type="dcterms:W3CDTF">2022-03-14T06:51:31Z</dcterms:modified>
</cp:coreProperties>
</file>