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B2C0E4-9FF5-4B64-9B74-72D7F7478691}">
  <a:tblStyle styleId="{94B2C0E4-9FF5-4B64-9B74-72D7F74786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3.fntdata"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1.fntdata" /><Relationship Id="rId43"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VECCHIO" userId="4db64fb8-01ef-41c5-8df1-b257e452db65" providerId="ADAL" clId="{F05C64AC-10B0-C340-91E2-6DB217594909}"/>
    <pc:docChg chg="modSld">
      <pc:chgData name="FRANCESCO VECCHIO" userId="4db64fb8-01ef-41c5-8df1-b257e452db65" providerId="ADAL" clId="{F05C64AC-10B0-C340-91E2-6DB217594909}" dt="2023-07-18T02:28:01.396" v="0" actId="1076"/>
      <pc:docMkLst>
        <pc:docMk/>
      </pc:docMkLst>
      <pc:sldChg chg="modSp">
        <pc:chgData name="FRANCESCO VECCHIO" userId="4db64fb8-01ef-41c5-8df1-b257e452db65" providerId="ADAL" clId="{F05C64AC-10B0-C340-91E2-6DB217594909}" dt="2023-07-18T02:28:01.396" v="0" actId="1076"/>
        <pc:sldMkLst>
          <pc:docMk/>
          <pc:sldMk cId="0" sldId="286"/>
        </pc:sldMkLst>
        <pc:spChg chg="mod">
          <ac:chgData name="FRANCESCO VECCHIO" userId="4db64fb8-01ef-41c5-8df1-b257e452db65" providerId="ADAL" clId="{F05C64AC-10B0-C340-91E2-6DB217594909}" dt="2023-07-18T02:28:01.396" v="0" actId="1076"/>
          <ac:spMkLst>
            <pc:docMk/>
            <pc:sldMk cId="0" sldId="286"/>
            <ac:spMk id="2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b2c48fe0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b2c48fe0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2c48fe0a_0_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b2c48fe0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d72bf7b0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0d72bf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b2c48fe0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b2c48fe0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b2c48fe0a_0_1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b2c48fe0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b2c48fe0a_0_1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b2c48fe0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b2c48fe0a_0_2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b2c48fe0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b2c48fe0a_0_2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b2c48fe0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b2c48fe0a_0_2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b2c48fe0a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b2c48fe0a_0_2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b2c48fe0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21fea8cfb_3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21fea8cf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b2c48fe0a_0_2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b2c48fe0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b2c48fe0a_0_24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b2c48fe0a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2c48fe0a_0_2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b2c48fe0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10d72bf7b0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10d72bf7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b2c48fe0a_0_2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b2c48fe0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b2c48fe0a_0_2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b2c48fe0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12b9e85cf5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12b9e85cf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2b9e85cf5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12b9e85cf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2b9e85cf5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2b9e85cf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b2c48fe0a_0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b2c48fe0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2a804d3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2a804d3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2a804d32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2a804d32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2a804d32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2a804d32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b2c48fe0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b2c48fe0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b2c48fe0a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b2c48fe0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2c48fe0a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b2c48fe0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2c48fe0a_0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b2c48fe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2c48fe0a_0_8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2c48fe0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b2c48fe0a_0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b2c48fe0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slide" Target="slide19.xml"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hyperlink" Target="https://www.eclipse.org/downloads/" TargetMode="External"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hyperlink" Target="https://www.jetbrains.com/ide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5.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User Interfaces Design</a:t>
            </a:r>
            <a:endParaRPr/>
          </a:p>
          <a:p>
            <a:pPr marL="0" lvl="0" indent="0" algn="l" rtl="0">
              <a:spcBef>
                <a:spcPts val="0"/>
              </a:spcBef>
              <a:spcAft>
                <a:spcPts val="0"/>
              </a:spcAft>
              <a:buNone/>
            </a:pPr>
            <a:r>
              <a:rPr lang="it" sz="3000"/>
              <a:t>Java - Sintassi</a:t>
            </a:r>
            <a:endParaRPr sz="300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Matrici</a:t>
            </a:r>
            <a:endParaRPr/>
          </a:p>
        </p:txBody>
      </p:sp>
      <p:sp>
        <p:nvSpPr>
          <p:cNvPr id="133" name="Google Shape;133;p22"/>
          <p:cNvSpPr txBox="1">
            <a:spLocks noGrp="1"/>
          </p:cNvSpPr>
          <p:nvPr>
            <p:ph type="body" idx="1"/>
          </p:nvPr>
        </p:nvSpPr>
        <p:spPr>
          <a:xfrm>
            <a:off x="174300" y="1919075"/>
            <a:ext cx="8817300" cy="31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400"/>
              <a:t>Matrice di tipo int con </a:t>
            </a:r>
            <a:r>
              <a:rPr lang="it" sz="1400">
                <a:latin typeface="Courier New"/>
                <a:ea typeface="Courier New"/>
                <a:cs typeface="Courier New"/>
                <a:sym typeface="Courier New"/>
              </a:rPr>
              <a:t>r</a:t>
            </a:r>
            <a:r>
              <a:rPr lang="it" sz="1400"/>
              <a:t> righe e </a:t>
            </a:r>
            <a:r>
              <a:rPr lang="it" sz="1400">
                <a:latin typeface="Courier New"/>
                <a:ea typeface="Courier New"/>
                <a:cs typeface="Courier New"/>
                <a:sym typeface="Courier New"/>
              </a:rPr>
              <a:t>c</a:t>
            </a:r>
            <a:r>
              <a:rPr lang="it" sz="1400"/>
              <a:t> colonne: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[r][c];</a:t>
            </a:r>
            <a:endParaRPr sz="1400">
              <a:latin typeface="Courier New"/>
              <a:ea typeface="Courier New"/>
              <a:cs typeface="Courier New"/>
              <a:sym typeface="Courier New"/>
            </a:endParaRPr>
          </a:p>
          <a:p>
            <a:pPr marL="0" lvl="0" indent="0" algn="l" rtl="0">
              <a:spcBef>
                <a:spcPts val="1600"/>
              </a:spcBef>
              <a:spcAft>
                <a:spcPts val="0"/>
              </a:spcAft>
              <a:buNone/>
            </a:pPr>
            <a:r>
              <a:rPr lang="it" sz="1400"/>
              <a:t>Assegnando dei valori: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{{1,2,3}, {4,5,6}};</a:t>
            </a:r>
            <a:endParaRPr sz="1400">
              <a:latin typeface="Courier New"/>
              <a:ea typeface="Courier New"/>
              <a:cs typeface="Courier New"/>
              <a:sym typeface="Courier New"/>
            </a:endParaRPr>
          </a:p>
          <a:p>
            <a:pPr marL="0" lvl="0" indent="0" algn="l" rtl="0">
              <a:spcBef>
                <a:spcPts val="1600"/>
              </a:spcBef>
              <a:spcAft>
                <a:spcPts val="0"/>
              </a:spcAft>
              <a:buNone/>
            </a:pPr>
            <a:r>
              <a:rPr lang="it" sz="1400"/>
              <a:t>Per conoscere il numero di righe di una matrice si può utilizzare </a:t>
            </a:r>
            <a:r>
              <a:rPr lang="it" sz="1400">
                <a:latin typeface="Courier New"/>
                <a:ea typeface="Courier New"/>
                <a:cs typeface="Courier New"/>
                <a:sym typeface="Courier New"/>
              </a:rPr>
              <a:t>length</a:t>
            </a:r>
            <a:r>
              <a:rPr lang="it" sz="1400"/>
              <a:t>. Nell’esempio precedente, </a:t>
            </a:r>
            <a:r>
              <a:rPr lang="it" sz="1400">
                <a:latin typeface="Courier New"/>
                <a:ea typeface="Courier New"/>
                <a:cs typeface="Courier New"/>
                <a:sym typeface="Courier New"/>
              </a:rPr>
              <a:t>m.length</a:t>
            </a:r>
            <a:r>
              <a:rPr lang="it" sz="1400"/>
              <a:t> è uguale a 2, mentre </a:t>
            </a:r>
            <a:r>
              <a:rPr lang="it" sz="1400">
                <a:latin typeface="Courier New"/>
                <a:ea typeface="Courier New"/>
                <a:cs typeface="Courier New"/>
                <a:sym typeface="Courier New"/>
              </a:rPr>
              <a:t>m[0].length</a:t>
            </a:r>
            <a:r>
              <a:rPr lang="it" sz="1400"/>
              <a:t> è pari a 3.</a:t>
            </a:r>
            <a:endParaRPr sz="1400"/>
          </a:p>
          <a:p>
            <a:pPr marL="0" lvl="0" indent="0" algn="l" rtl="0">
              <a:spcBef>
                <a:spcPts val="1600"/>
              </a:spcBef>
              <a:spcAft>
                <a:spcPts val="0"/>
              </a:spcAft>
              <a:buNone/>
            </a:pPr>
            <a:r>
              <a:rPr lang="it" sz="1400"/>
              <a:t>Si può accedere ad una posizione usando le parentesi quadre, </a:t>
            </a:r>
            <a:r>
              <a:rPr lang="it" sz="1400">
                <a:latin typeface="Courier New"/>
                <a:ea typeface="Courier New"/>
                <a:cs typeface="Courier New"/>
                <a:sym typeface="Courier New"/>
              </a:rPr>
              <a:t>m[0][1] = 7; </a:t>
            </a:r>
            <a:endParaRPr sz="1400">
              <a:latin typeface="Courier New"/>
              <a:ea typeface="Courier New"/>
              <a:cs typeface="Courier New"/>
              <a:sym typeface="Courier New"/>
            </a:endParaRPr>
          </a:p>
          <a:p>
            <a:pPr marL="0" lvl="0" indent="0" algn="l" rtl="0">
              <a:spcBef>
                <a:spcPts val="1600"/>
              </a:spcBef>
              <a:spcAft>
                <a:spcPts val="0"/>
              </a:spcAft>
              <a:buNone/>
            </a:pPr>
            <a:r>
              <a:rPr lang="it" sz="1400"/>
              <a:t>È possibile creare matrici dove ogni riga ha una dimensione diversa.</a:t>
            </a:r>
            <a:endParaRPr sz="1400"/>
          </a:p>
          <a:p>
            <a:pPr marL="0" lvl="0" indent="0" algn="l" rtl="0">
              <a:spcBef>
                <a:spcPts val="1600"/>
              </a:spcBef>
              <a:spcAft>
                <a:spcPts val="0"/>
              </a:spcAft>
              <a:buNone/>
            </a:pP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[2][]; m[0]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[3]; m[1] = </a:t>
            </a:r>
            <a:r>
              <a:rPr lang="it" sz="1400">
                <a:solidFill>
                  <a:srgbClr val="0000BF"/>
                </a:solidFill>
                <a:latin typeface="Courier New"/>
                <a:ea typeface="Courier New"/>
                <a:cs typeface="Courier New"/>
                <a:sym typeface="Courier New"/>
              </a:rPr>
              <a:t>new int</a:t>
            </a:r>
            <a:r>
              <a:rPr lang="it" sz="1400">
                <a:latin typeface="Courier New"/>
                <a:ea typeface="Courier New"/>
                <a:cs typeface="Courier New"/>
                <a:sym typeface="Courier New"/>
              </a:rPr>
              <a:t>[4];</a:t>
            </a:r>
            <a:endParaRPr sz="1400">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134" name="Google Shape;134;p22"/>
          <p:cNvGraphicFramePr/>
          <p:nvPr/>
        </p:nvGraphicFramePr>
        <p:xfrm>
          <a:off x="7460200" y="1835735"/>
          <a:ext cx="1531400" cy="1005750"/>
        </p:xfrm>
        <a:graphic>
          <a:graphicData uri="http://schemas.openxmlformats.org/drawingml/2006/table">
            <a:tbl>
              <a:tblPr>
                <a:noFill/>
                <a:tableStyleId>{94B2C0E4-9FF5-4B64-9B74-72D7F7478691}</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315475">
                <a:tc>
                  <a:txBody>
                    <a:bodyPr/>
                    <a:lstStyle/>
                    <a:p>
                      <a:pPr marL="0" lvl="0" indent="0" algn="l" rtl="0">
                        <a:spcBef>
                          <a:spcPts val="0"/>
                        </a:spcBef>
                        <a:spcAft>
                          <a:spcPts val="0"/>
                        </a:spcAft>
                        <a:buNone/>
                      </a:pP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solidFill>
                            <a:schemeClr val="accent3"/>
                          </a:solidFill>
                          <a:latin typeface="Roboto"/>
                          <a:ea typeface="Roboto"/>
                          <a:cs typeface="Roboto"/>
                          <a:sym typeface="Roboto"/>
                        </a:rPr>
                        <a:t>2</a:t>
                      </a: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0875">
                <a:tc>
                  <a:txBody>
                    <a:bodyPr/>
                    <a:lstStyle/>
                    <a:p>
                      <a:pPr marL="0" lvl="0" indent="0" algn="l" rtl="0">
                        <a:spcBef>
                          <a:spcPts val="0"/>
                        </a:spcBef>
                        <a:spcAft>
                          <a:spcPts val="0"/>
                        </a:spcAft>
                        <a:buNone/>
                      </a:pPr>
                      <a:r>
                        <a:rPr lang="it" sz="1000">
                          <a:solidFill>
                            <a:schemeClr val="accent3"/>
                          </a:solidFill>
                          <a:latin typeface="Roboto"/>
                          <a:ea typeface="Roboto"/>
                          <a:cs typeface="Roboto"/>
                          <a:sym typeface="Roboto"/>
                        </a:rPr>
                        <a:t>0</a:t>
                      </a: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1</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2</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3</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5475">
                <a:tc>
                  <a:txBody>
                    <a:bodyPr/>
                    <a:lstStyle/>
                    <a:p>
                      <a:pPr marL="0" lvl="0" indent="0" algn="l" rtl="0">
                        <a:spcBef>
                          <a:spcPts val="0"/>
                        </a:spcBef>
                        <a:spcAft>
                          <a:spcPts val="0"/>
                        </a:spcAft>
                        <a:buNone/>
                      </a:pPr>
                      <a:r>
                        <a:rPr lang="it" sz="1000">
                          <a:solidFill>
                            <a:schemeClr val="accent3"/>
                          </a:solidFill>
                          <a:latin typeface="Roboto"/>
                          <a:ea typeface="Roboto"/>
                          <a:cs typeface="Roboto"/>
                          <a:sym typeface="Roboto"/>
                        </a:rPr>
                        <a:t>1</a:t>
                      </a:r>
                      <a:endParaRPr sz="1000">
                        <a:solidFill>
                          <a:schemeClr val="accent3"/>
                        </a:solidFill>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4</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5</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sz="1000">
                          <a:latin typeface="Roboto"/>
                          <a:ea typeface="Roboto"/>
                          <a:cs typeface="Roboto"/>
                          <a:sym typeface="Roboto"/>
                        </a:rPr>
                        <a:t>6</a:t>
                      </a:r>
                      <a:endParaRPr sz="1000">
                        <a:latin typeface="Roboto"/>
                        <a:ea typeface="Roboto"/>
                        <a:cs typeface="Roboto"/>
                        <a:sym typeface="Robo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Sintassi di un programma Java</a:t>
            </a:r>
            <a:endParaRPr/>
          </a:p>
        </p:txBody>
      </p:sp>
      <p:sp>
        <p:nvSpPr>
          <p:cNvPr id="140" name="Google Shape;140;p23"/>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it"/>
              <a:t>Molto simile alla sintassi del C++.</a:t>
            </a:r>
            <a:endParaRPr/>
          </a:p>
          <a:p>
            <a:pPr marL="457200" lvl="0" indent="0" algn="l" rtl="0">
              <a:spcBef>
                <a:spcPts val="1600"/>
              </a:spcBef>
              <a:spcAft>
                <a:spcPts val="0"/>
              </a:spcAft>
              <a:buNone/>
            </a:pPr>
            <a:endParaRPr/>
          </a:p>
          <a:p>
            <a:pPr marL="457200" lvl="0" indent="-304800" algn="l" rtl="0">
              <a:spcBef>
                <a:spcPts val="1600"/>
              </a:spcBef>
              <a:spcAft>
                <a:spcPts val="0"/>
              </a:spcAft>
              <a:buSzPts val="1200"/>
              <a:buChar char="●"/>
            </a:pPr>
            <a:r>
              <a:rPr lang="it"/>
              <a:t>Si possono usare tutti i costrutti visti per C++: if, for, while, do while, switch, ecc.</a:t>
            </a:r>
            <a:endParaRPr/>
          </a:p>
          <a:p>
            <a:pPr marL="457200" lvl="0" indent="0" algn="l" rtl="0">
              <a:spcBef>
                <a:spcPts val="1600"/>
              </a:spcBef>
              <a:spcAft>
                <a:spcPts val="0"/>
              </a:spcAft>
              <a:buNone/>
            </a:pPr>
            <a:endParaRPr/>
          </a:p>
          <a:p>
            <a:pPr marL="457200" lvl="0" indent="-304800" algn="l" rtl="0">
              <a:spcBef>
                <a:spcPts val="1600"/>
              </a:spcBef>
              <a:spcAft>
                <a:spcPts val="0"/>
              </a:spcAft>
              <a:buSzPts val="1200"/>
              <a:buChar char="●"/>
            </a:pPr>
            <a:r>
              <a:rPr lang="it"/>
              <a:t>Ogni file che si crea deve contenere una classe con lo stesso nome (nell’esempio Main.java).</a:t>
            </a:r>
            <a:endParaRPr/>
          </a:p>
        </p:txBody>
      </p:sp>
      <p:sp>
        <p:nvSpPr>
          <p:cNvPr id="141" name="Google Shape;141;p23"/>
          <p:cNvSpPr txBox="1"/>
          <p:nvPr/>
        </p:nvSpPr>
        <p:spPr>
          <a:xfrm>
            <a:off x="3477700" y="0"/>
            <a:ext cx="5306100" cy="526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 b = 1;</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 = 0;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array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(a+b &gt;= 1)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array[i] = 1;</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else</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while</a:t>
            </a:r>
            <a:r>
              <a:rPr lang="it" sz="1000">
                <a:solidFill>
                  <a:schemeClr val="lt2"/>
                </a:solidFill>
                <a:latin typeface="Courier New"/>
                <a:ea typeface="Courier New"/>
                <a:cs typeface="Courier New"/>
                <a:sym typeface="Courier New"/>
              </a:rPr>
              <a:t>(i &lt; array.length)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array[i] = 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i++;</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//do something</a:t>
            </a:r>
            <a:endParaRPr sz="1000">
              <a:solidFill>
                <a:srgbClr val="1EB540"/>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break</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v : array) </a:t>
            </a:r>
            <a:r>
              <a:rPr lang="it" sz="1000">
                <a:solidFill>
                  <a:srgbClr val="1EB540"/>
                </a:solidFill>
                <a:latin typeface="Courier New"/>
                <a:ea typeface="Courier New"/>
                <a:cs typeface="Courier New"/>
                <a:sym typeface="Courier New"/>
              </a:rPr>
              <a:t>//for each</a:t>
            </a:r>
            <a:endParaRPr sz="1000">
              <a:solidFill>
                <a:srgbClr val="1EB540"/>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System.out.println(v);</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endParaRPr sz="10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Sintassi di un programma Java</a:t>
            </a:r>
            <a:endParaRPr/>
          </a:p>
        </p:txBody>
      </p:sp>
      <p:sp>
        <p:nvSpPr>
          <p:cNvPr id="147" name="Google Shape;147;p24"/>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Nelle nuove versioni di Java, ci sono anche dei costrutti che permettono di scrivere diversamente il codice</a:t>
            </a:r>
            <a:endParaRPr/>
          </a:p>
        </p:txBody>
      </p:sp>
      <p:sp>
        <p:nvSpPr>
          <p:cNvPr id="148" name="Google Shape;148;p24"/>
          <p:cNvSpPr txBox="1"/>
          <p:nvPr/>
        </p:nvSpPr>
        <p:spPr>
          <a:xfrm>
            <a:off x="3477700" y="0"/>
            <a:ext cx="53061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rgbClr val="0000BF"/>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Main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static void</a:t>
            </a:r>
            <a:r>
              <a:rPr lang="it" sz="1000">
                <a:solidFill>
                  <a:schemeClr val="lt2"/>
                </a:solidFill>
                <a:latin typeface="Courier New"/>
                <a:ea typeface="Courier New"/>
                <a:cs typeface="Courier New"/>
                <a:sym typeface="Courier New"/>
              </a:rPr>
              <a:t> main(String[] args)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 </a:t>
            </a:r>
            <a:r>
              <a:rPr lang="it" sz="1000">
                <a:solidFill>
                  <a:schemeClr val="lt2"/>
                </a:solidFill>
                <a:latin typeface="Courier New"/>
                <a:ea typeface="Courier New"/>
                <a:cs typeface="Courier New"/>
                <a:sym typeface="Courier New"/>
              </a:rPr>
              <a:t>a = 1; </a:t>
            </a:r>
            <a:r>
              <a:rPr lang="it" sz="1000">
                <a:solidFill>
                  <a:srgbClr val="1EB540"/>
                </a:solidFill>
                <a:latin typeface="Courier New"/>
                <a:ea typeface="Courier New"/>
                <a:cs typeface="Courier New"/>
                <a:sym typeface="Courier New"/>
              </a:rPr>
              <a:t>//il tipo di a è inferito automaticamente</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array = </a:t>
            </a:r>
            <a:r>
              <a:rPr lang="it" sz="1000">
                <a:solidFill>
                  <a:srgbClr val="0000BF"/>
                </a:solidFill>
                <a:latin typeface="Courier New"/>
                <a:ea typeface="Courier New"/>
                <a:cs typeface="Courier New"/>
                <a:sym typeface="Courier New"/>
              </a:rPr>
              <a:t>new int</a:t>
            </a:r>
            <a:r>
              <a:rPr lang="it" sz="1000">
                <a:solidFill>
                  <a:schemeClr val="lt2"/>
                </a:solidFill>
                <a:latin typeface="Courier New"/>
                <a:ea typeface="Courier New"/>
                <a:cs typeface="Courier New"/>
                <a:sym typeface="Courier New"/>
              </a:rPr>
              <a:t>[10];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for</a:t>
            </a:r>
            <a:r>
              <a:rPr lang="it" sz="1000">
                <a:solidFill>
                  <a:schemeClr val="lt2"/>
                </a:solidFill>
                <a:latin typeface="Courier New"/>
                <a:ea typeface="Courier New"/>
                <a:cs typeface="Courier New"/>
                <a:sym typeface="Courier New"/>
              </a:rPr>
              <a:t>(</a:t>
            </a:r>
            <a:r>
              <a:rPr lang="it" sz="1000">
                <a:solidFill>
                  <a:srgbClr val="0000BF"/>
                </a:solidFill>
                <a:latin typeface="Courier New"/>
                <a:ea typeface="Courier New"/>
                <a:cs typeface="Courier New"/>
                <a:sym typeface="Courier New"/>
              </a:rPr>
              <a:t>int</a:t>
            </a:r>
            <a:r>
              <a:rPr lang="it" sz="1000">
                <a:solidFill>
                  <a:schemeClr val="lt2"/>
                </a:solidFill>
                <a:latin typeface="Courier New"/>
                <a:ea typeface="Courier New"/>
                <a:cs typeface="Courier New"/>
                <a:sym typeface="Courier New"/>
              </a:rPr>
              <a:t> i = 0; i &lt; array.length; i++)</a:t>
            </a:r>
            <a:endParaRPr sz="1000">
              <a:solidFill>
                <a:schemeClr val="lt2"/>
              </a:solidFill>
              <a:latin typeface="Courier New"/>
              <a:ea typeface="Courier New"/>
              <a:cs typeface="Courier New"/>
              <a:sym typeface="Courier New"/>
            </a:endParaRPr>
          </a:p>
          <a:p>
            <a:pPr marL="457200" lvl="0" indent="457200" algn="l" rtl="0">
              <a:spcBef>
                <a:spcPts val="0"/>
              </a:spcBef>
              <a:spcAft>
                <a:spcPts val="0"/>
              </a:spcAft>
              <a:buNone/>
            </a:pPr>
            <a:r>
              <a:rPr lang="it" sz="1000">
                <a:solidFill>
                  <a:schemeClr val="lt2"/>
                </a:solidFill>
                <a:latin typeface="Courier New"/>
                <a:ea typeface="Courier New"/>
                <a:cs typeface="Courier New"/>
                <a:sym typeface="Courier New"/>
              </a:rPr>
              <a:t>array[i] = i;</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+ 0);</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System.out.println(</a:t>
            </a:r>
            <a:r>
              <a:rPr lang="it" sz="1000">
                <a:solidFill>
                  <a:srgbClr val="9400D1"/>
                </a:solidFill>
                <a:latin typeface="Courier New"/>
                <a:ea typeface="Courier New"/>
                <a:cs typeface="Courier New"/>
                <a:sym typeface="Courier New"/>
              </a:rPr>
              <a:t>"Contiene "</a:t>
            </a:r>
            <a:r>
              <a:rPr lang="it" sz="1000">
                <a:solidFill>
                  <a:schemeClr val="lt2"/>
                </a:solidFill>
                <a:latin typeface="Courier New"/>
                <a:ea typeface="Courier New"/>
                <a:cs typeface="Courier New"/>
                <a:sym typeface="Courier New"/>
              </a:rPr>
              <a:t> + 1);</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System.out.println(</a:t>
            </a:r>
            <a:r>
              <a:rPr lang="it" sz="1000">
                <a:solidFill>
                  <a:srgbClr val="9400D1"/>
                </a:solidFill>
                <a:latin typeface="Courier New"/>
                <a:ea typeface="Courier New"/>
                <a:cs typeface="Courier New"/>
                <a:sym typeface="Courier New"/>
              </a:rPr>
              <a:t>"Contiene altri valori"</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//Possiamo fare in modo che lo switch restituisca qualcosa</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0 se array[0] è 0</a:t>
            </a:r>
            <a:endParaRPr sz="1000">
              <a:solidFill>
                <a:srgbClr val="1EB540"/>
              </a:solidFill>
              <a:latin typeface="Courier New"/>
              <a:ea typeface="Courier New"/>
              <a:cs typeface="Courier New"/>
              <a:sym typeface="Courier New"/>
            </a:endParaRPr>
          </a:p>
          <a:p>
            <a:pPr marL="45720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//res conterrà 1 se array[0] è 1</a:t>
            </a:r>
            <a:endParaRPr sz="1000">
              <a:solidFill>
                <a:srgbClr val="1EB540"/>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var</a:t>
            </a:r>
            <a:r>
              <a:rPr lang="it" sz="1000">
                <a:solidFill>
                  <a:schemeClr val="lt2"/>
                </a:solidFill>
                <a:latin typeface="Courier New"/>
                <a:ea typeface="Courier New"/>
                <a:cs typeface="Courier New"/>
                <a:sym typeface="Courier New"/>
              </a:rPr>
              <a:t> res = </a:t>
            </a:r>
            <a:r>
              <a:rPr lang="it" sz="1000">
                <a:solidFill>
                  <a:srgbClr val="0000BF"/>
                </a:solidFill>
                <a:latin typeface="Courier New"/>
                <a:ea typeface="Courier New"/>
                <a:cs typeface="Courier New"/>
                <a:sym typeface="Courier New"/>
              </a:rPr>
              <a:t>switch</a:t>
            </a:r>
            <a:r>
              <a:rPr lang="it" sz="1000">
                <a:solidFill>
                  <a:schemeClr val="lt2"/>
                </a:solidFill>
                <a:latin typeface="Courier New"/>
                <a:ea typeface="Courier New"/>
                <a:cs typeface="Courier New"/>
                <a:sym typeface="Courier New"/>
              </a:rPr>
              <a:t>(array[0])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0 -&gt; {</a:t>
            </a:r>
            <a:r>
              <a:rPr lang="it" sz="1000">
                <a:solidFill>
                  <a:srgbClr val="0000BF"/>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System.out.println(0);</a:t>
            </a:r>
            <a:r>
              <a:rPr lang="it" sz="1000">
                <a:solidFill>
                  <a:srgbClr val="0000BF"/>
                </a:solidFill>
                <a:latin typeface="Courier New"/>
                <a:ea typeface="Courier New"/>
                <a:cs typeface="Courier New"/>
                <a:sym typeface="Courier New"/>
              </a:rPr>
              <a:t> yield </a:t>
            </a:r>
            <a:r>
              <a:rPr lang="it" sz="1000">
                <a:solidFill>
                  <a:schemeClr val="lt2"/>
                </a:solidFill>
                <a:latin typeface="Courier New"/>
                <a:ea typeface="Courier New"/>
                <a:cs typeface="Courier New"/>
                <a:sym typeface="Courier New"/>
              </a:rPr>
              <a:t>0;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case</a:t>
            </a:r>
            <a:r>
              <a:rPr lang="it" sz="1000">
                <a:solidFill>
                  <a:schemeClr val="lt2"/>
                </a:solidFill>
                <a:latin typeface="Courier New"/>
                <a:ea typeface="Courier New"/>
                <a:cs typeface="Courier New"/>
                <a:sym typeface="Courier New"/>
              </a:rPr>
              <a:t> 1 -&gt; { System.out.println(1); </a:t>
            </a:r>
            <a:r>
              <a:rPr lang="it" sz="1000">
                <a:solidFill>
                  <a:srgbClr val="0000BF"/>
                </a:solidFill>
                <a:latin typeface="Courier New"/>
                <a:ea typeface="Courier New"/>
                <a:cs typeface="Courier New"/>
                <a:sym typeface="Courier New"/>
              </a:rPr>
              <a:t>yield </a:t>
            </a:r>
            <a:r>
              <a:rPr lang="it" sz="1000">
                <a:solidFill>
                  <a:schemeClr val="lt2"/>
                </a:solidFill>
                <a:latin typeface="Courier New"/>
                <a:ea typeface="Courier New"/>
                <a:cs typeface="Courier New"/>
                <a:sym typeface="Courier New"/>
              </a:rPr>
              <a:t>1;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default</a:t>
            </a:r>
            <a:r>
              <a:rPr lang="it" sz="1000">
                <a:solidFill>
                  <a:schemeClr val="lt2"/>
                </a:solidFill>
                <a:latin typeface="Courier New"/>
                <a:ea typeface="Courier New"/>
                <a:cs typeface="Courier New"/>
                <a:sym typeface="Courier New"/>
              </a:rPr>
              <a:t> -&gt; { </a:t>
            </a:r>
            <a:r>
              <a:rPr lang="it" sz="1000">
                <a:solidFill>
                  <a:srgbClr val="0000BF"/>
                </a:solidFill>
                <a:latin typeface="Courier New"/>
                <a:ea typeface="Courier New"/>
                <a:cs typeface="Courier New"/>
                <a:sym typeface="Courier New"/>
              </a:rPr>
              <a:t>yield </a:t>
            </a:r>
            <a:r>
              <a:rPr lang="it" sz="1000">
                <a:solidFill>
                  <a:srgbClr val="9400D1"/>
                </a:solidFill>
                <a:latin typeface="Courier New"/>
                <a:ea typeface="Courier New"/>
                <a:cs typeface="Courier New"/>
                <a:sym typeface="Courier New"/>
              </a:rPr>
              <a:t>"Numero non supportato"</a:t>
            </a: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457200" lvl="0" indent="0" algn="l" rtl="0">
              <a:spcBef>
                <a:spcPts val="0"/>
              </a:spcBef>
              <a:spcAft>
                <a:spcPts val="0"/>
              </a:spcAft>
              <a:buNone/>
            </a:pPr>
            <a:r>
              <a:rPr lang="it" sz="1000">
                <a:solidFill>
                  <a:srgbClr val="1EB540"/>
                </a:solidFill>
                <a:latin typeface="Courier New"/>
                <a:ea typeface="Courier New"/>
                <a:cs typeface="Courier New"/>
                <a:sym typeface="Courier New"/>
              </a:rPr>
              <a:t>  //res è dichiarato come var, quindi il tipo è inferito</a:t>
            </a:r>
            <a:endParaRPr sz="1000">
              <a:solidFill>
                <a:srgbClr val="1EB540"/>
              </a:solidFill>
              <a:latin typeface="Courier New"/>
              <a:ea typeface="Courier New"/>
              <a:cs typeface="Courier New"/>
              <a:sym typeface="Courier New"/>
            </a:endParaRPr>
          </a:p>
          <a:p>
            <a:pPr marL="457200" lvl="0" indent="0" algn="l" rtl="0">
              <a:spcBef>
                <a:spcPts val="0"/>
              </a:spcBef>
              <a:spcAft>
                <a:spcPts val="0"/>
              </a:spcAft>
              <a:buNone/>
            </a:pPr>
            <a:r>
              <a:rPr lang="it" sz="1000">
                <a:solidFill>
                  <a:srgbClr val="1EB540"/>
                </a:solidFill>
                <a:latin typeface="Courier New"/>
                <a:ea typeface="Courier New"/>
                <a:cs typeface="Courier New"/>
                <a:sym typeface="Courier New"/>
              </a:rPr>
              <a:t>  //sarà int nel caso di 0 e 1 o una stringa negli altri casi</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marL="0" lvl="0" indent="0" algn="l" rtl="0">
              <a:spcBef>
                <a:spcPts val="0"/>
              </a:spcBef>
              <a:spcAft>
                <a:spcPts val="0"/>
              </a:spcAft>
              <a:buNone/>
            </a:pPr>
            <a:endParaRPr sz="10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Classi</a:t>
            </a:r>
            <a:endParaRPr/>
          </a:p>
        </p:txBody>
      </p:sp>
      <p:sp>
        <p:nvSpPr>
          <p:cNvPr id="154" name="Google Shape;154;p25"/>
          <p:cNvSpPr txBox="1"/>
          <p:nvPr/>
        </p:nvSpPr>
        <p:spPr>
          <a:xfrm>
            <a:off x="48750" y="1916200"/>
            <a:ext cx="55986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0000BF"/>
                </a:solidFill>
                <a:latin typeface="Courier New"/>
                <a:ea typeface="Courier New"/>
                <a:cs typeface="Courier New"/>
                <a:sym typeface="Courier New"/>
              </a:rPr>
              <a:t>public class</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Esempio(</a:t>
            </a:r>
            <a:r>
              <a:rPr lang="it">
                <a:solidFill>
                  <a:srgbClr val="0000BF"/>
                </a:solidFill>
                <a:latin typeface="Courier New"/>
                <a:ea typeface="Courier New"/>
                <a:cs typeface="Courier New"/>
                <a:sym typeface="Courier New"/>
              </a:rPr>
              <a:t>int</a:t>
            </a:r>
            <a:r>
              <a:rPr lang="it">
                <a:solidFill>
                  <a:schemeClr val="lt2"/>
                </a:solidFill>
                <a:latin typeface="Courier New"/>
                <a:ea typeface="Courier New"/>
                <a:cs typeface="Courier New"/>
                <a:sym typeface="Courier New"/>
              </a:rPr>
              <a:t> c) { campo = c;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getCampo() { </a:t>
            </a:r>
            <a:r>
              <a:rPr lang="it">
                <a:solidFill>
                  <a:srgbClr val="0000BF"/>
                </a:solidFill>
                <a:latin typeface="Courier New"/>
                <a:ea typeface="Courier New"/>
                <a:cs typeface="Courier New"/>
                <a:sym typeface="Courier New"/>
              </a:rPr>
              <a:t>return</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void</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setCampo(</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 {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.campo = c;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campoPubblico;</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private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campoPrivato;</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protected int</a:t>
            </a:r>
            <a:r>
              <a:rPr lang="it">
                <a:latin typeface="Courier New"/>
                <a:ea typeface="Courier New"/>
                <a:cs typeface="Courier New"/>
                <a:sym typeface="Courier New"/>
              </a:rPr>
              <a:t> </a:t>
            </a:r>
            <a:r>
              <a:rPr lang="it">
                <a:solidFill>
                  <a:schemeClr val="lt2"/>
                </a:solidFill>
                <a:latin typeface="Courier New"/>
                <a:ea typeface="Courier New"/>
                <a:cs typeface="Courier New"/>
                <a:sym typeface="Courier New"/>
              </a:rPr>
              <a:t>campoProtected;</a:t>
            </a:r>
            <a:r>
              <a:rPr lang="it">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endParaRPr sz="1200">
              <a:latin typeface="Courier New"/>
              <a:ea typeface="Courier New"/>
              <a:cs typeface="Courier New"/>
              <a:sym typeface="Courier New"/>
            </a:endParaRPr>
          </a:p>
        </p:txBody>
      </p:sp>
      <p:sp>
        <p:nvSpPr>
          <p:cNvPr id="155" name="Google Shape;155;p25"/>
          <p:cNvSpPr txBox="1"/>
          <p:nvPr/>
        </p:nvSpPr>
        <p:spPr>
          <a:xfrm>
            <a:off x="5476650" y="1793200"/>
            <a:ext cx="3607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a:solidFill>
                  <a:schemeClr val="lt2"/>
                </a:solidFill>
                <a:latin typeface="Roboto"/>
                <a:ea typeface="Roboto"/>
                <a:cs typeface="Roboto"/>
                <a:sym typeface="Roboto"/>
              </a:rPr>
              <a:t>Ogni file .java contiene, solitamente, una sola dichiarazione e definizione di classe.</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Roboto"/>
                <a:ea typeface="Roboto"/>
                <a:cs typeface="Roboto"/>
                <a:sym typeface="Roboto"/>
              </a:rPr>
              <a:t>La classe si dichiara con l’istruzione:</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NomeClasse</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Roboto"/>
                <a:ea typeface="Roboto"/>
                <a:cs typeface="Roboto"/>
                <a:sym typeface="Roboto"/>
              </a:rPr>
              <a:t>Gli specificatori di accesso (</a:t>
            </a:r>
            <a:r>
              <a:rPr lang="it" sz="1200">
                <a:solidFill>
                  <a:srgbClr val="0000BF"/>
                </a:solidFill>
                <a:latin typeface="Courier New"/>
                <a:ea typeface="Courier New"/>
                <a:cs typeface="Courier New"/>
                <a:sym typeface="Courier New"/>
              </a:rPr>
              <a:t>public</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private</a:t>
            </a:r>
            <a:r>
              <a:rPr lang="it" sz="1200">
                <a:solidFill>
                  <a:schemeClr val="lt2"/>
                </a:solidFill>
                <a:latin typeface="Roboto"/>
                <a:ea typeface="Roboto"/>
                <a:cs typeface="Roboto"/>
                <a:sym typeface="Roboto"/>
              </a:rPr>
              <a:t>, </a:t>
            </a:r>
            <a:r>
              <a:rPr lang="it" sz="1200">
                <a:solidFill>
                  <a:srgbClr val="0000BF"/>
                </a:solidFill>
                <a:latin typeface="Courier New"/>
                <a:ea typeface="Courier New"/>
                <a:cs typeface="Courier New"/>
                <a:sym typeface="Courier New"/>
              </a:rPr>
              <a:t>protected</a:t>
            </a:r>
            <a:r>
              <a:rPr lang="it" sz="1200">
                <a:solidFill>
                  <a:schemeClr val="lt2"/>
                </a:solidFill>
                <a:latin typeface="Roboto"/>
                <a:ea typeface="Roboto"/>
                <a:cs typeface="Roboto"/>
                <a:sym typeface="Roboto"/>
              </a:rPr>
              <a:t>) vanno inseriti prima della dichiarazione del campo o del metodo.</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Roboto"/>
                <a:ea typeface="Roboto"/>
                <a:cs typeface="Roboto"/>
                <a:sym typeface="Roboto"/>
              </a:rPr>
              <a:t>Se un campo/metodo non ha uno specificatore di accesso, sarà visibile nella classe e nelle classi appartenenti allo stesso </a:t>
            </a:r>
            <a:r>
              <a:rPr lang="it" sz="1200" u="sng">
                <a:solidFill>
                  <a:schemeClr val="hlink"/>
                </a:solidFill>
                <a:latin typeface="Roboto"/>
                <a:ea typeface="Roboto"/>
                <a:cs typeface="Roboto"/>
                <a:sym typeface="Roboto"/>
                <a:hlinkClick r:id="rId3" action="ppaction://hlinksldjump"/>
              </a:rPr>
              <a:t>package</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marL="0" lvl="0" indent="0" algn="l" rtl="0">
              <a:spcBef>
                <a:spcPts val="0"/>
              </a:spcBef>
              <a:spcAft>
                <a:spcPts val="0"/>
              </a:spcAft>
              <a:buNone/>
            </a:pP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Roboto"/>
                <a:ea typeface="Roboto"/>
                <a:cs typeface="Roboto"/>
                <a:sym typeface="Roboto"/>
              </a:rPr>
              <a:t>Creazione oggetto:</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it" sz="1200">
                <a:solidFill>
                  <a:schemeClr val="lt2"/>
                </a:solidFill>
                <a:latin typeface="Courier New"/>
                <a:ea typeface="Courier New"/>
                <a:cs typeface="Courier New"/>
                <a:sym typeface="Courier New"/>
              </a:rPr>
              <a:t>Esempio e1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a:t>
            </a:r>
            <a:endParaRPr sz="1200">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sz="1200">
                <a:solidFill>
                  <a:schemeClr val="lt2"/>
                </a:solidFill>
                <a:latin typeface="Courier New"/>
                <a:ea typeface="Courier New"/>
                <a:cs typeface="Courier New"/>
                <a:sym typeface="Courier New"/>
              </a:rPr>
              <a:t>Esempio e2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Esempio(4);</a:t>
            </a:r>
            <a:endParaRPr sz="1200">
              <a:solidFill>
                <a:schemeClr val="dk2"/>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10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10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10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10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Effect transition="in" filter="fade">
                                      <p:cBhvr>
                                        <p:cTn id="27" dur="1000"/>
                                        <p:tgtEl>
                                          <p:spTgt spid="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5" end="5"/>
                                            </p:txEl>
                                          </p:spTgt>
                                        </p:tgtEl>
                                        <p:attrNameLst>
                                          <p:attrName>style.visibility</p:attrName>
                                        </p:attrNameLst>
                                      </p:cBhvr>
                                      <p:to>
                                        <p:strVal val="visible"/>
                                      </p:to>
                                    </p:set>
                                    <p:animEffect transition="in" filter="fade">
                                      <p:cBhvr>
                                        <p:cTn id="32" dur="1000"/>
                                        <p:tgtEl>
                                          <p:spTgt spid="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5">
                                            <p:txEl>
                                              <p:pRg st="6" end="6"/>
                                            </p:txEl>
                                          </p:spTgt>
                                        </p:tgtEl>
                                        <p:attrNameLst>
                                          <p:attrName>style.visibility</p:attrName>
                                        </p:attrNameLst>
                                      </p:cBhvr>
                                      <p:to>
                                        <p:strVal val="visible"/>
                                      </p:to>
                                    </p:set>
                                    <p:animEffect transition="in" filter="fade">
                                      <p:cBhvr>
                                        <p:cTn id="37" dur="1000"/>
                                        <p:tgtEl>
                                          <p:spTgt spid="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5">
                                            <p:txEl>
                                              <p:pRg st="7" end="7"/>
                                            </p:txEl>
                                          </p:spTgt>
                                        </p:tgtEl>
                                        <p:attrNameLst>
                                          <p:attrName>style.visibility</p:attrName>
                                        </p:attrNameLst>
                                      </p:cBhvr>
                                      <p:to>
                                        <p:strVal val="visible"/>
                                      </p:to>
                                    </p:set>
                                    <p:animEffect transition="in" filter="fade">
                                      <p:cBhvr>
                                        <p:cTn id="42" dur="1000"/>
                                        <p:tgtEl>
                                          <p:spTgt spid="1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5">
                                            <p:txEl>
                                              <p:pRg st="8" end="8"/>
                                            </p:txEl>
                                          </p:spTgt>
                                        </p:tgtEl>
                                        <p:attrNameLst>
                                          <p:attrName>style.visibility</p:attrName>
                                        </p:attrNameLst>
                                      </p:cBhvr>
                                      <p:to>
                                        <p:strVal val="visible"/>
                                      </p:to>
                                    </p:set>
                                    <p:animEffect transition="in" filter="fade">
                                      <p:cBhvr>
                                        <p:cTn id="47" dur="1000"/>
                                        <p:tgtEl>
                                          <p:spTgt spid="1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5">
                                            <p:txEl>
                                              <p:pRg st="9" end="9"/>
                                            </p:txEl>
                                          </p:spTgt>
                                        </p:tgtEl>
                                        <p:attrNameLst>
                                          <p:attrName>style.visibility</p:attrName>
                                        </p:attrNameLst>
                                      </p:cBhvr>
                                      <p:to>
                                        <p:strVal val="visible"/>
                                      </p:to>
                                    </p:set>
                                    <p:animEffect transition="in" filter="fade">
                                      <p:cBhvr>
                                        <p:cTn id="52" dur="1000"/>
                                        <p:tgtEl>
                                          <p:spTgt spid="1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5">
                                            <p:txEl>
                                              <p:pRg st="10" end="10"/>
                                            </p:txEl>
                                          </p:spTgt>
                                        </p:tgtEl>
                                        <p:attrNameLst>
                                          <p:attrName>style.visibility</p:attrName>
                                        </p:attrNameLst>
                                      </p:cBhvr>
                                      <p:to>
                                        <p:strVal val="visible"/>
                                      </p:to>
                                    </p:set>
                                    <p:animEffect transition="in" filter="fade">
                                      <p:cBhvr>
                                        <p:cTn id="57" dur="1000"/>
                                        <p:tgtEl>
                                          <p:spTgt spid="15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5">
                                            <p:txEl>
                                              <p:pRg st="11" end="11"/>
                                            </p:txEl>
                                          </p:spTgt>
                                        </p:tgtEl>
                                        <p:attrNameLst>
                                          <p:attrName>style.visibility</p:attrName>
                                        </p:attrNameLst>
                                      </p:cBhvr>
                                      <p:to>
                                        <p:strVal val="visible"/>
                                      </p:to>
                                    </p:set>
                                    <p:animEffect transition="in" filter="fade">
                                      <p:cBhvr>
                                        <p:cTn id="62" dur="1000"/>
                                        <p:tgtEl>
                                          <p:spTgt spid="1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Cosa succede quando creiamo un oggetto?</a:t>
            </a:r>
            <a:endParaRPr baseline="-25000"/>
          </a:p>
        </p:txBody>
      </p:sp>
      <p:sp>
        <p:nvSpPr>
          <p:cNvPr id="161" name="Google Shape;161;p26"/>
          <p:cNvSpPr txBox="1">
            <a:spLocks noGrp="1"/>
          </p:cNvSpPr>
          <p:nvPr>
            <p:ph type="body" idx="1"/>
          </p:nvPr>
        </p:nvSpPr>
        <p:spPr>
          <a:xfrm>
            <a:off x="0" y="1697225"/>
            <a:ext cx="4692900" cy="3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400">
                <a:latin typeface="Courier New"/>
                <a:ea typeface="Courier New"/>
                <a:cs typeface="Courier New"/>
                <a:sym typeface="Courier New"/>
              </a:rPr>
              <a:t>String mystr = </a:t>
            </a:r>
            <a:r>
              <a:rPr lang="it" sz="1400">
                <a:solidFill>
                  <a:srgbClr val="9400D1"/>
                </a:solidFill>
                <a:latin typeface="Courier New"/>
                <a:ea typeface="Courier New"/>
                <a:cs typeface="Courier New"/>
                <a:sym typeface="Courier New"/>
              </a:rPr>
              <a:t>"questa è una prova"</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1600"/>
              </a:spcBef>
              <a:spcAft>
                <a:spcPts val="0"/>
              </a:spcAft>
              <a:buNone/>
            </a:pPr>
            <a:endParaRPr sz="1600"/>
          </a:p>
          <a:p>
            <a:pPr marL="0" lvl="0" indent="0" algn="l" rtl="0">
              <a:spcBef>
                <a:spcPts val="1600"/>
              </a:spcBef>
              <a:spcAft>
                <a:spcPts val="0"/>
              </a:spcAft>
              <a:buNone/>
            </a:pPr>
            <a:r>
              <a:rPr lang="it" sz="1600"/>
              <a:t>Cosa sono i riferimenti?</a:t>
            </a:r>
            <a:endParaRPr sz="1600"/>
          </a:p>
          <a:p>
            <a:pPr marL="0" lvl="0" indent="0" algn="l" rtl="0">
              <a:spcBef>
                <a:spcPts val="1600"/>
              </a:spcBef>
              <a:spcAft>
                <a:spcPts val="0"/>
              </a:spcAft>
              <a:buNone/>
            </a:pPr>
            <a:r>
              <a:rPr lang="it" sz="1600"/>
              <a:t>Concettualmente sono simili ai puntatori del C++: un riferimento </a:t>
            </a:r>
            <a:r>
              <a:rPr lang="it" sz="1600">
                <a:solidFill>
                  <a:schemeClr val="accent3"/>
                </a:solidFill>
              </a:rPr>
              <a:t>rappresenta</a:t>
            </a:r>
            <a:r>
              <a:rPr lang="it" sz="1600"/>
              <a:t> un indirizzo di memoria dove è stato allocato un oggetto ma a differenza del puntatore </a:t>
            </a:r>
            <a:r>
              <a:rPr lang="it" sz="1600">
                <a:solidFill>
                  <a:schemeClr val="accent3"/>
                </a:solidFill>
              </a:rPr>
              <a:t>non è</a:t>
            </a:r>
            <a:r>
              <a:rPr lang="it" sz="1600"/>
              <a:t> un indirizzo di memoria.</a:t>
            </a:r>
            <a:endParaRPr sz="1600"/>
          </a:p>
          <a:p>
            <a:pPr marL="0" lvl="0" indent="0" algn="l" rtl="0">
              <a:spcBef>
                <a:spcPts val="1600"/>
              </a:spcBef>
              <a:spcAft>
                <a:spcPts val="0"/>
              </a:spcAft>
              <a:buNone/>
            </a:pPr>
            <a:r>
              <a:rPr lang="it" sz="1600"/>
              <a:t>Importante: </a:t>
            </a:r>
            <a:r>
              <a:rPr lang="it" sz="1600">
                <a:solidFill>
                  <a:schemeClr val="accent3"/>
                </a:solidFill>
              </a:rPr>
              <a:t>non vanno deallocati!</a:t>
            </a:r>
            <a:endParaRPr sz="1600">
              <a:solidFill>
                <a:schemeClr val="accent3"/>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162" name="Google Shape;162;p26"/>
          <p:cNvSpPr/>
          <p:nvPr/>
        </p:nvSpPr>
        <p:spPr>
          <a:xfrm>
            <a:off x="4867200" y="2949625"/>
            <a:ext cx="1137600" cy="40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2"/>
                </a:solidFill>
                <a:latin typeface="Roboto"/>
                <a:ea typeface="Roboto"/>
                <a:cs typeface="Roboto"/>
                <a:sym typeface="Roboto"/>
              </a:rPr>
              <a:t>riferimento</a:t>
            </a:r>
            <a:endParaRPr>
              <a:solidFill>
                <a:schemeClr val="lt2"/>
              </a:solidFill>
              <a:latin typeface="Roboto"/>
              <a:ea typeface="Roboto"/>
              <a:cs typeface="Roboto"/>
              <a:sym typeface="Roboto"/>
            </a:endParaRPr>
          </a:p>
        </p:txBody>
      </p:sp>
      <p:sp>
        <p:nvSpPr>
          <p:cNvPr id="163" name="Google Shape;163;p26"/>
          <p:cNvSpPr/>
          <p:nvPr/>
        </p:nvSpPr>
        <p:spPr>
          <a:xfrm>
            <a:off x="7118100" y="2234575"/>
            <a:ext cx="1511400" cy="1836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t" sz="1200">
                <a:solidFill>
                  <a:schemeClr val="lt2"/>
                </a:solidFill>
                <a:highlight>
                  <a:srgbClr val="FFFFFF"/>
                </a:highlight>
                <a:latin typeface="Roboto"/>
                <a:ea typeface="Roboto"/>
                <a:cs typeface="Roboto"/>
                <a:sym typeface="Roboto"/>
              </a:rPr>
              <a:t>count</a:t>
            </a:r>
            <a:endParaRPr sz="1200">
              <a:solidFill>
                <a:schemeClr val="lt2"/>
              </a:solidFill>
              <a:highlight>
                <a:srgbClr val="FFFFFF"/>
              </a:highlight>
              <a:latin typeface="Roboto"/>
              <a:ea typeface="Roboto"/>
              <a:cs typeface="Roboto"/>
              <a:sym typeface="Roboto"/>
            </a:endParaRPr>
          </a:p>
          <a:p>
            <a:pPr marL="0" lvl="0" indent="0" algn="ctr" rtl="0">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offset</a:t>
            </a:r>
            <a:endParaRPr sz="1200">
              <a:solidFill>
                <a:schemeClr val="lt2"/>
              </a:solidFill>
              <a:highlight>
                <a:srgbClr val="FFFFFF"/>
              </a:highlight>
              <a:latin typeface="Roboto"/>
              <a:ea typeface="Roboto"/>
              <a:cs typeface="Roboto"/>
              <a:sym typeface="Roboto"/>
            </a:endParaRPr>
          </a:p>
          <a:p>
            <a:pPr marL="0" lvl="0" indent="0" algn="ctr" rtl="0">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trim()</a:t>
            </a:r>
            <a:endParaRPr sz="1200">
              <a:solidFill>
                <a:schemeClr val="lt2"/>
              </a:solidFill>
              <a:highlight>
                <a:srgbClr val="FFFFFF"/>
              </a:highlight>
              <a:latin typeface="Roboto"/>
              <a:ea typeface="Roboto"/>
              <a:cs typeface="Roboto"/>
              <a:sym typeface="Roboto"/>
            </a:endParaRPr>
          </a:p>
          <a:p>
            <a:pPr marL="0" lvl="0" indent="0" algn="ctr" rtl="0">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toLowerCase()</a:t>
            </a:r>
            <a:endParaRPr sz="1200">
              <a:solidFill>
                <a:schemeClr val="lt2"/>
              </a:solidFill>
              <a:highlight>
                <a:srgbClr val="FFFFFF"/>
              </a:highlight>
              <a:latin typeface="Roboto"/>
              <a:ea typeface="Roboto"/>
              <a:cs typeface="Roboto"/>
              <a:sym typeface="Roboto"/>
            </a:endParaRPr>
          </a:p>
          <a:p>
            <a:pPr marL="0" lvl="0" indent="0" algn="ctr" rtl="0">
              <a:lnSpc>
                <a:spcPct val="115000"/>
              </a:lnSpc>
              <a:spcBef>
                <a:spcPts val="600"/>
              </a:spcBef>
              <a:spcAft>
                <a:spcPts val="0"/>
              </a:spcAft>
              <a:buNone/>
            </a:pPr>
            <a:r>
              <a:rPr lang="it" sz="1200">
                <a:solidFill>
                  <a:schemeClr val="lt2"/>
                </a:solidFill>
                <a:highlight>
                  <a:srgbClr val="FFFFFF"/>
                </a:highlight>
                <a:latin typeface="Roboto"/>
                <a:ea typeface="Roboto"/>
                <a:cs typeface="Roboto"/>
                <a:sym typeface="Roboto"/>
              </a:rPr>
              <a:t>...</a:t>
            </a:r>
            <a:endParaRPr sz="1200">
              <a:solidFill>
                <a:schemeClr val="lt2"/>
              </a:solidFill>
              <a:highlight>
                <a:srgbClr val="FFFFFF"/>
              </a:highlight>
              <a:latin typeface="Roboto"/>
              <a:ea typeface="Roboto"/>
              <a:cs typeface="Roboto"/>
              <a:sym typeface="Roboto"/>
            </a:endParaRPr>
          </a:p>
          <a:p>
            <a:pPr marL="0" lvl="0" indent="0" algn="ctr" rtl="0">
              <a:lnSpc>
                <a:spcPct val="115000"/>
              </a:lnSpc>
              <a:spcBef>
                <a:spcPts val="600"/>
              </a:spcBef>
              <a:spcAft>
                <a:spcPts val="600"/>
              </a:spcAft>
              <a:buNone/>
            </a:pPr>
            <a:r>
              <a:rPr lang="it" sz="1200">
                <a:solidFill>
                  <a:schemeClr val="lt2"/>
                </a:solidFill>
                <a:highlight>
                  <a:srgbClr val="FFFFFF"/>
                </a:highlight>
                <a:latin typeface="Roboto"/>
                <a:ea typeface="Roboto"/>
                <a:cs typeface="Roboto"/>
                <a:sym typeface="Roboto"/>
              </a:rPr>
              <a:t>questa è una prova</a:t>
            </a:r>
            <a:endParaRPr sz="1200">
              <a:solidFill>
                <a:schemeClr val="lt2"/>
              </a:solidFill>
              <a:latin typeface="Roboto"/>
              <a:ea typeface="Roboto"/>
              <a:cs typeface="Roboto"/>
              <a:sym typeface="Roboto"/>
            </a:endParaRPr>
          </a:p>
        </p:txBody>
      </p:sp>
      <p:cxnSp>
        <p:nvCxnSpPr>
          <p:cNvPr id="164" name="Google Shape;164;p26"/>
          <p:cNvCxnSpPr>
            <a:stCxn id="162" idx="3"/>
            <a:endCxn id="163" idx="1"/>
          </p:cNvCxnSpPr>
          <p:nvPr/>
        </p:nvCxnSpPr>
        <p:spPr>
          <a:xfrm>
            <a:off x="6004800" y="3152725"/>
            <a:ext cx="1113300" cy="0"/>
          </a:xfrm>
          <a:prstGeom prst="straightConnector1">
            <a:avLst/>
          </a:prstGeom>
          <a:noFill/>
          <a:ln w="9525" cap="flat" cmpd="sng">
            <a:solidFill>
              <a:schemeClr val="dk1"/>
            </a:solidFill>
            <a:prstDash val="solid"/>
            <a:round/>
            <a:headEnd type="none" w="med" len="med"/>
            <a:tailEnd type="triangle" w="med" len="med"/>
          </a:ln>
        </p:spPr>
      </p:cxnSp>
      <p:sp>
        <p:nvSpPr>
          <p:cNvPr id="165" name="Google Shape;165;p26"/>
          <p:cNvSpPr txBox="1"/>
          <p:nvPr/>
        </p:nvSpPr>
        <p:spPr>
          <a:xfrm>
            <a:off x="4899750" y="2571750"/>
            <a:ext cx="107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a:solidFill>
                  <a:schemeClr val="lt2"/>
                </a:solidFill>
                <a:latin typeface="Roboto"/>
                <a:ea typeface="Roboto"/>
                <a:cs typeface="Roboto"/>
                <a:sym typeface="Roboto"/>
              </a:rPr>
              <a:t>mystr</a:t>
            </a:r>
            <a:endParaRPr>
              <a:solidFill>
                <a:schemeClr val="l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 riferimenti</a:t>
            </a:r>
            <a:endParaRPr baseline="-25000"/>
          </a:p>
        </p:txBody>
      </p:sp>
      <p:sp>
        <p:nvSpPr>
          <p:cNvPr id="171" name="Google Shape;171;p27"/>
          <p:cNvSpPr txBox="1">
            <a:spLocks noGrp="1"/>
          </p:cNvSpPr>
          <p:nvPr>
            <p:ph type="body" idx="1"/>
          </p:nvPr>
        </p:nvSpPr>
        <p:spPr>
          <a:xfrm>
            <a:off x="243925" y="1927200"/>
            <a:ext cx="8344800" cy="289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400">
                <a:latin typeface="Courier New"/>
                <a:ea typeface="Courier New"/>
                <a:cs typeface="Courier New"/>
                <a:sym typeface="Courier New"/>
              </a:rPr>
              <a:t>Esempio e1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Esempio();</a:t>
            </a:r>
            <a:endParaRPr sz="1400">
              <a:latin typeface="Courier New"/>
              <a:ea typeface="Courier New"/>
              <a:cs typeface="Courier New"/>
              <a:sym typeface="Courier New"/>
            </a:endParaRPr>
          </a:p>
          <a:p>
            <a:pPr marL="0" lvl="0" indent="0" algn="l" rtl="0">
              <a:spcBef>
                <a:spcPts val="1600"/>
              </a:spcBef>
              <a:spcAft>
                <a:spcPts val="0"/>
              </a:spcAft>
              <a:buNone/>
            </a:pPr>
            <a:r>
              <a:rPr lang="it" sz="1600"/>
              <a:t>Qual è il riferimento di </a:t>
            </a:r>
            <a:r>
              <a:rPr lang="it" sz="1600">
                <a:latin typeface="Courier New"/>
                <a:ea typeface="Courier New"/>
                <a:cs typeface="Courier New"/>
                <a:sym typeface="Courier New"/>
              </a:rPr>
              <a:t>e1</a:t>
            </a:r>
            <a:r>
              <a:rPr lang="it" sz="1600"/>
              <a:t>?</a:t>
            </a:r>
            <a:endParaRPr sz="1600"/>
          </a:p>
          <a:p>
            <a:pPr marL="0" lvl="0" indent="0" algn="l" rtl="0">
              <a:lnSpc>
                <a:spcPct val="100000"/>
              </a:lnSpc>
              <a:spcBef>
                <a:spcPts val="1600"/>
              </a:spcBef>
              <a:spcAft>
                <a:spcPts val="0"/>
              </a:spcAft>
              <a:buNone/>
            </a:pPr>
            <a:r>
              <a:rPr lang="it" sz="1600"/>
              <a:t>Esempio@6d06d69c</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it" sz="1600"/>
              <a:t>A sinistra del simbolo @ troviamo il tipo dell’oggetto, nel nostro caso Esempio.</a:t>
            </a:r>
            <a:endParaRPr sz="1600"/>
          </a:p>
          <a:p>
            <a:pPr marL="0" lvl="0" indent="0" algn="l" rtl="0">
              <a:lnSpc>
                <a:spcPct val="100000"/>
              </a:lnSpc>
              <a:spcBef>
                <a:spcPts val="0"/>
              </a:spcBef>
              <a:spcAft>
                <a:spcPts val="0"/>
              </a:spcAft>
              <a:buNone/>
            </a:pPr>
            <a:r>
              <a:rPr lang="it" sz="1600"/>
              <a:t>A destra del simbolo @ troviamo un valore esadecimale che rappresenta l’indirizzo effettivo dell’oggetto.</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it" sz="1600"/>
              <a:t>Se si prova a stampare </a:t>
            </a:r>
            <a:r>
              <a:rPr lang="it" sz="1600">
                <a:latin typeface="Courier New"/>
                <a:ea typeface="Courier New"/>
                <a:cs typeface="Courier New"/>
                <a:sym typeface="Courier New"/>
              </a:rPr>
              <a:t>e1</a:t>
            </a:r>
            <a:r>
              <a:rPr lang="it" sz="1600"/>
              <a:t>, si ottiene in output il riferimento di </a:t>
            </a:r>
            <a:r>
              <a:rPr lang="it" sz="1600">
                <a:latin typeface="Courier New"/>
                <a:ea typeface="Courier New"/>
                <a:cs typeface="Courier New"/>
                <a:sym typeface="Courier New"/>
              </a:rPr>
              <a:t>e1</a:t>
            </a:r>
            <a:r>
              <a:rPr lang="it" sz="1600"/>
              <a:t>.</a:t>
            </a:r>
            <a:endParaRPr sz="1600"/>
          </a:p>
          <a:p>
            <a:pPr marL="0" lvl="0" indent="0" algn="l" rtl="0">
              <a:spcBef>
                <a:spcPts val="0"/>
              </a:spcBef>
              <a:spcAft>
                <a:spcPts val="0"/>
              </a:spcAft>
              <a:buNone/>
            </a:pPr>
            <a:endParaRPr sz="16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1000"/>
                                        <p:tgtEl>
                                          <p:spTgt spid="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Effect transition="in" filter="fade">
                                      <p:cBhvr>
                                        <p:cTn id="12" dur="1000"/>
                                        <p:tgtEl>
                                          <p:spTgt spid="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xEl>
                                              <p:pRg st="2" end="2"/>
                                            </p:txEl>
                                          </p:spTgt>
                                        </p:tgtEl>
                                        <p:attrNameLst>
                                          <p:attrName>style.visibility</p:attrName>
                                        </p:attrNameLst>
                                      </p:cBhvr>
                                      <p:to>
                                        <p:strVal val="visible"/>
                                      </p:to>
                                    </p:set>
                                    <p:animEffect transition="in" filter="fade">
                                      <p:cBhvr>
                                        <p:cTn id="17" dur="1000"/>
                                        <p:tgtEl>
                                          <p:spTgt spid="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3" end="3"/>
                                            </p:txEl>
                                          </p:spTgt>
                                        </p:tgtEl>
                                        <p:attrNameLst>
                                          <p:attrName>style.visibility</p:attrName>
                                        </p:attrNameLst>
                                      </p:cBhvr>
                                      <p:to>
                                        <p:strVal val="visible"/>
                                      </p:to>
                                    </p:set>
                                    <p:animEffect transition="in" filter="fade">
                                      <p:cBhvr>
                                        <p:cTn id="22" dur="1000"/>
                                        <p:tgtEl>
                                          <p:spTgt spid="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1">
                                            <p:txEl>
                                              <p:pRg st="4" end="4"/>
                                            </p:txEl>
                                          </p:spTgt>
                                        </p:tgtEl>
                                        <p:attrNameLst>
                                          <p:attrName>style.visibility</p:attrName>
                                        </p:attrNameLst>
                                      </p:cBhvr>
                                      <p:to>
                                        <p:strVal val="visible"/>
                                      </p:to>
                                    </p:set>
                                    <p:animEffect transition="in" filter="fade">
                                      <p:cBhvr>
                                        <p:cTn id="27" dur="1000"/>
                                        <p:tgtEl>
                                          <p:spTgt spid="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1">
                                            <p:txEl>
                                              <p:pRg st="5" end="5"/>
                                            </p:txEl>
                                          </p:spTgt>
                                        </p:tgtEl>
                                        <p:attrNameLst>
                                          <p:attrName>style.visibility</p:attrName>
                                        </p:attrNameLst>
                                      </p:cBhvr>
                                      <p:to>
                                        <p:strVal val="visible"/>
                                      </p:to>
                                    </p:set>
                                    <p:animEffect transition="in" filter="fade">
                                      <p:cBhvr>
                                        <p:cTn id="32" dur="1000"/>
                                        <p:tgtEl>
                                          <p:spTgt spid="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1">
                                            <p:txEl>
                                              <p:pRg st="6" end="6"/>
                                            </p:txEl>
                                          </p:spTgt>
                                        </p:tgtEl>
                                        <p:attrNameLst>
                                          <p:attrName>style.visibility</p:attrName>
                                        </p:attrNameLst>
                                      </p:cBhvr>
                                      <p:to>
                                        <p:strVal val="visible"/>
                                      </p:to>
                                    </p:set>
                                    <p:animEffect transition="in" filter="fade">
                                      <p:cBhvr>
                                        <p:cTn id="37" dur="1000"/>
                                        <p:tgtEl>
                                          <p:spTgt spid="1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1">
                                            <p:txEl>
                                              <p:pRg st="7" end="7"/>
                                            </p:txEl>
                                          </p:spTgt>
                                        </p:tgtEl>
                                        <p:attrNameLst>
                                          <p:attrName>style.visibility</p:attrName>
                                        </p:attrNameLst>
                                      </p:cBhvr>
                                      <p:to>
                                        <p:strVal val="visible"/>
                                      </p:to>
                                    </p:set>
                                    <p:animEffect transition="in" filter="fade">
                                      <p:cBhvr>
                                        <p:cTn id="42" dur="1000"/>
                                        <p:tgtEl>
                                          <p:spTgt spid="1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1">
                                            <p:txEl>
                                              <p:pRg st="8" end="8"/>
                                            </p:txEl>
                                          </p:spTgt>
                                        </p:tgtEl>
                                        <p:attrNameLst>
                                          <p:attrName>style.visibility</p:attrName>
                                        </p:attrNameLst>
                                      </p:cBhvr>
                                      <p:to>
                                        <p:strVal val="visible"/>
                                      </p:to>
                                    </p:set>
                                    <p:animEffect transition="in" filter="fade">
                                      <p:cBhvr>
                                        <p:cTn id="47" dur="1000"/>
                                        <p:tgtEl>
                                          <p:spTgt spid="1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1">
                                            <p:txEl>
                                              <p:pRg st="9" end="9"/>
                                            </p:txEl>
                                          </p:spTgt>
                                        </p:tgtEl>
                                        <p:attrNameLst>
                                          <p:attrName>style.visibility</p:attrName>
                                        </p:attrNameLst>
                                      </p:cBhvr>
                                      <p:to>
                                        <p:strVal val="visible"/>
                                      </p:to>
                                    </p:set>
                                    <p:animEffect transition="in" filter="fade">
                                      <p:cBhvr>
                                        <p:cTn id="52" dur="1000"/>
                                        <p:tgtEl>
                                          <p:spTgt spid="17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1">
                                            <p:txEl>
                                              <p:pRg st="10" end="10"/>
                                            </p:txEl>
                                          </p:spTgt>
                                        </p:tgtEl>
                                        <p:attrNameLst>
                                          <p:attrName>style.visibility</p:attrName>
                                        </p:attrNameLst>
                                      </p:cBhvr>
                                      <p:to>
                                        <p:strVal val="visible"/>
                                      </p:to>
                                    </p:set>
                                    <p:animEffect transition="in" filter="fade">
                                      <p:cBhvr>
                                        <p:cTn id="57" dur="1000"/>
                                        <p:tgtEl>
                                          <p:spTgt spid="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body" idx="4294967295"/>
          </p:nvPr>
        </p:nvSpPr>
        <p:spPr>
          <a:xfrm>
            <a:off x="339150" y="694400"/>
            <a:ext cx="8344800" cy="44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Main {</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2</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e2 = e1;</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1</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e2.setCampo(3);</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e1.setCampo(5);</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5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10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100"/>
              </a:spcBef>
              <a:spcAft>
                <a:spcPts val="10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8"/>
          <p:cNvSpPr txBox="1">
            <a:spLocks noGrp="1"/>
          </p:cNvSpPr>
          <p:nvPr>
            <p:ph type="title"/>
          </p:nvPr>
        </p:nvSpPr>
        <p:spPr>
          <a:xfrm>
            <a:off x="9825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Esempio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body" idx="4294967295"/>
          </p:nvPr>
        </p:nvSpPr>
        <p:spPr>
          <a:xfrm>
            <a:off x="185375" y="674900"/>
            <a:ext cx="5118900" cy="4468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Esempio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 int</a:t>
            </a:r>
            <a:r>
              <a:rPr lang="it" sz="1200">
                <a:latin typeface="Courier New"/>
                <a:ea typeface="Courier New"/>
                <a:cs typeface="Courier New"/>
                <a:sym typeface="Courier New"/>
              </a:rPr>
              <a:t> campo;</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Esempio(int c) { campo = c;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int</a:t>
            </a:r>
            <a:r>
              <a:rPr lang="it" sz="1200">
                <a:latin typeface="Courier New"/>
                <a:ea typeface="Courier New"/>
                <a:cs typeface="Courier New"/>
                <a:sym typeface="Courier New"/>
              </a:rPr>
              <a:t> getCampo() { </a:t>
            </a:r>
            <a:r>
              <a:rPr lang="it" sz="1200">
                <a:solidFill>
                  <a:srgbClr val="0000BF"/>
                </a:solidFill>
                <a:latin typeface="Courier New"/>
                <a:ea typeface="Courier New"/>
                <a:cs typeface="Courier New"/>
                <a:sym typeface="Courier New"/>
              </a:rPr>
              <a:t>return</a:t>
            </a:r>
            <a:r>
              <a:rPr lang="it" sz="1200">
                <a:latin typeface="Courier New"/>
                <a:ea typeface="Courier New"/>
                <a:cs typeface="Courier New"/>
                <a:sym typeface="Courier New"/>
              </a:rPr>
              <a:t> campo; }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modifica(Esempio e1, Esempio e2)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campo = e1.campo + e2.campo;</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e1.campo=0;</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e2.campo=0;</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Esempio(8); </a:t>
            </a:r>
            <a:r>
              <a:rPr lang="it" sz="1200">
                <a:solidFill>
                  <a:srgbClr val="1EB540"/>
                </a:solidFill>
                <a:latin typeface="Courier New"/>
                <a:ea typeface="Courier New"/>
                <a:cs typeface="Courier New"/>
                <a:sym typeface="Courier New"/>
              </a:rPr>
              <a:t>//Ha effetto solo nel metodo</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8</a:t>
            </a:r>
            <a:endParaRPr sz="12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latin typeface="Courier New"/>
                <a:ea typeface="Courier New"/>
                <a:cs typeface="Courier New"/>
                <a:sym typeface="Courier New"/>
              </a:rPr>
              <a:t> main(String[] args)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Esempio e1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Esempio(1);</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Esempio e2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Esempio(2);</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Esempio e3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Esempio(5);</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5</a:t>
            </a:r>
            <a:endParaRPr sz="12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e3.modifica(e1,e2);</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System.out.println(e1.getCampo()); </a:t>
            </a:r>
            <a:r>
              <a:rPr lang="it" sz="1200">
                <a:solidFill>
                  <a:srgbClr val="1EB540"/>
                </a:solidFill>
                <a:latin typeface="Courier New"/>
                <a:ea typeface="Courier New"/>
                <a:cs typeface="Courier New"/>
                <a:sym typeface="Courier New"/>
              </a:rPr>
              <a:t>//Risultato: 0</a:t>
            </a:r>
            <a:endParaRPr sz="12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System.out.println(e2.getCampo()); </a:t>
            </a:r>
            <a:r>
              <a:rPr lang="it" sz="1200">
                <a:solidFill>
                  <a:srgbClr val="1EB540"/>
                </a:solidFill>
                <a:latin typeface="Courier New"/>
                <a:ea typeface="Courier New"/>
                <a:cs typeface="Courier New"/>
                <a:sym typeface="Courier New"/>
              </a:rPr>
              <a:t>//Risultato: 0</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System.out.println(e3.getCampo()); </a:t>
            </a:r>
            <a:r>
              <a:rPr lang="it" sz="1200">
                <a:solidFill>
                  <a:srgbClr val="1EB540"/>
                </a:solidFill>
                <a:latin typeface="Courier New"/>
                <a:ea typeface="Courier New"/>
                <a:cs typeface="Courier New"/>
                <a:sym typeface="Courier New"/>
              </a:rPr>
              <a:t>//Risultato: 3</a:t>
            </a:r>
            <a:endParaRPr sz="12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lnSpc>
                <a:spcPct val="100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83" name="Google Shape;183;p29"/>
          <p:cNvSpPr txBox="1"/>
          <p:nvPr/>
        </p:nvSpPr>
        <p:spPr>
          <a:xfrm>
            <a:off x="5510975" y="791625"/>
            <a:ext cx="35184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Tutti gli argomenti ai metodi sono passati come una copia del valore.</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 tipo base (int, float, ecc.), allora viene fatta una copia dell’elemento.</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l’argomento è una variabile riferimento, allora viene fatta una copia del suo riferimento.</a:t>
            </a:r>
            <a:endParaRPr>
              <a:solidFill>
                <a:schemeClr val="lt2"/>
              </a:solidFill>
              <a:latin typeface="Roboto"/>
              <a:ea typeface="Roboto"/>
              <a:cs typeface="Roboto"/>
              <a:sym typeface="Roboto"/>
            </a:endParaRPr>
          </a:p>
        </p:txBody>
      </p:sp>
      <p:sp>
        <p:nvSpPr>
          <p:cNvPr id="184" name="Google Shape;184;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Esempio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1000"/>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1000"/>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1000"/>
                                        <p:tgtEl>
                                          <p:spTgt spid="1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Effect transition="in" filter="fade">
                                      <p:cBhvr>
                                        <p:cTn id="22" dur="1000"/>
                                        <p:tgtEl>
                                          <p:spTgt spid="1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xEl>
                                              <p:pRg st="4" end="4"/>
                                            </p:txEl>
                                          </p:spTgt>
                                        </p:tgtEl>
                                        <p:attrNameLst>
                                          <p:attrName>style.visibility</p:attrName>
                                        </p:attrNameLst>
                                      </p:cBhvr>
                                      <p:to>
                                        <p:strVal val="visible"/>
                                      </p:to>
                                    </p:set>
                                    <p:animEffect transition="in" filter="fade">
                                      <p:cBhvr>
                                        <p:cTn id="27" dur="1000"/>
                                        <p:tgtEl>
                                          <p:spTgt spid="1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Metodi statici</a:t>
            </a:r>
            <a:endParaRPr baseline="-25000"/>
          </a:p>
        </p:txBody>
      </p:sp>
      <p:sp>
        <p:nvSpPr>
          <p:cNvPr id="190" name="Google Shape;190;p30"/>
          <p:cNvSpPr txBox="1">
            <a:spLocks noGrp="1"/>
          </p:cNvSpPr>
          <p:nvPr>
            <p:ph type="body" idx="1"/>
          </p:nvPr>
        </p:nvSpPr>
        <p:spPr>
          <a:xfrm>
            <a:off x="243925" y="1927200"/>
            <a:ext cx="4907700" cy="321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MyMath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int</a:t>
            </a:r>
            <a:r>
              <a:rPr lang="it" sz="1400">
                <a:latin typeface="Courier New"/>
                <a:ea typeface="Courier New"/>
                <a:cs typeface="Courier New"/>
                <a:sym typeface="Courier New"/>
              </a:rPr>
              <a:t> gcd(</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 (n == 0)</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m;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else</a:t>
            </a:r>
            <a:endParaRPr sz="1400">
              <a:solidFill>
                <a:srgbClr val="0000BF"/>
              </a:solidFill>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gcd(n, m % n);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result = MyMath.gcd(60,24);</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System.out.println(result);</a:t>
            </a:r>
            <a:endParaRPr sz="1400">
              <a:latin typeface="Courier New"/>
              <a:ea typeface="Courier New"/>
              <a:cs typeface="Courier New"/>
              <a:sym typeface="Courier New"/>
            </a:endParaRPr>
          </a:p>
          <a:p>
            <a:pPr marL="0" lvl="0" indent="0" algn="l" rtl="0">
              <a:lnSpc>
                <a:spcPct val="115000"/>
              </a:lnSpc>
              <a:spcBef>
                <a:spcPts val="10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15000"/>
              </a:lnSpc>
              <a:spcBef>
                <a:spcPts val="100"/>
              </a:spcBef>
              <a:spcAft>
                <a:spcPts val="10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191" name="Google Shape;191;p30"/>
          <p:cNvSpPr txBox="1"/>
          <p:nvPr/>
        </p:nvSpPr>
        <p:spPr>
          <a:xfrm>
            <a:off x="5663550" y="2137025"/>
            <a:ext cx="33153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metodi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possono essere invocati utilizzando il nome della classe. </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accent3"/>
                </a:solidFill>
                <a:latin typeface="Roboto"/>
                <a:ea typeface="Roboto"/>
                <a:cs typeface="Roboto"/>
                <a:sym typeface="Roboto"/>
              </a:rPr>
              <a:t>Non</a:t>
            </a:r>
            <a:r>
              <a:rPr lang="it">
                <a:solidFill>
                  <a:schemeClr val="lt2"/>
                </a:solidFill>
                <a:latin typeface="Roboto"/>
                <a:ea typeface="Roboto"/>
                <a:cs typeface="Roboto"/>
                <a:sym typeface="Roboto"/>
              </a:rPr>
              <a:t> possono utilizzare campi o invocare metodi che non siano static.</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campi </a:t>
            </a:r>
            <a:r>
              <a:rPr lang="it">
                <a:solidFill>
                  <a:schemeClr val="accent3"/>
                </a:solidFill>
                <a:latin typeface="Roboto"/>
                <a:ea typeface="Roboto"/>
                <a:cs typeface="Roboto"/>
                <a:sym typeface="Roboto"/>
              </a:rPr>
              <a:t>static</a:t>
            </a:r>
            <a:r>
              <a:rPr lang="it">
                <a:solidFill>
                  <a:schemeClr val="lt2"/>
                </a:solidFill>
                <a:latin typeface="Roboto"/>
                <a:ea typeface="Roboto"/>
                <a:cs typeface="Roboto"/>
                <a:sym typeface="Roboto"/>
              </a:rPr>
              <a:t> sono condivisi da tutte le istanze degli oggetti.</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xEl>
                                              <p:pRg st="1" end="1"/>
                                            </p:txEl>
                                          </p:spTgt>
                                        </p:tgtEl>
                                        <p:attrNameLst>
                                          <p:attrName>style.visibility</p:attrName>
                                        </p:attrNameLst>
                                      </p:cBhvr>
                                      <p:to>
                                        <p:strVal val="visible"/>
                                      </p:to>
                                    </p:set>
                                    <p:animEffect transition="in" filter="fade">
                                      <p:cBhvr>
                                        <p:cTn id="12" dur="1000"/>
                                        <p:tgtEl>
                                          <p:spTgt spid="1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xEl>
                                              <p:pRg st="2" end="2"/>
                                            </p:txEl>
                                          </p:spTgt>
                                        </p:tgtEl>
                                        <p:attrNameLst>
                                          <p:attrName>style.visibility</p:attrName>
                                        </p:attrNameLst>
                                      </p:cBhvr>
                                      <p:to>
                                        <p:strVal val="visible"/>
                                      </p:to>
                                    </p:set>
                                    <p:animEffect transition="in" filter="fade">
                                      <p:cBhvr>
                                        <p:cTn id="17" dur="1000"/>
                                        <p:tgtEl>
                                          <p:spTgt spid="1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1">
                                            <p:txEl>
                                              <p:pRg st="3" end="3"/>
                                            </p:txEl>
                                          </p:spTgt>
                                        </p:tgtEl>
                                        <p:attrNameLst>
                                          <p:attrName>style.visibility</p:attrName>
                                        </p:attrNameLst>
                                      </p:cBhvr>
                                      <p:to>
                                        <p:strVal val="visible"/>
                                      </p:to>
                                    </p:set>
                                    <p:animEffect transition="in" filter="fade">
                                      <p:cBhvr>
                                        <p:cTn id="22" dur="1000"/>
                                        <p:tgtEl>
                                          <p:spTgt spid="1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Package</a:t>
            </a:r>
            <a:endParaRPr baseline="-25000"/>
          </a:p>
        </p:txBody>
      </p:sp>
      <p:sp>
        <p:nvSpPr>
          <p:cNvPr id="197" name="Google Shape;197;p31"/>
          <p:cNvSpPr txBox="1"/>
          <p:nvPr/>
        </p:nvSpPr>
        <p:spPr>
          <a:xfrm>
            <a:off x="308775" y="1942025"/>
            <a:ext cx="86538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sono il meccanismo attraverso il quale si possono creare librerie di classi correlate (come le librerie C++).</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Tutte le classi facenti parte di un package iniziano con la direttiva </a:t>
            </a:r>
            <a:r>
              <a:rPr lang="it">
                <a:solidFill>
                  <a:schemeClr val="accent3"/>
                </a:solidFill>
                <a:latin typeface="Courier New"/>
                <a:ea typeface="Courier New"/>
                <a:cs typeface="Courier New"/>
                <a:sym typeface="Courier New"/>
              </a:rPr>
              <a:t>package &lt;nome&gt;</a:t>
            </a:r>
            <a:r>
              <a:rPr lang="it">
                <a:solidFill>
                  <a:schemeClr val="lt2"/>
                </a:solidFill>
                <a:latin typeface="Roboto"/>
                <a:ea typeface="Roboto"/>
                <a:cs typeface="Roboto"/>
                <a:sym typeface="Roboto"/>
              </a:rPr>
              <a:t>, dove </a:t>
            </a:r>
            <a:r>
              <a:rPr lang="it">
                <a:solidFill>
                  <a:schemeClr val="accent3"/>
                </a:solidFill>
                <a:latin typeface="Courier New"/>
                <a:ea typeface="Courier New"/>
                <a:cs typeface="Courier New"/>
                <a:sym typeface="Courier New"/>
              </a:rPr>
              <a:t>&lt;nome&gt;</a:t>
            </a:r>
            <a:r>
              <a:rPr lang="it">
                <a:solidFill>
                  <a:schemeClr val="lt2"/>
                </a:solidFill>
                <a:latin typeface="Roboto"/>
                <a:ea typeface="Roboto"/>
                <a:cs typeface="Roboto"/>
                <a:sym typeface="Roboto"/>
              </a:rPr>
              <a:t> è l’identificativo del package.</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le classi di un package all’interno di altre classi, è necessario specificare direttive </a:t>
            </a:r>
            <a:r>
              <a:rPr lang="it">
                <a:solidFill>
                  <a:srgbClr val="0000BF"/>
                </a:solidFill>
                <a:latin typeface="Roboto"/>
                <a:ea typeface="Roboto"/>
                <a:cs typeface="Roboto"/>
                <a:sym typeface="Roboto"/>
              </a:rPr>
              <a:t>import</a:t>
            </a:r>
            <a:r>
              <a:rPr lang="it">
                <a:solidFill>
                  <a:schemeClr val="lt2"/>
                </a:solidFill>
                <a:latin typeface="Roboto"/>
                <a:ea typeface="Roboto"/>
                <a:cs typeface="Roboto"/>
                <a:sym typeface="Roboto"/>
              </a:rPr>
              <a:t> (simile a </a:t>
            </a:r>
            <a:r>
              <a:rPr lang="it">
                <a:solidFill>
                  <a:srgbClr val="0000BF"/>
                </a:solidFill>
                <a:latin typeface="Roboto"/>
                <a:ea typeface="Roboto"/>
                <a:cs typeface="Roboto"/>
                <a:sym typeface="Roboto"/>
              </a:rPr>
              <a:t>include</a:t>
            </a:r>
            <a:r>
              <a:rPr lang="it">
                <a:solidFill>
                  <a:schemeClr val="lt2"/>
                </a:solidFill>
                <a:latin typeface="Roboto"/>
                <a:ea typeface="Roboto"/>
                <a:cs typeface="Roboto"/>
                <a:sym typeface="Roboto"/>
              </a:rPr>
              <a:t> del c++) nell’intestazione delle classi utilizzatrici.</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usiamo una classe che è all’interno dello stesso package non è necessario importarla.</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che i package contengano sotto-package.</a:t>
            </a:r>
            <a:endParaRPr>
              <a:solidFill>
                <a:schemeClr val="lt2"/>
              </a:solidFill>
              <a:latin typeface="Roboto"/>
              <a:ea typeface="Roboto"/>
              <a:cs typeface="Roboto"/>
              <a:sym typeface="Roboto"/>
            </a:endParaRPr>
          </a:p>
          <a:p>
            <a:pPr marL="457200" lvl="0" indent="0" algn="l" rtl="0">
              <a:spcBef>
                <a:spcPts val="0"/>
              </a:spcBef>
              <a:spcAft>
                <a:spcPts val="0"/>
              </a:spcAft>
              <a:buNone/>
            </a:pPr>
            <a:endParaRPr>
              <a:solidFill>
                <a:schemeClr val="lt2"/>
              </a:solidFill>
              <a:latin typeface="Roboto"/>
              <a:ea typeface="Roboto"/>
              <a:cs typeface="Roboto"/>
              <a:sym typeface="Roboto"/>
            </a:endParaRPr>
          </a:p>
          <a:p>
            <a:pPr marL="457200" lvl="0" indent="0" algn="l" rtl="0">
              <a:spcBef>
                <a:spcPts val="0"/>
              </a:spcBef>
              <a:spcAft>
                <a:spcPts val="0"/>
              </a:spcAft>
              <a:buNone/>
            </a:pPr>
            <a:r>
              <a:rPr lang="it">
                <a:solidFill>
                  <a:schemeClr val="lt2"/>
                </a:solidFill>
                <a:latin typeface="Roboto"/>
                <a:ea typeface="Roboto"/>
                <a:cs typeface="Roboto"/>
                <a:sym typeface="Roboto"/>
              </a:rPr>
              <a:t>Esempi:</a:t>
            </a:r>
            <a:endParaRPr>
              <a:solidFill>
                <a:schemeClr val="lt2"/>
              </a:solidFill>
              <a:latin typeface="Roboto"/>
              <a:ea typeface="Roboto"/>
              <a:cs typeface="Roboto"/>
              <a:sym typeface="Roboto"/>
            </a:endParaRPr>
          </a:p>
          <a:p>
            <a:pPr marL="457200" lvl="0" indent="0" algn="l" rtl="0">
              <a:spcBef>
                <a:spcPts val="0"/>
              </a:spcBef>
              <a:spcAft>
                <a:spcPts val="0"/>
              </a:spcAft>
              <a:buNone/>
            </a:pPr>
            <a:r>
              <a:rPr lang="it">
                <a:solidFill>
                  <a:schemeClr val="accent3"/>
                </a:solidFill>
                <a:latin typeface="Courier New"/>
                <a:ea typeface="Courier New"/>
                <a:cs typeface="Courier New"/>
                <a:sym typeface="Courier New"/>
              </a:rPr>
              <a:t>import java.util.Scanner</a:t>
            </a:r>
            <a:r>
              <a:rPr lang="it">
                <a:solidFill>
                  <a:schemeClr val="lt2"/>
                </a:solidFill>
                <a:latin typeface="Roboto"/>
                <a:ea typeface="Roboto"/>
                <a:cs typeface="Roboto"/>
                <a:sym typeface="Roboto"/>
              </a:rPr>
              <a:t> importa la classe </a:t>
            </a:r>
            <a:r>
              <a:rPr lang="it">
                <a:solidFill>
                  <a:schemeClr val="accent3"/>
                </a:solidFill>
                <a:latin typeface="Courier New"/>
                <a:ea typeface="Courier New"/>
                <a:cs typeface="Courier New"/>
                <a:sym typeface="Courier New"/>
              </a:rPr>
              <a:t>Scanner</a:t>
            </a:r>
            <a:r>
              <a:rPr lang="it">
                <a:solidFill>
                  <a:schemeClr val="lt2"/>
                </a:solidFill>
                <a:latin typeface="Roboto"/>
                <a:ea typeface="Roboto"/>
                <a:cs typeface="Roboto"/>
                <a:sym typeface="Roboto"/>
              </a:rPr>
              <a:t>, del package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(sottopackage del package </a:t>
            </a:r>
            <a:r>
              <a:rPr lang="it">
                <a:solidFill>
                  <a:schemeClr val="lt2"/>
                </a:solidFill>
                <a:latin typeface="Courier New"/>
                <a:ea typeface="Courier New"/>
                <a:cs typeface="Courier New"/>
                <a:sym typeface="Courier New"/>
              </a:rPr>
              <a:t>java</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0" algn="l" rtl="0">
              <a:spcBef>
                <a:spcPts val="0"/>
              </a:spcBef>
              <a:spcAft>
                <a:spcPts val="0"/>
              </a:spcAft>
              <a:buNone/>
            </a:pPr>
            <a:r>
              <a:rPr lang="it">
                <a:solidFill>
                  <a:schemeClr val="accent3"/>
                </a:solidFill>
                <a:latin typeface="Courier New"/>
                <a:ea typeface="Courier New"/>
                <a:cs typeface="Courier New"/>
                <a:sym typeface="Courier New"/>
              </a:rPr>
              <a:t>import java.io.*</a:t>
            </a:r>
            <a:r>
              <a:rPr lang="it">
                <a:solidFill>
                  <a:schemeClr val="lt2"/>
                </a:solidFill>
                <a:latin typeface="Roboto"/>
                <a:ea typeface="Roboto"/>
                <a:cs typeface="Roboto"/>
                <a:sym typeface="Roboto"/>
              </a:rPr>
              <a:t> importa tutte le classi e gli eventuali sotto-package di </a:t>
            </a:r>
            <a:r>
              <a:rPr lang="it">
                <a:solidFill>
                  <a:schemeClr val="lt2"/>
                </a:solidFill>
                <a:latin typeface="Courier New"/>
                <a:ea typeface="Courier New"/>
                <a:cs typeface="Courier New"/>
                <a:sym typeface="Courier New"/>
              </a:rPr>
              <a:t>java.io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10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1000"/>
                                        <p:tgtEl>
                                          <p:spTgt spid="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xEl>
                                              <p:pRg st="2" end="2"/>
                                            </p:txEl>
                                          </p:spTgt>
                                        </p:tgtEl>
                                        <p:attrNameLst>
                                          <p:attrName>style.visibility</p:attrName>
                                        </p:attrNameLst>
                                      </p:cBhvr>
                                      <p:to>
                                        <p:strVal val="visible"/>
                                      </p:to>
                                    </p:set>
                                    <p:animEffect transition="in" filter="fade">
                                      <p:cBhvr>
                                        <p:cTn id="17" dur="1000"/>
                                        <p:tgtEl>
                                          <p:spTgt spid="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7">
                                            <p:txEl>
                                              <p:pRg st="3" end="3"/>
                                            </p:txEl>
                                          </p:spTgt>
                                        </p:tgtEl>
                                        <p:attrNameLst>
                                          <p:attrName>style.visibility</p:attrName>
                                        </p:attrNameLst>
                                      </p:cBhvr>
                                      <p:to>
                                        <p:strVal val="visible"/>
                                      </p:to>
                                    </p:set>
                                    <p:animEffect transition="in" filter="fade">
                                      <p:cBhvr>
                                        <p:cTn id="22" dur="1000"/>
                                        <p:tgtEl>
                                          <p:spTgt spid="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7">
                                            <p:txEl>
                                              <p:pRg st="4" end="4"/>
                                            </p:txEl>
                                          </p:spTgt>
                                        </p:tgtEl>
                                        <p:attrNameLst>
                                          <p:attrName>style.visibility</p:attrName>
                                        </p:attrNameLst>
                                      </p:cBhvr>
                                      <p:to>
                                        <p:strVal val="visible"/>
                                      </p:to>
                                    </p:set>
                                    <p:animEffect transition="in" filter="fade">
                                      <p:cBhvr>
                                        <p:cTn id="27" dur="1000"/>
                                        <p:tgtEl>
                                          <p:spTgt spid="1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7">
                                            <p:txEl>
                                              <p:pRg st="5" end="5"/>
                                            </p:txEl>
                                          </p:spTgt>
                                        </p:tgtEl>
                                        <p:attrNameLst>
                                          <p:attrName>style.visibility</p:attrName>
                                        </p:attrNameLst>
                                      </p:cBhvr>
                                      <p:to>
                                        <p:strVal val="visible"/>
                                      </p:to>
                                    </p:set>
                                    <p:animEffect transition="in" filter="fade">
                                      <p:cBhvr>
                                        <p:cTn id="32" dur="1000"/>
                                        <p:tgtEl>
                                          <p:spTgt spid="1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7">
                                            <p:txEl>
                                              <p:pRg st="6" end="6"/>
                                            </p:txEl>
                                          </p:spTgt>
                                        </p:tgtEl>
                                        <p:attrNameLst>
                                          <p:attrName>style.visibility</p:attrName>
                                        </p:attrNameLst>
                                      </p:cBhvr>
                                      <p:to>
                                        <p:strVal val="visible"/>
                                      </p:to>
                                    </p:set>
                                    <p:animEffect transition="in" filter="fade">
                                      <p:cBhvr>
                                        <p:cTn id="37" dur="1000"/>
                                        <p:tgtEl>
                                          <p:spTgt spid="1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7">
                                            <p:txEl>
                                              <p:pRg st="7" end="7"/>
                                            </p:txEl>
                                          </p:spTgt>
                                        </p:tgtEl>
                                        <p:attrNameLst>
                                          <p:attrName>style.visibility</p:attrName>
                                        </p:attrNameLst>
                                      </p:cBhvr>
                                      <p:to>
                                        <p:strVal val="visible"/>
                                      </p:to>
                                    </p:set>
                                    <p:animEffect transition="in" filter="fade">
                                      <p:cBhvr>
                                        <p:cTn id="42" dur="1000"/>
                                        <p:tgtEl>
                                          <p:spTgt spid="19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7">
                                            <p:txEl>
                                              <p:pRg st="8" end="8"/>
                                            </p:txEl>
                                          </p:spTgt>
                                        </p:tgtEl>
                                        <p:attrNameLst>
                                          <p:attrName>style.visibility</p:attrName>
                                        </p:attrNameLst>
                                      </p:cBhvr>
                                      <p:to>
                                        <p:strVal val="visible"/>
                                      </p:to>
                                    </p:set>
                                    <p:animEffect transition="in" filter="fade">
                                      <p:cBhvr>
                                        <p:cTn id="47" dur="1000"/>
                                        <p:tgtEl>
                                          <p:spTgt spid="1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Programmare in Java</a:t>
            </a:r>
            <a:endParaRPr/>
          </a:p>
        </p:txBody>
      </p:sp>
      <p:sp>
        <p:nvSpPr>
          <p:cNvPr id="74" name="Google Shape;74;p14"/>
          <p:cNvSpPr txBox="1">
            <a:spLocks noGrp="1"/>
          </p:cNvSpPr>
          <p:nvPr>
            <p:ph type="body" idx="1"/>
          </p:nvPr>
        </p:nvSpPr>
        <p:spPr>
          <a:xfrm>
            <a:off x="471900" y="1919075"/>
            <a:ext cx="8222100" cy="30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a:t>Cosa serve?</a:t>
            </a:r>
            <a:endParaRPr b="1"/>
          </a:p>
          <a:p>
            <a:pPr marL="457200" lvl="0" indent="-342900" algn="l" rtl="0">
              <a:spcBef>
                <a:spcPts val="1600"/>
              </a:spcBef>
              <a:spcAft>
                <a:spcPts val="0"/>
              </a:spcAft>
              <a:buSzPts val="1800"/>
              <a:buChar char="●"/>
            </a:pPr>
            <a:r>
              <a:rPr lang="it" b="1"/>
              <a:t>Java Development Kit (JDK) </a:t>
            </a:r>
            <a:endParaRPr b="1"/>
          </a:p>
          <a:p>
            <a:pPr marL="914400" lvl="1" indent="-330200" algn="l" rtl="0">
              <a:spcBef>
                <a:spcPts val="0"/>
              </a:spcBef>
              <a:spcAft>
                <a:spcPts val="0"/>
              </a:spcAft>
              <a:buSzPts val="1600"/>
              <a:buChar char="○"/>
            </a:pPr>
            <a:r>
              <a:rPr lang="it" sz="1600"/>
              <a:t>a lezione useremo la open JDK versione 17</a:t>
            </a:r>
            <a:endParaRPr sz="1600"/>
          </a:p>
          <a:p>
            <a:pPr marL="457200" lvl="0" indent="0" algn="l" rtl="0">
              <a:spcBef>
                <a:spcPts val="1600"/>
              </a:spcBef>
              <a:spcAft>
                <a:spcPts val="0"/>
              </a:spcAft>
              <a:buNone/>
            </a:pPr>
            <a:endParaRPr sz="1600"/>
          </a:p>
          <a:p>
            <a:pPr marL="457200" lvl="0" indent="-342900" algn="l" rtl="0">
              <a:spcBef>
                <a:spcPts val="1600"/>
              </a:spcBef>
              <a:spcAft>
                <a:spcPts val="0"/>
              </a:spcAft>
              <a:buSzPts val="1800"/>
              <a:buChar char="●"/>
            </a:pPr>
            <a:r>
              <a:rPr lang="it" b="1"/>
              <a:t>Un editor di testo o un IDE di sviluppo</a:t>
            </a:r>
            <a:endParaRPr b="1"/>
          </a:p>
          <a:p>
            <a:pPr marL="914400" lvl="1" indent="-330200" algn="l" rtl="0">
              <a:spcBef>
                <a:spcPts val="0"/>
              </a:spcBef>
              <a:spcAft>
                <a:spcPts val="0"/>
              </a:spcAft>
              <a:buSzPts val="1600"/>
              <a:buChar char="○"/>
            </a:pPr>
            <a:r>
              <a:rPr lang="it" sz="1600"/>
              <a:t>Eclipse: </a:t>
            </a:r>
            <a:r>
              <a:rPr lang="it" sz="1600" u="sng">
                <a:solidFill>
                  <a:schemeClr val="hlink"/>
                </a:solidFill>
                <a:hlinkClick r:id="rId3"/>
              </a:rPr>
              <a:t>https://www.eclipse.org/downloads</a:t>
            </a:r>
            <a:r>
              <a:rPr lang="it" sz="1600" u="sng">
                <a:solidFill>
                  <a:schemeClr val="hlink"/>
                </a:solidFill>
                <a:hlinkClick r:id="rId3"/>
              </a:rPr>
              <a:t>/</a:t>
            </a:r>
            <a:endParaRPr sz="1600"/>
          </a:p>
          <a:p>
            <a:pPr marL="914400" lvl="1" indent="-330200" algn="l" rtl="0">
              <a:spcBef>
                <a:spcPts val="0"/>
              </a:spcBef>
              <a:spcAft>
                <a:spcPts val="0"/>
              </a:spcAft>
              <a:buSzPts val="1600"/>
              <a:buChar char="○"/>
            </a:pPr>
            <a:r>
              <a:rPr lang="it" sz="1600"/>
              <a:t>IntelliJ: </a:t>
            </a:r>
            <a:r>
              <a:rPr lang="it" sz="1600" u="sng">
                <a:solidFill>
                  <a:schemeClr val="hlink"/>
                </a:solidFill>
                <a:hlinkClick r:id="rId4"/>
              </a:rPr>
              <a:t>https://www.jetbrains.com/idea/</a:t>
            </a:r>
            <a:endParaRPr sz="1600"/>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Moduli</a:t>
            </a:r>
            <a:endParaRPr baseline="-25000"/>
          </a:p>
        </p:txBody>
      </p:sp>
      <p:sp>
        <p:nvSpPr>
          <p:cNvPr id="203" name="Google Shape;203;p32"/>
          <p:cNvSpPr txBox="1"/>
          <p:nvPr/>
        </p:nvSpPr>
        <p:spPr>
          <a:xfrm>
            <a:off x="308775" y="1942025"/>
            <a:ext cx="86538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partire da Java 9 è stato introdotto un nuovo livello di astrazione superiore ai package, conosciuto come </a:t>
            </a:r>
            <a:r>
              <a:rPr lang="it">
                <a:solidFill>
                  <a:schemeClr val="accent3"/>
                </a:solidFill>
                <a:latin typeface="Roboto"/>
                <a:ea typeface="Roboto"/>
                <a:cs typeface="Roboto"/>
                <a:sym typeface="Roboto"/>
              </a:rPr>
              <a:t>Java Platform Module System</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JPMS</a:t>
            </a:r>
            <a:r>
              <a:rPr lang="it">
                <a:solidFill>
                  <a:schemeClr val="lt2"/>
                </a:solidFill>
                <a:latin typeface="Roboto"/>
                <a:ea typeface="Roboto"/>
                <a:cs typeface="Roboto"/>
                <a:sym typeface="Roboto"/>
              </a:rPr>
              <a:t>), o semplicemente </a:t>
            </a:r>
            <a:r>
              <a:rPr lang="it">
                <a:solidFill>
                  <a:schemeClr val="accent3"/>
                </a:solidFill>
                <a:latin typeface="Roboto"/>
                <a:ea typeface="Roboto"/>
                <a:cs typeface="Roboto"/>
                <a:sym typeface="Roboto"/>
              </a:rPr>
              <a:t>Moduli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moduli sono gruppi di package legati tra di loro e gruppi di risorse. Orientativamente è come se fossero </a:t>
            </a:r>
            <a:r>
              <a:rPr lang="it" b="1">
                <a:solidFill>
                  <a:schemeClr val="lt2"/>
                </a:solidFill>
                <a:latin typeface="Roboto"/>
                <a:ea typeface="Roboto"/>
                <a:cs typeface="Roboto"/>
                <a:sym typeface="Roboto"/>
              </a:rPr>
              <a:t>“package di package”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modulo è responsabile delle proprie risorse, come ad esempio immagini, eventuali file, ecc.</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utilizzare i moduli si deve realizzare un file descrittivo che definisce diversi aspetti del modulo: </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nome del modulo</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dipendenze (altri moduli da cui il modulo dipende)</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una lista di package pubblici (cioè, package che si vuole rendere visibili da altri moduli)</a:t>
            </a:r>
            <a:endParaRPr>
              <a:solidFill>
                <a:schemeClr val="lt2"/>
              </a:solidFill>
              <a:latin typeface="Roboto"/>
              <a:ea typeface="Roboto"/>
              <a:cs typeface="Roboto"/>
              <a:sym typeface="Roboto"/>
            </a:endParaRPr>
          </a:p>
          <a:p>
            <a:pPr marL="914400" lvl="1"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ecc.</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 package all’interno di un modulo sono di default privati, questo significa che devono essere resi pubblici in modo esplicito se si vuole renderli disponibili al di fuori del modulo che si sta creando.</a:t>
            </a: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Effect transition="in" filter="fade">
                                      <p:cBhvr>
                                        <p:cTn id="7" dur="1000"/>
                                        <p:tgtEl>
                                          <p:spTgt spid="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Effect transition="in" filter="fade">
                                      <p:cBhvr>
                                        <p:cTn id="12" dur="1000"/>
                                        <p:tgtEl>
                                          <p:spTgt spid="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xEl>
                                              <p:pRg st="2" end="2"/>
                                            </p:txEl>
                                          </p:spTgt>
                                        </p:tgtEl>
                                        <p:attrNameLst>
                                          <p:attrName>style.visibility</p:attrName>
                                        </p:attrNameLst>
                                      </p:cBhvr>
                                      <p:to>
                                        <p:strVal val="visible"/>
                                      </p:to>
                                    </p:set>
                                    <p:animEffect transition="in" filter="fade">
                                      <p:cBhvr>
                                        <p:cTn id="17" dur="1000"/>
                                        <p:tgtEl>
                                          <p:spTgt spid="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3">
                                            <p:txEl>
                                              <p:pRg st="3" end="3"/>
                                            </p:txEl>
                                          </p:spTgt>
                                        </p:tgtEl>
                                        <p:attrNameLst>
                                          <p:attrName>style.visibility</p:attrName>
                                        </p:attrNameLst>
                                      </p:cBhvr>
                                      <p:to>
                                        <p:strVal val="visible"/>
                                      </p:to>
                                    </p:set>
                                    <p:animEffect transition="in" filter="fade">
                                      <p:cBhvr>
                                        <p:cTn id="22" dur="1000"/>
                                        <p:tgtEl>
                                          <p:spTgt spid="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3">
                                            <p:txEl>
                                              <p:pRg st="4" end="4"/>
                                            </p:txEl>
                                          </p:spTgt>
                                        </p:tgtEl>
                                        <p:attrNameLst>
                                          <p:attrName>style.visibility</p:attrName>
                                        </p:attrNameLst>
                                      </p:cBhvr>
                                      <p:to>
                                        <p:strVal val="visible"/>
                                      </p:to>
                                    </p:set>
                                    <p:animEffect transition="in" filter="fade">
                                      <p:cBhvr>
                                        <p:cTn id="27" dur="1000"/>
                                        <p:tgtEl>
                                          <p:spTgt spid="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3">
                                            <p:txEl>
                                              <p:pRg st="5" end="5"/>
                                            </p:txEl>
                                          </p:spTgt>
                                        </p:tgtEl>
                                        <p:attrNameLst>
                                          <p:attrName>style.visibility</p:attrName>
                                        </p:attrNameLst>
                                      </p:cBhvr>
                                      <p:to>
                                        <p:strVal val="visible"/>
                                      </p:to>
                                    </p:set>
                                    <p:animEffect transition="in" filter="fade">
                                      <p:cBhvr>
                                        <p:cTn id="32" dur="1000"/>
                                        <p:tgtEl>
                                          <p:spTgt spid="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3">
                                            <p:txEl>
                                              <p:pRg st="6" end="6"/>
                                            </p:txEl>
                                          </p:spTgt>
                                        </p:tgtEl>
                                        <p:attrNameLst>
                                          <p:attrName>style.visibility</p:attrName>
                                        </p:attrNameLst>
                                      </p:cBhvr>
                                      <p:to>
                                        <p:strVal val="visible"/>
                                      </p:to>
                                    </p:set>
                                    <p:animEffect transition="in" filter="fade">
                                      <p:cBhvr>
                                        <p:cTn id="37" dur="1000"/>
                                        <p:tgtEl>
                                          <p:spTgt spid="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3">
                                            <p:txEl>
                                              <p:pRg st="7" end="7"/>
                                            </p:txEl>
                                          </p:spTgt>
                                        </p:tgtEl>
                                        <p:attrNameLst>
                                          <p:attrName>style.visibility</p:attrName>
                                        </p:attrNameLst>
                                      </p:cBhvr>
                                      <p:to>
                                        <p:strVal val="visible"/>
                                      </p:to>
                                    </p:set>
                                    <p:animEffect transition="in" filter="fade">
                                      <p:cBhvr>
                                        <p:cTn id="42" dur="1000"/>
                                        <p:tgtEl>
                                          <p:spTgt spid="2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3">
                                            <p:txEl>
                                              <p:pRg st="8" end="8"/>
                                            </p:txEl>
                                          </p:spTgt>
                                        </p:tgtEl>
                                        <p:attrNameLst>
                                          <p:attrName>style.visibility</p:attrName>
                                        </p:attrNameLst>
                                      </p:cBhvr>
                                      <p:to>
                                        <p:strVal val="visible"/>
                                      </p:to>
                                    </p:set>
                                    <p:animEffect transition="in" filter="fade">
                                      <p:cBhvr>
                                        <p:cTn id="47" dur="1000"/>
                                        <p:tgtEl>
                                          <p:spTgt spid="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Input da console</a:t>
            </a:r>
            <a:endParaRPr baseline="-25000"/>
          </a:p>
        </p:txBody>
      </p:sp>
      <p:sp>
        <p:nvSpPr>
          <p:cNvPr id="209" name="Google Shape;209;p33"/>
          <p:cNvSpPr txBox="1">
            <a:spLocks noGrp="1"/>
          </p:cNvSpPr>
          <p:nvPr>
            <p:ph type="body" idx="1"/>
          </p:nvPr>
        </p:nvSpPr>
        <p:spPr>
          <a:xfrm>
            <a:off x="243925" y="1927200"/>
            <a:ext cx="4907700" cy="321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EsempioLetturaInput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"Primo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m = in.nextInt();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"Secondo numero"</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 in.nextInt();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z = m + n;</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"Somma: "</a:t>
            </a:r>
            <a:r>
              <a:rPr lang="it" sz="1400">
                <a:latin typeface="Courier New"/>
                <a:ea typeface="Courier New"/>
                <a:cs typeface="Courier New"/>
                <a:sym typeface="Courier New"/>
              </a:rPr>
              <a:t> + z);</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a:t>
            </a:r>
            <a:endParaRPr sz="1400">
              <a:solidFill>
                <a:srgbClr val="0000BF"/>
              </a:solidFill>
              <a:latin typeface="Courier New"/>
              <a:ea typeface="Courier New"/>
              <a:cs typeface="Courier New"/>
              <a:sym typeface="Courier New"/>
            </a:endParaRPr>
          </a:p>
        </p:txBody>
      </p:sp>
      <p:sp>
        <p:nvSpPr>
          <p:cNvPr id="210" name="Google Shape;210;p33"/>
          <p:cNvSpPr txBox="1"/>
          <p:nvPr/>
        </p:nvSpPr>
        <p:spPr>
          <a:xfrm>
            <a:off x="5265375" y="2137025"/>
            <a:ext cx="37134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Scanner</a:t>
            </a:r>
            <a:r>
              <a:rPr lang="it">
                <a:solidFill>
                  <a:schemeClr val="lt2"/>
                </a:solidFill>
                <a:latin typeface="Roboto"/>
                <a:ea typeface="Roboto"/>
                <a:cs typeface="Roboto"/>
                <a:sym typeface="Roboto"/>
              </a:rPr>
              <a:t> di </a:t>
            </a:r>
            <a:r>
              <a:rPr lang="it">
                <a:solidFill>
                  <a:schemeClr val="lt2"/>
                </a:solidFill>
                <a:latin typeface="Courier New"/>
                <a:ea typeface="Courier New"/>
                <a:cs typeface="Courier New"/>
                <a:sym typeface="Courier New"/>
              </a:rPr>
              <a:t>java.util</a:t>
            </a:r>
            <a:r>
              <a:rPr lang="it">
                <a:solidFill>
                  <a:schemeClr val="lt2"/>
                </a:solidFill>
                <a:latin typeface="Roboto"/>
                <a:ea typeface="Roboto"/>
                <a:cs typeface="Roboto"/>
                <a:sym typeface="Roboto"/>
              </a:rPr>
              <a:t> mette a disposizione metodi per </a:t>
            </a:r>
            <a:r>
              <a:rPr lang="it">
                <a:solidFill>
                  <a:schemeClr val="accent3"/>
                </a:solidFill>
                <a:latin typeface="Roboto"/>
                <a:ea typeface="Roboto"/>
                <a:cs typeface="Roboto"/>
                <a:sym typeface="Roboto"/>
              </a:rPr>
              <a:t>iterare</a:t>
            </a:r>
            <a:r>
              <a:rPr lang="it">
                <a:solidFill>
                  <a:schemeClr val="lt2"/>
                </a:solidFill>
                <a:latin typeface="Roboto"/>
                <a:ea typeface="Roboto"/>
                <a:cs typeface="Roboto"/>
                <a:sym typeface="Roboto"/>
              </a:rPr>
              <a:t> oggetti di tipo </a:t>
            </a:r>
            <a:r>
              <a:rPr lang="it">
                <a:solidFill>
                  <a:schemeClr val="lt2"/>
                </a:solidFill>
                <a:latin typeface="Courier New"/>
                <a:ea typeface="Courier New"/>
                <a:cs typeface="Courier New"/>
                <a:sym typeface="Courier New"/>
              </a:rPr>
              <a:t>InputStream</a:t>
            </a:r>
            <a:r>
              <a:rPr lang="it">
                <a:solidFill>
                  <a:schemeClr val="lt2"/>
                </a:solidFill>
                <a:latin typeface="Roboto"/>
                <a:ea typeface="Roboto"/>
                <a:cs typeface="Roboto"/>
                <a:sym typeface="Roboto"/>
              </a:rPr>
              <a:t> tra cui anche </a:t>
            </a:r>
            <a:r>
              <a:rPr lang="it">
                <a:solidFill>
                  <a:schemeClr val="lt2"/>
                </a:solidFill>
                <a:latin typeface="Courier New"/>
                <a:ea typeface="Courier New"/>
                <a:cs typeface="Courier New"/>
                <a:sym typeface="Courier New"/>
              </a:rPr>
              <a:t>System.in</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Esiste un metodo </a:t>
            </a:r>
            <a:r>
              <a:rPr lang="it">
                <a:solidFill>
                  <a:schemeClr val="lt2"/>
                </a:solidFill>
                <a:latin typeface="Courier New"/>
                <a:ea typeface="Courier New"/>
                <a:cs typeface="Courier New"/>
                <a:sym typeface="Courier New"/>
              </a:rPr>
              <a:t>next&lt;...&gt;</a:t>
            </a:r>
            <a:r>
              <a:rPr lang="it">
                <a:solidFill>
                  <a:schemeClr val="lt2"/>
                </a:solidFill>
                <a:latin typeface="Roboto"/>
                <a:ea typeface="Roboto"/>
                <a:cs typeface="Roboto"/>
                <a:sym typeface="Roboto"/>
              </a:rPr>
              <a:t> per quasi tutti i tipi primitivi, ad esempio </a:t>
            </a:r>
            <a:r>
              <a:rPr lang="it">
                <a:solidFill>
                  <a:schemeClr val="lt2"/>
                </a:solidFill>
                <a:latin typeface="Courier New"/>
                <a:ea typeface="Courier New"/>
                <a:cs typeface="Courier New"/>
                <a:sym typeface="Courier New"/>
              </a:rPr>
              <a:t>nextInt</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nextLong</a:t>
            </a:r>
            <a:r>
              <a:rPr lang="it">
                <a:solidFill>
                  <a:schemeClr val="lt2"/>
                </a:solidFill>
                <a:latin typeface="Roboto"/>
                <a:ea typeface="Roboto"/>
                <a:cs typeface="Roboto"/>
                <a:sym typeface="Roboto"/>
              </a:rPr>
              <a:t>, ecc.</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Per le stringhe ci sono i metodi </a:t>
            </a:r>
            <a:r>
              <a:rPr lang="it">
                <a:solidFill>
                  <a:schemeClr val="lt2"/>
                </a:solidFill>
                <a:latin typeface="Courier New"/>
                <a:ea typeface="Courier New"/>
                <a:cs typeface="Courier New"/>
                <a:sym typeface="Courier New"/>
              </a:rPr>
              <a:t>next</a:t>
            </a:r>
            <a:r>
              <a:rPr lang="it">
                <a:solidFill>
                  <a:schemeClr val="lt2"/>
                </a:solidFill>
                <a:latin typeface="Roboto"/>
                <a:ea typeface="Roboto"/>
                <a:cs typeface="Roboto"/>
                <a:sym typeface="Roboto"/>
              </a:rPr>
              <a:t> (prossima stringa) e </a:t>
            </a:r>
            <a:r>
              <a:rPr lang="it">
                <a:solidFill>
                  <a:schemeClr val="lt2"/>
                </a:solidFill>
                <a:latin typeface="Courier New"/>
                <a:ea typeface="Courier New"/>
                <a:cs typeface="Courier New"/>
                <a:sym typeface="Courier New"/>
              </a:rPr>
              <a:t>nextLine</a:t>
            </a:r>
            <a:r>
              <a:rPr lang="it">
                <a:solidFill>
                  <a:schemeClr val="lt2"/>
                </a:solidFill>
                <a:latin typeface="Roboto"/>
                <a:ea typeface="Roboto"/>
                <a:cs typeface="Roboto"/>
                <a:sym typeface="Roboto"/>
              </a:rPr>
              <a:t> (prossima riga).</a:t>
            </a: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Effect transition="in" filter="fade">
                                      <p:cBhvr>
                                        <p:cTn id="17" dur="1000"/>
                                        <p:tgtEl>
                                          <p:spTgt spid="2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Oggetti speciali: stringhe</a:t>
            </a:r>
            <a:endParaRPr baseline="-25000"/>
          </a:p>
        </p:txBody>
      </p:sp>
      <p:sp>
        <p:nvSpPr>
          <p:cNvPr id="216" name="Google Shape;216;p34"/>
          <p:cNvSpPr txBox="1"/>
          <p:nvPr/>
        </p:nvSpPr>
        <p:spPr>
          <a:xfrm>
            <a:off x="203150" y="2096400"/>
            <a:ext cx="87105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Gli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rappresentano sequenze di caratteri alfanumerici e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0" algn="l" rtl="0">
              <a:spcBef>
                <a:spcPts val="0"/>
              </a:spcBef>
              <a:spcAft>
                <a:spcPts val="0"/>
              </a:spcAft>
              <a:buNone/>
            </a:pP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È possibile accedere ad un qualsiasi carattere con il metodo </a:t>
            </a:r>
            <a:r>
              <a:rPr lang="it">
                <a:solidFill>
                  <a:schemeClr val="lt2"/>
                </a:solidFill>
                <a:latin typeface="Courier New"/>
                <a:ea typeface="Courier New"/>
                <a:cs typeface="Courier New"/>
                <a:sym typeface="Courier New"/>
              </a:rPr>
              <a:t>charAt</a:t>
            </a:r>
            <a:r>
              <a:rPr lang="it">
                <a:solidFill>
                  <a:schemeClr val="lt2"/>
                </a:solidFill>
                <a:latin typeface="Roboto"/>
                <a:ea typeface="Roboto"/>
                <a:cs typeface="Roboto"/>
                <a:sym typeface="Roboto"/>
              </a:rPr>
              <a:t>, ma non è possibile modificarlo.</a:t>
            </a:r>
            <a:endParaRPr>
              <a:solidFill>
                <a:schemeClr val="lt2"/>
              </a:solidFill>
              <a:latin typeface="Roboto"/>
              <a:ea typeface="Roboto"/>
              <a:cs typeface="Roboto"/>
              <a:sym typeface="Roboto"/>
            </a:endParaRPr>
          </a:p>
          <a:p>
            <a:pPr marL="457200" lvl="0" indent="0" algn="l" rtl="0">
              <a:spcBef>
                <a:spcPts val="0"/>
              </a:spcBef>
              <a:spcAft>
                <a:spcPts val="0"/>
              </a:spcAft>
              <a:buNone/>
            </a:pP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Data una stringa </a:t>
            </a:r>
            <a:r>
              <a:rPr lang="it">
                <a:solidFill>
                  <a:schemeClr val="lt2"/>
                </a:solidFill>
                <a:latin typeface="Courier New"/>
                <a:ea typeface="Courier New"/>
                <a:cs typeface="Courier New"/>
                <a:sym typeface="Courier New"/>
              </a:rPr>
              <a:t>str</a:t>
            </a:r>
            <a:r>
              <a:rPr lang="it">
                <a:solidFill>
                  <a:schemeClr val="lt2"/>
                </a:solidFill>
                <a:latin typeface="Roboto"/>
                <a:ea typeface="Roboto"/>
                <a:cs typeface="Roboto"/>
                <a:sym typeface="Roboto"/>
              </a:rPr>
              <a:t>, gli indici dei caratteri vanno da </a:t>
            </a:r>
            <a:r>
              <a:rPr lang="it">
                <a:solidFill>
                  <a:schemeClr val="lt2"/>
                </a:solidFill>
                <a:latin typeface="Courier New"/>
                <a:ea typeface="Courier New"/>
                <a:cs typeface="Courier New"/>
                <a:sym typeface="Courier New"/>
              </a:rPr>
              <a:t>0</a:t>
            </a:r>
            <a:r>
              <a:rPr lang="it">
                <a:solidFill>
                  <a:schemeClr val="lt2"/>
                </a:solidFill>
                <a:latin typeface="Roboto"/>
                <a:ea typeface="Roboto"/>
                <a:cs typeface="Roboto"/>
                <a:sym typeface="Roboto"/>
              </a:rPr>
              <a:t> a </a:t>
            </a:r>
            <a:r>
              <a:rPr lang="it">
                <a:solidFill>
                  <a:schemeClr val="lt2"/>
                </a:solidFill>
                <a:latin typeface="Courier New"/>
                <a:ea typeface="Courier New"/>
                <a:cs typeface="Courier New"/>
                <a:sym typeface="Courier New"/>
              </a:rPr>
              <a:t>str.length() - 1</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marL="457200" lvl="0" indent="0" algn="l" rtl="0">
              <a:spcBef>
                <a:spcPts val="0"/>
              </a:spcBef>
              <a:spcAft>
                <a:spcPts val="0"/>
              </a:spcAft>
              <a:buNone/>
            </a:pP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Esistono metodi per l’uguaglianza e per la concatenazione. Ad esempio, l’istruzione </a:t>
            </a:r>
            <a:endParaRPr>
              <a:solidFill>
                <a:schemeClr val="lt2"/>
              </a:solidFill>
              <a:latin typeface="Roboto"/>
              <a:ea typeface="Roboto"/>
              <a:cs typeface="Roboto"/>
              <a:sym typeface="Roboto"/>
            </a:endParaRPr>
          </a:p>
          <a:p>
            <a:pPr marL="457200" lvl="0" indent="457200" algn="l" rtl="0">
              <a:spcBef>
                <a:spcPts val="0"/>
              </a:spcBef>
              <a:spcAft>
                <a:spcPts val="0"/>
              </a:spcAft>
              <a:buNone/>
            </a:pPr>
            <a:r>
              <a:rPr lang="it">
                <a:solidFill>
                  <a:schemeClr val="lt2"/>
                </a:solidFill>
                <a:latin typeface="Courier New"/>
                <a:ea typeface="Courier New"/>
                <a:cs typeface="Courier New"/>
                <a:sym typeface="Courier New"/>
              </a:rPr>
              <a:t>String c = a + b</a:t>
            </a:r>
            <a:endParaRPr>
              <a:solidFill>
                <a:schemeClr val="lt2"/>
              </a:solidFill>
              <a:latin typeface="Roboto"/>
              <a:ea typeface="Roboto"/>
              <a:cs typeface="Roboto"/>
              <a:sym typeface="Roboto"/>
            </a:endParaRPr>
          </a:p>
          <a:p>
            <a:pPr marL="457200" lvl="0" indent="0" algn="l" rtl="0">
              <a:spcBef>
                <a:spcPts val="0"/>
              </a:spcBef>
              <a:spcAft>
                <a:spcPts val="0"/>
              </a:spcAft>
              <a:buNone/>
            </a:pPr>
            <a:r>
              <a:rPr lang="it">
                <a:solidFill>
                  <a:schemeClr val="lt2"/>
                </a:solidFill>
                <a:latin typeface="Roboto"/>
                <a:ea typeface="Roboto"/>
                <a:cs typeface="Roboto"/>
                <a:sym typeface="Roboto"/>
              </a:rPr>
              <a:t>crea una nuova stringa con i contenuti di </a:t>
            </a:r>
            <a:r>
              <a:rPr lang="it">
                <a:solidFill>
                  <a:schemeClr val="lt2"/>
                </a:solidFill>
                <a:latin typeface="Courier New"/>
                <a:ea typeface="Courier New"/>
                <a:cs typeface="Courier New"/>
                <a:sym typeface="Courier New"/>
              </a:rPr>
              <a:t>a</a:t>
            </a:r>
            <a:r>
              <a:rPr lang="it">
                <a:solidFill>
                  <a:schemeClr val="lt2"/>
                </a:solidFill>
                <a:latin typeface="Roboto"/>
                <a:ea typeface="Roboto"/>
                <a:cs typeface="Roboto"/>
                <a:sym typeface="Roboto"/>
              </a:rPr>
              <a:t> concatenati a quelli di </a:t>
            </a:r>
            <a:r>
              <a:rPr lang="it">
                <a:solidFill>
                  <a:schemeClr val="lt2"/>
                </a:solidFill>
                <a:latin typeface="Courier New"/>
                <a:ea typeface="Courier New"/>
                <a:cs typeface="Courier New"/>
                <a:sym typeface="Courier New"/>
              </a:rPr>
              <a:t>b</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body" idx="4294967295"/>
          </p:nvPr>
        </p:nvSpPr>
        <p:spPr>
          <a:xfrm>
            <a:off x="68075" y="703400"/>
            <a:ext cx="7998900" cy="444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a:t>
            </a:r>
            <a:r>
              <a:rPr lang="it" sz="1400">
                <a:latin typeface="Courier New"/>
                <a:ea typeface="Courier New"/>
                <a:cs typeface="Courier New"/>
                <a:sym typeface="Courier New"/>
              </a:rPr>
              <a:t> java.util.Scanner;</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TestString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Scanner in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Scanner(System.in);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 text1 = in.nextLine();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 text2 = in.nextLine();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riferimento</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(text1==text2)</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//Confronto del valore</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(text1.equals(text2))</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//Confronta ignorando maiuscole/minuscole</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(text1.equalsIgnoreCase(text2))</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"Confronto equalsIgnoreCase"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22" name="Google Shape;222;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Confronto stringhe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Stringhe formattate</a:t>
            </a:r>
            <a:endParaRPr baseline="-25000"/>
          </a:p>
        </p:txBody>
      </p:sp>
      <p:sp>
        <p:nvSpPr>
          <p:cNvPr id="228" name="Google Shape;228;p36"/>
          <p:cNvSpPr txBox="1"/>
          <p:nvPr/>
        </p:nvSpPr>
        <p:spPr>
          <a:xfrm>
            <a:off x="203150" y="2096400"/>
            <a:ext cx="87105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rgbClr val="0000BF"/>
                </a:solidFill>
                <a:latin typeface="Courier New"/>
                <a:ea typeface="Courier New"/>
                <a:cs typeface="Courier New"/>
                <a:sym typeface="Courier New"/>
              </a:rPr>
              <a:t>public class</a:t>
            </a:r>
            <a:r>
              <a:rPr lang="it">
                <a:solidFill>
                  <a:schemeClr val="lt2"/>
                </a:solidFill>
                <a:latin typeface="Courier New"/>
                <a:ea typeface="Courier New"/>
                <a:cs typeface="Courier New"/>
                <a:sym typeface="Courier New"/>
              </a:rPr>
              <a:t> TestString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 static void</a:t>
            </a:r>
            <a:r>
              <a:rPr lang="it">
                <a:solidFill>
                  <a:schemeClr val="lt2"/>
                </a:solidFill>
                <a:latin typeface="Courier New"/>
                <a:ea typeface="Courier New"/>
                <a:cs typeface="Courier New"/>
                <a:sym typeface="Courier New"/>
              </a:rPr>
              <a:t> main(String[] args)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String text = </a:t>
            </a:r>
            <a:r>
              <a:rPr lang="it">
                <a:solidFill>
                  <a:srgbClr val="9400D1"/>
                </a:solidFill>
                <a:latin typeface="Courier New"/>
                <a:ea typeface="Courier New"/>
                <a:cs typeface="Courier New"/>
                <a:sym typeface="Courier New"/>
              </a:rPr>
              <a:t>"ciao\n\tcome va?\n\tTutto ok\n"</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String formattedText = </a:t>
            </a:r>
            <a:r>
              <a:rPr lang="it">
                <a:solidFill>
                  <a:srgbClr val="9400D1"/>
                </a:solidFill>
                <a:latin typeface="Courier New"/>
                <a:ea typeface="Courier New"/>
                <a:cs typeface="Courier New"/>
                <a:sym typeface="Courier New"/>
              </a:rPr>
              <a:t>"""</a:t>
            </a:r>
            <a:endParaRPr>
              <a:solidFill>
                <a:srgbClr val="9400D1"/>
              </a:solidFill>
              <a:latin typeface="Courier New"/>
              <a:ea typeface="Courier New"/>
              <a:cs typeface="Courier New"/>
              <a:sym typeface="Courier New"/>
            </a:endParaRPr>
          </a:p>
          <a:p>
            <a:pPr marL="0" lvl="0" indent="0" algn="l" rtl="0">
              <a:spcBef>
                <a:spcPts val="0"/>
              </a:spcBef>
              <a:spcAft>
                <a:spcPts val="0"/>
              </a:spcAft>
              <a:buNone/>
            </a:pPr>
            <a:r>
              <a:rPr lang="it">
                <a:solidFill>
                  <a:srgbClr val="9400D1"/>
                </a:solidFill>
                <a:latin typeface="Courier New"/>
                <a:ea typeface="Courier New"/>
                <a:cs typeface="Courier New"/>
                <a:sym typeface="Courier New"/>
              </a:rPr>
              <a:t>ciao</a:t>
            </a:r>
            <a:endParaRPr>
              <a:solidFill>
                <a:srgbClr val="9400D1"/>
              </a:solidFill>
              <a:latin typeface="Courier New"/>
              <a:ea typeface="Courier New"/>
              <a:cs typeface="Courier New"/>
              <a:sym typeface="Courier New"/>
            </a:endParaRPr>
          </a:p>
          <a:p>
            <a:pPr marL="0" lvl="0" indent="0" algn="l" rtl="0">
              <a:spcBef>
                <a:spcPts val="0"/>
              </a:spcBef>
              <a:spcAft>
                <a:spcPts val="0"/>
              </a:spcAft>
              <a:buNone/>
            </a:pPr>
            <a:r>
              <a:rPr lang="it">
                <a:solidFill>
                  <a:srgbClr val="9400D1"/>
                </a:solidFill>
                <a:latin typeface="Courier New"/>
                <a:ea typeface="Courier New"/>
                <a:cs typeface="Courier New"/>
                <a:sym typeface="Courier New"/>
              </a:rPr>
              <a:t>	come va?</a:t>
            </a:r>
            <a:endParaRPr>
              <a:solidFill>
                <a:srgbClr val="9400D1"/>
              </a:solidFill>
              <a:latin typeface="Courier New"/>
              <a:ea typeface="Courier New"/>
              <a:cs typeface="Courier New"/>
              <a:sym typeface="Courier New"/>
            </a:endParaRPr>
          </a:p>
          <a:p>
            <a:pPr marL="0" lvl="0" indent="0" algn="l" rtl="0">
              <a:spcBef>
                <a:spcPts val="0"/>
              </a:spcBef>
              <a:spcAft>
                <a:spcPts val="0"/>
              </a:spcAft>
              <a:buNone/>
            </a:pPr>
            <a:r>
              <a:rPr lang="it">
                <a:solidFill>
                  <a:srgbClr val="9400D1"/>
                </a:solidFill>
                <a:latin typeface="Courier New"/>
                <a:ea typeface="Courier New"/>
                <a:cs typeface="Courier New"/>
                <a:sym typeface="Courier New"/>
              </a:rPr>
              <a:t>	Tutto ok</a:t>
            </a:r>
            <a:endParaRPr>
              <a:solidFill>
                <a:srgbClr val="9400D1"/>
              </a:solidFill>
              <a:latin typeface="Courier New"/>
              <a:ea typeface="Courier New"/>
              <a:cs typeface="Courier New"/>
              <a:sym typeface="Courier New"/>
            </a:endParaRPr>
          </a:p>
          <a:p>
            <a:pPr marL="0" lvl="0" indent="0" algn="l" rtl="0">
              <a:spcBef>
                <a:spcPts val="0"/>
              </a:spcBef>
              <a:spcAft>
                <a:spcPts val="0"/>
              </a:spcAft>
              <a:buNone/>
            </a:pPr>
            <a:endParaRPr>
              <a:solidFill>
                <a:srgbClr val="9400D1"/>
              </a:solidFill>
              <a:latin typeface="Courier New"/>
              <a:ea typeface="Courier New"/>
              <a:cs typeface="Courier New"/>
              <a:sym typeface="Courier New"/>
            </a:endParaRPr>
          </a:p>
          <a:p>
            <a:pPr marL="0" lvl="0" indent="0" algn="l" rtl="0">
              <a:spcBef>
                <a:spcPts val="0"/>
              </a:spcBef>
              <a:spcAft>
                <a:spcPts val="0"/>
              </a:spcAft>
              <a:buNone/>
            </a:pPr>
            <a:r>
              <a:rPr lang="it">
                <a:solidFill>
                  <a:srgbClr val="9400D1"/>
                </a:solidFill>
                <a:latin typeface="Courier New"/>
                <a:ea typeface="Courier New"/>
                <a:cs typeface="Courier New"/>
                <a:sym typeface="Courier New"/>
              </a:rPr>
              <a:t>"""</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System.out.println(text);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System.out.println(formattedText);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StringBuffer e StringBuilder</a:t>
            </a:r>
            <a:endParaRPr baseline="-25000"/>
          </a:p>
        </p:txBody>
      </p:sp>
      <p:sp>
        <p:nvSpPr>
          <p:cNvPr id="234" name="Google Shape;234;p37"/>
          <p:cNvSpPr txBox="1">
            <a:spLocks noGrp="1"/>
          </p:cNvSpPr>
          <p:nvPr>
            <p:ph type="body" idx="1"/>
          </p:nvPr>
        </p:nvSpPr>
        <p:spPr>
          <a:xfrm>
            <a:off x="243925" y="1927200"/>
            <a:ext cx="5216400" cy="321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latin typeface="Courier New"/>
                <a:ea typeface="Courier New"/>
                <a:cs typeface="Courier New"/>
                <a:sym typeface="Courier New"/>
              </a:rPr>
              <a:t>String x = </a:t>
            </a:r>
            <a:r>
              <a:rPr lang="it" sz="1400">
                <a:solidFill>
                  <a:srgbClr val="9400D1"/>
                </a:solidFill>
                <a:latin typeface="Courier New"/>
                <a:ea typeface="Courier New"/>
                <a:cs typeface="Courier New"/>
                <a:sym typeface="Courier New"/>
              </a:rPr>
              <a:t>"Testo"</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oggetto String</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String y = x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 Un nuovo oggetto String</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StringBuffer z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StringBuffer(x);</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z.append(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z.setCharAt(0, </a:t>
            </a:r>
            <a:r>
              <a:rPr lang="it" sz="1400">
                <a:solidFill>
                  <a:srgbClr val="9400D1"/>
                </a:solidFill>
                <a:latin typeface="Courier New"/>
                <a:ea typeface="Courier New"/>
                <a:cs typeface="Courier New"/>
                <a:sym typeface="Courier New"/>
              </a:rPr>
              <a:t>'t'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StringBuilder w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StringBuilder(x);</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w.append(</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w.setCharAt(0, </a:t>
            </a:r>
            <a:r>
              <a:rPr lang="it" sz="1400">
                <a:solidFill>
                  <a:srgbClr val="9400D1"/>
                </a:solidFill>
                <a:latin typeface="Courier New"/>
                <a:ea typeface="Courier New"/>
                <a:cs typeface="Courier New"/>
                <a:sym typeface="Courier New"/>
              </a:rPr>
              <a:t>'u'</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solidFill>
                <a:srgbClr val="0000BF"/>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400">
              <a:solidFill>
                <a:srgbClr val="0000BF"/>
              </a:solidFill>
              <a:latin typeface="Courier New"/>
              <a:ea typeface="Courier New"/>
              <a:cs typeface="Courier New"/>
              <a:sym typeface="Courier New"/>
            </a:endParaRPr>
          </a:p>
        </p:txBody>
      </p:sp>
      <p:sp>
        <p:nvSpPr>
          <p:cNvPr id="235" name="Google Shape;235;p37"/>
          <p:cNvSpPr txBox="1"/>
          <p:nvPr/>
        </p:nvSpPr>
        <p:spPr>
          <a:xfrm>
            <a:off x="5265375" y="1927200"/>
            <a:ext cx="37134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La classe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costruisce oggetti immutabili.</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operazione su oggetti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che ha come risultato </a:t>
            </a:r>
            <a:r>
              <a:rPr lang="it">
                <a:solidFill>
                  <a:schemeClr val="lt2"/>
                </a:solidFill>
                <a:latin typeface="Courier New"/>
                <a:ea typeface="Courier New"/>
                <a:cs typeface="Courier New"/>
                <a:sym typeface="Courier New"/>
              </a:rPr>
              <a:t>String</a:t>
            </a:r>
            <a:r>
              <a:rPr lang="it">
                <a:solidFill>
                  <a:schemeClr val="lt2"/>
                </a:solidFill>
                <a:latin typeface="Roboto"/>
                <a:ea typeface="Roboto"/>
                <a:cs typeface="Roboto"/>
                <a:sym typeface="Roboto"/>
              </a:rPr>
              <a:t> genera nuovi oggetti.</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Le classi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e </a:t>
            </a: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mettono a disposizione </a:t>
            </a:r>
            <a:r>
              <a:rPr lang="it">
                <a:solidFill>
                  <a:schemeClr val="accent3"/>
                </a:solidFill>
                <a:latin typeface="Roboto"/>
                <a:ea typeface="Roboto"/>
                <a:cs typeface="Roboto"/>
                <a:sym typeface="Roboto"/>
              </a:rPr>
              <a:t>oggetti mutabili</a:t>
            </a:r>
            <a:r>
              <a:rPr lang="it">
                <a:solidFill>
                  <a:schemeClr val="lt2"/>
                </a:solidFill>
                <a:latin typeface="Roboto"/>
                <a:ea typeface="Roboto"/>
                <a:cs typeface="Roboto"/>
                <a:sym typeface="Roboto"/>
              </a:rPr>
              <a:t> per la gestione di testi.</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Courier New"/>
                <a:ea typeface="Courier New"/>
                <a:cs typeface="Courier New"/>
                <a:sym typeface="Courier New"/>
              </a:rPr>
              <a:t>StringBuilder</a:t>
            </a:r>
            <a:r>
              <a:rPr lang="it">
                <a:solidFill>
                  <a:schemeClr val="lt2"/>
                </a:solidFill>
                <a:latin typeface="Roboto"/>
                <a:ea typeface="Roboto"/>
                <a:cs typeface="Roboto"/>
                <a:sym typeface="Roboto"/>
              </a:rPr>
              <a:t> è tipicamente più efficiente di </a:t>
            </a:r>
            <a:r>
              <a:rPr lang="it">
                <a:solidFill>
                  <a:schemeClr val="lt2"/>
                </a:solidFill>
                <a:latin typeface="Courier New"/>
                <a:ea typeface="Courier New"/>
                <a:cs typeface="Courier New"/>
                <a:sym typeface="Courier New"/>
              </a:rPr>
              <a:t>StringBuffer</a:t>
            </a:r>
            <a:r>
              <a:rPr lang="it">
                <a:solidFill>
                  <a:schemeClr val="lt2"/>
                </a:solidFill>
                <a:latin typeface="Roboto"/>
                <a:ea typeface="Roboto"/>
                <a:cs typeface="Roboto"/>
                <a:sym typeface="Roboto"/>
              </a:rPr>
              <a:t> ma non garantisce la sincronizzazione nella gestione multi-thread.</a:t>
            </a:r>
            <a:endParaRPr>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1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1000"/>
                                        <p:tgtEl>
                                          <p:spTgt spid="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body" idx="4294967295"/>
          </p:nvPr>
        </p:nvSpPr>
        <p:spPr>
          <a:xfrm>
            <a:off x="98250" y="805950"/>
            <a:ext cx="8826600" cy="4204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import </a:t>
            </a:r>
            <a:r>
              <a:rPr lang="it" sz="1400">
                <a:latin typeface="Courier New"/>
                <a:ea typeface="Courier New"/>
                <a:cs typeface="Courier New"/>
                <a:sym typeface="Courier New"/>
              </a:rPr>
              <a:t>java.util.Random;</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solidFill>
                <a:srgbClr val="0000B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 class</a:t>
            </a:r>
            <a:r>
              <a:rPr lang="it" sz="1400">
                <a:latin typeface="Courier New"/>
                <a:ea typeface="Courier New"/>
                <a:cs typeface="Courier New"/>
                <a:sym typeface="Courier New"/>
              </a:rPr>
              <a:t> Main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    private static</a:t>
            </a:r>
            <a:r>
              <a:rPr lang="it" sz="1400">
                <a:latin typeface="Courier New"/>
                <a:ea typeface="Courier New"/>
                <a:cs typeface="Courier New"/>
                <a:sym typeface="Courier New"/>
              </a:rPr>
              <a:t> String stampaConString()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 s = </a:t>
            </a:r>
            <a:r>
              <a:rPr lang="it" sz="1400">
                <a:solidFill>
                  <a:srgbClr val="9400D1"/>
                </a:solidFill>
                <a:latin typeface="Courier New"/>
                <a:ea typeface="Courier New"/>
                <a:cs typeface="Courier New"/>
                <a:sym typeface="Courier New"/>
              </a:rPr>
              <a:t>""</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 += 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a:t>
            </a:r>
            <a:r>
              <a:rPr lang="it" sz="1400">
                <a:latin typeface="Courier New"/>
                <a:ea typeface="Courier New"/>
                <a:cs typeface="Courier New"/>
                <a:sym typeface="Courier New"/>
              </a:rPr>
              <a:t> String stampaConStringBuilder() {</a:t>
            </a:r>
            <a:endParaRPr sz="1400">
              <a:solidFill>
                <a:srgbClr val="1EB54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StringBuilder s = new StringBuilder();</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100000; 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s.append(i);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a:t>
            </a:r>
            <a:r>
              <a:rPr lang="it" sz="1400">
                <a:latin typeface="Courier New"/>
                <a:ea typeface="Courier New"/>
                <a:cs typeface="Courier New"/>
                <a:sym typeface="Courier New"/>
              </a:rPr>
              <a:t> s.toString();</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p:txBody>
      </p:sp>
      <p:sp>
        <p:nvSpPr>
          <p:cNvPr id="241" name="Google Shape;24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Differenze di performance (1)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body" idx="4294967295"/>
          </p:nvPr>
        </p:nvSpPr>
        <p:spPr>
          <a:xfrm>
            <a:off x="98250" y="805950"/>
            <a:ext cx="8724600" cy="433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    final public static int</a:t>
            </a:r>
            <a:r>
              <a:rPr lang="it" sz="1400">
                <a:latin typeface="Courier New"/>
                <a:ea typeface="Courier New"/>
                <a:cs typeface="Courier New"/>
                <a:sym typeface="Courier New"/>
              </a:rPr>
              <a:t> value = 20000;</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//In questo caso è più veloce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 str = </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 i + </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 j;</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private static void</a:t>
            </a:r>
            <a:r>
              <a:rPr lang="it" sz="1400">
                <a:latin typeface="Courier New"/>
                <a:ea typeface="Courier New"/>
                <a:cs typeface="Courier New"/>
                <a:sym typeface="Courier New"/>
              </a:rPr>
              <a:t> testConStringBuilder(</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n)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 = 0; i &lt; value; i++)</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j = 0; j &lt; value; j++)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StringBuilder s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StringBuilder();</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s.append(</a:t>
            </a:r>
            <a:r>
              <a:rPr lang="it" sz="1400">
                <a:solidFill>
                  <a:srgbClr val="9400D1"/>
                </a:solidFill>
                <a:latin typeface="Courier New"/>
                <a:ea typeface="Courier New"/>
                <a:cs typeface="Courier New"/>
                <a:sym typeface="Courier New"/>
              </a:rPr>
              <a:t>"Prova "</a:t>
            </a:r>
            <a:r>
              <a:rPr lang="it" sz="1400">
                <a:latin typeface="Courier New"/>
                <a:ea typeface="Courier New"/>
                <a:cs typeface="Courier New"/>
                <a:sym typeface="Courier New"/>
              </a:rPr>
              <a:t>); s.append(i); s.append(</a:t>
            </a:r>
            <a:r>
              <a:rPr lang="it" sz="1400">
                <a:solidFill>
                  <a:srgbClr val="9400D1"/>
                </a:solidFill>
                <a:latin typeface="Courier New"/>
                <a:ea typeface="Courier New"/>
                <a:cs typeface="Courier New"/>
                <a:sym typeface="Courier New"/>
              </a:rPr>
              <a:t>" "</a:t>
            </a:r>
            <a:r>
              <a:rPr lang="it" sz="1400">
                <a:latin typeface="Courier New"/>
                <a:ea typeface="Courier New"/>
                <a:cs typeface="Courier New"/>
                <a:sym typeface="Courier New"/>
              </a:rPr>
              <a:t>); s.append(j);</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String str = s.toString();</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 == j &amp;&amp; i == n) { System.out.println(str);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47" name="Google Shape;247;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Differenze di performance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body" idx="4294967295"/>
          </p:nvPr>
        </p:nvSpPr>
        <p:spPr>
          <a:xfrm>
            <a:off x="98250" y="805950"/>
            <a:ext cx="8724600" cy="433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    public static void</a:t>
            </a:r>
            <a:r>
              <a:rPr lang="it" sz="1400">
                <a:latin typeface="Courier New"/>
                <a:ea typeface="Courier New"/>
                <a:cs typeface="Courier New"/>
                <a:sym typeface="Courier New"/>
              </a:rPr>
              <a:t> test()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stampaConString();</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stampaConStringBuilder();</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p:txBody>
      </p:sp>
      <p:sp>
        <p:nvSpPr>
          <p:cNvPr id="253" name="Google Shape;253;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Differenze di performance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body" idx="4294967295"/>
          </p:nvPr>
        </p:nvSpPr>
        <p:spPr>
          <a:xfrm>
            <a:off x="98250" y="805950"/>
            <a:ext cx="8724600" cy="433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    public static void</a:t>
            </a:r>
            <a:r>
              <a:rPr lang="it" sz="1400">
                <a:latin typeface="Courier New"/>
                <a:ea typeface="Courier New"/>
                <a:cs typeface="Courier New"/>
                <a:sym typeface="Courier New"/>
              </a:rPr>
              <a:t> test2()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Random random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Random();</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v = random.nextInt(value);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testConString(v);</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long</a:t>
            </a: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primo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startTime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testConStringBuilder(v);</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stopTime = System.nanoTime();</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duration = (</a:t>
            </a:r>
            <a:r>
              <a:rPr lang="it" sz="1400">
                <a:solidFill>
                  <a:srgbClr val="0000BF"/>
                </a:solidFill>
                <a:latin typeface="Courier New"/>
                <a:ea typeface="Courier New"/>
                <a:cs typeface="Courier New"/>
                <a:sym typeface="Courier New"/>
              </a:rPr>
              <a:t>double</a:t>
            </a:r>
            <a:r>
              <a:rPr lang="it" sz="1400">
                <a:latin typeface="Courier New"/>
                <a:ea typeface="Courier New"/>
                <a:cs typeface="Courier New"/>
                <a:sym typeface="Courier New"/>
              </a:rPr>
              <a:t>) (stopTime - startTime) / 1000000000;</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System.out.println(</a:t>
            </a:r>
            <a:r>
              <a:rPr lang="it" sz="1400">
                <a:solidFill>
                  <a:srgbClr val="9400D1"/>
                </a:solidFill>
                <a:latin typeface="Courier New"/>
                <a:ea typeface="Courier New"/>
                <a:cs typeface="Courier New"/>
                <a:sym typeface="Courier New"/>
              </a:rPr>
              <a:t>"Durata secondo metodo: "</a:t>
            </a:r>
            <a:r>
              <a:rPr lang="it" sz="1400">
                <a:latin typeface="Courier New"/>
                <a:ea typeface="Courier New"/>
                <a:cs typeface="Courier New"/>
                <a:sym typeface="Courier New"/>
              </a:rPr>
              <a:t> + duration + </a:t>
            </a:r>
            <a:r>
              <a:rPr lang="it" sz="1400">
                <a:solidFill>
                  <a:srgbClr val="9400D1"/>
                </a:solidFill>
                <a:latin typeface="Courier New"/>
                <a:ea typeface="Courier New"/>
                <a:cs typeface="Courier New"/>
                <a:sym typeface="Courier New"/>
              </a:rPr>
              <a:t>" secondi"</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 static void</a:t>
            </a:r>
            <a:r>
              <a:rPr lang="it" sz="1400">
                <a:latin typeface="Courier New"/>
                <a:ea typeface="Courier New"/>
                <a:cs typeface="Courier New"/>
                <a:sym typeface="Courier New"/>
              </a:rPr>
              <a:t> main(String[] args)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test();</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test2();</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    }</a:t>
            </a:r>
            <a:endParaRPr sz="1400">
              <a:solidFill>
                <a:srgbClr val="0000BF"/>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59" name="Google Shape;259;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Differenze di performance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26075" y="357800"/>
            <a:ext cx="2899500" cy="3996000"/>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Char char="●"/>
            </a:pPr>
            <a:r>
              <a:rPr lang="it" sz="1400"/>
              <a:t>Codice sorgente: file .java</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Solitamente, il file .java contiene una sola dichiarazione e definizione di classe “esterna”.</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Bytecode: file .class. La Java virtual machine (JVM) interpreta il bytecode ed esegue il programma. La JVM è specifica per la piattaforma, ma l’ambiente di esecuzione è uniforme.</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it" sz="1400"/>
              <a:t>Il file .java è </a:t>
            </a:r>
            <a:r>
              <a:rPr lang="it" sz="1400" u="sng"/>
              <a:t>compilato</a:t>
            </a:r>
            <a:r>
              <a:rPr lang="it" sz="1400"/>
              <a:t>, il file .class è </a:t>
            </a:r>
            <a:r>
              <a:rPr lang="it" sz="1400" u="sng"/>
              <a:t>interpretato</a:t>
            </a:r>
            <a:r>
              <a:rPr lang="it" sz="1400"/>
              <a:t>.</a:t>
            </a:r>
            <a:endParaRPr sz="1400"/>
          </a:p>
          <a:p>
            <a:pPr marL="0" lvl="0" indent="0" algn="l" rtl="0">
              <a:spcBef>
                <a:spcPts val="0"/>
              </a:spcBef>
              <a:spcAft>
                <a:spcPts val="0"/>
              </a:spcAft>
              <a:buNone/>
            </a:pPr>
            <a:endParaRPr sz="1400"/>
          </a:p>
        </p:txBody>
      </p:sp>
      <p:sp>
        <p:nvSpPr>
          <p:cNvPr id="80" name="Google Shape;80;p15"/>
          <p:cNvSpPr/>
          <p:nvPr/>
        </p:nvSpPr>
        <p:spPr>
          <a:xfrm>
            <a:off x="3553275" y="281050"/>
            <a:ext cx="1085700" cy="727800"/>
          </a:xfrm>
          <a:prstGeom prst="roundRect">
            <a:avLst>
              <a:gd name="adj" fmla="val 16667"/>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1"/>
                </a:solidFill>
              </a:rPr>
              <a:t>Source code</a:t>
            </a:r>
            <a:endParaRPr>
              <a:solidFill>
                <a:schemeClr val="lt1"/>
              </a:solidFill>
            </a:endParaRPr>
          </a:p>
        </p:txBody>
      </p:sp>
      <p:sp>
        <p:nvSpPr>
          <p:cNvPr id="81" name="Google Shape;81;p15"/>
          <p:cNvSpPr/>
          <p:nvPr/>
        </p:nvSpPr>
        <p:spPr>
          <a:xfrm>
            <a:off x="7496775" y="3040200"/>
            <a:ext cx="1085700" cy="727800"/>
          </a:xfrm>
          <a:prstGeom prst="roundRect">
            <a:avLst>
              <a:gd name="adj" fmla="val 16667"/>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1"/>
                </a:solidFill>
              </a:rPr>
              <a:t>Sistema operativo</a:t>
            </a:r>
            <a:endParaRPr>
              <a:solidFill>
                <a:schemeClr val="lt1"/>
              </a:solidFill>
            </a:endParaRPr>
          </a:p>
        </p:txBody>
      </p:sp>
      <p:sp>
        <p:nvSpPr>
          <p:cNvPr id="82" name="Google Shape;82;p15"/>
          <p:cNvSpPr/>
          <p:nvPr/>
        </p:nvSpPr>
        <p:spPr>
          <a:xfrm>
            <a:off x="5525025" y="281050"/>
            <a:ext cx="1085700" cy="727800"/>
          </a:xfrm>
          <a:prstGeom prst="roundRect">
            <a:avLst>
              <a:gd name="adj" fmla="val 16667"/>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1"/>
                </a:solidFill>
              </a:rPr>
              <a:t>Java Compiler</a:t>
            </a:r>
            <a:endParaRPr>
              <a:solidFill>
                <a:schemeClr val="lt1"/>
              </a:solidFill>
            </a:endParaRPr>
          </a:p>
        </p:txBody>
      </p:sp>
      <p:sp>
        <p:nvSpPr>
          <p:cNvPr id="83" name="Google Shape;83;p15"/>
          <p:cNvSpPr/>
          <p:nvPr/>
        </p:nvSpPr>
        <p:spPr>
          <a:xfrm>
            <a:off x="7496775" y="1660625"/>
            <a:ext cx="1085700" cy="727800"/>
          </a:xfrm>
          <a:prstGeom prst="roundRect">
            <a:avLst>
              <a:gd name="adj" fmla="val 16667"/>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1"/>
                </a:solidFill>
              </a:rPr>
              <a:t>Java Virtual Machine</a:t>
            </a:r>
            <a:endParaRPr>
              <a:solidFill>
                <a:schemeClr val="lt1"/>
              </a:solidFill>
            </a:endParaRPr>
          </a:p>
        </p:txBody>
      </p:sp>
      <p:sp>
        <p:nvSpPr>
          <p:cNvPr id="84" name="Google Shape;84;p15"/>
          <p:cNvSpPr/>
          <p:nvPr/>
        </p:nvSpPr>
        <p:spPr>
          <a:xfrm>
            <a:off x="7496775" y="281050"/>
            <a:ext cx="1085700" cy="727800"/>
          </a:xfrm>
          <a:prstGeom prst="roundRect">
            <a:avLst>
              <a:gd name="adj" fmla="val 16667"/>
            </a:avLst>
          </a:prstGeom>
          <a:solidFill>
            <a:schemeClr val="dk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solidFill>
                  <a:schemeClr val="lt1"/>
                </a:solidFill>
              </a:rPr>
              <a:t>Bytecode</a:t>
            </a:r>
            <a:endParaRPr>
              <a:solidFill>
                <a:schemeClr val="lt1"/>
              </a:solidFill>
            </a:endParaRPr>
          </a:p>
        </p:txBody>
      </p:sp>
      <p:cxnSp>
        <p:nvCxnSpPr>
          <p:cNvPr id="85" name="Google Shape;85;p15"/>
          <p:cNvCxnSpPr>
            <a:endCxn id="82" idx="1"/>
          </p:cNvCxnSpPr>
          <p:nvPr/>
        </p:nvCxnSpPr>
        <p:spPr>
          <a:xfrm rot="10800000" flipH="1">
            <a:off x="4628025" y="644950"/>
            <a:ext cx="897000" cy="13200"/>
          </a:xfrm>
          <a:prstGeom prst="straightConnector1">
            <a:avLst/>
          </a:prstGeom>
          <a:noFill/>
          <a:ln w="9525" cap="flat" cmpd="sng">
            <a:solidFill>
              <a:schemeClr val="dk1"/>
            </a:solidFill>
            <a:prstDash val="solid"/>
            <a:round/>
            <a:headEnd type="none" w="med" len="med"/>
            <a:tailEnd type="triangle" w="med" len="med"/>
          </a:ln>
        </p:spPr>
      </p:cxnSp>
      <p:cxnSp>
        <p:nvCxnSpPr>
          <p:cNvPr id="86" name="Google Shape;86;p15"/>
          <p:cNvCxnSpPr/>
          <p:nvPr/>
        </p:nvCxnSpPr>
        <p:spPr>
          <a:xfrm rot="10800000" flipH="1">
            <a:off x="6610725" y="638350"/>
            <a:ext cx="897000" cy="13200"/>
          </a:xfrm>
          <a:prstGeom prst="straightConnector1">
            <a:avLst/>
          </a:prstGeom>
          <a:noFill/>
          <a:ln w="9525" cap="flat" cmpd="sng">
            <a:solidFill>
              <a:schemeClr val="dk1"/>
            </a:solidFill>
            <a:prstDash val="solid"/>
            <a:round/>
            <a:headEnd type="none" w="med" len="med"/>
            <a:tailEnd type="triangle" w="med" len="med"/>
          </a:ln>
        </p:spPr>
      </p:cxnSp>
      <p:cxnSp>
        <p:nvCxnSpPr>
          <p:cNvPr id="87" name="Google Shape;87;p15"/>
          <p:cNvCxnSpPr>
            <a:endCxn id="83" idx="0"/>
          </p:cNvCxnSpPr>
          <p:nvPr/>
        </p:nvCxnSpPr>
        <p:spPr>
          <a:xfrm>
            <a:off x="8038725" y="1009025"/>
            <a:ext cx="900" cy="651600"/>
          </a:xfrm>
          <a:prstGeom prst="straightConnector1">
            <a:avLst/>
          </a:prstGeom>
          <a:noFill/>
          <a:ln w="9525" cap="flat" cmpd="sng">
            <a:solidFill>
              <a:schemeClr val="dk1"/>
            </a:solidFill>
            <a:prstDash val="solid"/>
            <a:round/>
            <a:headEnd type="none" w="med" len="med"/>
            <a:tailEnd type="triangle" w="med" len="med"/>
          </a:ln>
        </p:spPr>
      </p:cxnSp>
      <p:cxnSp>
        <p:nvCxnSpPr>
          <p:cNvPr id="88" name="Google Shape;88;p15"/>
          <p:cNvCxnSpPr/>
          <p:nvPr/>
        </p:nvCxnSpPr>
        <p:spPr>
          <a:xfrm>
            <a:off x="8038725" y="2388425"/>
            <a:ext cx="900" cy="6516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10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1000"/>
                                        <p:tgtEl>
                                          <p:spTgt spid="86"/>
                                        </p:tgtEl>
                                      </p:cBhvr>
                                    </p:animEffect>
                                  </p:childTnLst>
                                </p:cTn>
                              </p:par>
                              <p:par>
                                <p:cTn id="16" presetID="10"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1000"/>
                                        <p:tgtEl>
                                          <p:spTgt spid="8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1000"/>
                                        <p:tgtEl>
                                          <p:spTgt spid="87"/>
                                        </p:tgtEl>
                                      </p:cBhvr>
                                    </p:animEffect>
                                  </p:childTnLst>
                                </p:cTn>
                              </p:par>
                              <p:par>
                                <p:cTn id="24" presetID="10" presetClass="entr" presetSubtype="0" fill="hold" nodeType="with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1000"/>
                                        <p:tgtEl>
                                          <p:spTgt spid="8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fade">
                                      <p:cBhvr>
                                        <p:cTn id="31" dur="1000"/>
                                        <p:tgtEl>
                                          <p:spTgt spid="88"/>
                                        </p:tgtEl>
                                      </p:cBhvr>
                                    </p:animEffect>
                                  </p:childTnLst>
                                </p:cTn>
                              </p:par>
                              <p:par>
                                <p:cTn id="32" presetID="10" presetClass="entr" presetSubtype="0" fill="hold"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Record</a:t>
            </a:r>
            <a:endParaRPr/>
          </a:p>
        </p:txBody>
      </p:sp>
      <p:sp>
        <p:nvSpPr>
          <p:cNvPr id="265" name="Google Shape;265;p42"/>
          <p:cNvSpPr txBox="1"/>
          <p:nvPr/>
        </p:nvSpPr>
        <p:spPr>
          <a:xfrm>
            <a:off x="380650" y="1024800"/>
            <a:ext cx="8442300" cy="404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lt2"/>
                </a:solidFill>
                <a:latin typeface="Roboto"/>
                <a:ea typeface="Roboto"/>
                <a:cs typeface="Roboto"/>
                <a:sym typeface="Roboto"/>
              </a:rPr>
              <a:t>È comune realizzare delle classi che semplicemente si occupano di gestire dei dati,  ad esempio nel caso di risultati di una query di un database o per prendere informazioni da un servizio online, ecc.</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it">
                <a:solidFill>
                  <a:schemeClr val="lt2"/>
                </a:solidFill>
                <a:latin typeface="Roboto"/>
                <a:ea typeface="Roboto"/>
                <a:cs typeface="Roboto"/>
                <a:sym typeface="Roboto"/>
              </a:rPr>
              <a:t>Tipicamente queste classi sono </a:t>
            </a:r>
            <a:r>
              <a:rPr lang="it">
                <a:solidFill>
                  <a:schemeClr val="accent3"/>
                </a:solidFill>
                <a:latin typeface="Roboto"/>
                <a:ea typeface="Roboto"/>
                <a:cs typeface="Roboto"/>
                <a:sym typeface="Roboto"/>
              </a:rPr>
              <a:t>immutabili</a:t>
            </a:r>
            <a:r>
              <a:rPr lang="it">
                <a:solidFill>
                  <a:schemeClr val="lt2"/>
                </a:solidFill>
                <a:latin typeface="Roboto"/>
                <a:ea typeface="Roboto"/>
                <a:cs typeface="Roboto"/>
                <a:sym typeface="Roboto"/>
              </a:rPr>
              <a:t>, perché questo garantisce alcune invarianti sul codice, ad esempio le rende thread-safe.</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it">
                <a:solidFill>
                  <a:schemeClr val="lt2"/>
                </a:solidFill>
                <a:latin typeface="Roboto"/>
                <a:ea typeface="Roboto"/>
                <a:cs typeface="Roboto"/>
                <a:sym typeface="Roboto"/>
              </a:rPr>
              <a:t>Per implementare questo tipo di classi di solito si deve:</a:t>
            </a:r>
            <a:endParaRPr>
              <a:solidFill>
                <a:schemeClr val="lt2"/>
              </a:solidFill>
              <a:latin typeface="Roboto"/>
              <a:ea typeface="Roboto"/>
              <a:cs typeface="Roboto"/>
              <a:sym typeface="Roboto"/>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rendere </a:t>
            </a:r>
            <a:r>
              <a:rPr lang="it">
                <a:solidFill>
                  <a:schemeClr val="accent3"/>
                </a:solidFill>
                <a:latin typeface="Courier New"/>
                <a:ea typeface="Courier New"/>
                <a:cs typeface="Courier New"/>
                <a:sym typeface="Courier New"/>
              </a:rPr>
              <a:t>private</a:t>
            </a:r>
            <a:r>
              <a:rPr lang="it">
                <a:solidFill>
                  <a:schemeClr val="lt2"/>
                </a:solidFill>
                <a:latin typeface="Roboto"/>
                <a:ea typeface="Roboto"/>
                <a:cs typeface="Roboto"/>
                <a:sym typeface="Roboto"/>
              </a:rPr>
              <a:t> e </a:t>
            </a:r>
            <a:r>
              <a:rPr lang="it">
                <a:solidFill>
                  <a:schemeClr val="accent3"/>
                </a:solidFill>
                <a:latin typeface="Courier New"/>
                <a:ea typeface="Courier New"/>
                <a:cs typeface="Courier New"/>
                <a:sym typeface="Courier New"/>
              </a:rPr>
              <a:t>final</a:t>
            </a:r>
            <a:r>
              <a:rPr lang="it">
                <a:solidFill>
                  <a:schemeClr val="lt2"/>
                </a:solidFill>
                <a:latin typeface="Roboto"/>
                <a:ea typeface="Roboto"/>
                <a:cs typeface="Roboto"/>
                <a:sym typeface="Roboto"/>
              </a:rPr>
              <a:t> ogni attributo della classe.</a:t>
            </a:r>
            <a:endParaRPr>
              <a:solidFill>
                <a:schemeClr val="lt2"/>
              </a:solidFill>
              <a:latin typeface="Roboto"/>
              <a:ea typeface="Roboto"/>
              <a:cs typeface="Roboto"/>
              <a:sym typeface="Roboto"/>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solo i getter</a:t>
            </a:r>
            <a:r>
              <a:rPr lang="it">
                <a:solidFill>
                  <a:schemeClr val="lt2"/>
                </a:solidFill>
                <a:latin typeface="Roboto"/>
                <a:ea typeface="Roboto"/>
                <a:cs typeface="Roboto"/>
                <a:sym typeface="Roboto"/>
              </a:rPr>
              <a:t> per gli attributi della classe.</a:t>
            </a:r>
            <a:endParaRPr>
              <a:solidFill>
                <a:schemeClr val="lt2"/>
              </a:solidFill>
              <a:latin typeface="Roboto"/>
              <a:ea typeface="Roboto"/>
              <a:cs typeface="Roboto"/>
              <a:sym typeface="Roboto"/>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a:t>
            </a:r>
            <a:r>
              <a:rPr lang="it">
                <a:solidFill>
                  <a:schemeClr val="accent3"/>
                </a:solidFill>
                <a:latin typeface="Roboto"/>
                <a:ea typeface="Roboto"/>
                <a:cs typeface="Roboto"/>
                <a:sym typeface="Roboto"/>
              </a:rPr>
              <a:t>un costruttore pubblico</a:t>
            </a:r>
            <a:r>
              <a:rPr lang="it">
                <a:solidFill>
                  <a:schemeClr val="lt2"/>
                </a:solidFill>
                <a:latin typeface="Roboto"/>
                <a:ea typeface="Roboto"/>
                <a:cs typeface="Roboto"/>
                <a:sym typeface="Roboto"/>
              </a:rPr>
              <a:t> con un numero di parametri pari agli attributi della classe.</a:t>
            </a:r>
            <a:endParaRPr>
              <a:solidFill>
                <a:schemeClr val="lt2"/>
              </a:solidFill>
              <a:latin typeface="Roboto"/>
              <a:ea typeface="Roboto"/>
              <a:cs typeface="Roboto"/>
              <a:sym typeface="Roboto"/>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equals</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hashCode</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marL="457200" lvl="0" indent="-317500" algn="l" rtl="0">
              <a:lnSpc>
                <a:spcPct val="115000"/>
              </a:lnSpc>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implementare il metodo </a:t>
            </a:r>
            <a:r>
              <a:rPr lang="it">
                <a:solidFill>
                  <a:schemeClr val="accent3"/>
                </a:solidFill>
                <a:latin typeface="Courier New"/>
                <a:ea typeface="Courier New"/>
                <a:cs typeface="Courier New"/>
                <a:sym typeface="Courier New"/>
              </a:rPr>
              <a:t>toString</a:t>
            </a:r>
            <a:r>
              <a:rPr lang="it">
                <a:solidFill>
                  <a:schemeClr val="lt2"/>
                </a:solidFill>
                <a:latin typeface="Roboto"/>
                <a:ea typeface="Roboto"/>
                <a:cs typeface="Roboto"/>
                <a:sym typeface="Roboto"/>
              </a:rPr>
              <a:t>.</a:t>
            </a:r>
            <a:endParaRPr>
              <a:solidFill>
                <a:schemeClr val="accent3"/>
              </a:solidFill>
              <a:latin typeface="Courier New"/>
              <a:ea typeface="Courier New"/>
              <a:cs typeface="Courier New"/>
              <a:sym typeface="Courier New"/>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it">
                <a:solidFill>
                  <a:schemeClr val="lt2"/>
                </a:solidFill>
                <a:latin typeface="Roboto"/>
                <a:ea typeface="Roboto"/>
                <a:cs typeface="Roboto"/>
                <a:sym typeface="Roboto"/>
              </a:rPr>
              <a:t>Gli ultimi 3 metodi li vedremo più avanti.</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it">
                <a:solidFill>
                  <a:schemeClr val="lt2"/>
                </a:solidFill>
                <a:latin typeface="Roboto"/>
                <a:ea typeface="Roboto"/>
                <a:cs typeface="Roboto"/>
                <a:sym typeface="Roboto"/>
              </a:rPr>
              <a:t>Java mette a disposizione i </a:t>
            </a:r>
            <a:r>
              <a:rPr lang="it">
                <a:solidFill>
                  <a:schemeClr val="accent3"/>
                </a:solidFill>
                <a:latin typeface="Roboto"/>
                <a:ea typeface="Roboto"/>
                <a:cs typeface="Roboto"/>
                <a:sym typeface="Roboto"/>
              </a:rPr>
              <a:t>record</a:t>
            </a:r>
            <a:r>
              <a:rPr lang="it">
                <a:solidFill>
                  <a:schemeClr val="lt2"/>
                </a:solidFill>
                <a:latin typeface="Roboto"/>
                <a:ea typeface="Roboto"/>
                <a:cs typeface="Roboto"/>
                <a:sym typeface="Roboto"/>
              </a:rPr>
              <a:t> per creare in modo automatico questo tipo di classi.</a:t>
            </a:r>
            <a:endParaRPr>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Record</a:t>
            </a:r>
            <a:endParaRPr/>
          </a:p>
        </p:txBody>
      </p:sp>
      <p:sp>
        <p:nvSpPr>
          <p:cNvPr id="271" name="Google Shape;271;p43"/>
          <p:cNvSpPr txBox="1"/>
          <p:nvPr/>
        </p:nvSpPr>
        <p:spPr>
          <a:xfrm>
            <a:off x="413307" y="981257"/>
            <a:ext cx="8442300" cy="3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lt2"/>
                </a:solidFill>
                <a:latin typeface="Roboto"/>
                <a:ea typeface="Roboto"/>
                <a:cs typeface="Roboto"/>
                <a:sym typeface="Roboto"/>
              </a:rPr>
              <a:t>La definizione di un record è molto semplice:</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endParaRPr>
              <a:solidFill>
                <a:schemeClr val="lt2"/>
              </a:solidFill>
              <a:latin typeface="Roboto"/>
              <a:ea typeface="Roboto"/>
              <a:cs typeface="Roboto"/>
              <a:sym typeface="Roboto"/>
            </a:endParaRPr>
          </a:p>
          <a:p>
            <a:pPr marL="0" lvl="0" indent="0" algn="l" rtl="0">
              <a:spcBef>
                <a:spcPts val="0"/>
              </a:spcBef>
              <a:spcAft>
                <a:spcPts val="0"/>
              </a:spcAft>
              <a:buNone/>
            </a:pPr>
            <a:r>
              <a:rPr lang="it">
                <a:solidFill>
                  <a:schemeClr val="lt2"/>
                </a:solidFill>
                <a:latin typeface="Roboto"/>
                <a:ea typeface="Roboto"/>
                <a:cs typeface="Roboto"/>
                <a:sym typeface="Roboto"/>
              </a:rPr>
              <a:t>Il suo utilizzo è poi simile a quello di ogni altro oggetto:</a:t>
            </a:r>
            <a:endParaRPr>
              <a:solidFill>
                <a:schemeClr val="lt2"/>
              </a:solidFill>
              <a:latin typeface="Roboto"/>
              <a:ea typeface="Roboto"/>
              <a:cs typeface="Roboto"/>
              <a:sym typeface="Roboto"/>
            </a:endParaRPr>
          </a:p>
          <a:p>
            <a:pPr marL="0" lvl="0" indent="0" algn="l" rtl="0">
              <a:lnSpc>
                <a:spcPct val="115000"/>
              </a:lnSpc>
              <a:spcBef>
                <a:spcPts val="0"/>
              </a:spcBef>
              <a:spcAft>
                <a:spcPts val="0"/>
              </a:spcAft>
              <a:buNone/>
            </a:pPr>
            <a:endParaRPr>
              <a:solidFill>
                <a:srgbClr val="1EB54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rgbClr val="1EB540"/>
                </a:solidFill>
                <a:latin typeface="Courier New"/>
                <a:ea typeface="Courier New"/>
                <a:cs typeface="Courier New"/>
                <a:sym typeface="Courier New"/>
              </a:rPr>
              <a:t>//Creazione dell’oggetto con il costruttore</a:t>
            </a:r>
            <a:endParaRPr>
              <a:solidFill>
                <a:schemeClr val="lt2"/>
              </a:solidFill>
              <a:latin typeface="Roboto"/>
              <a:ea typeface="Roboto"/>
              <a:cs typeface="Roboto"/>
              <a:sym typeface="Roboto"/>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Person p = </a:t>
            </a:r>
            <a:r>
              <a:rPr lang="it">
                <a:solidFill>
                  <a:srgbClr val="0000BF"/>
                </a:solidFill>
                <a:latin typeface="Courier New"/>
                <a:ea typeface="Courier New"/>
                <a:cs typeface="Courier New"/>
                <a:sym typeface="Courier New"/>
              </a:rPr>
              <a:t>new</a:t>
            </a:r>
            <a:r>
              <a:rPr lang="it">
                <a:solidFill>
                  <a:schemeClr val="lt2"/>
                </a:solidFill>
                <a:latin typeface="Courier New"/>
                <a:ea typeface="Courier New"/>
                <a:cs typeface="Courier New"/>
                <a:sym typeface="Courier New"/>
              </a:rPr>
              <a:t> Person(</a:t>
            </a:r>
            <a:r>
              <a:rPr lang="it">
                <a:solidFill>
                  <a:srgbClr val="9400D1"/>
                </a:solidFill>
                <a:latin typeface="Courier New"/>
                <a:ea typeface="Courier New"/>
                <a:cs typeface="Courier New"/>
                <a:sym typeface="Courier New"/>
              </a:rPr>
              <a:t>"Mario"</a:t>
            </a:r>
            <a:r>
              <a:rPr lang="it">
                <a:solidFill>
                  <a:schemeClr val="lt2"/>
                </a:solidFill>
                <a:latin typeface="Courier New"/>
                <a:ea typeface="Courier New"/>
                <a:cs typeface="Courier New"/>
                <a:sym typeface="Courier New"/>
              </a:rPr>
              <a:t>, </a:t>
            </a:r>
            <a:r>
              <a:rPr lang="it">
                <a:solidFill>
                  <a:srgbClr val="9400D1"/>
                </a:solidFill>
                <a:latin typeface="Courier New"/>
                <a:ea typeface="Courier New"/>
                <a:cs typeface="Courier New"/>
                <a:sym typeface="Courier New"/>
              </a:rPr>
              <a:t>"Rossi"</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rgbClr val="1EB540"/>
                </a:solidFill>
                <a:latin typeface="Courier New"/>
                <a:ea typeface="Courier New"/>
                <a:cs typeface="Courier New"/>
                <a:sym typeface="Courier New"/>
              </a:rPr>
              <a:t>//Viene generato un metodo get per ogni campo privato</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rgbClr val="1EB540"/>
                </a:solidFill>
                <a:latin typeface="Courier New"/>
                <a:ea typeface="Courier New"/>
                <a:cs typeface="Courier New"/>
                <a:sym typeface="Courier New"/>
              </a:rPr>
              <a:t>//Il metodo ha lo stesso nome dell’attributo</a:t>
            </a:r>
            <a:endParaRPr>
              <a:solidFill>
                <a:srgbClr val="1EB54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System.out.println(p.firstName());</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System.out.println(p.lastName());</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endParaRPr>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p:nvPr/>
        </p:nvSpPr>
        <p:spPr>
          <a:xfrm>
            <a:off x="380650" y="1024800"/>
            <a:ext cx="8442300" cy="41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0000BF"/>
                </a:solidFill>
                <a:latin typeface="Courier New"/>
                <a:ea typeface="Courier New"/>
                <a:cs typeface="Courier New"/>
                <a:sym typeface="Courier New"/>
              </a:rPr>
              <a:t>public record</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definire un costruttore con un numero di parametri diversi</a:t>
            </a:r>
            <a:endParaRPr>
              <a:solidFill>
                <a:srgbClr val="1EB54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//Deve invocare il costruttore con due parametri</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a:t>
            </a:r>
            <a:r>
              <a:rPr lang="it">
                <a:solidFill>
                  <a:srgbClr val="9400D1"/>
                </a:solidFill>
                <a:latin typeface="Courier New"/>
                <a:ea typeface="Courier New"/>
                <a:cs typeface="Courier New"/>
                <a:sym typeface="Courier New"/>
              </a:rPr>
              <a:t>"default value"</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1EB540"/>
                </a:solidFill>
                <a:latin typeface="Courier New"/>
                <a:ea typeface="Courier New"/>
                <a:cs typeface="Courier New"/>
                <a:sym typeface="Courier New"/>
              </a:rPr>
              <a:t>//Si può ridefinire il costruttore per effettuare dei controlli</a:t>
            </a:r>
            <a:endParaRPr>
              <a:solidFill>
                <a:srgbClr val="1EB54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public</a:t>
            </a:r>
            <a:r>
              <a:rPr lang="it">
                <a:solidFill>
                  <a:schemeClr val="lt2"/>
                </a:solidFill>
                <a:latin typeface="Courier New"/>
                <a:ea typeface="Courier New"/>
                <a:cs typeface="Courier New"/>
                <a:sym typeface="Courier New"/>
              </a:rPr>
              <a:t> Person(String firstName, String lastName)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Objects.requireNonNull(firstName, </a:t>
            </a:r>
            <a:r>
              <a:rPr lang="it">
                <a:solidFill>
                  <a:srgbClr val="9400D1"/>
                </a:solidFill>
                <a:latin typeface="Courier New"/>
                <a:ea typeface="Courier New"/>
                <a:cs typeface="Courier New"/>
                <a:sym typeface="Courier New"/>
              </a:rPr>
              <a:t>"first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Objects.requireNonNull(lastName,  </a:t>
            </a:r>
            <a:r>
              <a:rPr lang="it">
                <a:solidFill>
                  <a:srgbClr val="9400D1"/>
                </a:solidFill>
                <a:latin typeface="Courier New"/>
                <a:ea typeface="Courier New"/>
                <a:cs typeface="Courier New"/>
                <a:sym typeface="Courier New"/>
              </a:rPr>
              <a:t>"last name cannot be null"</a:t>
            </a: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.firstName = firstName;</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r>
              <a:rPr lang="it">
                <a:solidFill>
                  <a:srgbClr val="0000BF"/>
                </a:solidFill>
                <a:latin typeface="Courier New"/>
                <a:ea typeface="Courier New"/>
                <a:cs typeface="Courier New"/>
                <a:sym typeface="Courier New"/>
              </a:rPr>
              <a:t>this</a:t>
            </a:r>
            <a:r>
              <a:rPr lang="it">
                <a:solidFill>
                  <a:schemeClr val="lt2"/>
                </a:solidFill>
                <a:latin typeface="Courier New"/>
                <a:ea typeface="Courier New"/>
                <a:cs typeface="Courier New"/>
                <a:sym typeface="Courier New"/>
              </a:rPr>
              <a:t>.lastName = lastName;</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    }</a:t>
            </a:r>
            <a:endParaRPr>
              <a:solidFill>
                <a:schemeClr val="lt2"/>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77" name="Google Shape;277;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t>Record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Hello World in Java</a:t>
            </a:r>
            <a:endParaRPr/>
          </a:p>
        </p:txBody>
      </p:sp>
      <p:sp>
        <p:nvSpPr>
          <p:cNvPr id="94" name="Google Shape;94;p16"/>
          <p:cNvSpPr txBox="1">
            <a:spLocks noGrp="1"/>
          </p:cNvSpPr>
          <p:nvPr>
            <p:ph type="body" idx="1"/>
          </p:nvPr>
        </p:nvSpPr>
        <p:spPr>
          <a:xfrm>
            <a:off x="471900" y="1919075"/>
            <a:ext cx="8222100" cy="173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a:t>Creare il file HelloWorld.java (il nome del file è </a:t>
            </a:r>
            <a:r>
              <a:rPr lang="it" b="1"/>
              <a:t>uguale</a:t>
            </a:r>
            <a:r>
              <a:rPr lang="it"/>
              <a:t> al nome della classe)</a:t>
            </a:r>
            <a:endParaRPr sz="1800" b="1"/>
          </a:p>
          <a:p>
            <a:pPr marL="0" lvl="0" indent="0" algn="l" rtl="0">
              <a:lnSpc>
                <a:spcPct val="100000"/>
              </a:lnSpc>
              <a:spcBef>
                <a:spcPts val="0"/>
              </a:spcBef>
              <a:spcAft>
                <a:spcPts val="0"/>
              </a:spcAft>
              <a:buNone/>
            </a:pPr>
            <a:endParaRPr sz="140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marL="457200" lvl="0" indent="45720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marL="0" lvl="0" indent="0" algn="l" rtl="0">
              <a:spcBef>
                <a:spcPts val="0"/>
              </a:spcBef>
              <a:spcAft>
                <a:spcPts val="1600"/>
              </a:spcAft>
              <a:buNone/>
            </a:pPr>
            <a:endParaRPr/>
          </a:p>
        </p:txBody>
      </p:sp>
      <p:graphicFrame>
        <p:nvGraphicFramePr>
          <p:cNvPr id="95" name="Google Shape;95;p16"/>
          <p:cNvGraphicFramePr/>
          <p:nvPr/>
        </p:nvGraphicFramePr>
        <p:xfrm>
          <a:off x="471900" y="3651875"/>
          <a:ext cx="8468900" cy="1348750"/>
        </p:xfrm>
        <a:graphic>
          <a:graphicData uri="http://schemas.openxmlformats.org/drawingml/2006/table">
            <a:tbl>
              <a:tblPr>
                <a:noFill/>
                <a:tableStyleId>{94B2C0E4-9FF5-4B64-9B74-72D7F7478691}</a:tableStyleId>
              </a:tblPr>
              <a:tblGrid>
                <a:gridCol w="1347250">
                  <a:extLst>
                    <a:ext uri="{9D8B030D-6E8A-4147-A177-3AD203B41FA5}">
                      <a16:colId xmlns:a16="http://schemas.microsoft.com/office/drawing/2014/main" val="20000"/>
                    </a:ext>
                  </a:extLst>
                </a:gridCol>
                <a:gridCol w="3734450">
                  <a:extLst>
                    <a:ext uri="{9D8B030D-6E8A-4147-A177-3AD203B41FA5}">
                      <a16:colId xmlns:a16="http://schemas.microsoft.com/office/drawing/2014/main" val="20001"/>
                    </a:ext>
                  </a:extLst>
                </a:gridCol>
                <a:gridCol w="3387200">
                  <a:extLst>
                    <a:ext uri="{9D8B030D-6E8A-4147-A177-3AD203B41FA5}">
                      <a16:colId xmlns:a16="http://schemas.microsoft.com/office/drawing/2014/main" val="20002"/>
                    </a:ext>
                  </a:extLst>
                </a:gridCol>
              </a:tblGrid>
              <a:tr h="396675">
                <a:tc>
                  <a:txBody>
                    <a:bodyPr/>
                    <a:lstStyle/>
                    <a:p>
                      <a:pPr marL="0" lvl="0" indent="0" algn="l" rtl="0">
                        <a:spcBef>
                          <a:spcPts val="0"/>
                        </a:spcBef>
                        <a:spcAft>
                          <a:spcPts val="0"/>
                        </a:spcAft>
                        <a:buNone/>
                      </a:pPr>
                      <a:r>
                        <a:rPr lang="it">
                          <a:solidFill>
                            <a:schemeClr val="lt2"/>
                          </a:solidFill>
                        </a:rPr>
                        <a:t>Compilazione</a:t>
                      </a: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a:solidFill>
                            <a:schemeClr val="lt2"/>
                          </a:solidFill>
                          <a:latin typeface="Courier New"/>
                          <a:ea typeface="Courier New"/>
                          <a:cs typeface="Courier New"/>
                          <a:sym typeface="Courier New"/>
                        </a:rPr>
                        <a:t>javac HelloWorld.java</a:t>
                      </a: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a:solidFill>
                            <a:schemeClr val="lt2"/>
                          </a:solidFill>
                          <a:latin typeface="Roboto"/>
                          <a:ea typeface="Roboto"/>
                          <a:cs typeface="Roboto"/>
                          <a:sym typeface="Roboto"/>
                        </a:rPr>
                        <a:t>Crea il file HelloWorld.class</a:t>
                      </a: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52075">
                <a:tc>
                  <a:txBody>
                    <a:bodyPr/>
                    <a:lstStyle/>
                    <a:p>
                      <a:pPr marL="0" lvl="0" indent="0" algn="l" rtl="0">
                        <a:spcBef>
                          <a:spcPts val="0"/>
                        </a:spcBef>
                        <a:spcAft>
                          <a:spcPts val="0"/>
                        </a:spcAft>
                        <a:buNone/>
                      </a:pPr>
                      <a:r>
                        <a:rPr lang="it">
                          <a:solidFill>
                            <a:schemeClr val="lt2"/>
                          </a:solidFill>
                        </a:rPr>
                        <a:t>Esecuzione</a:t>
                      </a: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a:solidFill>
                            <a:schemeClr val="lt2"/>
                          </a:solidFill>
                          <a:latin typeface="Courier New"/>
                          <a:ea typeface="Courier New"/>
                          <a:cs typeface="Courier New"/>
                          <a:sym typeface="Courier New"/>
                        </a:rPr>
                        <a:t>java HelloWorld (linux e mac)</a:t>
                      </a:r>
                      <a:endParaRPr>
                        <a:solidFill>
                          <a:schemeClr val="lt2"/>
                        </a:solidFill>
                        <a:latin typeface="Courier New"/>
                        <a:ea typeface="Courier New"/>
                        <a:cs typeface="Courier New"/>
                        <a:sym typeface="Courier New"/>
                      </a:endParaRPr>
                    </a:p>
                    <a:p>
                      <a:pPr marL="0" lvl="0" indent="0" algn="l" rtl="0">
                        <a:spcBef>
                          <a:spcPts val="0"/>
                        </a:spcBef>
                        <a:spcAft>
                          <a:spcPts val="0"/>
                        </a:spcAft>
                        <a:buNone/>
                      </a:pPr>
                      <a:r>
                        <a:rPr lang="it">
                          <a:solidFill>
                            <a:schemeClr val="lt2"/>
                          </a:solidFill>
                          <a:latin typeface="Courier New"/>
                          <a:ea typeface="Courier New"/>
                          <a:cs typeface="Courier New"/>
                          <a:sym typeface="Courier New"/>
                        </a:rPr>
                        <a:t>java -cp . HelloWorld (windows)</a:t>
                      </a:r>
                      <a:endParaRPr>
                        <a:solidFill>
                          <a:schemeClr val="lt2"/>
                        </a:solidFill>
                        <a:latin typeface="Roboto"/>
                        <a:ea typeface="Roboto"/>
                        <a:cs typeface="Roboto"/>
                        <a:sym typeface="Roboto"/>
                      </a:endParaRPr>
                    </a:p>
                    <a:p>
                      <a:pPr marL="0" lvl="0" indent="0" algn="l" rtl="0">
                        <a:spcBef>
                          <a:spcPts val="0"/>
                        </a:spcBef>
                        <a:spcAft>
                          <a:spcPts val="0"/>
                        </a:spcAft>
                        <a:buNone/>
                      </a:pP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it">
                          <a:solidFill>
                            <a:schemeClr val="lt2"/>
                          </a:solidFill>
                          <a:latin typeface="Roboto"/>
                          <a:ea typeface="Roboto"/>
                          <a:cs typeface="Roboto"/>
                          <a:sym typeface="Roboto"/>
                        </a:rPr>
                        <a:t>Il file .class contiene le istruzioni in un linguaggio intermedio (bytecode) che successivamente verrà interpretato</a:t>
                      </a:r>
                      <a:endParaRPr>
                        <a:solidFill>
                          <a:schemeClr val="lt2"/>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Hello World in Java</a:t>
            </a:r>
            <a:endParaRPr/>
          </a:p>
        </p:txBody>
      </p:sp>
      <p:sp>
        <p:nvSpPr>
          <p:cNvPr id="101" name="Google Shape;101;p17"/>
          <p:cNvSpPr txBox="1">
            <a:spLocks noGrp="1"/>
          </p:cNvSpPr>
          <p:nvPr>
            <p:ph type="body" idx="1"/>
          </p:nvPr>
        </p:nvSpPr>
        <p:spPr>
          <a:xfrm>
            <a:off x="471900" y="1919075"/>
            <a:ext cx="8222100" cy="173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a:t>Creare il file HelloWorld.java (il nome del file è </a:t>
            </a:r>
            <a:r>
              <a:rPr lang="it" b="1"/>
              <a:t>uguale</a:t>
            </a:r>
            <a:r>
              <a:rPr lang="it"/>
              <a:t> al nome della classe)</a:t>
            </a:r>
            <a:endParaRPr sz="1800" b="1"/>
          </a:p>
          <a:p>
            <a:pPr marL="0" lvl="0" indent="0" algn="l" rtl="0">
              <a:lnSpc>
                <a:spcPct val="100000"/>
              </a:lnSpc>
              <a:spcBef>
                <a:spcPts val="0"/>
              </a:spcBef>
              <a:spcAft>
                <a:spcPts val="0"/>
              </a:spcAft>
              <a:buNone/>
            </a:pPr>
            <a:endParaRPr sz="140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class</a:t>
            </a:r>
            <a:r>
              <a:rPr lang="it" sz="1400">
                <a:solidFill>
                  <a:schemeClr val="dk2"/>
                </a:solidFill>
                <a:latin typeface="Courier New"/>
                <a:ea typeface="Courier New"/>
                <a:cs typeface="Courier New"/>
                <a:sym typeface="Courier New"/>
              </a:rPr>
              <a:t> HelloWorld {</a:t>
            </a:r>
            <a:endParaRPr sz="1400">
              <a:solidFill>
                <a:schemeClr val="dk2"/>
              </a:solidFill>
              <a:latin typeface="Courier New"/>
              <a:ea typeface="Courier New"/>
              <a:cs typeface="Courier New"/>
              <a:sym typeface="Courier New"/>
            </a:endParaRPr>
          </a:p>
          <a:p>
            <a:pPr marL="0" lvl="0" indent="457200" algn="l" rtl="0">
              <a:lnSpc>
                <a:spcPct val="100000"/>
              </a:lnSpc>
              <a:spcBef>
                <a:spcPts val="0"/>
              </a:spcBef>
              <a:spcAft>
                <a:spcPts val="0"/>
              </a:spcAft>
              <a:buNone/>
            </a:pPr>
            <a:r>
              <a:rPr lang="it" sz="1400">
                <a:solidFill>
                  <a:srgbClr val="0000BF"/>
                </a:solidFill>
                <a:latin typeface="Courier New"/>
                <a:ea typeface="Courier New"/>
                <a:cs typeface="Courier New"/>
                <a:sym typeface="Courier New"/>
              </a:rPr>
              <a:t>public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a:t>
            </a:r>
            <a:r>
              <a:rPr lang="it" sz="1400">
                <a:solidFill>
                  <a:schemeClr val="dk2"/>
                </a:solidFill>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solidFill>
                  <a:schemeClr val="dk2"/>
                </a:solidFill>
                <a:latin typeface="Courier New"/>
                <a:ea typeface="Courier New"/>
                <a:cs typeface="Courier New"/>
                <a:sym typeface="Courier New"/>
              </a:rPr>
              <a:t> main(String[] args) {</a:t>
            </a:r>
            <a:endParaRPr sz="1400">
              <a:solidFill>
                <a:schemeClr val="dk2"/>
              </a:solidFill>
              <a:latin typeface="Courier New"/>
              <a:ea typeface="Courier New"/>
              <a:cs typeface="Courier New"/>
              <a:sym typeface="Courier New"/>
            </a:endParaRPr>
          </a:p>
          <a:p>
            <a:pPr marL="457200" lvl="0" indent="45720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System.out.println(</a:t>
            </a:r>
            <a:r>
              <a:rPr lang="it" sz="1400">
                <a:solidFill>
                  <a:srgbClr val="9400D1"/>
                </a:solidFill>
                <a:latin typeface="Courier New"/>
                <a:ea typeface="Courier New"/>
                <a:cs typeface="Courier New"/>
                <a:sym typeface="Courier New"/>
              </a:rPr>
              <a:t>"hello world!"</a:t>
            </a:r>
            <a:r>
              <a:rPr lang="it" sz="1400">
                <a:solidFill>
                  <a:schemeClr val="dk2"/>
                </a:solidFill>
                <a:latin typeface="Courier New"/>
                <a:ea typeface="Courier New"/>
                <a:cs typeface="Courier New"/>
                <a:sym typeface="Courier New"/>
              </a:rPr>
              <a:t>); </a:t>
            </a:r>
            <a:r>
              <a:rPr lang="it" sz="1400">
                <a:solidFill>
                  <a:srgbClr val="1EB540"/>
                </a:solidFill>
                <a:latin typeface="Courier New"/>
                <a:ea typeface="Courier New"/>
                <a:cs typeface="Courier New"/>
                <a:sym typeface="Courier New"/>
              </a:rPr>
              <a:t>//Stampa la stringa</a:t>
            </a:r>
            <a:endParaRPr sz="1400">
              <a:solidFill>
                <a:srgbClr val="1EB540"/>
              </a:solidFill>
              <a:latin typeface="Courier New"/>
              <a:ea typeface="Courier New"/>
              <a:cs typeface="Courier New"/>
              <a:sym typeface="Courier New"/>
            </a:endParaRPr>
          </a:p>
          <a:p>
            <a:pPr marL="457200" lvl="0" indent="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solidFill>
                  <a:schemeClr val="dk2"/>
                </a:solidFill>
                <a:latin typeface="Courier New"/>
                <a:ea typeface="Courier New"/>
                <a:cs typeface="Courier New"/>
                <a:sym typeface="Courier New"/>
              </a:rPr>
              <a:t>}</a:t>
            </a:r>
            <a:endParaRPr sz="1400">
              <a:solidFill>
                <a:schemeClr val="dk2"/>
              </a:solidFill>
              <a:latin typeface="Courier New"/>
              <a:ea typeface="Courier New"/>
              <a:cs typeface="Courier New"/>
              <a:sym typeface="Courier New"/>
            </a:endParaRPr>
          </a:p>
          <a:p>
            <a:pPr marL="0" lvl="0" indent="0" algn="l" rtl="0">
              <a:spcBef>
                <a:spcPts val="0"/>
              </a:spcBef>
              <a:spcAft>
                <a:spcPts val="1600"/>
              </a:spcAft>
              <a:buNone/>
            </a:pPr>
            <a:endParaRPr/>
          </a:p>
        </p:txBody>
      </p:sp>
      <p:sp>
        <p:nvSpPr>
          <p:cNvPr id="102" name="Google Shape;102;p17"/>
          <p:cNvSpPr txBox="1"/>
          <p:nvPr/>
        </p:nvSpPr>
        <p:spPr>
          <a:xfrm>
            <a:off x="307950" y="3651875"/>
            <a:ext cx="8550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file deve contenere una classe con esattamente lo stesso nome del file (anche le lettere maiuscole e minuscole)</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A differenza del C++, la keyword </a:t>
            </a:r>
            <a:r>
              <a:rPr lang="it">
                <a:solidFill>
                  <a:schemeClr val="lt2"/>
                </a:solidFill>
                <a:latin typeface="Courier New"/>
                <a:ea typeface="Courier New"/>
                <a:cs typeface="Courier New"/>
                <a:sym typeface="Courier New"/>
              </a:rPr>
              <a:t>public</a:t>
            </a:r>
            <a:r>
              <a:rPr lang="it">
                <a:solidFill>
                  <a:schemeClr val="lt2"/>
                </a:solidFill>
                <a:latin typeface="Roboto"/>
                <a:ea typeface="Roboto"/>
                <a:cs typeface="Roboto"/>
                <a:sym typeface="Roboto"/>
              </a:rPr>
              <a:t>, </a:t>
            </a:r>
            <a:r>
              <a:rPr lang="it">
                <a:solidFill>
                  <a:schemeClr val="lt2"/>
                </a:solidFill>
                <a:latin typeface="Courier New"/>
                <a:ea typeface="Courier New"/>
                <a:cs typeface="Courier New"/>
                <a:sym typeface="Courier New"/>
              </a:rPr>
              <a:t>private</a:t>
            </a:r>
            <a:r>
              <a:rPr lang="it">
                <a:solidFill>
                  <a:schemeClr val="lt2"/>
                </a:solidFill>
                <a:latin typeface="Roboto"/>
                <a:ea typeface="Roboto"/>
                <a:cs typeface="Roboto"/>
                <a:sym typeface="Roboto"/>
              </a:rPr>
              <a:t> o </a:t>
            </a:r>
            <a:r>
              <a:rPr lang="it">
                <a:solidFill>
                  <a:schemeClr val="lt2"/>
                </a:solidFill>
                <a:latin typeface="Courier New"/>
                <a:ea typeface="Courier New"/>
                <a:cs typeface="Courier New"/>
                <a:sym typeface="Courier New"/>
              </a:rPr>
              <a:t>protected</a:t>
            </a:r>
            <a:r>
              <a:rPr lang="it">
                <a:solidFill>
                  <a:schemeClr val="lt2"/>
                </a:solidFill>
                <a:latin typeface="Roboto"/>
                <a:ea typeface="Roboto"/>
                <a:cs typeface="Roboto"/>
                <a:sym typeface="Roboto"/>
              </a:rPr>
              <a:t> va inserita prima di ogni campo, metodo o classe</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Il main riceve un array di stringhe che rappresentano i parametri da linea di comando del programma</a:t>
            </a:r>
            <a:endParaRPr>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Parametri da linea di comando</a:t>
            </a:r>
            <a:endParaRPr/>
          </a:p>
        </p:txBody>
      </p:sp>
      <p:sp>
        <p:nvSpPr>
          <p:cNvPr id="108" name="Google Shape;108;p18"/>
          <p:cNvSpPr txBox="1">
            <a:spLocks noGrp="1"/>
          </p:cNvSpPr>
          <p:nvPr>
            <p:ph type="body" idx="1"/>
          </p:nvPr>
        </p:nvSpPr>
        <p:spPr>
          <a:xfrm>
            <a:off x="471900" y="1919075"/>
            <a:ext cx="8222100" cy="173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a:solidFill>
                  <a:srgbClr val="0000BF"/>
                </a:solidFill>
                <a:latin typeface="Courier New"/>
                <a:ea typeface="Courier New"/>
                <a:cs typeface="Courier New"/>
                <a:sym typeface="Courier New"/>
              </a:rPr>
              <a:t>public static void</a:t>
            </a:r>
            <a:r>
              <a:rPr lang="it">
                <a:solidFill>
                  <a:schemeClr val="dk2"/>
                </a:solidFill>
                <a:latin typeface="Courier New"/>
                <a:ea typeface="Courier New"/>
                <a:cs typeface="Courier New"/>
                <a:sym typeface="Courier New"/>
              </a:rPr>
              <a:t> </a:t>
            </a:r>
            <a:r>
              <a:rPr lang="it">
                <a:latin typeface="Courier New"/>
                <a:ea typeface="Courier New"/>
                <a:cs typeface="Courier New"/>
                <a:sym typeface="Courier New"/>
              </a:rPr>
              <a:t>main(String[] args)</a:t>
            </a:r>
            <a:endParaRPr sz="18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&gt; java AnApplication ciao mondo</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t>Due argomenti,  </a:t>
            </a:r>
            <a:r>
              <a:rPr lang="it" sz="1400">
                <a:latin typeface="Courier New"/>
                <a:ea typeface="Courier New"/>
                <a:cs typeface="Courier New"/>
                <a:sym typeface="Courier New"/>
              </a:rPr>
              <a:t>ciao </a:t>
            </a:r>
            <a:r>
              <a:rPr lang="it" sz="1400"/>
              <a:t>e</a:t>
            </a:r>
            <a:r>
              <a:rPr lang="it" sz="1400">
                <a:latin typeface="Courier New"/>
                <a:ea typeface="Courier New"/>
                <a:cs typeface="Courier New"/>
                <a:sym typeface="Courier New"/>
              </a:rPr>
              <a:t> mondo, </a:t>
            </a:r>
            <a:r>
              <a:rPr lang="it" sz="1400"/>
              <a:t>sono caricati nell’array args</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latin typeface="Courier New"/>
                <a:ea typeface="Courier New"/>
                <a:cs typeface="Courier New"/>
                <a:sym typeface="Courier New"/>
              </a:rPr>
              <a:t>&gt; java AnApplication</a:t>
            </a:r>
            <a:endParaRPr sz="1400">
              <a:latin typeface="Courier New"/>
              <a:ea typeface="Courier New"/>
              <a:cs typeface="Courier New"/>
              <a:sym typeface="Courier New"/>
            </a:endParaRPr>
          </a:p>
          <a:p>
            <a:pPr marL="0" lvl="0" indent="0" algn="l" rtl="0">
              <a:lnSpc>
                <a:spcPct val="100000"/>
              </a:lnSpc>
              <a:spcBef>
                <a:spcPts val="0"/>
              </a:spcBef>
              <a:spcAft>
                <a:spcPts val="0"/>
              </a:spcAft>
              <a:buNone/>
            </a:pPr>
            <a:r>
              <a:rPr lang="it" sz="1400"/>
              <a:t>Nessun argomento da linea di comando (l’array args è vuoto)</a:t>
            </a:r>
            <a:endParaRPr sz="1400"/>
          </a:p>
          <a:p>
            <a:pPr marL="0" lvl="0" indent="0" algn="l" rtl="0">
              <a:lnSpc>
                <a:spcPct val="100000"/>
              </a:lnSpc>
              <a:spcBef>
                <a:spcPts val="0"/>
              </a:spcBef>
              <a:spcAft>
                <a:spcPts val="0"/>
              </a:spcAft>
              <a:buNone/>
            </a:pPr>
            <a:endParaRPr sz="1400">
              <a:solidFill>
                <a:srgbClr val="0000BF"/>
              </a:solidFill>
              <a:latin typeface="Courier New"/>
              <a:ea typeface="Courier New"/>
              <a:cs typeface="Courier New"/>
              <a:sym typeface="Courier New"/>
            </a:endParaRPr>
          </a:p>
          <a:p>
            <a:pPr marL="0" lvl="0" indent="0" algn="l" rtl="0">
              <a:spcBef>
                <a:spcPts val="0"/>
              </a:spcBef>
              <a:spcAft>
                <a:spcPts val="1600"/>
              </a:spcAft>
              <a:buNone/>
            </a:pPr>
            <a:endParaRPr/>
          </a:p>
        </p:txBody>
      </p:sp>
      <p:sp>
        <p:nvSpPr>
          <p:cNvPr id="109" name="Google Shape;109;p18"/>
          <p:cNvSpPr txBox="1"/>
          <p:nvPr/>
        </p:nvSpPr>
        <p:spPr>
          <a:xfrm>
            <a:off x="297000" y="3781875"/>
            <a:ext cx="855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stringa di caratteri separata da spazio che segue l’invocazione di AnApplication è un parametro da linea di comando.</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Ogni parametro viene messo a disposizione come elemento dell’array args (nome arbitrario) passato al main.</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it">
                <a:solidFill>
                  <a:schemeClr val="lt2"/>
                </a:solidFill>
                <a:latin typeface="Roboto"/>
                <a:ea typeface="Roboto"/>
                <a:cs typeface="Roboto"/>
                <a:sym typeface="Roboto"/>
              </a:rPr>
              <a:t>Se args è vuoto, nessun parametro è stato fornito.</a:t>
            </a:r>
            <a:endParaRPr>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Naming convention</a:t>
            </a:r>
            <a:endParaRPr/>
          </a:p>
        </p:txBody>
      </p:sp>
      <p:sp>
        <p:nvSpPr>
          <p:cNvPr id="115" name="Google Shape;115;p19"/>
          <p:cNvSpPr txBox="1">
            <a:spLocks noGrp="1"/>
          </p:cNvSpPr>
          <p:nvPr>
            <p:ph type="body" idx="1"/>
          </p:nvPr>
        </p:nvSpPr>
        <p:spPr>
          <a:xfrm>
            <a:off x="471900" y="1919075"/>
            <a:ext cx="8455200" cy="31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Per </a:t>
            </a:r>
            <a:r>
              <a:rPr lang="it">
                <a:solidFill>
                  <a:schemeClr val="accent3"/>
                </a:solidFill>
              </a:rPr>
              <a:t>naming convention</a:t>
            </a:r>
            <a:r>
              <a:rPr lang="it"/>
              <a:t> si intende la regola di scrittura da utilizzare per la scelta dei nomi all’interno del programma.</a:t>
            </a:r>
            <a:endParaRPr/>
          </a:p>
          <a:p>
            <a:pPr marL="457200" lvl="0" indent="-342900" algn="l" rtl="0">
              <a:spcBef>
                <a:spcPts val="1600"/>
              </a:spcBef>
              <a:spcAft>
                <a:spcPts val="0"/>
              </a:spcAft>
              <a:buSzPts val="1800"/>
              <a:buChar char="●"/>
            </a:pPr>
            <a:r>
              <a:rPr lang="it"/>
              <a:t>I nomi delle classi iniziano per lettera maiuscola. Nel caso in cui il nome della classe sia composto da più parole si deve utilizzare la lettera maiuscola per ogni parola. Ad esempio: </a:t>
            </a:r>
            <a:r>
              <a:rPr lang="it">
                <a:solidFill>
                  <a:srgbClr val="0000BF"/>
                </a:solidFill>
                <a:latin typeface="Courier New"/>
                <a:ea typeface="Courier New"/>
                <a:cs typeface="Courier New"/>
                <a:sym typeface="Courier New"/>
              </a:rPr>
              <a:t>class</a:t>
            </a:r>
            <a:r>
              <a:rPr lang="it">
                <a:latin typeface="Courier New"/>
                <a:ea typeface="Courier New"/>
                <a:cs typeface="Courier New"/>
                <a:sym typeface="Courier New"/>
              </a:rPr>
              <a:t> DatabaseManager</a:t>
            </a:r>
            <a:r>
              <a:rPr lang="it"/>
              <a:t>.</a:t>
            </a:r>
            <a:endParaRPr sz="100"/>
          </a:p>
          <a:p>
            <a:pPr marL="457200" lvl="0" indent="-342900" algn="l" rtl="0">
              <a:spcBef>
                <a:spcPts val="0"/>
              </a:spcBef>
              <a:spcAft>
                <a:spcPts val="0"/>
              </a:spcAft>
              <a:buSzPts val="1800"/>
              <a:buChar char="●"/>
            </a:pPr>
            <a:r>
              <a:rPr lang="it"/>
              <a:t>I nomi delle variabili e dei metodi iniziano per lettera minuscola. Nel caso in cui il nome sia composto da più parole si deve utilizzare la lettera maiuscola per le parole successive alla prima. Ad esempio: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maxSize</a:t>
            </a:r>
            <a:r>
              <a:rPr lang="it"/>
              <a:t>.</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Tipi base</a:t>
            </a:r>
            <a:endParaRPr/>
          </a:p>
        </p:txBody>
      </p:sp>
      <p:sp>
        <p:nvSpPr>
          <p:cNvPr id="121" name="Google Shape;121;p20"/>
          <p:cNvSpPr txBox="1">
            <a:spLocks noGrp="1"/>
          </p:cNvSpPr>
          <p:nvPr>
            <p:ph type="body" idx="1"/>
          </p:nvPr>
        </p:nvSpPr>
        <p:spPr>
          <a:xfrm>
            <a:off x="471900" y="1919075"/>
            <a:ext cx="8455200" cy="31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In Java abbiamo 8 tipi base:</a:t>
            </a:r>
            <a:endParaRPr/>
          </a:p>
          <a:p>
            <a:pPr marL="457200" lvl="0" indent="-342900" algn="l" rtl="0">
              <a:spcBef>
                <a:spcPts val="1600"/>
              </a:spcBef>
              <a:spcAft>
                <a:spcPts val="0"/>
              </a:spcAft>
              <a:buSzPts val="1800"/>
              <a:buAutoNum type="arabicPeriod"/>
            </a:pPr>
            <a:r>
              <a:rPr lang="it"/>
              <a:t>byte</a:t>
            </a:r>
            <a:endParaRPr/>
          </a:p>
          <a:p>
            <a:pPr marL="457200" lvl="0" indent="-342900" algn="l" rtl="0">
              <a:spcBef>
                <a:spcPts val="0"/>
              </a:spcBef>
              <a:spcAft>
                <a:spcPts val="0"/>
              </a:spcAft>
              <a:buSzPts val="1800"/>
              <a:buAutoNum type="arabicPeriod"/>
            </a:pPr>
            <a:r>
              <a:rPr lang="it"/>
              <a:t>short</a:t>
            </a:r>
            <a:endParaRPr/>
          </a:p>
          <a:p>
            <a:pPr marL="457200" lvl="0" indent="-342900" algn="l" rtl="0">
              <a:spcBef>
                <a:spcPts val="0"/>
              </a:spcBef>
              <a:spcAft>
                <a:spcPts val="0"/>
              </a:spcAft>
              <a:buSzPts val="1800"/>
              <a:buAutoNum type="arabicPeriod"/>
            </a:pPr>
            <a:r>
              <a:rPr lang="it"/>
              <a:t>int</a:t>
            </a:r>
            <a:endParaRPr/>
          </a:p>
          <a:p>
            <a:pPr marL="457200" lvl="0" indent="-342900" algn="l" rtl="0">
              <a:spcBef>
                <a:spcPts val="0"/>
              </a:spcBef>
              <a:spcAft>
                <a:spcPts val="0"/>
              </a:spcAft>
              <a:buSzPts val="1800"/>
              <a:buAutoNum type="arabicPeriod"/>
            </a:pPr>
            <a:r>
              <a:rPr lang="it"/>
              <a:t>long</a:t>
            </a:r>
            <a:endParaRPr/>
          </a:p>
          <a:p>
            <a:pPr marL="457200" lvl="0" indent="-342900" algn="l" rtl="0">
              <a:spcBef>
                <a:spcPts val="0"/>
              </a:spcBef>
              <a:spcAft>
                <a:spcPts val="0"/>
              </a:spcAft>
              <a:buSzPts val="1800"/>
              <a:buAutoNum type="arabicPeriod"/>
            </a:pPr>
            <a:r>
              <a:rPr lang="it"/>
              <a:t>float</a:t>
            </a:r>
            <a:endParaRPr/>
          </a:p>
          <a:p>
            <a:pPr marL="457200" lvl="0" indent="-342900" algn="l" rtl="0">
              <a:spcBef>
                <a:spcPts val="0"/>
              </a:spcBef>
              <a:spcAft>
                <a:spcPts val="0"/>
              </a:spcAft>
              <a:buSzPts val="1800"/>
              <a:buAutoNum type="arabicPeriod"/>
            </a:pPr>
            <a:r>
              <a:rPr lang="it"/>
              <a:t>double</a:t>
            </a:r>
            <a:endParaRPr/>
          </a:p>
          <a:p>
            <a:pPr marL="457200" lvl="0" indent="-342900" algn="l" rtl="0">
              <a:spcBef>
                <a:spcPts val="0"/>
              </a:spcBef>
              <a:spcAft>
                <a:spcPts val="0"/>
              </a:spcAft>
              <a:buSzPts val="1800"/>
              <a:buAutoNum type="arabicPeriod"/>
            </a:pPr>
            <a:r>
              <a:rPr lang="it"/>
              <a:t>boolean</a:t>
            </a:r>
            <a:endParaRPr/>
          </a:p>
          <a:p>
            <a:pPr marL="457200" lvl="0" indent="-342900" algn="l" rtl="0">
              <a:spcBef>
                <a:spcPts val="0"/>
              </a:spcBef>
              <a:spcAft>
                <a:spcPts val="0"/>
              </a:spcAft>
              <a:buSzPts val="1800"/>
              <a:buAutoNum type="arabicPeriod"/>
            </a:pPr>
            <a:r>
              <a:rPr lang="it"/>
              <a:t>char</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
              <a:t>Array</a:t>
            </a:r>
            <a:endParaRPr/>
          </a:p>
        </p:txBody>
      </p:sp>
      <p:sp>
        <p:nvSpPr>
          <p:cNvPr id="127" name="Google Shape;127;p21"/>
          <p:cNvSpPr txBox="1">
            <a:spLocks noGrp="1"/>
          </p:cNvSpPr>
          <p:nvPr>
            <p:ph type="body" idx="1"/>
          </p:nvPr>
        </p:nvSpPr>
        <p:spPr>
          <a:xfrm>
            <a:off x="174300" y="1919075"/>
            <a:ext cx="8817300" cy="31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Array di tipo int e di lunghezza </a:t>
            </a:r>
            <a:r>
              <a:rPr lang="it">
                <a:latin typeface="Courier New"/>
                <a:ea typeface="Courier New"/>
                <a:cs typeface="Courier New"/>
                <a:sym typeface="Courier New"/>
              </a:rPr>
              <a:t>n</a:t>
            </a:r>
            <a:r>
              <a:rPr lang="it"/>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a:t>
            </a:r>
            <a:r>
              <a:rPr lang="it">
                <a:solidFill>
                  <a:srgbClr val="0000BF"/>
                </a:solidFill>
                <a:latin typeface="Courier New"/>
                <a:ea typeface="Courier New"/>
                <a:cs typeface="Courier New"/>
                <a:sym typeface="Courier New"/>
              </a:rPr>
              <a:t>new</a:t>
            </a:r>
            <a:r>
              <a:rPr lang="it">
                <a:latin typeface="Courier New"/>
                <a:ea typeface="Courier New"/>
                <a:cs typeface="Courier New"/>
                <a:sym typeface="Courier New"/>
              </a:rPr>
              <a:t>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[n];</a:t>
            </a:r>
            <a:endParaRPr>
              <a:latin typeface="Courier New"/>
              <a:ea typeface="Courier New"/>
              <a:cs typeface="Courier New"/>
              <a:sym typeface="Courier New"/>
            </a:endParaRPr>
          </a:p>
          <a:p>
            <a:pPr marL="0" lvl="0" indent="0" algn="l" rtl="0">
              <a:spcBef>
                <a:spcPts val="1600"/>
              </a:spcBef>
              <a:spcAft>
                <a:spcPts val="0"/>
              </a:spcAft>
              <a:buNone/>
            </a:pPr>
            <a:r>
              <a:rPr lang="it"/>
              <a:t>Un array può anche essere creato assegnando dei valori: </a:t>
            </a:r>
            <a:r>
              <a:rPr lang="it">
                <a:solidFill>
                  <a:srgbClr val="0000BF"/>
                </a:solidFill>
                <a:latin typeface="Courier New"/>
                <a:ea typeface="Courier New"/>
                <a:cs typeface="Courier New"/>
                <a:sym typeface="Courier New"/>
              </a:rPr>
              <a:t>int</a:t>
            </a:r>
            <a:r>
              <a:rPr lang="it">
                <a:latin typeface="Courier New"/>
                <a:ea typeface="Courier New"/>
                <a:cs typeface="Courier New"/>
                <a:sym typeface="Courier New"/>
              </a:rPr>
              <a:t>[] a = {6,2,4,8};</a:t>
            </a:r>
            <a:endParaRPr>
              <a:latin typeface="Courier New"/>
              <a:ea typeface="Courier New"/>
              <a:cs typeface="Courier New"/>
              <a:sym typeface="Courier New"/>
            </a:endParaRPr>
          </a:p>
          <a:p>
            <a:pPr marL="0" lvl="0" indent="0" algn="l" rtl="0">
              <a:spcBef>
                <a:spcPts val="1600"/>
              </a:spcBef>
              <a:spcAft>
                <a:spcPts val="0"/>
              </a:spcAft>
              <a:buNone/>
            </a:pPr>
            <a:r>
              <a:rPr lang="it"/>
              <a:t>Per conoscere la size di un array si può utilizzare il campo </a:t>
            </a:r>
            <a:r>
              <a:rPr lang="it">
                <a:latin typeface="Courier New"/>
                <a:ea typeface="Courier New"/>
                <a:cs typeface="Courier New"/>
                <a:sym typeface="Courier New"/>
              </a:rPr>
              <a:t>length</a:t>
            </a:r>
            <a:r>
              <a:rPr lang="it"/>
              <a:t>. Nell’esempio precedente, </a:t>
            </a:r>
            <a:r>
              <a:rPr lang="it">
                <a:latin typeface="Courier New"/>
                <a:ea typeface="Courier New"/>
                <a:cs typeface="Courier New"/>
                <a:sym typeface="Courier New"/>
              </a:rPr>
              <a:t>a.length</a:t>
            </a:r>
            <a:r>
              <a:rPr lang="it"/>
              <a:t> è uguale a 4.</a:t>
            </a:r>
            <a:endParaRPr/>
          </a:p>
          <a:p>
            <a:pPr marL="0" lvl="0" indent="0" algn="l" rtl="0">
              <a:spcBef>
                <a:spcPts val="1600"/>
              </a:spcBef>
              <a:spcAft>
                <a:spcPts val="0"/>
              </a:spcAft>
              <a:buNone/>
            </a:pPr>
            <a:r>
              <a:rPr lang="it"/>
              <a:t>Come in C++, gli indici partono da 0 e arrivano alla length-1. Si può accedere ad una posizione usando le parentesi quadre: </a:t>
            </a:r>
            <a:r>
              <a:rPr lang="it">
                <a:latin typeface="Courier New"/>
                <a:ea typeface="Courier New"/>
                <a:cs typeface="Courier New"/>
                <a:sym typeface="Courier New"/>
              </a:rPr>
              <a:t>a[2] = 5;</a:t>
            </a:r>
            <a:endParaRPr>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Presentazione su schermo (16:9)</PresentationFormat>
  <Slides>32</Slides>
  <Notes>32</Notes>
  <HiddenSlides>0</HiddenSlides>
  <ScaleCrop>false</ScaleCrop>
  <HeadingPairs>
    <vt:vector size="4" baseType="variant">
      <vt:variant>
        <vt:lpstr>Tema</vt:lpstr>
      </vt:variant>
      <vt:variant>
        <vt:i4>1</vt:i4>
      </vt:variant>
      <vt:variant>
        <vt:lpstr>Titoli diapositive</vt:lpstr>
      </vt:variant>
      <vt:variant>
        <vt:i4>32</vt:i4>
      </vt:variant>
    </vt:vector>
  </HeadingPairs>
  <TitlesOfParts>
    <vt:vector size="33" baseType="lpstr">
      <vt:lpstr>Material</vt:lpstr>
      <vt:lpstr>User Interfaces Design Java - Sintassi</vt:lpstr>
      <vt:lpstr>Programmare in Java</vt:lpstr>
      <vt:lpstr>Codice sorgente: file .java  Solitamente, il file .java contiene una sola dichiarazione e definizione di classe “esterna”.  Bytecode: file .class. La Java virtual machine (JVM) interpreta il bytecode ed esegue il programma. La JVM è specifica per la piattaforma, ma l’ambiente di esecuzione è uniforme.  Il file .java è compilato, il file .class è interpretato. </vt:lpstr>
      <vt:lpstr>Hello World in Java</vt:lpstr>
      <vt:lpstr>Hello World in Java</vt:lpstr>
      <vt:lpstr>Parametri da linea di comando</vt:lpstr>
      <vt:lpstr>Naming convention</vt:lpstr>
      <vt:lpstr>Tipi base</vt:lpstr>
      <vt:lpstr>Array</vt:lpstr>
      <vt:lpstr>Matrici</vt:lpstr>
      <vt:lpstr>Sintassi di un programma Java</vt:lpstr>
      <vt:lpstr>Sintassi di un programma Java</vt:lpstr>
      <vt:lpstr>Classi</vt:lpstr>
      <vt:lpstr>Cosa succede quando creiamo un oggetto?</vt:lpstr>
      <vt:lpstr>I riferimenti</vt:lpstr>
      <vt:lpstr>Esempio</vt:lpstr>
      <vt:lpstr>Esempio</vt:lpstr>
      <vt:lpstr>Metodi statici</vt:lpstr>
      <vt:lpstr>Package</vt:lpstr>
      <vt:lpstr>Moduli</vt:lpstr>
      <vt:lpstr>Input da console</vt:lpstr>
      <vt:lpstr>Oggetti speciali: stringhe</vt:lpstr>
      <vt:lpstr>Confronto stringhe</vt:lpstr>
      <vt:lpstr>Stringhe formattate</vt:lpstr>
      <vt:lpstr>StringBuffer e StringBuilder</vt:lpstr>
      <vt:lpstr>Differenze di performance (1)</vt:lpstr>
      <vt:lpstr>Differenze di performance (2)</vt:lpstr>
      <vt:lpstr>Differenze di performance (3)</vt:lpstr>
      <vt:lpstr>Differenze di performance (4)</vt:lpstr>
      <vt:lpstr>Record</vt:lpstr>
      <vt:lpstr>Record</vt:lpstr>
      <vt:lpstr>Record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Interfaces Design Java - Sintassi</dc:title>
  <cp:lastModifiedBy>Francesco Vecchio</cp:lastModifiedBy>
  <cp:revision>1</cp:revision>
  <dcterms:modified xsi:type="dcterms:W3CDTF">2023-07-18T02:28:11Z</dcterms:modified>
</cp:coreProperties>
</file>