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0AF487-56AE-40F8-809D-D58A3D10C4B1}">
  <a:tblStyle styleId="{790AF487-56AE-40F8-809D-D58A3D10C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73a6b0a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73a6b0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73a6b0a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73a6b0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73a6b0a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73a6b0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73a6b0a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73a6b0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73a6b0ad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73a6b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73a6b0a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73a6b0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3a6b0ad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3a6b0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3a6b0a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3a6b0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73a6b0a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73a6b0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73a6b0a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73a6b0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73a6b0ad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73a6b0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73a6b0a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73a6b0a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73a6b0a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73a6b0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3a6b0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3a6b0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3a6b0a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73a6b0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73a6b0ad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73a6b0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73a6b0a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73a6b0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Ereditarietà, Generics, Classi Wrapper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conversione di tipo</a:t>
            </a:r>
            <a:endParaRPr baseline="-250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3925" y="1927200"/>
            <a:ext cx="5671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1) Upcast: sempre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 number1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2) Downcast: genera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number2 =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3) Downcast: può dare errore se i tipi non sono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compatibili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number3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4) Checked downcast: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(number1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number4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858525" y="1726500"/>
            <a:ext cx="316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da sottoclasse a superclasse,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automatica e corretta.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automatica da superclasse a sottoclasse,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genera errore.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esplicita potrebbe dare errore in fase di esecuzione se i due tipi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compatibili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tra loro.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modo corretto di effettuare un downcast è quello di verificare la compatibilità di tipo con il costrutto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Elementi costanti</a:t>
            </a:r>
            <a:endParaRPr baseline="-25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3925" y="1927200"/>
            <a:ext cx="6118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final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"STRINGA COSTANTE"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System.out.println(stringa);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 prova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248675" y="1826850"/>
            <a:ext cx="280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non esiste il concetto di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come in C++, tuttavia esiste la keyword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può essere utilizzata per campi, metodi e classi: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campi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modificati.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ridefiniti nelle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dichiarate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estese.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Astratte</a:t>
            </a:r>
            <a:endParaRPr baseline="-25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3925" y="1927200"/>
            <a:ext cx="5029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BaseClass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abstract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abstractMethod(...);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concreteMethod(...)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73425" y="1726500"/>
            <a:ext cx="374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classe astratta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può avere metodi astratti e concreti.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astratti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solamente dichiarati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non vengono implementati.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dei metodi astratti deve essere realizzata dalle sottoclassi, a meno che non siano anch’esse astratte.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astratta non è istanziabile (non si può creare un oggetto della classe).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</a:t>
            </a:r>
            <a:endParaRPr baseline="-250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3925" y="1927200"/>
            <a:ext cx="5167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Declarator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costanti&gt;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metodi&gt;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Impl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Declarator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273425" y="1880900"/>
            <a:ext cx="374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Un’interfaccia dichiara un insieme di costanti e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che implementa un’interfaccia deve rispettare il contratto e implementare tutti i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può implementare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più di una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52050" y="269600"/>
            <a:ext cx="86862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 default i campi sono public, static e final.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//deve essere ridefinito nelle classi che implementano l’interfaccia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di default nel caso in cui una classe non voglia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implementare questo metodo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del metodo1: obbligatoria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scegliere di non implementare il metodo2 perché ha un’implementazione di default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body"/>
          </p:nvPr>
        </p:nvSpPr>
        <p:spPr>
          <a:xfrm>
            <a:off x="211275" y="203150"/>
            <a:ext cx="8865000" cy="4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MyOtherInterface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ErrorClass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//Errore di compilazione: quale implementazione di metodo2 si considera?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SolutionClass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//Soluzione: implementare esplicitamente il metodo2	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/*È possibile usare anche i metodi delle interfacce scrivendo: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MyInterface.super.metodo2(); e/o MyOtherInterface.super.metodo2(); */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e Interfacce: osservazioni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definiscono la </a:t>
            </a:r>
            <a:r>
              <a:rPr lang="it" sz="1400">
                <a:solidFill>
                  <a:schemeClr val="accent3"/>
                </a:solidFill>
              </a:rPr>
              <a:t>sintassi</a:t>
            </a:r>
            <a:r>
              <a:rPr lang="it" sz="1400"/>
              <a:t> e la </a:t>
            </a:r>
            <a:r>
              <a:rPr lang="it" sz="1400">
                <a:solidFill>
                  <a:schemeClr val="accent3"/>
                </a:solidFill>
              </a:rPr>
              <a:t>semantica</a:t>
            </a:r>
            <a:r>
              <a:rPr lang="it" sz="1400"/>
              <a:t> degli oggetti, ossia il comportamento.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Una classe astratta </a:t>
            </a:r>
            <a:r>
              <a:rPr lang="it" sz="1400">
                <a:solidFill>
                  <a:schemeClr val="accent3"/>
                </a:solidFill>
              </a:rPr>
              <a:t>delega una parte della definizione del comportamento</a:t>
            </a:r>
            <a:r>
              <a:rPr lang="it" sz="1400"/>
              <a:t> alle sottoclassi concrete.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Un’interfaccia </a:t>
            </a:r>
            <a:r>
              <a:rPr lang="it" sz="1400">
                <a:solidFill>
                  <a:schemeClr val="accent3"/>
                </a:solidFill>
              </a:rPr>
              <a:t>definisce un contratto</a:t>
            </a:r>
            <a:r>
              <a:rPr lang="it" sz="1400"/>
              <a:t> di programmazione a cui gli implementatori si conformano.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</a:t>
            </a:r>
            <a:r>
              <a:rPr lang="it" sz="1400">
                <a:solidFill>
                  <a:schemeClr val="accent3"/>
                </a:solidFill>
              </a:rPr>
              <a:t>puramente astratte</a:t>
            </a:r>
            <a:r>
              <a:rPr lang="it" sz="1400"/>
              <a:t>, cioè senza campi e metodi concreti, sono realizzabili in Java, ma sono sotto tutti gli aspetti meno vantaggiose delle interfacce.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implementazione</a:t>
            </a:r>
            <a:endParaRPr baseline="-250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43925" y="1927200"/>
            <a:ext cx="480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Interface2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 { ...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Interface1, Interface2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436575" y="1880900"/>
            <a:ext cx="4582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seguenti dichiarazioni sono tutte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corrette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 obj1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 obj2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 obj3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tutti e soli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anonime</a:t>
            </a:r>
            <a:endParaRPr baseline="-25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3925" y="1927200"/>
            <a:ext cx="5224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MyInterface m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m.ciao();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346650" y="1826850"/>
            <a:ext cx="370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anonime permettono di rendere il codice più conciso.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allo stesso tempo di dichiarare e istanziare una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utili nel caso una classe sia usata una sola volta.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03300" y="1656225"/>
            <a:ext cx="5590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858550" y="1826850"/>
            <a:ext cx="319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due classi differiscono solo per il tipo di dato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volessimo creare altre classi simili dovremmo duplicare il codice cambiando solo il tipo. Ovviamente, non è la soluzione migliore.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esiste la possibilità di creare classi generiche (in modo simile ai template in c++).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 baseline="-25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65375" y="2137025"/>
            <a:ext cx="371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una classe può estendere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automaticamente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sottoclasse.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accessibili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solo all’interno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accessibili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05800" y="1778100"/>
            <a:ext cx="4867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Pair&lt;T1,T2&gt;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T2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 T2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029750" y="1826850"/>
            <a:ext cx="402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possono essere definite sulla base di uno o più parametri relativi al tipo dei dati che trattano.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e il numero dei parametri sono dichiarati nell’intestazione della classe (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&lt;T1,T2&gt;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nell’esempio).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dei parametri può essere successivamente utilizzato nella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generiche: come funzionano?</a:t>
            </a:r>
            <a:endParaRPr baseline="-250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105800" y="1778100"/>
            <a:ext cx="5232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Pair(Object first, Object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598525" y="1826850"/>
            <a:ext cx="3453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generiche in Java sono costrutti sintattici per gestire una forma di polimorfismo dinamico.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parametrici vengono gestiti tramite riferimenti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questo motivo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si possono utilizzare i tipi base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le classi generiche!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243925" y="1854075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può utilizzare lo stesso tipo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Pair&lt;String,String&gt;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Pair&lt;String,String&gt;(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possono utilizzare tipi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Pair&lt;String,Scanner&gt;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Pair&lt;String,Scanner&gt;(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possono utilizzare tipi base!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&gt;(1,2);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//&lt;− errore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classi generiche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294967295" type="body"/>
          </p:nvPr>
        </p:nvSpPr>
        <p:spPr>
          <a:xfrm>
            <a:off x="0" y="619050"/>
            <a:ext cx="8925000" cy="4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printArrayString(String[]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(String s : array) System.out.println(s);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printArrayTestObject(TestObject[]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(TestObject t : array) System.out.println(t);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&lt;T&gt; void printArray(T[]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 t : array) System.out.println 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Prova p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p.printArrayString(args);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generici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Wrapper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71900" y="1919075"/>
            <a:ext cx="5809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ogni tipo primitivo in java, esiste una classe corrispondente, chiamata </a:t>
            </a:r>
            <a:r>
              <a:rPr lang="it" sz="1400">
                <a:solidFill>
                  <a:schemeClr val="accent3"/>
                </a:solidFill>
              </a:rPr>
              <a:t>classe Wrapper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È utile in tutti quei contesti in cui non si possono utilizzare i tipi base (ad esempio con le classi generiche).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la classe String, le classi Wrapper sono </a:t>
            </a:r>
            <a:r>
              <a:rPr lang="it" sz="1400">
                <a:solidFill>
                  <a:schemeClr val="accent3"/>
                </a:solidFill>
              </a:rPr>
              <a:t>immutabili</a:t>
            </a:r>
            <a:r>
              <a:rPr lang="it" sz="1400"/>
              <a:t>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" name="Google Shape;218;p36"/>
          <p:cNvGraphicFramePr/>
          <p:nvPr/>
        </p:nvGraphicFramePr>
        <p:xfrm>
          <a:off x="6586025" y="1820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{790AF487-56AE-40F8-809D-D58A3D10C4B1}</a:tableStyleId>
              </a:tblPr>
              <a:tblGrid>
                <a:gridCol w="1079600"/>
                <a:gridCol w="117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144150" y="770175"/>
            <a:ext cx="87348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num1 = 5;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num2 = num1;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num3 = num2;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num4 = 6;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num2++;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System.out.println(num2);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6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System.out.println(num3);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5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Ereditarietà: c</a:t>
            </a:r>
            <a:r>
              <a:rPr lang="it"/>
              <a:t>lasse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900" y="2137025"/>
            <a:ext cx="8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tutte le classi estendono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implicitamente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la classe predefinita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istanziabile e contiene implementazioni di default per alcuni metodi di utilità generale.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oggetto Java dispone di tali metodi automaticamente. I più importanti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equals(Object o);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hashCode();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 clone();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e binding dinamico</a:t>
            </a:r>
            <a:endParaRPr baseline="-25000"/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2137025"/>
            <a:ext cx="85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sottoclasse può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ridefinire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i metodi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firma del metodo è la stessa.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differenza del C++ non si deve specificare la keyword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JVM stabilisce dinamicamente sulla base della classe della particolare istanza quale metodo invocare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43925" y="1927200"/>
            <a:ext cx="5175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TestObject@6d06d69c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TestObject@7852e922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053575" y="2193900"/>
            <a:ext cx="255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eredita (implicitamente) 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Quindi, può utilizzare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925" y="1854075"/>
            <a:ext cx="7337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Ridefinizione del metodo toString() della classe Object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toString()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"Value: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1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(1)</a:t>
            </a:r>
            <a:endParaRPr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3925" y="1854075"/>
            <a:ext cx="533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Object[] arrayMisto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Object[2];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arrayMisto[0] = 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arrayMisto[1] = 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(Object o : arrayMisto)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System.out.println(o);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(2)</a:t>
            </a:r>
            <a:endParaRPr baseline="-25000"/>
          </a:p>
        </p:txBody>
      </p:sp>
      <p:sp>
        <p:nvSpPr>
          <p:cNvPr id="107" name="Google Shape;107;p19"/>
          <p:cNvSpPr txBox="1"/>
          <p:nvPr/>
        </p:nvSpPr>
        <p:spPr>
          <a:xfrm>
            <a:off x="6216075" y="2193925"/>
            <a:ext cx="228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Value: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Negli esempi,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 è superclasse (implicita)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Riferendosi agli oggetti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 come se fossero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, si possono utilizzare su di essi tutti e soli i metodi definiti in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Se i metodi sono stati ridefiniti il binding dinamico invocherà il metodo corrispondente (</a:t>
            </a:r>
            <a:r>
              <a:rPr lang="it" sz="1600">
                <a:solidFill>
                  <a:schemeClr val="accent3"/>
                </a:solidFill>
              </a:rPr>
              <a:t>polimorfismo</a:t>
            </a:r>
            <a:r>
              <a:rPr lang="it" sz="1600"/>
              <a:t>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Invocare metodi della superclasse</a:t>
            </a:r>
            <a:endParaRPr baseline="-25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3925" y="1927200"/>
            <a:ext cx="6416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.value =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(value);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.getValue()+1;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Sottoclasse s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System.out.println(s.getValue());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736125" y="2177650"/>
            <a:ext cx="235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costruttore si può usare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invocare il costruttore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invocare un metodo della superclasse si può utilizzare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.metodo()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