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b50a3949a_1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eb50a3949a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b50a3949a_1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eb50a3949a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b50a3949a_1_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eb50a3949a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b50a3949a_1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b50a3949a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eb50a3949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eb50a3949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b50a3949a_1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eb50a3949a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b50a3949a_1_6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eb50a3949a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eb50a3949a_1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eb50a3949a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b50a3949a_1_7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eb50a3949a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b50a3949a_1_10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b50a3949a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b73a6b0ad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b73a6b0a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eb50a3949a_1_1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eb50a3949a_1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eb50a3949a_1_16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eb50a3949a_1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b50a3949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b50a3949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b73a6b0ad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b73a6b0a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b50a3949a_0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b50a3949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b73a6b0ad_0_8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b73a6b0ad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68ef67bc7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68ef67b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b73a6b0ad_0_7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b73a6b0a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b50a3949a_1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b50a3949a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User Interfaces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/>
              <a:t>Java - Strutture Dati e Collections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Carmine Dodaro - Università della Calabria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471900" y="1919075"/>
            <a:ext cx="8222100" cy="31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boolean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equals(Object o)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    //regola 1 (riflessività)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if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== o)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 true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    //regola 5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(o ==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 false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//se le classi sono diverse i due oggetti sono diversi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.getClass() != o.getClass())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 false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 qui siamo sicuri che o sia un oggetto della classe Persona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Persona p = (Persona) o;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 qui facciamo il controllo che le due persone siano uguali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cf.equals(p.cf);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4" name="Google Shape;124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Esempio nella classe Persona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Stack/Queue</a:t>
            </a:r>
            <a:endParaRPr baseline="-25000"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243925" y="1927200"/>
            <a:ext cx="43281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Classe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Stack</a:t>
            </a:r>
            <a:r>
              <a:rPr lang="it" sz="1400"/>
              <a:t>: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La </a:t>
            </a:r>
            <a:r>
              <a:rPr lang="it" sz="1400">
                <a:solidFill>
                  <a:schemeClr val="accent3"/>
                </a:solidFill>
              </a:rPr>
              <a:t>pila</a:t>
            </a:r>
            <a:r>
              <a:rPr lang="it" sz="1400"/>
              <a:t> (o </a:t>
            </a:r>
            <a:r>
              <a:rPr lang="it" sz="1400">
                <a:solidFill>
                  <a:schemeClr val="accent3"/>
                </a:solidFill>
              </a:rPr>
              <a:t>stack</a:t>
            </a:r>
            <a:r>
              <a:rPr lang="it" sz="1400"/>
              <a:t>) rappresenta un gruppo di elementi disposti secondo un criterio </a:t>
            </a:r>
            <a:r>
              <a:rPr lang="it" sz="1400">
                <a:solidFill>
                  <a:schemeClr val="accent3"/>
                </a:solidFill>
              </a:rPr>
              <a:t>LIFO</a:t>
            </a:r>
            <a:r>
              <a:rPr lang="it" sz="1400"/>
              <a:t> (</a:t>
            </a:r>
            <a:r>
              <a:rPr lang="it" sz="1400">
                <a:solidFill>
                  <a:schemeClr val="accent3"/>
                </a:solidFill>
              </a:rPr>
              <a:t>Last In First Out</a:t>
            </a:r>
            <a:r>
              <a:rPr lang="it" sz="1400"/>
              <a:t>), in cui l’ultimo elemento inserito è il primo ad essere processato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Le operazioni principali sono aggiunta, con cui un elemento è aggiunto alla pila, e rimozione, con cui un elemento è rimosso dalla pila</a:t>
            </a:r>
            <a:endParaRPr sz="1400"/>
          </a:p>
        </p:txBody>
      </p:sp>
      <p:sp>
        <p:nvSpPr>
          <p:cNvPr id="131" name="Google Shape;131;p23"/>
          <p:cNvSpPr txBox="1"/>
          <p:nvPr/>
        </p:nvSpPr>
        <p:spPr>
          <a:xfrm>
            <a:off x="4615325" y="1880900"/>
            <a:ext cx="44937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Interfaccia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Queue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La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coda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(o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queue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) rappresenta un gruppo di elementi disposti secondo un criterio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FIFO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First In First Out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), in cui il primo elemento inserito è il primo ad essere processato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Le operazioni principali sono aggiunta, con cui un elemento è aggiunto alla coda, e rimozione, con cui un elemento è rimosso dalla coda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Un’implementazione concreta è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PriorityQueue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Set</a:t>
            </a:r>
            <a:endParaRPr baseline="-25000"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243925" y="1927200"/>
            <a:ext cx="87510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Interfaccia</a:t>
            </a:r>
            <a:r>
              <a:rPr lang="it" sz="1400"/>
              <a:t>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it" sz="1400"/>
              <a:t>: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it" sz="1400"/>
              <a:t> implementa una collection che non contiene duplicati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Due implementazioni concrete: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HashSet</a:t>
            </a:r>
            <a:r>
              <a:rPr lang="it" sz="1400"/>
              <a:t> e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TreeSet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HashSet</a:t>
            </a:r>
            <a:r>
              <a:rPr lang="it" sz="1400"/>
              <a:t>: è un’implementazione basata sul concetto di </a:t>
            </a:r>
            <a:r>
              <a:rPr lang="it" sz="1400">
                <a:solidFill>
                  <a:schemeClr val="accent3"/>
                </a:solidFill>
              </a:rPr>
              <a:t>hash</a:t>
            </a:r>
            <a:r>
              <a:rPr lang="it" sz="1400"/>
              <a:t>, non c’è garanzia che l’ordine degli elementi non cambi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Attenzione: per usare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HashSet</a:t>
            </a:r>
            <a:r>
              <a:rPr lang="it" sz="1400"/>
              <a:t> in modo opportuno con oggetti creati da noi dobbiamo ridefinire il metodo </a:t>
            </a:r>
            <a:r>
              <a:rPr lang="it" sz="14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hashCode</a:t>
            </a:r>
            <a:endParaRPr sz="14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TreeSet</a:t>
            </a:r>
            <a:r>
              <a:rPr lang="it" sz="1400"/>
              <a:t>: gli elementi sono ordinati seguendo il loro ordine naturale oppure usando un </a:t>
            </a:r>
            <a:r>
              <a:rPr lang="it" sz="1400">
                <a:solidFill>
                  <a:schemeClr val="accent3"/>
                </a:solidFill>
              </a:rPr>
              <a:t>Comparatore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471900" y="1919075"/>
            <a:ext cx="4054200" cy="31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Set&lt;String&gt; set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HashSet&lt;String&gt;();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set.add(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"aaa"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set.add(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"aaa"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set.add(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"aaa"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set.add(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"bbb"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set.add(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"ddd"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set.add(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"ccc"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//Possibile output: [aaa, ccc, bbb, ddd]</a:t>
            </a:r>
            <a:endParaRPr sz="12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System.out.println(set);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3" name="Google Shape;143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HashSet</a:t>
            </a:r>
            <a:r>
              <a:rPr lang="it"/>
              <a:t> e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TreeSet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4746950" y="1919075"/>
            <a:ext cx="4054200" cy="31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Set&lt;String&gt; set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TreeSet&lt;String&gt;();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set.add(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"aaa"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set.add(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"aaa"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set.add(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"aaa"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set.add(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"bbb"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set.add(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"ddd"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set.add(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"ccc"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//Possibile output: [aaa, bbb, ccc, ddd]</a:t>
            </a:r>
            <a:endParaRPr sz="12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System.out.println(set);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Map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226075" y="340300"/>
            <a:ext cx="2808000" cy="42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L’interfaccia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it" sz="1400"/>
              <a:t>: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Un oggetto che collega </a:t>
            </a:r>
            <a:r>
              <a:rPr b="1" lang="it" sz="1400"/>
              <a:t>keys</a:t>
            </a:r>
            <a:r>
              <a:rPr lang="it" sz="1400"/>
              <a:t> (chiavi) a </a:t>
            </a:r>
            <a:r>
              <a:rPr b="1" lang="it" sz="1400"/>
              <a:t>values</a:t>
            </a:r>
            <a:r>
              <a:rPr lang="it" sz="1400"/>
              <a:t> (valori)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Una mappa non può contenere chiavi duplicate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Implementazioni di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it" sz="1400"/>
              <a:t>: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HashMap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Hashtable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TreeMap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5" name="Google Shape;155;p27"/>
          <p:cNvSpPr txBox="1"/>
          <p:nvPr/>
        </p:nvSpPr>
        <p:spPr>
          <a:xfrm>
            <a:off x="3325275" y="1200"/>
            <a:ext cx="5738100" cy="51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Metodi principali: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//Svuota la mappa</a:t>
            </a:r>
            <a:endParaRPr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clear();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//Restituisce true se key è usato come chiave</a:t>
            </a:r>
            <a:endParaRPr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containsKey(Object key);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//Restituisce true se esiste almeno una chiave che mappa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sul valore value</a:t>
            </a:r>
            <a:endParaRPr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containsValue(Object value);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//Restituisce il valore associato alla chiave key, o null se la chiave non è presente</a:t>
            </a:r>
            <a:endParaRPr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V get(Object key);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//Restituisce true se la mappa è vuota</a:t>
            </a:r>
            <a:endParaRPr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isEmpty();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//Restituisce un Set contenente tutte le chiavi</a:t>
            </a:r>
            <a:endParaRPr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Set&lt;K&gt; keySet();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//Associa il valore value alla chiave key. Restituisce il precedente valore associato a key, oppure null se nessun valore era associato a key</a:t>
            </a:r>
            <a:endParaRPr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V put(K key, V value);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//Restituisce una Collection di tutti i valori contenuti nella mappa</a:t>
            </a:r>
            <a:endParaRPr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Collection &lt;V&gt; values();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Map (1)</a:t>
            </a:r>
            <a:endParaRPr baseline="-25000"/>
          </a:p>
        </p:txBody>
      </p:sp>
      <p:sp>
        <p:nvSpPr>
          <p:cNvPr id="161" name="Google Shape;161;p28"/>
          <p:cNvSpPr txBox="1"/>
          <p:nvPr/>
        </p:nvSpPr>
        <p:spPr>
          <a:xfrm>
            <a:off x="98250" y="748675"/>
            <a:ext cx="89940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Dato un array di marche, vogliamo stampare il numero di occorrenze di ogni marca all’interno dell’array.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String[] marche = {</a:t>
            </a:r>
            <a:r>
              <a:rPr lang="it" sz="16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"fiat"</a:t>
            </a:r>
            <a:r>
              <a:rPr lang="it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6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"fiat"</a:t>
            </a:r>
            <a:r>
              <a:rPr lang="it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6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"toyota"</a:t>
            </a:r>
            <a:r>
              <a:rPr lang="it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6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"mercedes"</a:t>
            </a:r>
            <a:r>
              <a:rPr lang="it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6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"toyota"</a:t>
            </a:r>
            <a:r>
              <a:rPr lang="it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6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"ferrari"</a:t>
            </a:r>
            <a:r>
              <a:rPr lang="it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6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Set&lt;String&gt; tutteLeMarche = </a:t>
            </a: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TreeSet&lt;String&gt;();</a:t>
            </a:r>
            <a:endParaRPr sz="16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Collections.addAll(tutteLeMarche, marche);</a:t>
            </a:r>
            <a:endParaRPr sz="16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it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(String marca : tutteLeMarche) {</a:t>
            </a:r>
            <a:endParaRPr sz="16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int</a:t>
            </a:r>
            <a:r>
              <a:rPr lang="it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cont = 0;</a:t>
            </a:r>
            <a:endParaRPr sz="16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for</a:t>
            </a:r>
            <a:r>
              <a:rPr lang="it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(String marca2 : marche) {</a:t>
            </a:r>
            <a:endParaRPr sz="16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if</a:t>
            </a:r>
            <a:r>
              <a:rPr lang="it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(marca.equals(marca2))</a:t>
            </a:r>
            <a:endParaRPr sz="16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it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cont++;</a:t>
            </a:r>
            <a:endParaRPr sz="16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System.out.println(marca + </a:t>
            </a:r>
            <a:r>
              <a:rPr lang="it" sz="16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": "</a:t>
            </a:r>
            <a:r>
              <a:rPr lang="it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+ cont + </a:t>
            </a:r>
            <a:r>
              <a:rPr lang="it" sz="16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 occorrenze"</a:t>
            </a:r>
            <a:r>
              <a:rPr lang="it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Map (2)</a:t>
            </a:r>
            <a:endParaRPr baseline="-25000"/>
          </a:p>
        </p:txBody>
      </p:sp>
      <p:sp>
        <p:nvSpPr>
          <p:cNvPr id="167" name="Google Shape;167;p29"/>
          <p:cNvSpPr txBox="1"/>
          <p:nvPr/>
        </p:nvSpPr>
        <p:spPr>
          <a:xfrm>
            <a:off x="98250" y="807025"/>
            <a:ext cx="89943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Dato un array di marche, vogliamo stampare il numero di occorrenze di ogni marca all’interno dell’array.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String[] marche = {</a:t>
            </a:r>
            <a:r>
              <a:rPr lang="it" sz="16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"fiat"</a:t>
            </a:r>
            <a:r>
              <a:rPr lang="it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6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"fiat"</a:t>
            </a:r>
            <a:r>
              <a:rPr lang="it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6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"toyota"</a:t>
            </a:r>
            <a:r>
              <a:rPr lang="it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6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"mercedes"</a:t>
            </a:r>
            <a:r>
              <a:rPr lang="it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6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"toyota"</a:t>
            </a:r>
            <a:r>
              <a:rPr lang="it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6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"ferrari"</a:t>
            </a:r>
            <a:r>
              <a:rPr lang="it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6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Map&lt;String,Integer&gt; marcheOcc = </a:t>
            </a: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TreeMap&lt;String,Integer&gt;();</a:t>
            </a:r>
            <a:endParaRPr sz="16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it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(String marca : marche) {</a:t>
            </a:r>
            <a:endParaRPr sz="16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if</a:t>
            </a:r>
            <a:r>
              <a:rPr lang="it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(!marcheOcc.containsKey(marca))</a:t>
            </a:r>
            <a:endParaRPr sz="16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marcheOcc.put(marca, 0);</a:t>
            </a:r>
            <a:endParaRPr sz="16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marcheOcc.put(marca, marcheOcc.get(marca)+1);</a:t>
            </a:r>
            <a:endParaRPr sz="16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System.out.println(marcheOcc);</a:t>
            </a:r>
            <a:endParaRPr sz="16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HashMap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3" name="Google Shape;173;p30"/>
          <p:cNvSpPr txBox="1"/>
          <p:nvPr/>
        </p:nvSpPr>
        <p:spPr>
          <a:xfrm>
            <a:off x="284400" y="1927200"/>
            <a:ext cx="88080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Le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HashMap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sono un’implementazione dell’interfaccia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HashMap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e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Hashtable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sono due implementazioni simili.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HashMap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non è sincronizzato e accetta una chiave e un numero illimitato di valori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null.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Hashtable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è sincronizzato e non accetta chiavi e valori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null.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L’implementazione di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HashSet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usa internamente una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HashMap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L’implementazione si basa su un array di liste.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Ogni chiave è convertita in un intero positivo, detto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hash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che rappresenta la posizione nell’array.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L’efficienza della struttura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HashMap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dipende da due parametri: la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capacità iniziale dell’array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(default 16) e il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load factor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(default 0.75). Quando il numero di elementi inseriti eccede il prodotto tra load factor e la capacità attuale dell’array, viene fatto un ridimensionamento dell’array in cui viene orientativamente raddoppiato.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HashMap</a:t>
            </a:r>
            <a:endParaRPr baseline="-25000"/>
          </a:p>
        </p:txBody>
      </p:sp>
      <p:sp>
        <p:nvSpPr>
          <p:cNvPr id="179" name="Google Shape;179;p31"/>
          <p:cNvSpPr/>
          <p:nvPr/>
        </p:nvSpPr>
        <p:spPr>
          <a:xfrm>
            <a:off x="1293754" y="1916644"/>
            <a:ext cx="1382100" cy="5247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1"/>
          <p:cNvSpPr/>
          <p:nvPr/>
        </p:nvSpPr>
        <p:spPr>
          <a:xfrm>
            <a:off x="1293754" y="2441372"/>
            <a:ext cx="1382100" cy="5247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1"/>
          <p:cNvSpPr/>
          <p:nvPr/>
        </p:nvSpPr>
        <p:spPr>
          <a:xfrm>
            <a:off x="1293754" y="2966099"/>
            <a:ext cx="1382100" cy="5247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1"/>
          <p:cNvSpPr/>
          <p:nvPr/>
        </p:nvSpPr>
        <p:spPr>
          <a:xfrm>
            <a:off x="1293754" y="3490826"/>
            <a:ext cx="1382100" cy="5247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1"/>
          <p:cNvSpPr/>
          <p:nvPr/>
        </p:nvSpPr>
        <p:spPr>
          <a:xfrm>
            <a:off x="1293754" y="4015553"/>
            <a:ext cx="1382100" cy="5247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1"/>
          <p:cNvSpPr/>
          <p:nvPr/>
        </p:nvSpPr>
        <p:spPr>
          <a:xfrm>
            <a:off x="3765561" y="2030418"/>
            <a:ext cx="1382100" cy="2973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&lt;fiat,2&gt;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3765561" y="3604600"/>
            <a:ext cx="1382100" cy="2973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&lt;mercedes,1&gt;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31"/>
          <p:cNvSpPr/>
          <p:nvPr/>
        </p:nvSpPr>
        <p:spPr>
          <a:xfrm>
            <a:off x="3765561" y="2517532"/>
            <a:ext cx="1382100" cy="2973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&lt;ferrari,1&gt;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31"/>
          <p:cNvSpPr/>
          <p:nvPr/>
        </p:nvSpPr>
        <p:spPr>
          <a:xfrm>
            <a:off x="6237368" y="2517532"/>
            <a:ext cx="1382100" cy="2973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&lt;toyota,2&gt;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8" name="Google Shape;188;p31"/>
          <p:cNvCxnSpPr>
            <a:endCxn id="184" idx="1"/>
          </p:cNvCxnSpPr>
          <p:nvPr/>
        </p:nvCxnSpPr>
        <p:spPr>
          <a:xfrm>
            <a:off x="2675961" y="2179068"/>
            <a:ext cx="108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" name="Google Shape;189;p31"/>
          <p:cNvCxnSpPr/>
          <p:nvPr/>
        </p:nvCxnSpPr>
        <p:spPr>
          <a:xfrm>
            <a:off x="2676047" y="2666121"/>
            <a:ext cx="108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31"/>
          <p:cNvCxnSpPr>
            <a:stCxn id="191" idx="6"/>
          </p:cNvCxnSpPr>
          <p:nvPr/>
        </p:nvCxnSpPr>
        <p:spPr>
          <a:xfrm>
            <a:off x="5083175" y="2666125"/>
            <a:ext cx="1154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" name="Google Shape;192;p31"/>
          <p:cNvCxnSpPr/>
          <p:nvPr/>
        </p:nvCxnSpPr>
        <p:spPr>
          <a:xfrm>
            <a:off x="2676047" y="3753190"/>
            <a:ext cx="108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3" name="Google Shape;193;p31"/>
          <p:cNvCxnSpPr/>
          <p:nvPr/>
        </p:nvCxnSpPr>
        <p:spPr>
          <a:xfrm>
            <a:off x="2676047" y="3224784"/>
            <a:ext cx="108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p31"/>
          <p:cNvCxnSpPr/>
          <p:nvPr/>
        </p:nvCxnSpPr>
        <p:spPr>
          <a:xfrm>
            <a:off x="2676047" y="4277917"/>
            <a:ext cx="108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" name="Google Shape;195;p31"/>
          <p:cNvCxnSpPr>
            <a:stCxn id="196" idx="6"/>
          </p:cNvCxnSpPr>
          <p:nvPr/>
        </p:nvCxnSpPr>
        <p:spPr>
          <a:xfrm>
            <a:off x="5083175" y="3753250"/>
            <a:ext cx="1154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" name="Google Shape;197;p31"/>
          <p:cNvCxnSpPr>
            <a:stCxn id="198" idx="6"/>
          </p:cNvCxnSpPr>
          <p:nvPr/>
        </p:nvCxnSpPr>
        <p:spPr>
          <a:xfrm>
            <a:off x="5083175" y="2174250"/>
            <a:ext cx="1154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" name="Google Shape;199;p31"/>
          <p:cNvCxnSpPr>
            <a:stCxn id="200" idx="6"/>
          </p:cNvCxnSpPr>
          <p:nvPr/>
        </p:nvCxnSpPr>
        <p:spPr>
          <a:xfrm>
            <a:off x="7558313" y="2666175"/>
            <a:ext cx="115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1" name="Google Shape;201;p31"/>
          <p:cNvSpPr txBox="1"/>
          <p:nvPr/>
        </p:nvSpPr>
        <p:spPr>
          <a:xfrm>
            <a:off x="351850" y="2035550"/>
            <a:ext cx="941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31"/>
          <p:cNvSpPr txBox="1"/>
          <p:nvPr/>
        </p:nvSpPr>
        <p:spPr>
          <a:xfrm>
            <a:off x="351848" y="2547326"/>
            <a:ext cx="941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31"/>
          <p:cNvSpPr txBox="1"/>
          <p:nvPr/>
        </p:nvSpPr>
        <p:spPr>
          <a:xfrm>
            <a:off x="351848" y="3059105"/>
            <a:ext cx="941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31"/>
          <p:cNvSpPr txBox="1"/>
          <p:nvPr/>
        </p:nvSpPr>
        <p:spPr>
          <a:xfrm>
            <a:off x="352373" y="3583832"/>
            <a:ext cx="941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p31"/>
          <p:cNvSpPr txBox="1"/>
          <p:nvPr/>
        </p:nvSpPr>
        <p:spPr>
          <a:xfrm>
            <a:off x="351848" y="4108559"/>
            <a:ext cx="941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31"/>
          <p:cNvSpPr txBox="1"/>
          <p:nvPr/>
        </p:nvSpPr>
        <p:spPr>
          <a:xfrm>
            <a:off x="312250" y="4633275"/>
            <a:ext cx="82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String[] marche = {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"fiat"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"fiat"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"toyota"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"mercedes"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"toyota"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"ferrari"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31"/>
          <p:cNvSpPr/>
          <p:nvPr/>
        </p:nvSpPr>
        <p:spPr>
          <a:xfrm>
            <a:off x="3765548" y="3061050"/>
            <a:ext cx="321900" cy="297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∅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31"/>
          <p:cNvSpPr/>
          <p:nvPr/>
        </p:nvSpPr>
        <p:spPr>
          <a:xfrm>
            <a:off x="3765848" y="4118938"/>
            <a:ext cx="321900" cy="297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∅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31"/>
          <p:cNvSpPr/>
          <p:nvPr/>
        </p:nvSpPr>
        <p:spPr>
          <a:xfrm>
            <a:off x="6237348" y="3604600"/>
            <a:ext cx="321900" cy="297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∅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31"/>
          <p:cNvSpPr/>
          <p:nvPr/>
        </p:nvSpPr>
        <p:spPr>
          <a:xfrm>
            <a:off x="6237348" y="2030425"/>
            <a:ext cx="321900" cy="297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∅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31"/>
          <p:cNvSpPr/>
          <p:nvPr/>
        </p:nvSpPr>
        <p:spPr>
          <a:xfrm>
            <a:off x="8709198" y="2517525"/>
            <a:ext cx="321900" cy="297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∅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2" name="Google Shape;212;p31"/>
          <p:cNvCxnSpPr/>
          <p:nvPr/>
        </p:nvCxnSpPr>
        <p:spPr>
          <a:xfrm>
            <a:off x="4916425" y="2031475"/>
            <a:ext cx="0" cy="295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31"/>
          <p:cNvCxnSpPr/>
          <p:nvPr/>
        </p:nvCxnSpPr>
        <p:spPr>
          <a:xfrm>
            <a:off x="4916425" y="2518525"/>
            <a:ext cx="0" cy="295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31"/>
          <p:cNvCxnSpPr/>
          <p:nvPr/>
        </p:nvCxnSpPr>
        <p:spPr>
          <a:xfrm>
            <a:off x="4916425" y="3605650"/>
            <a:ext cx="0" cy="295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31"/>
          <p:cNvCxnSpPr/>
          <p:nvPr/>
        </p:nvCxnSpPr>
        <p:spPr>
          <a:xfrm>
            <a:off x="7394675" y="2518525"/>
            <a:ext cx="0" cy="295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" name="Google Shape;198;p31"/>
          <p:cNvSpPr/>
          <p:nvPr/>
        </p:nvSpPr>
        <p:spPr>
          <a:xfrm>
            <a:off x="4980875" y="2133000"/>
            <a:ext cx="102300" cy="82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1"/>
          <p:cNvSpPr/>
          <p:nvPr/>
        </p:nvSpPr>
        <p:spPr>
          <a:xfrm>
            <a:off x="4980875" y="2624875"/>
            <a:ext cx="102300" cy="82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1"/>
          <p:cNvSpPr/>
          <p:nvPr/>
        </p:nvSpPr>
        <p:spPr>
          <a:xfrm>
            <a:off x="4980875" y="3712000"/>
            <a:ext cx="102300" cy="82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1"/>
          <p:cNvSpPr/>
          <p:nvPr/>
        </p:nvSpPr>
        <p:spPr>
          <a:xfrm>
            <a:off x="7456013" y="2624925"/>
            <a:ext cx="102300" cy="82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Strutture dati in Java: Collections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471900" y="2137025"/>
            <a:ext cx="4931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Una 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collezione (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collection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) è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costituita da un gruppo di oggetti che sono tra loro collegati.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Una collezione è anche definita utilizzando il termine contenitore (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container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All’interno delle collezioni è possibile effettuare ricerche, aggiungere/rimuovere elementi ecc.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Java fornisce una libreria/framework (composta da classi e interfacce) per la gestione delle strutture dati più comuni.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5891050" y="2185775"/>
            <a:ext cx="28845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Le collections: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Char char="●"/>
            </a:pP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List: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Char char="○"/>
            </a:pP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Char char="○"/>
            </a:pP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Char char="○"/>
            </a:pP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LinkedList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Char char="●"/>
            </a:pP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Stack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Char char="●"/>
            </a:pP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Queue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Char char="●"/>
            </a:pP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Char char="●"/>
            </a:pP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HashMap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1" name="Google Shape;221;p32"/>
          <p:cNvSpPr txBox="1"/>
          <p:nvPr/>
        </p:nvSpPr>
        <p:spPr>
          <a:xfrm>
            <a:off x="273025" y="1779600"/>
            <a:ext cx="86175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Consideriamo la classe Persona con il metodo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equals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implementato correttamente.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java.util.HashMap;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ProvaHashMap {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void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main(String[] args) {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HashMap&lt;Persona, String&gt; m = </a:t>
            </a: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HashMap&lt;Persona, String&gt;();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Persona p1 = </a:t>
            </a: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Persona(</a:t>
            </a:r>
            <a:r>
              <a:rPr lang="it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"MRARSS80A01H501Z"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Persona p2 = </a:t>
            </a: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Persona(</a:t>
            </a:r>
            <a:r>
              <a:rPr lang="it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"MRARSS80A01H501Z"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m.put(p1,</a:t>
            </a:r>
            <a:r>
              <a:rPr lang="it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"Roma"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if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(m.containsKey(p2)) </a:t>
            </a:r>
            <a:r>
              <a:rPr lang="it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//È true o false?</a:t>
            </a:r>
            <a:endParaRPr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</a:t>
            </a:r>
            <a:r>
              <a:rPr lang="it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"Trovato nella map!"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else</a:t>
            </a:r>
            <a:endParaRPr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</a:t>
            </a:r>
            <a:r>
              <a:rPr lang="it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"Non trovato nella map!"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HashMap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7" name="Google Shape;227;p33"/>
          <p:cNvSpPr txBox="1"/>
          <p:nvPr/>
        </p:nvSpPr>
        <p:spPr>
          <a:xfrm>
            <a:off x="273025" y="1779600"/>
            <a:ext cx="86175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Nell’esempio precedente 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il metodo </a:t>
            </a:r>
            <a:r>
              <a:rPr lang="it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containsKey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non riesce a capire che p1 e p2 rappresentano la stessa persona,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nonostante il metodo </a:t>
            </a:r>
            <a:r>
              <a:rPr lang="it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equals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Per implementare il corretto funzionamento va ridefinito anche il metodo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int hashCode();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dove l’intero restituito è il codice hash per l’oggetto.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Il metodo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hashCode()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deve rispettare queste regole generali: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Quando è eseguito sullo stesso oggetto più volte deve restituire sempre lo stesso intero.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Se due oggetti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sono uguali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eseguendo il metodo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equals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deve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restituire lo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stesso intero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Se due oggetti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sono diversi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eseguendo il metodo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equals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è preferibile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restituire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interi diversi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per garantire performance migliori.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33"/>
          <p:cNvSpPr txBox="1"/>
          <p:nvPr/>
        </p:nvSpPr>
        <p:spPr>
          <a:xfrm>
            <a:off x="476875" y="4530375"/>
            <a:ext cx="8720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Implementazione: </a:t>
            </a: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int</a:t>
            </a: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hashCode()</a:t>
            </a: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Objects.hash(cf); }</a:t>
            </a:r>
            <a:endParaRPr sz="16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List, Stack, </a:t>
            </a:r>
            <a:r>
              <a:rPr lang="it"/>
              <a:t>Queue, </a:t>
            </a:r>
            <a:r>
              <a:rPr lang="it"/>
              <a:t>Set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Metodi comuni</a:t>
            </a:r>
            <a:endParaRPr baseline="-25000"/>
          </a:p>
        </p:txBody>
      </p:sp>
      <p:sp>
        <p:nvSpPr>
          <p:cNvPr id="86" name="Google Shape;86;p16"/>
          <p:cNvSpPr txBox="1"/>
          <p:nvPr/>
        </p:nvSpPr>
        <p:spPr>
          <a:xfrm>
            <a:off x="471900" y="2137025"/>
            <a:ext cx="85068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 Aggiunge un elemento</a:t>
            </a:r>
            <a:endParaRPr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add(T t);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 Rimuove tutti gli elementi</a:t>
            </a:r>
            <a:endParaRPr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clear();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 Restituisce true se obj è nella collection, false altrimenti</a:t>
            </a:r>
            <a:endParaRPr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contains(Object obj);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 Restituisce true se la collection è vuota</a:t>
            </a:r>
            <a:endParaRPr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isEmpty();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//Rimuove obj, restituisce true se presente, false altrimenti</a:t>
            </a:r>
            <a:endParaRPr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remove(Object obj);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 Restituisce la dimensione della collection</a:t>
            </a:r>
            <a:endParaRPr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size();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L’interfaccia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239850" y="1820125"/>
            <a:ext cx="86862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Rappresenta una sequenza di elementi.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è un’interfaccia che poi è implementata da diverse classi: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e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LinkedList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e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sono simili all’implementazione di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in c++.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è tipicamente più lento perché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è thread-safe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è più veloce ma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non è thread-safe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LinkedList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rappresenta un’implementazione di una lista doppiamente concatenata, simile a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in c++.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idx="4294967295" type="body"/>
          </p:nvPr>
        </p:nvSpPr>
        <p:spPr>
          <a:xfrm>
            <a:off x="98250" y="709775"/>
            <a:ext cx="9045900" cy="43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Vector&lt;String&gt;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v =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Vector&lt;String&gt;();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v.add(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"Marco"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v.add(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"Maria"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v.add(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"Simone"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v.add(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"Chiara"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(String s : v)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   System.out.println(s);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//Stampa il contenuto di v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System.out.println(v.get(2));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//Output: Simone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v.set(0,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"Mauro"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//Modifica Marco in Mauro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System.out.println(v);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//Output: [Mauro, Maria, Simone, Chiara]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v.remove(2);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//Rimuove l’elemento in posizione 2 e lo restituisce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v.remove(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"Chiara"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//Rimuove la prima occorrenza, restituisce true se presente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System.out.println(v);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//Output: [Mauro, Maria]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v.clear();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//Svuota il vettore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System.out.println(v.size());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//Output: 0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" name="Google Shape;98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Esempio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idx="4294967295" type="body"/>
          </p:nvPr>
        </p:nvSpPr>
        <p:spPr>
          <a:xfrm>
            <a:off x="98250" y="709775"/>
            <a:ext cx="9045900" cy="43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it" sz="14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&lt;String&gt;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v =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Vector&lt;String&gt;();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v.add(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"Marco"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v.add(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"Maria"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v.add(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"Simone"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v.add(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"Chiara"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(String s : v)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   System.out.println(s);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//Stampa il contenuto di v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System.out.println(v.get(2));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//Output: Simone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v.set(0,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"Mauro"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//Modifica Marco in Mauro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System.out.println(v);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//Output: [Mauro, Maria, Simone, Chiara]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v.remove(2);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//Rimuove l’elemento in posizione 2 e lo restituisce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v.remove(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"Chiara"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//Rimuove la prima occorrenza, restituisce true se presente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System.out.println(v);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//Output: [Mauro, Maria]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v.clear();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//Svuota il vettore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System.out.println(v.size());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//Output: 0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" name="Google Shape;104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Esempio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Metodo contains</a:t>
            </a:r>
            <a:endParaRPr baseline="-25000"/>
          </a:p>
        </p:txBody>
      </p:sp>
      <p:sp>
        <p:nvSpPr>
          <p:cNvPr id="110" name="Google Shape;110;p20"/>
          <p:cNvSpPr txBox="1"/>
          <p:nvPr>
            <p:ph idx="4294967295" type="body"/>
          </p:nvPr>
        </p:nvSpPr>
        <p:spPr>
          <a:xfrm>
            <a:off x="0" y="768125"/>
            <a:ext cx="6358800" cy="43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Persona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String cf;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Persona(String cf) {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this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.cf = cf;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java.util.ArrayList;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Test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main(String[] args)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   List&lt;Persona&gt; persone =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ArrayList&lt;Persona&gt;();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   Persona p1 =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Persona(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"MRARSS80A01H501Z"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   Persona p2 =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Persona(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"MRARSS80A01H501Z"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   persone.add(p1);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if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(persone.contains(p2))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     System.out.println(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"Trovato!"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else</a:t>
            </a:r>
            <a:endParaRPr sz="14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     System.out.println(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"Non trovato!"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6159200" y="768125"/>
            <a:ext cx="28599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Cosa stampa?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Nell’esempio precedente il metodo </a:t>
            </a:r>
            <a:r>
              <a:rPr lang="it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contains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non riesce a capire che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p1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e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p2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rappresentano la stessa persona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Per implementare il corretto comportamento è necessario ridefinire il metodo </a:t>
            </a:r>
            <a:r>
              <a:rPr lang="it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equals</a:t>
            </a:r>
            <a:endParaRPr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Metodo equals</a:t>
            </a:r>
            <a:endParaRPr baseline="-25000"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243925" y="1927200"/>
            <a:ext cx="43281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boolean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equals(Object obj);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t" sz="1200"/>
              <a:t>Restituisce true se l’oggetto obj è </a:t>
            </a:r>
            <a:r>
              <a:rPr lang="it" sz="1200">
                <a:solidFill>
                  <a:schemeClr val="accent3"/>
                </a:solidFill>
              </a:rPr>
              <a:t>"uguale"</a:t>
            </a:r>
            <a:r>
              <a:rPr lang="it" sz="1200"/>
              <a:t> all’oggetto con cui è confrontato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t" sz="1200"/>
              <a:t>Implementa una </a:t>
            </a:r>
            <a:r>
              <a:rPr lang="it" sz="1200">
                <a:solidFill>
                  <a:schemeClr val="accent3"/>
                </a:solidFill>
              </a:rPr>
              <a:t>relazione di equivalenza</a:t>
            </a:r>
            <a:r>
              <a:rPr lang="it" sz="1200"/>
              <a:t> su oggetti non nulli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t" sz="1200"/>
              <a:t>L’implementazione di default di Object prevede il controllo sui riferimenti, quindi restituisce true se e solo se si sta confrontando lo stesso riferimento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t" sz="1200"/>
              <a:t>Ogni volta che ridefiniamo equals dovremmo anche ridefinire il metodo </a:t>
            </a:r>
            <a:r>
              <a:rPr lang="it" sz="1200">
                <a:solidFill>
                  <a:schemeClr val="accent3"/>
                </a:solidFill>
              </a:rPr>
              <a:t>hashCode</a:t>
            </a:r>
            <a:r>
              <a:rPr lang="it" sz="1200"/>
              <a:t> (che vedremo più avanti)</a:t>
            </a:r>
            <a:endParaRPr sz="1200"/>
          </a:p>
        </p:txBody>
      </p:sp>
      <p:sp>
        <p:nvSpPr>
          <p:cNvPr id="118" name="Google Shape;118;p21"/>
          <p:cNvSpPr txBox="1"/>
          <p:nvPr/>
        </p:nvSpPr>
        <p:spPr>
          <a:xfrm>
            <a:off x="4615325" y="1880900"/>
            <a:ext cx="44937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Regole da rispettare: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AutoNum type="arabicPeriod"/>
            </a:pPr>
            <a:r>
              <a:rPr lang="it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Riflessività: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per ogni riferimento non nullo x, x.equals(x) deve restituire true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AutoNum type="arabicPeriod"/>
            </a:pPr>
            <a:r>
              <a:rPr lang="it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Simmetria: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per ogni coppia di riferimenti non nulli x e y, x.equals(y) deve restituire true se e solo se y.equals(x) restituisce true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AutoNum type="arabicPeriod"/>
            </a:pPr>
            <a:r>
              <a:rPr lang="it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Transitività: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per ogni tripla di riferimenti non nulli x, y e z, se x.equals(y) restituisce true e y.equals(z) restituisce true, allora x.equals(z) deve restituire true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AutoNum type="arabicPeriod"/>
            </a:pPr>
            <a:r>
              <a:rPr lang="it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Consistenza: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per ogni coppia di riferimenti non nulli x e y, invocare più volte x.equals(y) deve ottenere sempre lo stesso risultato (posto che gli elementi usati per il confronto non siano stati modificati)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AutoNum type="arabicPeriod"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Per ogni riferimento non nullo x, x.equals(null) deve restituire false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