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798C61-6668-4396-A0FE-F308232C7E57}">
  <a:tblStyle styleId="{C3798C61-6668-4396-A0FE-F308232C7E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20e2e56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20e2e5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0e2e560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20e2e5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0e2e56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20e2e5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20e2e560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20e2e5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20e2e56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20e2e5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20e2e560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20e2e5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ee55ddd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0ee55dd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0ee55ddd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0ee55dd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ee55ddd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ee55d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ee55ddd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0ee55dd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ee55ddd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ee55d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ee55ddd4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ee55dd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ee55ddd4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ee55dd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ee55ddd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0ee55dd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20e2e56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20e2e5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20e2e56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20e2e5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0e2e560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20e2e5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Espressioni Regolari e Streams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e c (es. aaabbbcccbcbcbcb).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"a+[bc]+"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"a+(b|c)+"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oppure di c (es. aaabbbbbb oppure aaaaccccc).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"a+(b+|c+)"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Restituiamo true se la stringa in input contiene una sequenza (non vuota) di qualunque carattere tranne a (es. bbbbcsd).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esattamente 5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oppure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n=5;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"a{"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+n+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è composta da 5 caratteri diversi da 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3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3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"[^a]{5}"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e maiuscole.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comprese tra la lettera a e la lettera d, oppure tra la lettera f e la lettera h.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"[a−d[f−h]]+"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p e q.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"[a−z&amp;&amp;[^pq]]+"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Controlla se la stringa in input è una sequenza (non vuota) di lettere minuscole tra a e z tranne quelle tra p e 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"[a−z&amp;&amp;[^p−t]]+"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52300" y="1674900"/>
            <a:ext cx="88221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 indirizzo email dei docenti unical (per semplicità assumiamo che gli indirizzi email possano contenere solo lettere)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testEmail(String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"[a−zA−Z]+\\.[a−zA−Z]+@unical\\.it"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è una dichiarazione di una variabile intera in Java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testDichiarazioneVariableInteraJava(String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"int [a−zA−Z_][a−zA−Z_0−9]∗;"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il codice fiscale è valido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testCodiceFiscale(String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"[a−zA−Z]{3}[a−zA−Z]{3}\\d{2}[a−ehlmpr−tA−EHLMPR−T]\\d{2}[a−zA−Z]\\d{3}[a−zA−Z]"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52300" y="1642350"/>
            <a:ext cx="88221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E se volessimo stampare i vari componenti del codice fiscale?</a:t>
            </a:r>
            <a:endParaRPr sz="1400"/>
          </a:p>
        </p:txBody>
      </p:sp>
      <p:sp>
        <p:nvSpPr>
          <p:cNvPr id="146" name="Google Shape;146;p26"/>
          <p:cNvSpPr txBox="1"/>
          <p:nvPr/>
        </p:nvSpPr>
        <p:spPr>
          <a:xfrm>
            <a:off x="252300" y="1896375"/>
            <a:ext cx="8366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test(String codiceFiscale)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 pattern = Pattern.compile(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"([a−zA−Z]{3})([a−zA−Z]{3})(\\d{2})([a−ehlmpr−tA−EHLMPR−T])(\\d{2})([a−zA−Z]\\d{3})([a−zA−Z])"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Matcher matcher = pattern.matcher(codiceFiscale);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(matcher.matches())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matcher.group(1));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matcher.group(2));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"anno: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matcher.group(3));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"mese: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matcher.group(4));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"giorno: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matcher.group(5));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comune: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matcher.group(6));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controllo: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matcher.group(7));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"Codice fiscale non valido"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 e stringhe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52300" y="4417575"/>
            <a:ext cx="88221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</a:rPr>
              <a:t>Attenzione</a:t>
            </a:r>
            <a:r>
              <a:rPr lang="it" sz="1400"/>
              <a:t>: non tutti i metodi interpretano espressioni regolari! Ad esempio il metodo replace riceve come parametro una stringa.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3" name="Google Shape;153;p27"/>
          <p:cNvSpPr txBox="1"/>
          <p:nvPr/>
        </p:nvSpPr>
        <p:spPr>
          <a:xfrm>
            <a:off x="252300" y="1896375"/>
            <a:ext cx="8366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"2021−03−12_18:22:30"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data = testo.replaceAll(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"_.*"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System.out.println(data);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2021−03−12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testo =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"1;nome;cognome;data di nascita"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String[] result = testo.split(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System.out.println(result[0]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result[1]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result[2]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result[3]);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Risultato della stampa: 1 nome cognome data di nascita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52300" y="1896375"/>
            <a:ext cx="836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permette di utilizzare degli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possono essere visti come una sequenza di elementi a partire da una sorgente.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molto utili per scrivere del codice in modo più compatto e con meno rischio di errori. Non vediamo una spiegazione teorica degli Stream ma facciamo qualche esempio pratico e confronto con codice tradizionale per capirne le potenzialità.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28350" y="909450"/>
            <a:ext cx="8366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con il for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–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l.stream().forEach(System.out::println);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della lista usando lo stream - Metodo 2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//L’espressione x -&gt; System.out.println(x) è una lambda expression    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l.stream().forEach(x -&gt; System.out.println(x));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28350" y="909450"/>
            <a:ext cx="8366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dei numeri negativi all’interno di una lista di interi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l.stream().filter(x -&gt; x &lt; 0).forEach(System.out::println);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dei numeri negativi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ArrayList&lt;Integer&gt;();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&lt;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res2 = l.stream().filter(x -&gt; x &lt; 0).collect(Collectors.toList());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28350" y="909450"/>
            <a:ext cx="836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//Salvataggio del quadrato dei numeri positivi e pari in una nuova lista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res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 &gt; 0 &amp;&amp; i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res.add(i * i);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res2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ArrayList&lt;Integer&gt; res3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.filter(x -&gt; x &gt; 0 &amp;&amp; x % 2 == 0)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.map(x -&gt; x *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.collect(Collectors.toCollection(ArrayList::new));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28350" y="909450"/>
            <a:ext cx="836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(Integer i : l)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 += i;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//Somma dei numeri nella lista con stream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sum2 = l.stream().mapToInt(x -&gt; x).sum();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d1 = l.stream().mapToInt(x -&gt; x).average().getAsDouble();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restituisce NaN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d2 = l.stream().mapToInt(x -&gt; x).average().orElse(Double.NaN);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//Calcolo della media: se la lista è vuota siamo noi a restituire un’eccezione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d3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.mapToInt(x -&gt; 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.average()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.orElseThrow(() -&gt; new IllegalArgumentException(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 is empty!"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28350" y="909450"/>
            <a:ext cx="8719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//Creare una lista ordinata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l = List.of(1, 3, 2, -23, 6, 7, -1, -4, 8, 10, 11, 26);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crescente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List&lt;Integer&gt; sortedList = l.stream().sorted().collect(Collectors.toList());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1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.sorted(Collections.reverseOrder())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//Ordinamento decrescente: metodo 2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sortedList = l.stream()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.sorted((x1, x2) -&gt; -1 * x1.compareTo(x2))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 5 numeri più piccoli nella lista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s1 = l.stream().sorted().limit(5).collect(Collectors.toList());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 5 numeri più piccoli nella lista (senza duplicati)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List&lt;Integer&gt; s2 = l.stream().sorted().distinct().limit(5).collect(Collectors.toList());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1900" y="2137025"/>
            <a:ext cx="850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Un’espressione regolare è una stringa di testo che può essere utilizzata per trovare dei pattern all’interno di un’altra stringa.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di riferimento per le espressioni regolari in Java è 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si trova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java.util.regex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 può usare in due modi: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restituisce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 input soddisfa l’espressione regolare,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altrimenti.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usando il metodo static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permette di compilare un’espressione regolare e poi utilizzarla più volte.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matches </a:t>
            </a:r>
            <a:r>
              <a:rPr lang="it"/>
              <a:t>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compile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27200"/>
            <a:ext cx="8602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testMatches(String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Pattern.matches(regex, 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testCompile(String regex, String input)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Pattern pattern = Pattern.compile(regex);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Matcher matcher = pattern.matcher(input);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matcher.matches();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"Espressione regolare non soddisfatta"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{C3798C61-6668-4396-A0FE-F308232C7E57}</a:tableStyleId>
              </a:tblPr>
              <a:tblGrid>
                <a:gridCol w="382850"/>
                <a:gridCol w="4394100"/>
              </a:tblGrid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una nuova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tab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\\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per indicare il backslash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qualunque carattere tranne il terminatore di linea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una cifra (da 0 a 9)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che non rappresentano una cifra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\S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un carattere che non è uno spazio bianco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classi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{C3798C61-6668-4396-A0FE-F308232C7E57}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il carattere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[^abc]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tranne a, b, oppure 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[a-zA-Z]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z, sia minuscolo che maiuscolo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[a-d[m-p]]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tutti i caratteri da a fino a d, o i caratteri da m fino a p (unione)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[a-z&amp;&amp;[def]]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d, e, oppure f (intersezione)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[a-z&amp;&amp;[^bc]]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b e c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[a-z&amp;&amp;[^m-p]]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da a fino a z, eccetto i caratteri da m a p (sottrazione)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</a:t>
            </a:r>
            <a:r>
              <a:rPr lang="it"/>
              <a:t>spressioni regolari: quantificatori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471900" y="1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{C3798C61-6668-4396-A0FE-F308232C7E57}</a:tableStyleId>
              </a:tblPr>
              <a:tblGrid>
                <a:gridCol w="1388075"/>
                <a:gridCol w="628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X*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zero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X+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una o più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X?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è presente zero o una volta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esattamente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X{n,m}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</a:rPr>
                        <a:t>X si ripete almeno n volte e al massimo m volte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Espressioni regolari: gruppi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1900" y="1778950"/>
            <a:ext cx="850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L’uso dei gruppi permette di trattare un insieme di caratteri come se fossero un’unità. I gruppi si possono specificare mettendo tra parentesi tonda un insieme di caratteri da raggruppare.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gruppi catturati si possono enumerare contando le parentesi aperte da sinistra a destra. Ad esempio, consideriamo l’espressione ((X1)(X2(X3))). In questo caso abbiamo 4 gruppi: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X1)(X2(X3)))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(X1)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(X2(X3))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(X3)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groupCount()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il numero di gruppi, mentre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restituisce la stringa associata all’ennesimo gruppo catturato.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dei gruppi si possono usare anche espressioni come | per indicare l’OR tra gli elementi del gruppo.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52300" y="1764425"/>
            <a:ext cx="882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(anche vuota) di a seguita da una b (es. aaaaaab).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"a*b"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 seguita da una sequenza (non vuota) di b (es. aaabbbbb).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"a+b+"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Controlla se la stringa in input contiene una sequenza (non vuota) di ab (es. ababab).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test(String input)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Pattern.matches(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"(ab)+"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input);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