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A8F68-A39F-4DFC-922D-209A80A2AD34}">
  <a:tblStyle styleId="{0C0A8F68-A39F-4DFC-922D-209A80A2AD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e71b08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e71b08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8bc44d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8bc44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8bc44de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8bc44d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8bc44d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8bc44d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e71b0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e71b0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e71b08a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e71b08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MVC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-12" y="810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{0C0A8F68-A39F-4DFC-922D-209A80A2AD34}</a:tableStyleId>
              </a:tblPr>
              <a:tblGrid>
                <a:gridCol w="4667450"/>
                <a:gridCol w="4476550"/>
              </a:tblGrid>
              <a:tr h="3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Early instantiation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Lazy instantiation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MyEarly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MyEarly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//Qui si può scrivere il proprio codice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 getInstance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instance;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hi() { System.out.println(</a:t>
                      </a:r>
                      <a:r>
                        <a:rPr lang="it" sz="1100">
                          <a:solidFill>
                            <a:srgbClr val="9400D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"hi!"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MyLazy()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//Qui si può scrivere il proprio codice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getInstance()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(instance ==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instance;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hi() { System.out.println(</a:t>
                      </a:r>
                      <a:r>
                        <a:rPr lang="it" sz="1100">
                          <a:solidFill>
                            <a:srgbClr val="9400D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"hi!"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7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//Utilizzo</a:t>
                      </a:r>
                      <a:endParaRPr sz="11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main(String[] args)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MyEarly.getInstance().hi();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MyLazy.getInstance().hi();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del codice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8225" y="1726500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si implementa un’interfaccia grafica è opportuno separare le varie funzionalità. In particolare, in ogni applicazione grafica possiamo trovare tre componenti software principali: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realizzazione dell’interfaccia.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all’interazione con 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Questi componenti interagiscono tra di loro, ma devono essere gestiti in classi diverse. Il pattern principale che si utilizza per l’implementazione delle interfacce grafiche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Model-View-Controller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38225" y="1726500"/>
            <a:ext cx="889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L’idea è di separare i tre componenti principali del software: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rappresenta i dati di dominio, la logica applicativa e il meccanismo di persistenza, quindi è 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il codice relativo all’interfaccia grafica.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fanno da intermediari tra model e view, e gestiscono l’interazione con gli utenti mappando le azioni degli utenti attraverso la view su azioni sul model.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Model notifica alla View il proprio cambio di stato.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344628" y="1189450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471850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280421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7"/>
          <p:cNvCxnSpPr>
            <a:stCxn id="92" idx="1"/>
            <a:endCxn id="93" idx="0"/>
          </p:cNvCxnSpPr>
          <p:nvPr/>
        </p:nvCxnSpPr>
        <p:spPr>
          <a:xfrm flipH="1">
            <a:off x="4332128" y="1816300"/>
            <a:ext cx="1012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460346" y="1467892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7"/>
          <p:cNvCxnSpPr>
            <a:stCxn id="92" idx="3"/>
            <a:endCxn id="94" idx="0"/>
          </p:cNvCxnSpPr>
          <p:nvPr/>
        </p:nvCxnSpPr>
        <p:spPr>
          <a:xfrm>
            <a:off x="7065428" y="1816300"/>
            <a:ext cx="1075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192469" y="3725922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5192362" y="4208434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7107420" y="1467894"/>
            <a:ext cx="9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826819" y="3409317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44628" y="3850601"/>
            <a:ext cx="17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>
            <a:endCxn id="92" idx="2"/>
          </p:cNvCxnSpPr>
          <p:nvPr/>
        </p:nvCxnSpPr>
        <p:spPr>
          <a:xfrm flipH="1" rot="10800000">
            <a:off x="5183828" y="2443150"/>
            <a:ext cx="1021200" cy="912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5183899" y="3021780"/>
            <a:ext cx="120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26221" y="42585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6204971" y="74895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 e alla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r>
              <a:rPr lang="it"/>
              <a:t> modificato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347354" y="1165326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471875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285939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8"/>
          <p:cNvCxnSpPr>
            <a:stCxn id="113" idx="1"/>
            <a:endCxn id="114" idx="0"/>
          </p:cNvCxnSpPr>
          <p:nvPr/>
        </p:nvCxnSpPr>
        <p:spPr>
          <a:xfrm flipH="1">
            <a:off x="4333354" y="1796226"/>
            <a:ext cx="1014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4461596" y="1473129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8"/>
          <p:cNvCxnSpPr>
            <a:stCxn id="113" idx="3"/>
            <a:endCxn id="115" idx="0"/>
          </p:cNvCxnSpPr>
          <p:nvPr/>
        </p:nvCxnSpPr>
        <p:spPr>
          <a:xfrm>
            <a:off x="7070554" y="1796226"/>
            <a:ext cx="1077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5194975" y="3718302"/>
            <a:ext cx="209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7104639" y="1473131"/>
            <a:ext cx="91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830241" y="3399637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17863" y="3076525"/>
            <a:ext cx="10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8"/>
          <p:cNvCxnSpPr>
            <a:endCxn id="113" idx="2"/>
          </p:cNvCxnSpPr>
          <p:nvPr/>
        </p:nvCxnSpPr>
        <p:spPr>
          <a:xfrm flipH="1" rot="10800000">
            <a:off x="5186554" y="2427126"/>
            <a:ext cx="1022400" cy="918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5195074" y="307652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8"/>
          <p:cNvCxnSpPr>
            <a:endCxn id="113" idx="2"/>
          </p:cNvCxnSpPr>
          <p:nvPr/>
        </p:nvCxnSpPr>
        <p:spPr>
          <a:xfrm rot="10800000">
            <a:off x="6208954" y="2427126"/>
            <a:ext cx="1112400" cy="91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5830196" y="35780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stCxn id="126" idx="2"/>
            <a:endCxn id="113" idx="0"/>
          </p:cNvCxnSpPr>
          <p:nvPr/>
        </p:nvCxnSpPr>
        <p:spPr>
          <a:xfrm>
            <a:off x="6208946" y="68090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-12" y="667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{0C0A8F68-A39F-4DFC-922D-209A80A2AD34}</a:tableStyleId>
              </a:tblPr>
              <a:tblGrid>
                <a:gridCol w="4667450"/>
                <a:gridCol w="447655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View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MouseListener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MyModel objModel;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objView;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MyController(MyModel model, MyView view)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.objModel = model;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.objView = view;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mousePressed()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objModel.doSomething();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objView.doSomething();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JPanel 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objController;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setController(MyController obj){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objController = obj;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addListener(objController);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paint() 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MyModel model = objController.getModel();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2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//paint content according to model</a:t>
                      </a:r>
                      <a:endParaRPr sz="12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Singleton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Singleton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38225" y="1726500"/>
            <a:ext cx="889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Sebbene non sia direttamente collegato alle interfacce grafiche, nelle prossime lezioni/esercitazioni, incontreremo e useremo il concetto di classe singleton.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singleton è una classe di cui esiste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una sola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istanza (cioè esiste un solo oggetto di quella classe). Le classi singleton sono molto utili nel caso in cui si voglia controllare l’accesso a una risorsa, ad esempio una connessione di un database oppure nel caso del logging.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realizzare una classe singleton è necessario seguire delle semplici regole: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Rendere i costruttori della classe privati. Tipicamente in una classe singleton c’è solo un costruttore senza parametri.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Scrivere un metodo statico che restituisce un’istanza della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Ci sono due modi per implementare una classe singleton: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Early Instantiation: la creazione dell’oggetto avviene in fase di caricamento della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Lazy Instantiation: la creazione dell’oggetto avviene al primo utilizzo.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