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obo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italic.fntdata"/><Relationship Id="rId21" Type="http://schemas.openxmlformats.org/officeDocument/2006/relationships/slide" Target="slides/slide16.xml"/><Relationship Id="rId43" Type="http://schemas.openxmlformats.org/officeDocument/2006/relationships/font" Target="fonts/Robo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987ad61a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987ad61a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987ad61a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987ad61a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987ad61a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987ad61a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987ad61a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987ad61a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987ad61a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987ad61a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987ad61a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987ad61a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987ad61a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987ad61a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987ad61a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987ad61a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987ad61a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987ad61a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38e60fe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38e60fe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b73a6b0ad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b73a6b0a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38e60fe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38e60fe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38e60fe8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38e60fe8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6256b54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6256b54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6256b545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6256b54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6256b545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6256b545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6256b545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6256b545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6256b54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6256b54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6256b545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f6256b545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6256b545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6256b545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6256b545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f6256b545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c3268d3a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c3268d3a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f6256b545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f6256b545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f6256b54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f6256b54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6256b545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f6256b545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9ebe5badd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f9ebe5bad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f9ebe5badd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f9ebe5bad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f9df7dc549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f9df7dc5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9df7dc5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f9df7dc5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38bc44de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38bc44d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987ad61a3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987ad61a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987ad61a3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987ad61a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987ad61a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987ad61a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987ad61a3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987ad61a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987ad61a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987ad61a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uxlibrary.org" TargetMode="External"/><Relationship Id="rId4" Type="http://schemas.openxmlformats.org/officeDocument/2006/relationships/hyperlink" Target="https://www.uxlibrary.org" TargetMode="External"/><Relationship Id="rId5" Type="http://schemas.openxmlformats.org/officeDocument/2006/relationships/hyperlink" Target="https://www.justinmind.com/ui-design" TargetMode="External"/><Relationship Id="rId6" Type="http://schemas.openxmlformats.org/officeDocument/2006/relationships/hyperlink" Target="http://uipatterns.io" TargetMode="External"/><Relationship Id="rId7" Type="http://schemas.openxmlformats.org/officeDocument/2006/relationships/hyperlink" Target="http://uipatterns.i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User Interfaces Design</a:t>
            </a:r>
            <a:endParaRPr/>
          </a:p>
          <a:p>
            <a:pPr indent="0" lvl="0" marL="0" rtl="0" algn="l">
              <a:spcBef>
                <a:spcPts val="0"/>
              </a:spcBef>
              <a:spcAft>
                <a:spcPts val="0"/>
              </a:spcAft>
              <a:buNone/>
            </a:pPr>
            <a:r>
              <a:rPr lang="it" sz="3000"/>
              <a:t>Interfacce Utente - Design</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t>Carmine Dodaro - Università della Calabria</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Contesto</a:t>
            </a:r>
            <a:endParaRPr/>
          </a:p>
        </p:txBody>
      </p:sp>
      <p:sp>
        <p:nvSpPr>
          <p:cNvPr id="120" name="Google Shape;120;p22"/>
          <p:cNvSpPr txBox="1"/>
          <p:nvPr>
            <p:ph idx="1" type="body"/>
          </p:nvPr>
        </p:nvSpPr>
        <p:spPr>
          <a:xfrm>
            <a:off x="471900" y="1919075"/>
            <a:ext cx="8222100" cy="319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t>Si può pensare all’uso di un’interfaccia grafica come a una conversazione:</a:t>
            </a:r>
            <a:endParaRPr sz="1400"/>
          </a:p>
          <a:p>
            <a:pPr indent="-317500" lvl="0" marL="457200" rtl="0" algn="l">
              <a:spcBef>
                <a:spcPts val="1600"/>
              </a:spcBef>
              <a:spcAft>
                <a:spcPts val="0"/>
              </a:spcAft>
              <a:buSzPts val="1400"/>
              <a:buChar char="●"/>
            </a:pPr>
            <a:r>
              <a:rPr lang="it" sz="1400"/>
              <a:t>Ci sono due partecipanti: l’utente e il software.</a:t>
            </a:r>
            <a:endParaRPr sz="1400"/>
          </a:p>
          <a:p>
            <a:pPr indent="-317500" lvl="0" marL="457200" rtl="0" algn="l">
              <a:spcBef>
                <a:spcPts val="0"/>
              </a:spcBef>
              <a:spcAft>
                <a:spcPts val="0"/>
              </a:spcAft>
              <a:buSzPts val="1400"/>
              <a:buChar char="●"/>
            </a:pPr>
            <a:r>
              <a:rPr lang="it" sz="1400"/>
              <a:t>C’è uno scambio continuo di informazioni (</a:t>
            </a:r>
            <a:r>
              <a:rPr lang="it" sz="1400"/>
              <a:t>richieste, comandi, risposte, ecc.) </a:t>
            </a:r>
            <a:r>
              <a:rPr lang="it" sz="1400"/>
              <a:t>tra i due.</a:t>
            </a:r>
            <a:endParaRPr sz="1400"/>
          </a:p>
          <a:p>
            <a:pPr indent="-317500" lvl="0" marL="457200" rtl="0" algn="l">
              <a:spcBef>
                <a:spcPts val="0"/>
              </a:spcBef>
              <a:spcAft>
                <a:spcPts val="0"/>
              </a:spcAft>
              <a:buSzPts val="1400"/>
              <a:buChar char="●"/>
            </a:pPr>
            <a:r>
              <a:rPr lang="it" sz="1400"/>
              <a:t>Gli utenti hanno bisogno di feedback dall’interfaccia per essere sicuri che tutto stia funzionando come atteso. Ad esempio, deve essere chiaro quando il software è in attesa di un qualche comando e quando sta rispondendo.</a:t>
            </a:r>
            <a:endParaRPr sz="1400"/>
          </a:p>
          <a:p>
            <a:pPr indent="-317500" lvl="0" marL="457200" rtl="0" algn="l">
              <a:spcBef>
                <a:spcPts val="0"/>
              </a:spcBef>
              <a:spcAft>
                <a:spcPts val="0"/>
              </a:spcAft>
              <a:buSzPts val="1400"/>
              <a:buChar char="●"/>
            </a:pPr>
            <a:r>
              <a:rPr lang="it" sz="1400"/>
              <a:t>La comunicazione avviene quando le due entità che comunicano sono sintonizzate su un livello comprensibile a entrambe. Ad esempio, quali parole, icone, gesti, suoni, ecc. l’utente si aspetta di utilizzare? Come si possono mostrare i risultati in modo che siano comprensibili?</a:t>
            </a:r>
            <a:endParaRPr sz="1400"/>
          </a:p>
          <a:p>
            <a:pPr indent="0" lvl="0" marL="0" rtl="0" algn="l">
              <a:spcBef>
                <a:spcPts val="1600"/>
              </a:spcBef>
              <a:spcAft>
                <a:spcPts val="1600"/>
              </a:spcAft>
              <a:buNone/>
            </a:pPr>
            <a:r>
              <a:rPr lang="it" sz="1400"/>
              <a:t>Un livello più evoluto è quando il software è in grado di anticipare i prossimi passaggi degli utenti o di dare delle raccomandazioni.</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1000"/>
                                        <p:tgtEl>
                                          <p:spTgt spid="1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1000"/>
                                        <p:tgtEl>
                                          <p:spTgt spid="1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1000"/>
                                        <p:tgtEl>
                                          <p:spTgt spid="1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animEffect filter="fade" transition="in">
                                      <p:cBhvr>
                                        <p:cTn dur="1000"/>
                                        <p:tgtEl>
                                          <p:spTgt spid="1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animEffect filter="fade" transition="in">
                                      <p:cBhvr>
                                        <p:cTn dur="1000"/>
                                        <p:tgtEl>
                                          <p:spTgt spid="1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animEffect filter="fade" transition="in">
                                      <p:cBhvr>
                                        <p:cTn dur="1000"/>
                                        <p:tgtEl>
                                          <p:spTgt spid="12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Contesto</a:t>
            </a:r>
            <a:endParaRPr/>
          </a:p>
        </p:txBody>
      </p:sp>
      <p:sp>
        <p:nvSpPr>
          <p:cNvPr id="126" name="Google Shape;126;p23"/>
          <p:cNvSpPr txBox="1"/>
          <p:nvPr>
            <p:ph idx="1" type="body"/>
          </p:nvPr>
        </p:nvSpPr>
        <p:spPr>
          <a:xfrm>
            <a:off x="471900" y="1919075"/>
            <a:ext cx="8222100" cy="319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t>Pensare a una conversazione può essere utile per qualche consiglio di design:</a:t>
            </a:r>
            <a:endParaRPr sz="1400"/>
          </a:p>
          <a:p>
            <a:pPr indent="-317500" lvl="0" marL="457200" rtl="0" algn="l">
              <a:spcBef>
                <a:spcPts val="1600"/>
              </a:spcBef>
              <a:spcAft>
                <a:spcPts val="0"/>
              </a:spcAft>
              <a:buSzPts val="1400"/>
              <a:buChar char="●"/>
            </a:pPr>
            <a:r>
              <a:rPr lang="it" sz="1400"/>
              <a:t>In alcuni casi è preferibile una conversazione breve, quindi un’interazione legata a qualcosa di molto specifico e veloce. Ad esempio un installer ha poche opzioni: next, back, cancel, finish.</a:t>
            </a:r>
            <a:endParaRPr sz="1400"/>
          </a:p>
          <a:p>
            <a:pPr indent="-317500" lvl="0" marL="457200" rtl="0" algn="l">
              <a:spcBef>
                <a:spcPts val="0"/>
              </a:spcBef>
              <a:spcAft>
                <a:spcPts val="0"/>
              </a:spcAft>
              <a:buSzPts val="1400"/>
              <a:buChar char="●"/>
            </a:pPr>
            <a:r>
              <a:rPr lang="it" sz="1400"/>
              <a:t>In altri casi è preferibile una conversazione lunga, dove gli utenti devono essere liberi di esplorare. Ad esempio un software come Photoshop o Eclipse ha centinaia di opzioni.</a:t>
            </a:r>
            <a:endParaRPr sz="1400"/>
          </a:p>
          <a:p>
            <a:pPr indent="-317500" lvl="0" marL="457200" rtl="0" algn="l">
              <a:spcBef>
                <a:spcPts val="0"/>
              </a:spcBef>
              <a:spcAft>
                <a:spcPts val="0"/>
              </a:spcAft>
              <a:buSzPts val="1400"/>
              <a:buChar char="●"/>
            </a:pPr>
            <a:r>
              <a:rPr lang="it" sz="1400"/>
              <a:t>Il vocabolario che si usa nell’interfaccia dovrebbe essere familiare all’utente. Se ci si aspetta che qualche utente possa non conoscere un termine bisogna dare la possibilità di impararlo.</a:t>
            </a:r>
            <a:endParaRPr sz="1400"/>
          </a:p>
          <a:p>
            <a:pPr indent="-317500" lvl="0" marL="457200" rtl="0" algn="l">
              <a:spcBef>
                <a:spcPts val="0"/>
              </a:spcBef>
              <a:spcAft>
                <a:spcPts val="0"/>
              </a:spcAft>
              <a:buSzPts val="1400"/>
              <a:buChar char="●"/>
            </a:pPr>
            <a:r>
              <a:rPr lang="it" sz="1400"/>
              <a:t>Se gli utenti non sono esperti di computer non bisogna creare elementi sofisticati o fare scelte di design non comuni.</a:t>
            </a:r>
            <a:endParaRPr sz="1400"/>
          </a:p>
          <a:p>
            <a:pPr indent="-317500" lvl="0" marL="457200" rtl="0" algn="l">
              <a:spcBef>
                <a:spcPts val="0"/>
              </a:spcBef>
              <a:spcAft>
                <a:spcPts val="0"/>
              </a:spcAft>
              <a:buSzPts val="1400"/>
              <a:buChar char="●"/>
            </a:pPr>
            <a:r>
              <a:rPr lang="it" sz="1400"/>
              <a:t>Se il loro interesse nel software è basso rispettatelo. Non è consigliabile richiedere all’utente tanto sforzo per avere una bassa ricompensa.</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000"/>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1000"/>
                                        <p:tgtEl>
                                          <p:spTgt spid="1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Effect filter="fade" transition="in">
                                      <p:cBhvr>
                                        <p:cTn dur="1000"/>
                                        <p:tgtEl>
                                          <p:spTgt spid="1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animEffect filter="fade" transition="in">
                                      <p:cBhvr>
                                        <p:cTn dur="1000"/>
                                        <p:tgtEl>
                                          <p:spTgt spid="1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animEffect filter="fade" transition="in">
                                      <p:cBhvr>
                                        <p:cTn dur="1000"/>
                                        <p:tgtEl>
                                          <p:spTgt spid="1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animEffect filter="fade" transition="in">
                                      <p:cBhvr>
                                        <p:cTn dur="1000"/>
                                        <p:tgtEl>
                                          <p:spTgt spid="12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Contesto</a:t>
            </a:r>
            <a:endParaRPr/>
          </a:p>
        </p:txBody>
      </p:sp>
      <p:sp>
        <p:nvSpPr>
          <p:cNvPr id="132" name="Google Shape;132;p24"/>
          <p:cNvSpPr txBox="1"/>
          <p:nvPr>
            <p:ph idx="1" type="body"/>
          </p:nvPr>
        </p:nvSpPr>
        <p:spPr>
          <a:xfrm>
            <a:off x="0" y="1686000"/>
            <a:ext cx="9144000" cy="345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Quando si realizza un’interfaccia grafica si deve pensare alle </a:t>
            </a:r>
            <a:r>
              <a:rPr lang="it" sz="1400">
                <a:solidFill>
                  <a:schemeClr val="accent3"/>
                </a:solidFill>
              </a:rPr>
              <a:t>skill</a:t>
            </a:r>
            <a:r>
              <a:rPr lang="it" sz="1400"/>
              <a:t> degli utenti, sia nel presente e sia nel futuro.</a:t>
            </a:r>
            <a:endParaRPr sz="1400"/>
          </a:p>
          <a:p>
            <a:pPr indent="-317500" lvl="0" marL="457200" rtl="0" algn="l">
              <a:spcBef>
                <a:spcPts val="1600"/>
              </a:spcBef>
              <a:spcAft>
                <a:spcPts val="0"/>
              </a:spcAft>
              <a:buSzPts val="1400"/>
              <a:buChar char="●"/>
            </a:pPr>
            <a:r>
              <a:rPr lang="it" sz="1400"/>
              <a:t>Alcuni</a:t>
            </a:r>
            <a:r>
              <a:rPr lang="it" sz="1400"/>
              <a:t> software sono utilizzati tutti i giorni per il loro lavoro. Da un lato gli utenti diventeranno degli esperti. Dall’altro saranno meno disposti a tollerare delle mancanze anche piccole. </a:t>
            </a:r>
            <a:endParaRPr sz="1400"/>
          </a:p>
          <a:p>
            <a:pPr indent="-317500" lvl="1" marL="914400" rtl="0" algn="l">
              <a:spcBef>
                <a:spcPts val="0"/>
              </a:spcBef>
              <a:spcAft>
                <a:spcPts val="0"/>
              </a:spcAft>
              <a:buSzPts val="1400"/>
              <a:buChar char="○"/>
            </a:pPr>
            <a:r>
              <a:rPr lang="it"/>
              <a:t>Esempi di software: Excel, Photoshop, Eclipse, ecc.</a:t>
            </a:r>
            <a:endParaRPr/>
          </a:p>
          <a:p>
            <a:pPr indent="-317500" lvl="1" marL="914400" rtl="0" algn="l">
              <a:spcBef>
                <a:spcPts val="0"/>
              </a:spcBef>
              <a:spcAft>
                <a:spcPts val="0"/>
              </a:spcAft>
              <a:buSzPts val="1400"/>
              <a:buChar char="○"/>
            </a:pPr>
            <a:r>
              <a:rPr lang="it"/>
              <a:t>Focus su funzionalità.</a:t>
            </a:r>
            <a:endParaRPr/>
          </a:p>
          <a:p>
            <a:pPr indent="-317500" lvl="1" marL="914400" rtl="0" algn="l">
              <a:spcBef>
                <a:spcPts val="0"/>
              </a:spcBef>
              <a:spcAft>
                <a:spcPts val="0"/>
              </a:spcAft>
              <a:buSzPts val="1400"/>
              <a:buChar char="○"/>
            </a:pPr>
            <a:r>
              <a:rPr lang="it"/>
              <a:t>Si assume che l’utente sappia cosa fare.</a:t>
            </a:r>
            <a:endParaRPr/>
          </a:p>
          <a:p>
            <a:pPr indent="-317500" lvl="1" marL="914400" rtl="0" algn="l">
              <a:spcBef>
                <a:spcPts val="0"/>
              </a:spcBef>
              <a:spcAft>
                <a:spcPts val="0"/>
              </a:spcAft>
              <a:buSzPts val="1400"/>
              <a:buChar char="○"/>
            </a:pPr>
            <a:r>
              <a:rPr lang="it"/>
              <a:t>Sono ottimizzati per migliorare l’efficienza delle operazioni, non il loro apprendimento.</a:t>
            </a:r>
            <a:endParaRPr/>
          </a:p>
          <a:p>
            <a:pPr indent="-317500" lvl="0" marL="457200" rtl="0" algn="l">
              <a:lnSpc>
                <a:spcPct val="150000"/>
              </a:lnSpc>
              <a:spcBef>
                <a:spcPts val="0"/>
              </a:spcBef>
              <a:spcAft>
                <a:spcPts val="0"/>
              </a:spcAft>
              <a:buSzPts val="1400"/>
              <a:buChar char="●"/>
            </a:pPr>
            <a:r>
              <a:rPr lang="it" sz="1400"/>
              <a:t>Alcuni software sono utilizzati poche volte o addirittura una sola volta. Le mancanze sono più tollerate.</a:t>
            </a:r>
            <a:endParaRPr sz="1400"/>
          </a:p>
          <a:p>
            <a:pPr indent="-317500" lvl="1" marL="914400" rtl="0" algn="l">
              <a:spcBef>
                <a:spcPts val="0"/>
              </a:spcBef>
              <a:spcAft>
                <a:spcPts val="0"/>
              </a:spcAft>
              <a:buSzPts val="1400"/>
              <a:buChar char="○"/>
            </a:pPr>
            <a:r>
              <a:rPr lang="it" sz="1400"/>
              <a:t>Esempi di software: </a:t>
            </a:r>
            <a:r>
              <a:rPr lang="it"/>
              <a:t>applicazioni per prenotare viaggi, </a:t>
            </a:r>
            <a:r>
              <a:rPr lang="it" sz="1400"/>
              <a:t>installer, </a:t>
            </a:r>
            <a:r>
              <a:rPr lang="it"/>
              <a:t>guide </a:t>
            </a:r>
            <a:r>
              <a:rPr lang="it" sz="1400"/>
              <a:t>turistiche, ecc.</a:t>
            </a:r>
            <a:endParaRPr sz="1400"/>
          </a:p>
          <a:p>
            <a:pPr indent="-317500" lvl="1" marL="914400" rtl="0" algn="l">
              <a:spcBef>
                <a:spcPts val="0"/>
              </a:spcBef>
              <a:spcAft>
                <a:spcPts val="0"/>
              </a:spcAft>
              <a:buSzPts val="1400"/>
              <a:buChar char="○"/>
            </a:pPr>
            <a:r>
              <a:rPr lang="it"/>
              <a:t>Poche funzionalità, focus sulla semplificazione.</a:t>
            </a:r>
            <a:endParaRPr/>
          </a:p>
          <a:p>
            <a:pPr indent="-317500" lvl="1" marL="914400" rtl="0" algn="l">
              <a:spcBef>
                <a:spcPts val="0"/>
              </a:spcBef>
              <a:spcAft>
                <a:spcPts val="0"/>
              </a:spcAft>
              <a:buSzPts val="1400"/>
              <a:buChar char="○"/>
            </a:pPr>
            <a:r>
              <a:rPr lang="it"/>
              <a:t>Non si fanno assunzioni su conoscenza pregresse.</a:t>
            </a:r>
            <a:endParaRPr/>
          </a:p>
          <a:p>
            <a:pPr indent="-317500" lvl="1" marL="914400" rtl="0" algn="l">
              <a:spcBef>
                <a:spcPts val="0"/>
              </a:spcBef>
              <a:spcAft>
                <a:spcPts val="0"/>
              </a:spcAft>
              <a:buSzPts val="1400"/>
              <a:buChar char="○"/>
            </a:pPr>
            <a:r>
              <a:rPr lang="it"/>
              <a:t>Si utilizzano sistemi di aiuto contestuale.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1000"/>
                                        <p:tgtEl>
                                          <p:spTgt spid="1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animEffect filter="fade" transition="in">
                                      <p:cBhvr>
                                        <p:cTn dur="1000"/>
                                        <p:tgtEl>
                                          <p:spTgt spid="1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animEffect filter="fade" transition="in">
                                      <p:cBhvr>
                                        <p:cTn dur="1000"/>
                                        <p:tgtEl>
                                          <p:spTgt spid="1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animEffect filter="fade" transition="in">
                                      <p:cBhvr>
                                        <p:cTn dur="1000"/>
                                        <p:tgtEl>
                                          <p:spTgt spid="1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4" st="4"/>
                                            </p:txEl>
                                          </p:spTgt>
                                        </p:tgtEl>
                                        <p:attrNameLst>
                                          <p:attrName>style.visibility</p:attrName>
                                        </p:attrNameLst>
                                      </p:cBhvr>
                                      <p:to>
                                        <p:strVal val="visible"/>
                                      </p:to>
                                    </p:set>
                                    <p:animEffect filter="fade" transition="in">
                                      <p:cBhvr>
                                        <p:cTn dur="1000"/>
                                        <p:tgtEl>
                                          <p:spTgt spid="13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5" st="5"/>
                                            </p:txEl>
                                          </p:spTgt>
                                        </p:tgtEl>
                                        <p:attrNameLst>
                                          <p:attrName>style.visibility</p:attrName>
                                        </p:attrNameLst>
                                      </p:cBhvr>
                                      <p:to>
                                        <p:strVal val="visible"/>
                                      </p:to>
                                    </p:set>
                                    <p:animEffect filter="fade" transition="in">
                                      <p:cBhvr>
                                        <p:cTn dur="1000"/>
                                        <p:tgtEl>
                                          <p:spTgt spid="13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6" st="6"/>
                                            </p:txEl>
                                          </p:spTgt>
                                        </p:tgtEl>
                                        <p:attrNameLst>
                                          <p:attrName>style.visibility</p:attrName>
                                        </p:attrNameLst>
                                      </p:cBhvr>
                                      <p:to>
                                        <p:strVal val="visible"/>
                                      </p:to>
                                    </p:set>
                                    <p:animEffect filter="fade" transition="in">
                                      <p:cBhvr>
                                        <p:cTn dur="1000"/>
                                        <p:tgtEl>
                                          <p:spTgt spid="13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7" st="7"/>
                                            </p:txEl>
                                          </p:spTgt>
                                        </p:tgtEl>
                                        <p:attrNameLst>
                                          <p:attrName>style.visibility</p:attrName>
                                        </p:attrNameLst>
                                      </p:cBhvr>
                                      <p:to>
                                        <p:strVal val="visible"/>
                                      </p:to>
                                    </p:set>
                                    <p:animEffect filter="fade" transition="in">
                                      <p:cBhvr>
                                        <p:cTn dur="1000"/>
                                        <p:tgtEl>
                                          <p:spTgt spid="13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8" st="8"/>
                                            </p:txEl>
                                          </p:spTgt>
                                        </p:tgtEl>
                                        <p:attrNameLst>
                                          <p:attrName>style.visibility</p:attrName>
                                        </p:attrNameLst>
                                      </p:cBhvr>
                                      <p:to>
                                        <p:strVal val="visible"/>
                                      </p:to>
                                    </p:set>
                                    <p:animEffect filter="fade" transition="in">
                                      <p:cBhvr>
                                        <p:cTn dur="1000"/>
                                        <p:tgtEl>
                                          <p:spTgt spid="13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9" st="9"/>
                                            </p:txEl>
                                          </p:spTgt>
                                        </p:tgtEl>
                                        <p:attrNameLst>
                                          <p:attrName>style.visibility</p:attrName>
                                        </p:attrNameLst>
                                      </p:cBhvr>
                                      <p:to>
                                        <p:strVal val="visible"/>
                                      </p:to>
                                    </p:set>
                                    <p:animEffect filter="fade" transition="in">
                                      <p:cBhvr>
                                        <p:cTn dur="1000"/>
                                        <p:tgtEl>
                                          <p:spTgt spid="13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0" st="10"/>
                                            </p:txEl>
                                          </p:spTgt>
                                        </p:tgtEl>
                                        <p:attrNameLst>
                                          <p:attrName>style.visibility</p:attrName>
                                        </p:attrNameLst>
                                      </p:cBhvr>
                                      <p:to>
                                        <p:strVal val="visible"/>
                                      </p:to>
                                    </p:set>
                                    <p:animEffect filter="fade" transition="in">
                                      <p:cBhvr>
                                        <p:cTn dur="1000"/>
                                        <p:tgtEl>
                                          <p:spTgt spid="132">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Contesto</a:t>
            </a:r>
            <a:endParaRPr/>
          </a:p>
        </p:txBody>
      </p:sp>
      <p:sp>
        <p:nvSpPr>
          <p:cNvPr id="138" name="Google Shape;138;p25"/>
          <p:cNvSpPr txBox="1"/>
          <p:nvPr>
            <p:ph idx="1" type="body"/>
          </p:nvPr>
        </p:nvSpPr>
        <p:spPr>
          <a:xfrm>
            <a:off x="162750" y="1846750"/>
            <a:ext cx="8840400" cy="3240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it" sz="1400"/>
              <a:t>La maggior parte delle interfacce è nel mezzo tra i due estremi visti precedentemente.</a:t>
            </a:r>
            <a:endParaRPr sz="1400"/>
          </a:p>
          <a:p>
            <a:pPr indent="-317500" lvl="0" marL="457200" rtl="0" algn="l">
              <a:lnSpc>
                <a:spcPct val="150000"/>
              </a:lnSpc>
              <a:spcBef>
                <a:spcPts val="1600"/>
              </a:spcBef>
              <a:spcAft>
                <a:spcPts val="0"/>
              </a:spcAft>
              <a:buSzPts val="1400"/>
              <a:buChar char="●"/>
            </a:pPr>
            <a:r>
              <a:rPr lang="it" sz="1400"/>
              <a:t>Devono avere modalità di utilizzo semplici per gli utenti che la usano poche volte.</a:t>
            </a:r>
            <a:endParaRPr sz="1400"/>
          </a:p>
          <a:p>
            <a:pPr indent="-317500" lvl="0" marL="457200" rtl="0" algn="l">
              <a:lnSpc>
                <a:spcPct val="150000"/>
              </a:lnSpc>
              <a:spcBef>
                <a:spcPts val="0"/>
              </a:spcBef>
              <a:spcAft>
                <a:spcPts val="0"/>
              </a:spcAft>
              <a:buSzPts val="1400"/>
              <a:buChar char="●"/>
            </a:pPr>
            <a:r>
              <a:rPr lang="it" sz="1400"/>
              <a:t>Devono essere ottimizzate per consentire agli utenti avanzati di compiere azioni più complesse in modo efficiente.</a:t>
            </a:r>
            <a:endParaRPr sz="1400"/>
          </a:p>
          <a:p>
            <a:pPr indent="-317500" lvl="0" marL="457200" rtl="0" algn="l">
              <a:lnSpc>
                <a:spcPct val="150000"/>
              </a:lnSpc>
              <a:spcBef>
                <a:spcPts val="0"/>
              </a:spcBef>
              <a:spcAft>
                <a:spcPts val="0"/>
              </a:spcAft>
              <a:buSzPts val="1400"/>
              <a:buChar char="●"/>
            </a:pPr>
            <a:r>
              <a:rPr lang="it" sz="1400"/>
              <a:t>L’utilizzo tipico segue uno schema ben definito:</a:t>
            </a:r>
            <a:endParaRPr sz="1400"/>
          </a:p>
          <a:p>
            <a:pPr indent="-317500" lvl="1" marL="914400" rtl="0" algn="l">
              <a:lnSpc>
                <a:spcPct val="150000"/>
              </a:lnSpc>
              <a:spcBef>
                <a:spcPts val="0"/>
              </a:spcBef>
              <a:spcAft>
                <a:spcPts val="0"/>
              </a:spcAft>
              <a:buSzPts val="1400"/>
              <a:buChar char="○"/>
            </a:pPr>
            <a:r>
              <a:rPr lang="it"/>
              <a:t>L’utente ne apprende l’utilizzo di base.</a:t>
            </a:r>
            <a:endParaRPr/>
          </a:p>
          <a:p>
            <a:pPr indent="-317500" lvl="1" marL="914400" rtl="0" algn="l">
              <a:lnSpc>
                <a:spcPct val="150000"/>
              </a:lnSpc>
              <a:spcBef>
                <a:spcPts val="0"/>
              </a:spcBef>
              <a:spcAft>
                <a:spcPts val="0"/>
              </a:spcAft>
              <a:buSzPts val="1400"/>
              <a:buChar char="○"/>
            </a:pPr>
            <a:r>
              <a:rPr lang="it"/>
              <a:t>Raggiunge un livello che ritiene adeguato per il proprio utilizzo.</a:t>
            </a:r>
            <a:endParaRPr/>
          </a:p>
          <a:p>
            <a:pPr indent="-317500" lvl="1" marL="914400" rtl="0" algn="l">
              <a:lnSpc>
                <a:spcPct val="150000"/>
              </a:lnSpc>
              <a:spcBef>
                <a:spcPts val="0"/>
              </a:spcBef>
              <a:spcAft>
                <a:spcPts val="0"/>
              </a:spcAft>
              <a:buSzPts val="1400"/>
              <a:buChar char="○"/>
            </a:pPr>
            <a:r>
              <a:rPr lang="it"/>
              <a:t>Non apprende ulteriormente finché non ha una motivazione specifica.</a:t>
            </a:r>
            <a:endParaRPr sz="1400"/>
          </a:p>
          <a:p>
            <a:pPr indent="0" lvl="0" marL="0" rtl="0" algn="l">
              <a:lnSpc>
                <a:spcPct val="150000"/>
              </a:lnSpc>
              <a:spcBef>
                <a:spcPts val="1600"/>
              </a:spcBef>
              <a:spcAft>
                <a:spcPts val="160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1000"/>
                                        <p:tgtEl>
                                          <p:spTgt spid="1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Effect filter="fade" transition="in">
                                      <p:cBhvr>
                                        <p:cTn dur="1000"/>
                                        <p:tgtEl>
                                          <p:spTgt spid="1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Effect filter="fade" transition="in">
                                      <p:cBhvr>
                                        <p:cTn dur="1000"/>
                                        <p:tgtEl>
                                          <p:spTgt spid="1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animEffect filter="fade" transition="in">
                                      <p:cBhvr>
                                        <p:cTn dur="1000"/>
                                        <p:tgtEl>
                                          <p:spTgt spid="1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animEffect filter="fade" transition="in">
                                      <p:cBhvr>
                                        <p:cTn dur="1000"/>
                                        <p:tgtEl>
                                          <p:spTgt spid="1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animEffect filter="fade" transition="in">
                                      <p:cBhvr>
                                        <p:cTn dur="1000"/>
                                        <p:tgtEl>
                                          <p:spTgt spid="1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6" st="6"/>
                                            </p:txEl>
                                          </p:spTgt>
                                        </p:tgtEl>
                                        <p:attrNameLst>
                                          <p:attrName>style.visibility</p:attrName>
                                        </p:attrNameLst>
                                      </p:cBhvr>
                                      <p:to>
                                        <p:strVal val="visible"/>
                                      </p:to>
                                    </p:set>
                                    <p:animEffect filter="fade" transition="in">
                                      <p:cBhvr>
                                        <p:cTn dur="1000"/>
                                        <p:tgtEl>
                                          <p:spTgt spid="13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7" st="7"/>
                                            </p:txEl>
                                          </p:spTgt>
                                        </p:tgtEl>
                                        <p:attrNameLst>
                                          <p:attrName>style.visibility</p:attrName>
                                        </p:attrNameLst>
                                      </p:cBhvr>
                                      <p:to>
                                        <p:strVal val="visible"/>
                                      </p:to>
                                    </p:set>
                                    <p:animEffect filter="fade" transition="in">
                                      <p:cBhvr>
                                        <p:cTn dur="1000"/>
                                        <p:tgtEl>
                                          <p:spTgt spid="13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Obiettivi</a:t>
            </a:r>
            <a:endParaRPr/>
          </a:p>
        </p:txBody>
      </p:sp>
      <p:sp>
        <p:nvSpPr>
          <p:cNvPr id="144" name="Google Shape;144;p26"/>
          <p:cNvSpPr txBox="1"/>
          <p:nvPr>
            <p:ph idx="1" type="body"/>
          </p:nvPr>
        </p:nvSpPr>
        <p:spPr>
          <a:xfrm>
            <a:off x="471900" y="1919075"/>
            <a:ext cx="8222100" cy="301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Chi usa il software lo fa per rispondere a delle esigenze, quindi ha una motivazione specifica per farlo. Tra queste rientrano:</a:t>
            </a:r>
            <a:endParaRPr sz="1400"/>
          </a:p>
          <a:p>
            <a:pPr indent="0" lvl="0" marL="0" rtl="0" algn="l">
              <a:lnSpc>
                <a:spcPct val="100000"/>
              </a:lnSpc>
              <a:spcBef>
                <a:spcPts val="0"/>
              </a:spcBef>
              <a:spcAft>
                <a:spcPts val="0"/>
              </a:spcAft>
              <a:buNone/>
            </a:pPr>
            <a:r>
              <a:t/>
            </a:r>
            <a:endParaRPr sz="1400"/>
          </a:p>
          <a:p>
            <a:pPr indent="-317500" lvl="0" marL="457200" rtl="0" algn="l">
              <a:spcBef>
                <a:spcPts val="0"/>
              </a:spcBef>
              <a:spcAft>
                <a:spcPts val="0"/>
              </a:spcAft>
              <a:buSzPts val="1400"/>
              <a:buChar char="●"/>
            </a:pPr>
            <a:r>
              <a:rPr lang="it" sz="1400"/>
              <a:t>Cercare qualcosa.</a:t>
            </a:r>
            <a:endParaRPr sz="1400"/>
          </a:p>
          <a:p>
            <a:pPr indent="-317500" lvl="0" marL="457200" rtl="0" algn="l">
              <a:spcBef>
                <a:spcPts val="0"/>
              </a:spcBef>
              <a:spcAft>
                <a:spcPts val="0"/>
              </a:spcAft>
              <a:buSzPts val="1400"/>
              <a:buChar char="●"/>
            </a:pPr>
            <a:r>
              <a:rPr lang="it" sz="1400"/>
              <a:t>Imparare qualcosa.</a:t>
            </a:r>
            <a:endParaRPr sz="1400"/>
          </a:p>
          <a:p>
            <a:pPr indent="-317500" lvl="0" marL="457200" rtl="0" algn="l">
              <a:spcBef>
                <a:spcPts val="0"/>
              </a:spcBef>
              <a:spcAft>
                <a:spcPts val="0"/>
              </a:spcAft>
              <a:buSzPts val="1400"/>
              <a:buChar char="●"/>
            </a:pPr>
            <a:r>
              <a:rPr lang="it" sz="1400"/>
              <a:t>Controllare o monitorare qualcosa.</a:t>
            </a:r>
            <a:endParaRPr sz="1400"/>
          </a:p>
          <a:p>
            <a:pPr indent="-317500" lvl="0" marL="457200" rtl="0" algn="l">
              <a:spcBef>
                <a:spcPts val="0"/>
              </a:spcBef>
              <a:spcAft>
                <a:spcPts val="0"/>
              </a:spcAft>
              <a:buSzPts val="1400"/>
              <a:buChar char="●"/>
            </a:pPr>
            <a:r>
              <a:rPr lang="it" sz="1400"/>
              <a:t>Creare qualcosa.</a:t>
            </a:r>
            <a:endParaRPr sz="1400"/>
          </a:p>
          <a:p>
            <a:pPr indent="-317500" lvl="0" marL="457200" rtl="0" algn="l">
              <a:spcBef>
                <a:spcPts val="0"/>
              </a:spcBef>
              <a:spcAft>
                <a:spcPts val="0"/>
              </a:spcAft>
              <a:buSzPts val="1400"/>
              <a:buChar char="●"/>
            </a:pPr>
            <a:r>
              <a:rPr lang="it" sz="1400"/>
              <a:t>Interagire con altre persone.</a:t>
            </a:r>
            <a:endParaRPr sz="1400"/>
          </a:p>
          <a:p>
            <a:pPr indent="-317500" lvl="0" marL="457200" rtl="0" algn="l">
              <a:spcBef>
                <a:spcPts val="0"/>
              </a:spcBef>
              <a:spcAft>
                <a:spcPts val="0"/>
              </a:spcAft>
              <a:buSzPts val="1400"/>
              <a:buChar char="●"/>
            </a:pPr>
            <a:r>
              <a:rPr lang="it" sz="1400"/>
              <a:t>Essere intrattenuti.</a:t>
            </a:r>
            <a:endParaRPr sz="1400"/>
          </a:p>
          <a:p>
            <a:pPr indent="0" lvl="0" marL="0" rtl="0" algn="l">
              <a:spcBef>
                <a:spcPts val="1600"/>
              </a:spcBef>
              <a:spcAft>
                <a:spcPts val="1600"/>
              </a:spcAft>
              <a:buNone/>
            </a:pPr>
            <a:r>
              <a:rPr lang="it" sz="1400"/>
              <a:t>Per molti di questi obiettivi c’è una vasta ricerca su come aiutare le persone a raggiungerli.</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Effect filter="fade" transition="in">
                                      <p:cBhvr>
                                        <p:cTn dur="1000"/>
                                        <p:tgtEl>
                                          <p:spTgt spid="1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animEffect filter="fade" transition="in">
                                      <p:cBhvr>
                                        <p:cTn dur="1000"/>
                                        <p:tgtEl>
                                          <p:spTgt spid="1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animEffect filter="fade" transition="in">
                                      <p:cBhvr>
                                        <p:cTn dur="1000"/>
                                        <p:tgtEl>
                                          <p:spTgt spid="1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animEffect filter="fade" transition="in">
                                      <p:cBhvr>
                                        <p:cTn dur="1000"/>
                                        <p:tgtEl>
                                          <p:spTgt spid="1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4" st="4"/>
                                            </p:txEl>
                                          </p:spTgt>
                                        </p:tgtEl>
                                        <p:attrNameLst>
                                          <p:attrName>style.visibility</p:attrName>
                                        </p:attrNameLst>
                                      </p:cBhvr>
                                      <p:to>
                                        <p:strVal val="visible"/>
                                      </p:to>
                                    </p:set>
                                    <p:animEffect filter="fade" transition="in">
                                      <p:cBhvr>
                                        <p:cTn dur="1000"/>
                                        <p:tgtEl>
                                          <p:spTgt spid="1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5" st="5"/>
                                            </p:txEl>
                                          </p:spTgt>
                                        </p:tgtEl>
                                        <p:attrNameLst>
                                          <p:attrName>style.visibility</p:attrName>
                                        </p:attrNameLst>
                                      </p:cBhvr>
                                      <p:to>
                                        <p:strVal val="visible"/>
                                      </p:to>
                                    </p:set>
                                    <p:animEffect filter="fade" transition="in">
                                      <p:cBhvr>
                                        <p:cTn dur="1000"/>
                                        <p:tgtEl>
                                          <p:spTgt spid="1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6" st="6"/>
                                            </p:txEl>
                                          </p:spTgt>
                                        </p:tgtEl>
                                        <p:attrNameLst>
                                          <p:attrName>style.visibility</p:attrName>
                                        </p:attrNameLst>
                                      </p:cBhvr>
                                      <p:to>
                                        <p:strVal val="visible"/>
                                      </p:to>
                                    </p:set>
                                    <p:animEffect filter="fade" transition="in">
                                      <p:cBhvr>
                                        <p:cTn dur="1000"/>
                                        <p:tgtEl>
                                          <p:spTgt spid="14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7" st="7"/>
                                            </p:txEl>
                                          </p:spTgt>
                                        </p:tgtEl>
                                        <p:attrNameLst>
                                          <p:attrName>style.visibility</p:attrName>
                                        </p:attrNameLst>
                                      </p:cBhvr>
                                      <p:to>
                                        <p:strVal val="visible"/>
                                      </p:to>
                                    </p:set>
                                    <p:animEffect filter="fade" transition="in">
                                      <p:cBhvr>
                                        <p:cTn dur="1000"/>
                                        <p:tgtEl>
                                          <p:spTgt spid="14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8" st="8"/>
                                            </p:txEl>
                                          </p:spTgt>
                                        </p:tgtEl>
                                        <p:attrNameLst>
                                          <p:attrName>style.visibility</p:attrName>
                                        </p:attrNameLst>
                                      </p:cBhvr>
                                      <p:to>
                                        <p:strVal val="visible"/>
                                      </p:to>
                                    </p:set>
                                    <p:animEffect filter="fade" transition="in">
                                      <p:cBhvr>
                                        <p:cTn dur="1000"/>
                                        <p:tgtEl>
                                          <p:spTgt spid="14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Obiettivi</a:t>
            </a:r>
            <a:endParaRPr/>
          </a:p>
        </p:txBody>
      </p:sp>
      <p:sp>
        <p:nvSpPr>
          <p:cNvPr id="150" name="Google Shape;150;p27"/>
          <p:cNvSpPr txBox="1"/>
          <p:nvPr>
            <p:ph idx="1" type="body"/>
          </p:nvPr>
        </p:nvSpPr>
        <p:spPr>
          <a:xfrm>
            <a:off x="471900" y="1919075"/>
            <a:ext cx="8222100" cy="301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È importante chiedersi sempre il perché dell’utilizzo. Ad esempio, un utente non ha mai come obiettivo l’interazione in sé con dei campi di testo, ma tipicamente lo fa per raggiungere un obiettivo, come inserire i dati personali per registrarsi oppure inserire i dati della carta di credito per acquistare un oggetto, ecc.</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it" sz="1400"/>
              <a:t>Un esercizio utile è chiedersi il perché si utilizzano determinate applicazioni note. Ad esempio, perché si usano i client email?</a:t>
            </a:r>
            <a:endParaRPr sz="1400"/>
          </a:p>
          <a:p>
            <a:pPr indent="-317500" lvl="0" marL="457200" rtl="0" algn="l">
              <a:lnSpc>
                <a:spcPct val="100000"/>
              </a:lnSpc>
              <a:spcBef>
                <a:spcPts val="0"/>
              </a:spcBef>
              <a:spcAft>
                <a:spcPts val="0"/>
              </a:spcAft>
              <a:buSzPts val="1400"/>
              <a:buChar char="●"/>
            </a:pPr>
            <a:r>
              <a:rPr lang="it" sz="1400"/>
              <a:t>Sicuramente per comunicare con altre persone. Ma ci sono altri modi di farlo, usando il cellulare, una lettera, un documento formale, una chat, ecc.</a:t>
            </a:r>
            <a:endParaRPr sz="1400"/>
          </a:p>
          <a:p>
            <a:pPr indent="-317500" lvl="0" marL="457200" rtl="0" algn="l">
              <a:lnSpc>
                <a:spcPct val="100000"/>
              </a:lnSpc>
              <a:spcBef>
                <a:spcPts val="0"/>
              </a:spcBef>
              <a:spcAft>
                <a:spcPts val="0"/>
              </a:spcAft>
              <a:buSzPts val="1400"/>
              <a:buChar char="●"/>
            </a:pPr>
            <a:r>
              <a:rPr lang="it" sz="1400"/>
              <a:t>Quindi cos’è che spinge gli utenti a usare le mail?</a:t>
            </a:r>
            <a:endParaRPr sz="1400"/>
          </a:p>
          <a:p>
            <a:pPr indent="-317500" lvl="1" marL="914400" rtl="0" algn="l">
              <a:lnSpc>
                <a:spcPct val="100000"/>
              </a:lnSpc>
              <a:spcBef>
                <a:spcPts val="0"/>
              </a:spcBef>
              <a:spcAft>
                <a:spcPts val="0"/>
              </a:spcAft>
              <a:buSzPts val="1400"/>
              <a:buChar char="○"/>
            </a:pPr>
            <a:r>
              <a:rPr lang="it"/>
              <a:t>La possibilità di scegliere quando inviare una mail, leggere o rispondere?</a:t>
            </a:r>
            <a:endParaRPr/>
          </a:p>
          <a:p>
            <a:pPr indent="-317500" lvl="1" marL="914400" rtl="0" algn="l">
              <a:lnSpc>
                <a:spcPct val="100000"/>
              </a:lnSpc>
              <a:spcBef>
                <a:spcPts val="0"/>
              </a:spcBef>
              <a:spcAft>
                <a:spcPts val="0"/>
              </a:spcAft>
              <a:buSzPts val="1400"/>
              <a:buChar char="○"/>
            </a:pPr>
            <a:r>
              <a:rPr lang="it"/>
              <a:t>La possibilità di archiviare il contenuto?</a:t>
            </a:r>
            <a:endParaRPr/>
          </a:p>
          <a:p>
            <a:pPr indent="-317500" lvl="1" marL="914400" rtl="0" algn="l">
              <a:lnSpc>
                <a:spcPct val="100000"/>
              </a:lnSpc>
              <a:spcBef>
                <a:spcPts val="0"/>
              </a:spcBef>
              <a:spcAft>
                <a:spcPts val="0"/>
              </a:spcAft>
              <a:buSzPts val="1400"/>
              <a:buChar char="○"/>
            </a:pPr>
            <a:r>
              <a:rPr lang="it"/>
              <a:t>Una convenzione sociale?</a:t>
            </a:r>
            <a:endParaRPr/>
          </a:p>
          <a:p>
            <a:pPr indent="-317500" lvl="1" marL="914400" rtl="0" algn="l">
              <a:lnSpc>
                <a:spcPct val="100000"/>
              </a:lnSpc>
              <a:spcBef>
                <a:spcPts val="0"/>
              </a:spcBef>
              <a:spcAft>
                <a:spcPts val="0"/>
              </a:spcAft>
              <a:buSzPts val="1400"/>
              <a:buChar char="○"/>
            </a:pPr>
            <a:r>
              <a:rPr lang="it"/>
              <a:t>Altro?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1000"/>
                                        <p:tgtEl>
                                          <p:spTgt spid="1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1000"/>
                                        <p:tgtEl>
                                          <p:spTgt spid="1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animEffect filter="fade" transition="in">
                                      <p:cBhvr>
                                        <p:cTn dur="1000"/>
                                        <p:tgtEl>
                                          <p:spTgt spid="1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animEffect filter="fade" transition="in">
                                      <p:cBhvr>
                                        <p:cTn dur="1000"/>
                                        <p:tgtEl>
                                          <p:spTgt spid="1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animEffect filter="fade" transition="in">
                                      <p:cBhvr>
                                        <p:cTn dur="1000"/>
                                        <p:tgtEl>
                                          <p:spTgt spid="1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5" st="5"/>
                                            </p:txEl>
                                          </p:spTgt>
                                        </p:tgtEl>
                                        <p:attrNameLst>
                                          <p:attrName>style.visibility</p:attrName>
                                        </p:attrNameLst>
                                      </p:cBhvr>
                                      <p:to>
                                        <p:strVal val="visible"/>
                                      </p:to>
                                    </p:set>
                                    <p:animEffect filter="fade" transition="in">
                                      <p:cBhvr>
                                        <p:cTn dur="1000"/>
                                        <p:tgtEl>
                                          <p:spTgt spid="15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6" st="6"/>
                                            </p:txEl>
                                          </p:spTgt>
                                        </p:tgtEl>
                                        <p:attrNameLst>
                                          <p:attrName>style.visibility</p:attrName>
                                        </p:attrNameLst>
                                      </p:cBhvr>
                                      <p:to>
                                        <p:strVal val="visible"/>
                                      </p:to>
                                    </p:set>
                                    <p:animEffect filter="fade" transition="in">
                                      <p:cBhvr>
                                        <p:cTn dur="1000"/>
                                        <p:tgtEl>
                                          <p:spTgt spid="15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7" st="7"/>
                                            </p:txEl>
                                          </p:spTgt>
                                        </p:tgtEl>
                                        <p:attrNameLst>
                                          <p:attrName>style.visibility</p:attrName>
                                        </p:attrNameLst>
                                      </p:cBhvr>
                                      <p:to>
                                        <p:strVal val="visible"/>
                                      </p:to>
                                    </p:set>
                                    <p:animEffect filter="fade" transition="in">
                                      <p:cBhvr>
                                        <p:cTn dur="1000"/>
                                        <p:tgtEl>
                                          <p:spTgt spid="15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8" st="8"/>
                                            </p:txEl>
                                          </p:spTgt>
                                        </p:tgtEl>
                                        <p:attrNameLst>
                                          <p:attrName>style.visibility</p:attrName>
                                        </p:attrNameLst>
                                      </p:cBhvr>
                                      <p:to>
                                        <p:strVal val="visible"/>
                                      </p:to>
                                    </p:set>
                                    <p:animEffect filter="fade" transition="in">
                                      <p:cBhvr>
                                        <p:cTn dur="1000"/>
                                        <p:tgtEl>
                                          <p:spTgt spid="15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Obiettivi</a:t>
            </a:r>
            <a:endParaRPr/>
          </a:p>
        </p:txBody>
      </p:sp>
      <p:sp>
        <p:nvSpPr>
          <p:cNvPr id="156" name="Google Shape;156;p28"/>
          <p:cNvSpPr txBox="1"/>
          <p:nvPr>
            <p:ph idx="1" type="body"/>
          </p:nvPr>
        </p:nvSpPr>
        <p:spPr>
          <a:xfrm>
            <a:off x="471900" y="1919075"/>
            <a:ext cx="8222100" cy="301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Un errore comune è analizzare/trattare gli utenti come un’unica grande entità pensando a pochi casi di utilizzo o con un solo obiettivo in mente.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it" sz="1400"/>
              <a:t>Per realizzare un buon design occorre tenere a mente diversi fattori, come le aspettative, le sensazioni, le preferenze, i valori, ecc. Quindi bisogna cercare di interessarsi agli utenti, capire le loro esigenze e le loro necessità.</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1000"/>
                                        <p:tgtEl>
                                          <p:spTgt spid="1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1000"/>
                                        <p:tgtEl>
                                          <p:spTgt spid="1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Effect filter="fade" transition="in">
                                      <p:cBhvr>
                                        <p:cTn dur="1000"/>
                                        <p:tgtEl>
                                          <p:spTgt spid="1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animEffect filter="fade" transition="in">
                                      <p:cBhvr>
                                        <p:cTn dur="1000"/>
                                        <p:tgtEl>
                                          <p:spTgt spid="15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Ricerca</a:t>
            </a:r>
            <a:endParaRPr/>
          </a:p>
        </p:txBody>
      </p:sp>
      <p:sp>
        <p:nvSpPr>
          <p:cNvPr id="162" name="Google Shape;162;p29"/>
          <p:cNvSpPr txBox="1"/>
          <p:nvPr>
            <p:ph idx="1" type="body"/>
          </p:nvPr>
        </p:nvSpPr>
        <p:spPr>
          <a:xfrm>
            <a:off x="471900" y="1919075"/>
            <a:ext cx="8222100" cy="3015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it" sz="1400"/>
              <a:t>La ricerca è il punto di partenza per capire contesto e obiettivi. È importante capire:</a:t>
            </a:r>
            <a:endParaRPr sz="1400"/>
          </a:p>
          <a:p>
            <a:pPr indent="-317500" lvl="0" marL="457200" rtl="0" algn="l">
              <a:lnSpc>
                <a:spcPct val="150000"/>
              </a:lnSpc>
              <a:spcBef>
                <a:spcPts val="0"/>
              </a:spcBef>
              <a:spcAft>
                <a:spcPts val="0"/>
              </a:spcAft>
              <a:buSzPts val="1400"/>
              <a:buChar char="●"/>
            </a:pPr>
            <a:r>
              <a:rPr lang="it" sz="1400"/>
              <a:t>Gli obiettivi degli utenti nell’utilizzare il software.</a:t>
            </a:r>
            <a:endParaRPr sz="1400"/>
          </a:p>
          <a:p>
            <a:pPr indent="-317500" lvl="0" marL="457200" rtl="0" algn="l">
              <a:lnSpc>
                <a:spcPct val="150000"/>
              </a:lnSpc>
              <a:spcBef>
                <a:spcPts val="0"/>
              </a:spcBef>
              <a:spcAft>
                <a:spcPts val="0"/>
              </a:spcAft>
              <a:buSzPts val="1400"/>
              <a:buChar char="●"/>
            </a:pPr>
            <a:r>
              <a:rPr lang="it" sz="1400"/>
              <a:t>I task specifici che svolgono per raggiungere questi obiettivi.</a:t>
            </a:r>
            <a:endParaRPr sz="1400"/>
          </a:p>
          <a:p>
            <a:pPr indent="-317500" lvl="0" marL="457200" rtl="0" algn="l">
              <a:lnSpc>
                <a:spcPct val="150000"/>
              </a:lnSpc>
              <a:spcBef>
                <a:spcPts val="0"/>
              </a:spcBef>
              <a:spcAft>
                <a:spcPts val="0"/>
              </a:spcAft>
              <a:buSzPts val="1400"/>
              <a:buChar char="●"/>
            </a:pPr>
            <a:r>
              <a:rPr lang="it" sz="1400"/>
              <a:t>Il linguaggio e le parole tecniche che usano per descrivere quello che fanno.</a:t>
            </a:r>
            <a:endParaRPr sz="1400"/>
          </a:p>
          <a:p>
            <a:pPr indent="-317500" lvl="0" marL="457200" rtl="0" algn="l">
              <a:lnSpc>
                <a:spcPct val="150000"/>
              </a:lnSpc>
              <a:spcBef>
                <a:spcPts val="0"/>
              </a:spcBef>
              <a:spcAft>
                <a:spcPts val="0"/>
              </a:spcAft>
              <a:buSzPts val="1400"/>
              <a:buChar char="●"/>
            </a:pPr>
            <a:r>
              <a:rPr lang="it" sz="1400"/>
              <a:t>Le loro skill nell’utilizzo di software simili a quello che si sta progettando.</a:t>
            </a:r>
            <a:endParaRPr sz="1400"/>
          </a:p>
          <a:p>
            <a:pPr indent="-317500" lvl="0" marL="457200" rtl="0" algn="l">
              <a:lnSpc>
                <a:spcPct val="150000"/>
              </a:lnSpc>
              <a:spcBef>
                <a:spcPts val="0"/>
              </a:spcBef>
              <a:spcAft>
                <a:spcPts val="0"/>
              </a:spcAft>
              <a:buSzPts val="1400"/>
              <a:buChar char="●"/>
            </a:pPr>
            <a:r>
              <a:rPr lang="it" sz="1400"/>
              <a:t>La loro predisposizione verso ciò che si sta progettando e come design diversi possono cambiare questa attitudine.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Effect filter="fade" transition="in">
                                      <p:cBhvr>
                                        <p:cTn dur="1000"/>
                                        <p:tgtEl>
                                          <p:spTgt spid="1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Effect filter="fade" transition="in">
                                      <p:cBhvr>
                                        <p:cTn dur="1000"/>
                                        <p:tgtEl>
                                          <p:spTgt spid="1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animEffect filter="fade" transition="in">
                                      <p:cBhvr>
                                        <p:cTn dur="1000"/>
                                        <p:tgtEl>
                                          <p:spTgt spid="1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animEffect filter="fade" transition="in">
                                      <p:cBhvr>
                                        <p:cTn dur="1000"/>
                                        <p:tgtEl>
                                          <p:spTgt spid="1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animEffect filter="fade" transition="in">
                                      <p:cBhvr>
                                        <p:cTn dur="1000"/>
                                        <p:tgtEl>
                                          <p:spTgt spid="1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5" st="5"/>
                                            </p:txEl>
                                          </p:spTgt>
                                        </p:tgtEl>
                                        <p:attrNameLst>
                                          <p:attrName>style.visibility</p:attrName>
                                        </p:attrNameLst>
                                      </p:cBhvr>
                                      <p:to>
                                        <p:strVal val="visible"/>
                                      </p:to>
                                    </p:set>
                                    <p:animEffect filter="fade" transition="in">
                                      <p:cBhvr>
                                        <p:cTn dur="1000"/>
                                        <p:tgtEl>
                                          <p:spTgt spid="1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6" st="6"/>
                                            </p:txEl>
                                          </p:spTgt>
                                        </p:tgtEl>
                                        <p:attrNameLst>
                                          <p:attrName>style.visibility</p:attrName>
                                        </p:attrNameLst>
                                      </p:cBhvr>
                                      <p:to>
                                        <p:strVal val="visible"/>
                                      </p:to>
                                    </p:set>
                                    <p:animEffect filter="fade" transition="in">
                                      <p:cBhvr>
                                        <p:cTn dur="1000"/>
                                        <p:tgtEl>
                                          <p:spTgt spid="16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7" st="7"/>
                                            </p:txEl>
                                          </p:spTgt>
                                        </p:tgtEl>
                                        <p:attrNameLst>
                                          <p:attrName>style.visibility</p:attrName>
                                        </p:attrNameLst>
                                      </p:cBhvr>
                                      <p:to>
                                        <p:strVal val="visible"/>
                                      </p:to>
                                    </p:set>
                                    <p:animEffect filter="fade" transition="in">
                                      <p:cBhvr>
                                        <p:cTn dur="1000"/>
                                        <p:tgtEl>
                                          <p:spTgt spid="16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8" st="8"/>
                                            </p:txEl>
                                          </p:spTgt>
                                        </p:tgtEl>
                                        <p:attrNameLst>
                                          <p:attrName>style.visibility</p:attrName>
                                        </p:attrNameLst>
                                      </p:cBhvr>
                                      <p:to>
                                        <p:strVal val="visible"/>
                                      </p:to>
                                    </p:set>
                                    <p:animEffect filter="fade" transition="in">
                                      <p:cBhvr>
                                        <p:cTn dur="1000"/>
                                        <p:tgtEl>
                                          <p:spTgt spid="16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idx="1" type="body"/>
          </p:nvPr>
        </p:nvSpPr>
        <p:spPr>
          <a:xfrm>
            <a:off x="471900" y="1919075"/>
            <a:ext cx="8222100" cy="301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Gli strumenti da utilizzare nella ricerca possono essere:</a:t>
            </a:r>
            <a:endParaRPr sz="1400"/>
          </a:p>
          <a:p>
            <a:pPr indent="-317500" lvl="0" marL="457200" rtl="0" algn="l">
              <a:spcBef>
                <a:spcPts val="0"/>
              </a:spcBef>
              <a:spcAft>
                <a:spcPts val="0"/>
              </a:spcAft>
              <a:buSzPts val="1400"/>
              <a:buChar char="●"/>
            </a:pPr>
            <a:r>
              <a:rPr lang="it" sz="1400"/>
              <a:t>L</a:t>
            </a:r>
            <a:r>
              <a:rPr lang="it" sz="1400"/>
              <a:t>e </a:t>
            </a:r>
            <a:r>
              <a:rPr lang="it" sz="1400">
                <a:solidFill>
                  <a:schemeClr val="accent3"/>
                </a:solidFill>
              </a:rPr>
              <a:t>interviste</a:t>
            </a:r>
            <a:r>
              <a:rPr lang="it" sz="1400"/>
              <a:t>. Parlare con i futuri utenti è sempre importante, in modo da capire le aspettative e il vocabolario. In alcuni casi si possono osservare degli schemi che possono essere successivamente utilizzati per guidare lo sviluppo del design.</a:t>
            </a:r>
            <a:endParaRPr sz="1400"/>
          </a:p>
          <a:p>
            <a:pPr indent="-317500" lvl="0" marL="457200" rtl="0" algn="l">
              <a:spcBef>
                <a:spcPts val="0"/>
              </a:spcBef>
              <a:spcAft>
                <a:spcPts val="0"/>
              </a:spcAft>
              <a:buSzPts val="1400"/>
              <a:buChar char="●"/>
            </a:pPr>
            <a:r>
              <a:rPr lang="it" sz="1400"/>
              <a:t>I </a:t>
            </a:r>
            <a:r>
              <a:rPr lang="it" sz="1400">
                <a:solidFill>
                  <a:schemeClr val="accent3"/>
                </a:solidFill>
              </a:rPr>
              <a:t>sondaggi</a:t>
            </a:r>
            <a:r>
              <a:rPr lang="it" sz="1400"/>
              <a:t>. Permettono di raccogliere informazioni su molti utenti, ma devono essere abbastanza dettagliati per essere utili.</a:t>
            </a:r>
            <a:endParaRPr sz="1400"/>
          </a:p>
          <a:p>
            <a:pPr indent="-317500" lvl="0" marL="457200" rtl="0" algn="l">
              <a:spcBef>
                <a:spcPts val="0"/>
              </a:spcBef>
              <a:spcAft>
                <a:spcPts val="0"/>
              </a:spcAft>
              <a:buSzPts val="1400"/>
              <a:buChar char="●"/>
            </a:pPr>
            <a:r>
              <a:rPr lang="it" sz="1400"/>
              <a:t>L</a:t>
            </a:r>
            <a:r>
              <a:rPr lang="it" sz="1400">
                <a:solidFill>
                  <a:schemeClr val="accent3"/>
                </a:solidFill>
              </a:rPr>
              <a:t>’osservazione diretta</a:t>
            </a:r>
            <a:r>
              <a:rPr lang="it" sz="1400"/>
              <a:t>. Si può osservare come gli utenti svolgono i task richiesti dal software. Questo può essere utile anche nel caso in cui si debba migliorare successivamente l’interfaccia.</a:t>
            </a:r>
            <a:endParaRPr sz="1400"/>
          </a:p>
          <a:p>
            <a:pPr indent="-317500" lvl="0" marL="457200" rtl="0" algn="l">
              <a:spcBef>
                <a:spcPts val="0"/>
              </a:spcBef>
              <a:spcAft>
                <a:spcPts val="0"/>
              </a:spcAft>
              <a:buSzPts val="1400"/>
              <a:buChar char="●"/>
            </a:pPr>
            <a:r>
              <a:rPr lang="it" sz="1400">
                <a:solidFill>
                  <a:schemeClr val="accent3"/>
                </a:solidFill>
              </a:rPr>
              <a:t>Casi di studio</a:t>
            </a:r>
            <a:r>
              <a:rPr lang="it" sz="1400"/>
              <a:t>. Si possono utilizzare alcuni utenti particolari come casi di studio per capirne le attitudini, soprattutto nel caso in cui si debba ricostruire l’interfaccia di un software esistente.</a:t>
            </a:r>
            <a:endParaRPr sz="1400"/>
          </a:p>
          <a:p>
            <a:pPr indent="0" lvl="0" marL="0" rtl="0" algn="l">
              <a:lnSpc>
                <a:spcPct val="115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
        <p:nvSpPr>
          <p:cNvPr id="168" name="Google Shape;168;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Ricerca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Effect filter="fade" transition="in">
                                      <p:cBhvr>
                                        <p:cTn dur="1000"/>
                                        <p:tgtEl>
                                          <p:spTgt spid="1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animEffect filter="fade" transition="in">
                                      <p:cBhvr>
                                        <p:cTn dur="1000"/>
                                        <p:tgtEl>
                                          <p:spTgt spid="1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animEffect filter="fade" transition="in">
                                      <p:cBhvr>
                                        <p:cTn dur="1000"/>
                                        <p:tgtEl>
                                          <p:spTgt spid="1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animEffect filter="fade" transition="in">
                                      <p:cBhvr>
                                        <p:cTn dur="1000"/>
                                        <p:tgtEl>
                                          <p:spTgt spid="1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animEffect filter="fade" transition="in">
                                      <p:cBhvr>
                                        <p:cTn dur="1000"/>
                                        <p:tgtEl>
                                          <p:spTgt spid="1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5" st="5"/>
                                            </p:txEl>
                                          </p:spTgt>
                                        </p:tgtEl>
                                        <p:attrNameLst>
                                          <p:attrName>style.visibility</p:attrName>
                                        </p:attrNameLst>
                                      </p:cBhvr>
                                      <p:to>
                                        <p:strVal val="visible"/>
                                      </p:to>
                                    </p:set>
                                    <p:animEffect filter="fade" transition="in">
                                      <p:cBhvr>
                                        <p:cTn dur="1000"/>
                                        <p:tgtEl>
                                          <p:spTgt spid="1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6" st="6"/>
                                            </p:txEl>
                                          </p:spTgt>
                                        </p:tgtEl>
                                        <p:attrNameLst>
                                          <p:attrName>style.visibility</p:attrName>
                                        </p:attrNameLst>
                                      </p:cBhvr>
                                      <p:to>
                                        <p:strVal val="visible"/>
                                      </p:to>
                                    </p:set>
                                    <p:animEffect filter="fade" transition="in">
                                      <p:cBhvr>
                                        <p:cTn dur="1000"/>
                                        <p:tgtEl>
                                          <p:spTgt spid="16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7" st="7"/>
                                            </p:txEl>
                                          </p:spTgt>
                                        </p:tgtEl>
                                        <p:attrNameLst>
                                          <p:attrName>style.visibility</p:attrName>
                                        </p:attrNameLst>
                                      </p:cBhvr>
                                      <p:to>
                                        <p:strVal val="visible"/>
                                      </p:to>
                                    </p:set>
                                    <p:animEffect filter="fade" transition="in">
                                      <p:cBhvr>
                                        <p:cTn dur="1000"/>
                                        <p:tgtEl>
                                          <p:spTgt spid="16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8" st="8"/>
                                            </p:txEl>
                                          </p:spTgt>
                                        </p:tgtEl>
                                        <p:attrNameLst>
                                          <p:attrName>style.visibility</p:attrName>
                                        </p:attrNameLst>
                                      </p:cBhvr>
                                      <p:to>
                                        <p:strVal val="visible"/>
                                      </p:to>
                                    </p:set>
                                    <p:animEffect filter="fade" transition="in">
                                      <p:cBhvr>
                                        <p:cTn dur="1000"/>
                                        <p:tgtEl>
                                          <p:spTgt spid="16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Schemi Comportamentali</a:t>
            </a:r>
            <a:endParaRPr/>
          </a:p>
        </p:txBody>
      </p:sp>
      <p:sp>
        <p:nvSpPr>
          <p:cNvPr id="174" name="Google Shape;174;p31"/>
          <p:cNvSpPr txBox="1"/>
          <p:nvPr>
            <p:ph idx="1" type="body"/>
          </p:nvPr>
        </p:nvSpPr>
        <p:spPr>
          <a:xfrm>
            <a:off x="471900" y="1919075"/>
            <a:ext cx="8222100" cy="301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Sebbene ogni persona sia unica, negli anni i designer e gli scienziati comportamentali hanno studiato il loro comportamento osservando degli schemi comportamentali. Tra questi abbiamo:</a:t>
            </a:r>
            <a:endParaRPr sz="1400"/>
          </a:p>
          <a:p>
            <a:pPr indent="-317500" lvl="0" marL="457200" rtl="0" algn="l">
              <a:lnSpc>
                <a:spcPct val="100000"/>
              </a:lnSpc>
              <a:spcBef>
                <a:spcPts val="0"/>
              </a:spcBef>
              <a:spcAft>
                <a:spcPts val="0"/>
              </a:spcAft>
              <a:buSzPts val="1400"/>
              <a:buChar char="●"/>
            </a:pPr>
            <a:r>
              <a:rPr lang="it" sz="1400"/>
              <a:t>Esplorazione sicura.</a:t>
            </a:r>
            <a:endParaRPr sz="1400"/>
          </a:p>
          <a:p>
            <a:pPr indent="-317500" lvl="0" marL="457200" rtl="0" algn="l">
              <a:lnSpc>
                <a:spcPct val="100000"/>
              </a:lnSpc>
              <a:spcBef>
                <a:spcPts val="0"/>
              </a:spcBef>
              <a:spcAft>
                <a:spcPts val="0"/>
              </a:spcAft>
              <a:buSzPts val="1400"/>
              <a:buChar char="●"/>
            </a:pPr>
            <a:r>
              <a:rPr lang="it" sz="1400"/>
              <a:t>Gratifica immediata.</a:t>
            </a:r>
            <a:endParaRPr sz="1400"/>
          </a:p>
          <a:p>
            <a:pPr indent="-317500" lvl="0" marL="457200" rtl="0" algn="l">
              <a:lnSpc>
                <a:spcPct val="100000"/>
              </a:lnSpc>
              <a:spcBef>
                <a:spcPts val="0"/>
              </a:spcBef>
              <a:spcAft>
                <a:spcPts val="0"/>
              </a:spcAft>
              <a:buSzPts val="1400"/>
              <a:buChar char="●"/>
            </a:pPr>
            <a:r>
              <a:rPr lang="it" sz="1400"/>
              <a:t>Minima soddisfazione.</a:t>
            </a:r>
            <a:endParaRPr sz="1400"/>
          </a:p>
          <a:p>
            <a:pPr indent="-317500" lvl="0" marL="457200" rtl="0" algn="l">
              <a:lnSpc>
                <a:spcPct val="100000"/>
              </a:lnSpc>
              <a:spcBef>
                <a:spcPts val="0"/>
              </a:spcBef>
              <a:spcAft>
                <a:spcPts val="0"/>
              </a:spcAft>
              <a:buSzPts val="1400"/>
              <a:buChar char="●"/>
            </a:pPr>
            <a:r>
              <a:rPr lang="it" sz="1400"/>
              <a:t>Cambi di idee.</a:t>
            </a:r>
            <a:endParaRPr sz="1400"/>
          </a:p>
          <a:p>
            <a:pPr indent="-317500" lvl="0" marL="457200" rtl="0" algn="l">
              <a:lnSpc>
                <a:spcPct val="100000"/>
              </a:lnSpc>
              <a:spcBef>
                <a:spcPts val="0"/>
              </a:spcBef>
              <a:spcAft>
                <a:spcPts val="0"/>
              </a:spcAft>
              <a:buSzPts val="1400"/>
              <a:buChar char="●"/>
            </a:pPr>
            <a:r>
              <a:rPr lang="it" sz="1400"/>
              <a:t>Scelte ritardate.</a:t>
            </a:r>
            <a:endParaRPr sz="1400"/>
          </a:p>
          <a:p>
            <a:pPr indent="-317500" lvl="0" marL="457200" rtl="0" algn="l">
              <a:lnSpc>
                <a:spcPct val="100000"/>
              </a:lnSpc>
              <a:spcBef>
                <a:spcPts val="0"/>
              </a:spcBef>
              <a:spcAft>
                <a:spcPts val="0"/>
              </a:spcAft>
              <a:buSzPts val="1400"/>
              <a:buChar char="●"/>
            </a:pPr>
            <a:r>
              <a:rPr lang="it" sz="1400"/>
              <a:t>Costruzione incrementale.</a:t>
            </a:r>
            <a:endParaRPr sz="1400"/>
          </a:p>
          <a:p>
            <a:pPr indent="-317500" lvl="0" marL="457200" rtl="0" algn="l">
              <a:lnSpc>
                <a:spcPct val="100000"/>
              </a:lnSpc>
              <a:spcBef>
                <a:spcPts val="0"/>
              </a:spcBef>
              <a:spcAft>
                <a:spcPts val="0"/>
              </a:spcAft>
              <a:buSzPts val="1400"/>
              <a:buChar char="●"/>
            </a:pPr>
            <a:r>
              <a:rPr lang="it" sz="1400"/>
              <a:t>Abitudini.</a:t>
            </a:r>
            <a:endParaRPr sz="1400"/>
          </a:p>
          <a:p>
            <a:pPr indent="-317500" lvl="0" marL="457200" rtl="0" algn="l">
              <a:lnSpc>
                <a:spcPct val="100000"/>
              </a:lnSpc>
              <a:spcBef>
                <a:spcPts val="0"/>
              </a:spcBef>
              <a:spcAft>
                <a:spcPts val="0"/>
              </a:spcAft>
              <a:buSzPts val="1400"/>
              <a:buChar char="●"/>
            </a:pPr>
            <a:r>
              <a:rPr lang="it" sz="1400"/>
              <a:t>Micropause.</a:t>
            </a:r>
            <a:endParaRPr sz="1400"/>
          </a:p>
          <a:p>
            <a:pPr indent="-317500" lvl="0" marL="457200" rtl="0" algn="l">
              <a:lnSpc>
                <a:spcPct val="100000"/>
              </a:lnSpc>
              <a:spcBef>
                <a:spcPts val="0"/>
              </a:spcBef>
              <a:spcAft>
                <a:spcPts val="0"/>
              </a:spcAft>
              <a:buSzPts val="1400"/>
              <a:buChar char="●"/>
            </a:pPr>
            <a:r>
              <a:rPr lang="it" sz="1400"/>
              <a:t>Memoria spaziale e memoria potenziale.</a:t>
            </a:r>
            <a:endParaRPr sz="1400"/>
          </a:p>
          <a:p>
            <a:pPr indent="-317500" lvl="0" marL="457200" rtl="0" algn="l">
              <a:lnSpc>
                <a:spcPct val="100000"/>
              </a:lnSpc>
              <a:spcBef>
                <a:spcPts val="0"/>
              </a:spcBef>
              <a:spcAft>
                <a:spcPts val="0"/>
              </a:spcAft>
              <a:buSzPts val="1400"/>
              <a:buChar char="●"/>
            </a:pPr>
            <a:r>
              <a:rPr lang="it" sz="1400"/>
              <a:t>Ripetizione in sequenza.</a:t>
            </a:r>
            <a:endParaRPr sz="1400"/>
          </a:p>
          <a:p>
            <a:pPr indent="-317500" lvl="0" marL="457200" rtl="0" algn="l">
              <a:lnSpc>
                <a:spcPct val="100000"/>
              </a:lnSpc>
              <a:spcBef>
                <a:spcPts val="0"/>
              </a:spcBef>
              <a:spcAft>
                <a:spcPts val="0"/>
              </a:spcAft>
              <a:buSzPts val="1400"/>
              <a:buChar char="●"/>
            </a:pPr>
            <a:r>
              <a:rPr lang="it" sz="1400"/>
              <a:t>Solo tastiera.</a:t>
            </a:r>
            <a:endParaRPr sz="1400"/>
          </a:p>
          <a:p>
            <a:pPr indent="-317500" lvl="0" marL="457200" rtl="0" algn="l">
              <a:lnSpc>
                <a:spcPct val="100000"/>
              </a:lnSpc>
              <a:spcBef>
                <a:spcPts val="0"/>
              </a:spcBef>
              <a:spcAft>
                <a:spcPts val="0"/>
              </a:spcAft>
              <a:buSzPts val="1400"/>
              <a:buChar char="●"/>
            </a:pPr>
            <a:r>
              <a:rPr lang="it" sz="1400"/>
              <a:t>Approvazione sociale e collaborazioni.</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Effect filter="fade" transition="in">
                                      <p:cBhvr>
                                        <p:cTn dur="1000"/>
                                        <p:tgtEl>
                                          <p:spTgt spid="1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Effect filter="fade" transition="in">
                                      <p:cBhvr>
                                        <p:cTn dur="1000"/>
                                        <p:tgtEl>
                                          <p:spTgt spid="1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Effect filter="fade" transition="in">
                                      <p:cBhvr>
                                        <p:cTn dur="1000"/>
                                        <p:tgtEl>
                                          <p:spTgt spid="1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animEffect filter="fade" transition="in">
                                      <p:cBhvr>
                                        <p:cTn dur="1000"/>
                                        <p:tgtEl>
                                          <p:spTgt spid="1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animEffect filter="fade" transition="in">
                                      <p:cBhvr>
                                        <p:cTn dur="1000"/>
                                        <p:tgtEl>
                                          <p:spTgt spid="1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5" st="5"/>
                                            </p:txEl>
                                          </p:spTgt>
                                        </p:tgtEl>
                                        <p:attrNameLst>
                                          <p:attrName>style.visibility</p:attrName>
                                        </p:attrNameLst>
                                      </p:cBhvr>
                                      <p:to>
                                        <p:strVal val="visible"/>
                                      </p:to>
                                    </p:set>
                                    <p:animEffect filter="fade" transition="in">
                                      <p:cBhvr>
                                        <p:cTn dur="1000"/>
                                        <p:tgtEl>
                                          <p:spTgt spid="17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6" st="6"/>
                                            </p:txEl>
                                          </p:spTgt>
                                        </p:tgtEl>
                                        <p:attrNameLst>
                                          <p:attrName>style.visibility</p:attrName>
                                        </p:attrNameLst>
                                      </p:cBhvr>
                                      <p:to>
                                        <p:strVal val="visible"/>
                                      </p:to>
                                    </p:set>
                                    <p:animEffect filter="fade" transition="in">
                                      <p:cBhvr>
                                        <p:cTn dur="1000"/>
                                        <p:tgtEl>
                                          <p:spTgt spid="17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7" st="7"/>
                                            </p:txEl>
                                          </p:spTgt>
                                        </p:tgtEl>
                                        <p:attrNameLst>
                                          <p:attrName>style.visibility</p:attrName>
                                        </p:attrNameLst>
                                      </p:cBhvr>
                                      <p:to>
                                        <p:strVal val="visible"/>
                                      </p:to>
                                    </p:set>
                                    <p:animEffect filter="fade" transition="in">
                                      <p:cBhvr>
                                        <p:cTn dur="1000"/>
                                        <p:tgtEl>
                                          <p:spTgt spid="17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8" st="8"/>
                                            </p:txEl>
                                          </p:spTgt>
                                        </p:tgtEl>
                                        <p:attrNameLst>
                                          <p:attrName>style.visibility</p:attrName>
                                        </p:attrNameLst>
                                      </p:cBhvr>
                                      <p:to>
                                        <p:strVal val="visible"/>
                                      </p:to>
                                    </p:set>
                                    <p:animEffect filter="fade" transition="in">
                                      <p:cBhvr>
                                        <p:cTn dur="1000"/>
                                        <p:tgtEl>
                                          <p:spTgt spid="17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9" st="9"/>
                                            </p:txEl>
                                          </p:spTgt>
                                        </p:tgtEl>
                                        <p:attrNameLst>
                                          <p:attrName>style.visibility</p:attrName>
                                        </p:attrNameLst>
                                      </p:cBhvr>
                                      <p:to>
                                        <p:strVal val="visible"/>
                                      </p:to>
                                    </p:set>
                                    <p:animEffect filter="fade" transition="in">
                                      <p:cBhvr>
                                        <p:cTn dur="1000"/>
                                        <p:tgtEl>
                                          <p:spTgt spid="17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0" st="10"/>
                                            </p:txEl>
                                          </p:spTgt>
                                        </p:tgtEl>
                                        <p:attrNameLst>
                                          <p:attrName>style.visibility</p:attrName>
                                        </p:attrNameLst>
                                      </p:cBhvr>
                                      <p:to>
                                        <p:strVal val="visible"/>
                                      </p:to>
                                    </p:set>
                                    <p:animEffect filter="fade" transition="in">
                                      <p:cBhvr>
                                        <p:cTn dur="1000"/>
                                        <p:tgtEl>
                                          <p:spTgt spid="17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1" st="11"/>
                                            </p:txEl>
                                          </p:spTgt>
                                        </p:tgtEl>
                                        <p:attrNameLst>
                                          <p:attrName>style.visibility</p:attrName>
                                        </p:attrNameLst>
                                      </p:cBhvr>
                                      <p:to>
                                        <p:strVal val="visible"/>
                                      </p:to>
                                    </p:set>
                                    <p:animEffect filter="fade" transition="in">
                                      <p:cBhvr>
                                        <p:cTn dur="1000"/>
                                        <p:tgtEl>
                                          <p:spTgt spid="17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2" st="12"/>
                                            </p:txEl>
                                          </p:spTgt>
                                        </p:tgtEl>
                                        <p:attrNameLst>
                                          <p:attrName>style.visibility</p:attrName>
                                        </p:attrNameLst>
                                      </p:cBhvr>
                                      <p:to>
                                        <p:strVal val="visible"/>
                                      </p:to>
                                    </p:set>
                                    <p:animEffect filter="fade" transition="in">
                                      <p:cBhvr>
                                        <p:cTn dur="1000"/>
                                        <p:tgtEl>
                                          <p:spTgt spid="17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3" st="13"/>
                                            </p:txEl>
                                          </p:spTgt>
                                        </p:tgtEl>
                                        <p:attrNameLst>
                                          <p:attrName>style.visibility</p:attrName>
                                        </p:attrNameLst>
                                      </p:cBhvr>
                                      <p:to>
                                        <p:strVal val="visible"/>
                                      </p:to>
                                    </p:set>
                                    <p:animEffect filter="fade" transition="in">
                                      <p:cBhvr>
                                        <p:cTn dur="1000"/>
                                        <p:tgtEl>
                                          <p:spTgt spid="174">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4" st="14"/>
                                            </p:txEl>
                                          </p:spTgt>
                                        </p:tgtEl>
                                        <p:attrNameLst>
                                          <p:attrName>style.visibility</p:attrName>
                                        </p:attrNameLst>
                                      </p:cBhvr>
                                      <p:to>
                                        <p:strVal val="visible"/>
                                      </p:to>
                                    </p:set>
                                    <p:animEffect filter="fade" transition="in">
                                      <p:cBhvr>
                                        <p:cTn dur="1000"/>
                                        <p:tgtEl>
                                          <p:spTgt spid="174">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5" st="15"/>
                                            </p:txEl>
                                          </p:spTgt>
                                        </p:tgtEl>
                                        <p:attrNameLst>
                                          <p:attrName>style.visibility</p:attrName>
                                        </p:attrNameLst>
                                      </p:cBhvr>
                                      <p:to>
                                        <p:strVal val="visible"/>
                                      </p:to>
                                    </p:set>
                                    <p:animEffect filter="fade" transition="in">
                                      <p:cBhvr>
                                        <p:cTn dur="1000"/>
                                        <p:tgtEl>
                                          <p:spTgt spid="174">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Libro di Testo e Letture Consigliate</a:t>
            </a:r>
            <a:endParaRPr baseline="-25000">
              <a:latin typeface="Courier New"/>
              <a:ea typeface="Courier New"/>
              <a:cs typeface="Courier New"/>
              <a:sym typeface="Courier New"/>
            </a:endParaRPr>
          </a:p>
        </p:txBody>
      </p:sp>
      <p:sp>
        <p:nvSpPr>
          <p:cNvPr id="74" name="Google Shape;74;p14"/>
          <p:cNvSpPr txBox="1"/>
          <p:nvPr/>
        </p:nvSpPr>
        <p:spPr>
          <a:xfrm>
            <a:off x="138225" y="1726500"/>
            <a:ext cx="8895600" cy="333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3"/>
                </a:solidFill>
                <a:latin typeface="Roboto"/>
                <a:ea typeface="Roboto"/>
                <a:cs typeface="Roboto"/>
                <a:sym typeface="Roboto"/>
              </a:rPr>
              <a:t>Libro di testo:</a:t>
            </a:r>
            <a:r>
              <a:rPr lang="it">
                <a:solidFill>
                  <a:schemeClr val="lt2"/>
                </a:solidFill>
                <a:latin typeface="Roboto"/>
                <a:ea typeface="Roboto"/>
                <a:cs typeface="Roboto"/>
                <a:sym typeface="Roboto"/>
              </a:rPr>
              <a:t> Jenifer Tidwell, Charles Brewer; Aynne Valencia. </a:t>
            </a:r>
            <a:r>
              <a:rPr i="1" lang="it">
                <a:solidFill>
                  <a:schemeClr val="lt2"/>
                </a:solidFill>
                <a:latin typeface="Roboto"/>
                <a:ea typeface="Roboto"/>
                <a:cs typeface="Roboto"/>
                <a:sym typeface="Roboto"/>
              </a:rPr>
              <a:t>Designing Interfaces</a:t>
            </a:r>
            <a:r>
              <a:rPr lang="it">
                <a:solidFill>
                  <a:schemeClr val="lt2"/>
                </a:solidFill>
                <a:latin typeface="Roboto"/>
                <a:ea typeface="Roboto"/>
                <a:cs typeface="Roboto"/>
                <a:sym typeface="Roboto"/>
              </a:rPr>
              <a:t>. O'Reilly Media, terza edizione.</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Altre letture:</a:t>
            </a:r>
            <a:endParaRPr>
              <a:solidFill>
                <a:schemeClr val="lt2"/>
              </a:solidFill>
              <a:latin typeface="Roboto"/>
              <a:ea typeface="Roboto"/>
              <a:cs typeface="Roboto"/>
              <a:sym typeface="Roboto"/>
            </a:endParaRPr>
          </a:p>
          <a:p>
            <a:pPr indent="-317500" lvl="0" marL="457200" rtl="0" algn="l">
              <a:lnSpc>
                <a:spcPct val="120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Steven Branson. </a:t>
            </a:r>
            <a:r>
              <a:rPr i="1" lang="it">
                <a:solidFill>
                  <a:schemeClr val="lt2"/>
                </a:solidFill>
                <a:latin typeface="Roboto"/>
                <a:ea typeface="Roboto"/>
                <a:cs typeface="Roboto"/>
                <a:sym typeface="Roboto"/>
              </a:rPr>
              <a:t>UX/UI Design: Introduction Guide To Intuitive Design And User-Friendly Experience.</a:t>
            </a:r>
            <a:endParaRPr>
              <a:solidFill>
                <a:schemeClr val="lt2"/>
              </a:solidFill>
              <a:latin typeface="Roboto"/>
              <a:ea typeface="Roboto"/>
              <a:cs typeface="Roboto"/>
              <a:sym typeface="Roboto"/>
            </a:endParaRPr>
          </a:p>
          <a:p>
            <a:pPr indent="-317500" lvl="0" marL="457200" rtl="0" algn="l">
              <a:lnSpc>
                <a:spcPct val="120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Emrah Yayici. </a:t>
            </a:r>
            <a:r>
              <a:rPr i="1" lang="it">
                <a:solidFill>
                  <a:schemeClr val="lt2"/>
                </a:solidFill>
                <a:latin typeface="Roboto"/>
                <a:ea typeface="Roboto"/>
                <a:cs typeface="Roboto"/>
                <a:sym typeface="Roboto"/>
              </a:rPr>
              <a:t>UX Design and Usability Mentor Book: With Best Practice Business Analysis and User Interface Design Tips and Techniques.</a:t>
            </a:r>
            <a:endParaRPr>
              <a:solidFill>
                <a:schemeClr val="lt2"/>
              </a:solidFill>
              <a:latin typeface="Roboto"/>
              <a:ea typeface="Roboto"/>
              <a:cs typeface="Roboto"/>
              <a:sym typeface="Roboto"/>
            </a:endParaRPr>
          </a:p>
          <a:p>
            <a:pPr indent="-317500" lvl="0" marL="457200" rtl="0" algn="l">
              <a:lnSpc>
                <a:spcPct val="120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Alfonso Cannavacciuolo. </a:t>
            </a:r>
            <a:r>
              <a:rPr i="1" lang="it">
                <a:solidFill>
                  <a:schemeClr val="lt2"/>
                </a:solidFill>
                <a:latin typeface="Roboto"/>
                <a:ea typeface="Roboto"/>
                <a:cs typeface="Roboto"/>
                <a:sym typeface="Roboto"/>
              </a:rPr>
              <a:t>Manuale di copywriting e scrittura per il web.</a:t>
            </a:r>
            <a:endParaRPr>
              <a:solidFill>
                <a:schemeClr val="lt2"/>
              </a:solidFill>
              <a:latin typeface="Roboto"/>
              <a:ea typeface="Roboto"/>
              <a:cs typeface="Roboto"/>
              <a:sym typeface="Roboto"/>
            </a:endParaRPr>
          </a:p>
          <a:p>
            <a:pPr indent="-317500" lvl="0" marL="457200" rtl="0" algn="l">
              <a:lnSpc>
                <a:spcPct val="120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Serena Giust. </a:t>
            </a:r>
            <a:r>
              <a:rPr i="1" lang="it">
                <a:solidFill>
                  <a:schemeClr val="lt2"/>
                </a:solidFill>
                <a:latin typeface="Roboto"/>
                <a:ea typeface="Roboto"/>
                <a:cs typeface="Roboto"/>
                <a:sym typeface="Roboto"/>
              </a:rPr>
              <a:t>UX Writing (Italian Edition).</a:t>
            </a:r>
            <a:endParaRPr i="1">
              <a:solidFill>
                <a:schemeClr val="lt2"/>
              </a:solidFill>
              <a:latin typeface="Roboto"/>
              <a:ea typeface="Roboto"/>
              <a:cs typeface="Roboto"/>
              <a:sym typeface="Roboto"/>
            </a:endParaRPr>
          </a:p>
          <a:p>
            <a:pPr indent="-317500" lvl="0" marL="457200" rtl="0" algn="l">
              <a:lnSpc>
                <a:spcPct val="120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Vikalp </a:t>
            </a:r>
            <a:r>
              <a:rPr lang="it">
                <a:solidFill>
                  <a:schemeClr val="lt2"/>
                </a:solidFill>
                <a:latin typeface="Roboto"/>
                <a:ea typeface="Roboto"/>
                <a:cs typeface="Roboto"/>
                <a:sym typeface="Roboto"/>
              </a:rPr>
              <a:t>Kaushik</a:t>
            </a:r>
            <a:r>
              <a:rPr i="1" lang="it">
                <a:solidFill>
                  <a:schemeClr val="lt2"/>
                </a:solidFill>
                <a:latin typeface="Roboto"/>
                <a:ea typeface="Roboto"/>
                <a:cs typeface="Roboto"/>
                <a:sym typeface="Roboto"/>
              </a:rPr>
              <a:t>. A Handbook For Better Designing: Beginner's guide to UI Design. </a:t>
            </a:r>
            <a:endParaRPr i="1">
              <a:solidFill>
                <a:schemeClr val="lt2"/>
              </a:solidFill>
              <a:latin typeface="Roboto"/>
              <a:ea typeface="Roboto"/>
              <a:cs typeface="Roboto"/>
              <a:sym typeface="Roboto"/>
            </a:endParaRPr>
          </a:p>
          <a:p>
            <a:pPr indent="-317500" lvl="0" marL="457200" rtl="0" algn="l">
              <a:lnSpc>
                <a:spcPct val="120000"/>
              </a:lnSpc>
              <a:spcBef>
                <a:spcPts val="0"/>
              </a:spcBef>
              <a:spcAft>
                <a:spcPts val="0"/>
              </a:spcAft>
              <a:buClr>
                <a:schemeClr val="lt2"/>
              </a:buClr>
              <a:buSzPts val="1400"/>
              <a:buFont typeface="Roboto"/>
              <a:buChar char="●"/>
            </a:pPr>
            <a:r>
              <a:rPr lang="it" u="sng">
                <a:solidFill>
                  <a:schemeClr val="hlink"/>
                </a:solidFill>
                <a:latin typeface="Roboto"/>
                <a:ea typeface="Roboto"/>
                <a:cs typeface="Roboto"/>
                <a:sym typeface="Roboto"/>
                <a:hlinkClick r:id="rId3"/>
              </a:rPr>
              <a:t>https://www.uxlibrary.or</a:t>
            </a:r>
            <a:r>
              <a:rPr lang="it" u="sng">
                <a:solidFill>
                  <a:schemeClr val="hlink"/>
                </a:solidFill>
                <a:latin typeface="Roboto"/>
                <a:ea typeface="Roboto"/>
                <a:cs typeface="Roboto"/>
                <a:sym typeface="Roboto"/>
                <a:hlinkClick r:id="rId4"/>
              </a:rPr>
              <a:t>g</a:t>
            </a:r>
            <a:endParaRPr>
              <a:solidFill>
                <a:schemeClr val="lt2"/>
              </a:solidFill>
              <a:latin typeface="Roboto"/>
              <a:ea typeface="Roboto"/>
              <a:cs typeface="Roboto"/>
              <a:sym typeface="Roboto"/>
            </a:endParaRPr>
          </a:p>
          <a:p>
            <a:pPr indent="-317500" lvl="0" marL="457200" rtl="0" algn="l">
              <a:lnSpc>
                <a:spcPct val="120000"/>
              </a:lnSpc>
              <a:spcBef>
                <a:spcPts val="0"/>
              </a:spcBef>
              <a:spcAft>
                <a:spcPts val="0"/>
              </a:spcAft>
              <a:buClr>
                <a:schemeClr val="lt2"/>
              </a:buClr>
              <a:buSzPts val="1400"/>
              <a:buFont typeface="Roboto"/>
              <a:buChar char="●"/>
            </a:pPr>
            <a:r>
              <a:rPr lang="it" u="sng">
                <a:solidFill>
                  <a:schemeClr val="hlink"/>
                </a:solidFill>
                <a:latin typeface="Roboto"/>
                <a:ea typeface="Roboto"/>
                <a:cs typeface="Roboto"/>
                <a:sym typeface="Roboto"/>
                <a:hlinkClick r:id="rId5"/>
              </a:rPr>
              <a:t>https://www.justinmind.com/ui-design</a:t>
            </a:r>
            <a:endParaRPr>
              <a:solidFill>
                <a:schemeClr val="lt2"/>
              </a:solidFill>
              <a:latin typeface="Roboto"/>
              <a:ea typeface="Roboto"/>
              <a:cs typeface="Roboto"/>
              <a:sym typeface="Roboto"/>
            </a:endParaRPr>
          </a:p>
          <a:p>
            <a:pPr indent="-317500" lvl="0" marL="457200" rtl="0" algn="l">
              <a:lnSpc>
                <a:spcPct val="120000"/>
              </a:lnSpc>
              <a:spcBef>
                <a:spcPts val="0"/>
              </a:spcBef>
              <a:spcAft>
                <a:spcPts val="0"/>
              </a:spcAft>
              <a:buClr>
                <a:schemeClr val="lt2"/>
              </a:buClr>
              <a:buSzPts val="1400"/>
              <a:buFont typeface="Roboto"/>
              <a:buChar char="●"/>
            </a:pPr>
            <a:r>
              <a:rPr lang="it" u="sng">
                <a:solidFill>
                  <a:schemeClr val="hlink"/>
                </a:solidFill>
                <a:latin typeface="Roboto"/>
                <a:ea typeface="Roboto"/>
                <a:cs typeface="Roboto"/>
                <a:sym typeface="Roboto"/>
                <a:hlinkClick r:id="rId6"/>
              </a:rPr>
              <a:t>http://uipatterns.i</a:t>
            </a:r>
            <a:r>
              <a:rPr lang="it" u="sng">
                <a:solidFill>
                  <a:schemeClr val="hlink"/>
                </a:solidFill>
                <a:latin typeface="Roboto"/>
                <a:ea typeface="Roboto"/>
                <a:cs typeface="Roboto"/>
                <a:sym typeface="Roboto"/>
                <a:hlinkClick r:id="rId7"/>
              </a:rPr>
              <a:t>o</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animEffect filter="fade" transition="in">
                                      <p:cBhvr>
                                        <p:cTn dur="1000"/>
                                        <p:tgtEl>
                                          <p:spTgt spid="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animEffect filter="fade" transition="in">
                                      <p:cBhvr>
                                        <p:cTn dur="1000"/>
                                        <p:tgtEl>
                                          <p:spTgt spid="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animEffect filter="fade" transition="in">
                                      <p:cBhvr>
                                        <p:cTn dur="1000"/>
                                        <p:tgtEl>
                                          <p:spTgt spid="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animEffect filter="fade" transition="in">
                                      <p:cBhvr>
                                        <p:cTn dur="1000"/>
                                        <p:tgtEl>
                                          <p:spTgt spid="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animEffect filter="fade" transition="in">
                                      <p:cBhvr>
                                        <p:cTn dur="1000"/>
                                        <p:tgtEl>
                                          <p:spTgt spid="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5" st="5"/>
                                            </p:txEl>
                                          </p:spTgt>
                                        </p:tgtEl>
                                        <p:attrNameLst>
                                          <p:attrName>style.visibility</p:attrName>
                                        </p:attrNameLst>
                                      </p:cBhvr>
                                      <p:to>
                                        <p:strVal val="visible"/>
                                      </p:to>
                                    </p:set>
                                    <p:animEffect filter="fade" transition="in">
                                      <p:cBhvr>
                                        <p:cTn dur="1000"/>
                                        <p:tgtEl>
                                          <p:spTgt spid="7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6" st="6"/>
                                            </p:txEl>
                                          </p:spTgt>
                                        </p:tgtEl>
                                        <p:attrNameLst>
                                          <p:attrName>style.visibility</p:attrName>
                                        </p:attrNameLst>
                                      </p:cBhvr>
                                      <p:to>
                                        <p:strVal val="visible"/>
                                      </p:to>
                                    </p:set>
                                    <p:animEffect filter="fade" transition="in">
                                      <p:cBhvr>
                                        <p:cTn dur="1000"/>
                                        <p:tgtEl>
                                          <p:spTgt spid="7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7" st="7"/>
                                            </p:txEl>
                                          </p:spTgt>
                                        </p:tgtEl>
                                        <p:attrNameLst>
                                          <p:attrName>style.visibility</p:attrName>
                                        </p:attrNameLst>
                                      </p:cBhvr>
                                      <p:to>
                                        <p:strVal val="visible"/>
                                      </p:to>
                                    </p:set>
                                    <p:animEffect filter="fade" transition="in">
                                      <p:cBhvr>
                                        <p:cTn dur="1000"/>
                                        <p:tgtEl>
                                          <p:spTgt spid="7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8" st="8"/>
                                            </p:txEl>
                                          </p:spTgt>
                                        </p:tgtEl>
                                        <p:attrNameLst>
                                          <p:attrName>style.visibility</p:attrName>
                                        </p:attrNameLst>
                                      </p:cBhvr>
                                      <p:to>
                                        <p:strVal val="visible"/>
                                      </p:to>
                                    </p:set>
                                    <p:animEffect filter="fade" transition="in">
                                      <p:cBhvr>
                                        <p:cTn dur="1000"/>
                                        <p:tgtEl>
                                          <p:spTgt spid="7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9" st="9"/>
                                            </p:txEl>
                                          </p:spTgt>
                                        </p:tgtEl>
                                        <p:attrNameLst>
                                          <p:attrName>style.visibility</p:attrName>
                                        </p:attrNameLst>
                                      </p:cBhvr>
                                      <p:to>
                                        <p:strVal val="visible"/>
                                      </p:to>
                                    </p:set>
                                    <p:animEffect filter="fade" transition="in">
                                      <p:cBhvr>
                                        <p:cTn dur="1000"/>
                                        <p:tgtEl>
                                          <p:spTgt spid="7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10" st="10"/>
                                            </p:txEl>
                                          </p:spTgt>
                                        </p:tgtEl>
                                        <p:attrNameLst>
                                          <p:attrName>style.visibility</p:attrName>
                                        </p:attrNameLst>
                                      </p:cBhvr>
                                      <p:to>
                                        <p:strVal val="visible"/>
                                      </p:to>
                                    </p:set>
                                    <p:animEffect filter="fade" transition="in">
                                      <p:cBhvr>
                                        <p:cTn dur="1000"/>
                                        <p:tgtEl>
                                          <p:spTgt spid="74">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idx="4294967295" type="body"/>
          </p:nvPr>
        </p:nvSpPr>
        <p:spPr>
          <a:xfrm>
            <a:off x="400500" y="1063950"/>
            <a:ext cx="8222100" cy="301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Per e</a:t>
            </a:r>
            <a:r>
              <a:rPr lang="it" sz="1400"/>
              <a:t>splorazione sicura si intende permettere agli utenti di sperimentare/esplorare l’interfaccia senza perdersi e senza c</a:t>
            </a:r>
            <a:r>
              <a:rPr lang="it" sz="1400"/>
              <a:t>ausare danni</a:t>
            </a:r>
            <a:r>
              <a:rPr lang="it" sz="1400"/>
              <a: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it" sz="1400"/>
              <a:t>Quando gli utenti si sentono liberi di esplorare senza conseguenze negative dirette e senza fastidi sono più propensi a imparare l’interfaccia. Ad esempio, nell’esplorazione rientra la possibilità di spostarsi facilmente tra le varie schermate.</a:t>
            </a:r>
            <a:endParaRPr sz="1400"/>
          </a:p>
          <a:p>
            <a:pPr indent="0" lvl="0" marL="0" rtl="0" algn="l">
              <a:lnSpc>
                <a:spcPct val="100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Rendere visibile lo stato del sistema. Ad esempio, dove si trova l’utente e come tornare indietro.</a:t>
            </a:r>
            <a:endParaRPr sz="1400"/>
          </a:p>
          <a:p>
            <a:pPr indent="-317500" lvl="0" marL="457200" rtl="0" algn="l">
              <a:lnSpc>
                <a:spcPct val="115000"/>
              </a:lnSpc>
              <a:spcBef>
                <a:spcPts val="0"/>
              </a:spcBef>
              <a:spcAft>
                <a:spcPts val="0"/>
              </a:spcAft>
              <a:buSzPts val="1400"/>
              <a:buChar char="●"/>
            </a:pPr>
            <a:r>
              <a:rPr lang="it" sz="1400"/>
              <a:t>Il sistema deve rispecchiare il più possibile il mondo reale.</a:t>
            </a:r>
            <a:endParaRPr sz="1400"/>
          </a:p>
          <a:p>
            <a:pPr indent="-317500" lvl="0" marL="457200" rtl="0" algn="l">
              <a:lnSpc>
                <a:spcPct val="115000"/>
              </a:lnSpc>
              <a:spcBef>
                <a:spcPts val="0"/>
              </a:spcBef>
              <a:spcAft>
                <a:spcPts val="0"/>
              </a:spcAft>
              <a:buSzPts val="1400"/>
              <a:buChar char="●"/>
            </a:pPr>
            <a:r>
              <a:rPr lang="it" sz="1400"/>
              <a:t>Controllare gli utenti e renderli liberi di muoversi.</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
        <p:nvSpPr>
          <p:cNvPr id="180" name="Google Shape;180;p3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E</a:t>
            </a:r>
            <a:r>
              <a:rPr lang="it"/>
              <a:t>splorazione Sicura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animEffect filter="fade" transition="in">
                                      <p:cBhvr>
                                        <p:cTn dur="1000"/>
                                        <p:tgtEl>
                                          <p:spTgt spid="1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animEffect filter="fade" transition="in">
                                      <p:cBhvr>
                                        <p:cTn dur="1000"/>
                                        <p:tgtEl>
                                          <p:spTgt spid="1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animEffect filter="fade" transition="in">
                                      <p:cBhvr>
                                        <p:cTn dur="1000"/>
                                        <p:tgtEl>
                                          <p:spTgt spid="1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animEffect filter="fade" transition="in">
                                      <p:cBhvr>
                                        <p:cTn dur="1000"/>
                                        <p:tgtEl>
                                          <p:spTgt spid="1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4" st="4"/>
                                            </p:txEl>
                                          </p:spTgt>
                                        </p:tgtEl>
                                        <p:attrNameLst>
                                          <p:attrName>style.visibility</p:attrName>
                                        </p:attrNameLst>
                                      </p:cBhvr>
                                      <p:to>
                                        <p:strVal val="visible"/>
                                      </p:to>
                                    </p:set>
                                    <p:animEffect filter="fade" transition="in">
                                      <p:cBhvr>
                                        <p:cTn dur="1000"/>
                                        <p:tgtEl>
                                          <p:spTgt spid="1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5" st="5"/>
                                            </p:txEl>
                                          </p:spTgt>
                                        </p:tgtEl>
                                        <p:attrNameLst>
                                          <p:attrName>style.visibility</p:attrName>
                                        </p:attrNameLst>
                                      </p:cBhvr>
                                      <p:to>
                                        <p:strVal val="visible"/>
                                      </p:to>
                                    </p:set>
                                    <p:animEffect filter="fade" transition="in">
                                      <p:cBhvr>
                                        <p:cTn dur="1000"/>
                                        <p:tgtEl>
                                          <p:spTgt spid="17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6" st="6"/>
                                            </p:txEl>
                                          </p:spTgt>
                                        </p:tgtEl>
                                        <p:attrNameLst>
                                          <p:attrName>style.visibility</p:attrName>
                                        </p:attrNameLst>
                                      </p:cBhvr>
                                      <p:to>
                                        <p:strVal val="visible"/>
                                      </p:to>
                                    </p:set>
                                    <p:animEffect filter="fade" transition="in">
                                      <p:cBhvr>
                                        <p:cTn dur="1000"/>
                                        <p:tgtEl>
                                          <p:spTgt spid="17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7" st="7"/>
                                            </p:txEl>
                                          </p:spTgt>
                                        </p:tgtEl>
                                        <p:attrNameLst>
                                          <p:attrName>style.visibility</p:attrName>
                                        </p:attrNameLst>
                                      </p:cBhvr>
                                      <p:to>
                                        <p:strVal val="visible"/>
                                      </p:to>
                                    </p:set>
                                    <p:animEffect filter="fade" transition="in">
                                      <p:cBhvr>
                                        <p:cTn dur="1000"/>
                                        <p:tgtEl>
                                          <p:spTgt spid="17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8" st="8"/>
                                            </p:txEl>
                                          </p:spTgt>
                                        </p:tgtEl>
                                        <p:attrNameLst>
                                          <p:attrName>style.visibility</p:attrName>
                                        </p:attrNameLst>
                                      </p:cBhvr>
                                      <p:to>
                                        <p:strVal val="visible"/>
                                      </p:to>
                                    </p:set>
                                    <p:animEffect filter="fade" transition="in">
                                      <p:cBhvr>
                                        <p:cTn dur="1000"/>
                                        <p:tgtEl>
                                          <p:spTgt spid="17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9" st="9"/>
                                            </p:txEl>
                                          </p:spTgt>
                                        </p:tgtEl>
                                        <p:attrNameLst>
                                          <p:attrName>style.visibility</p:attrName>
                                        </p:attrNameLst>
                                      </p:cBhvr>
                                      <p:to>
                                        <p:strVal val="visible"/>
                                      </p:to>
                                    </p:set>
                                    <p:animEffect filter="fade" transition="in">
                                      <p:cBhvr>
                                        <p:cTn dur="1000"/>
                                        <p:tgtEl>
                                          <p:spTgt spid="17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0" st="10"/>
                                            </p:txEl>
                                          </p:spTgt>
                                        </p:tgtEl>
                                        <p:attrNameLst>
                                          <p:attrName>style.visibility</p:attrName>
                                        </p:attrNameLst>
                                      </p:cBhvr>
                                      <p:to>
                                        <p:strVal val="visible"/>
                                      </p:to>
                                    </p:set>
                                    <p:animEffect filter="fade" transition="in">
                                      <p:cBhvr>
                                        <p:cTn dur="1000"/>
                                        <p:tgtEl>
                                          <p:spTgt spid="179">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G</a:t>
            </a:r>
            <a:r>
              <a:rPr lang="it"/>
              <a:t>ratifica Immediata</a:t>
            </a:r>
            <a:endParaRPr/>
          </a:p>
        </p:txBody>
      </p:sp>
      <p:sp>
        <p:nvSpPr>
          <p:cNvPr id="186" name="Google Shape;186;p33"/>
          <p:cNvSpPr txBox="1"/>
          <p:nvPr>
            <p:ph idx="4294967295" type="body"/>
          </p:nvPr>
        </p:nvSpPr>
        <p:spPr>
          <a:xfrm>
            <a:off x="460950" y="1063950"/>
            <a:ext cx="8222100" cy="301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Le persone amano vedere subito i risultati delle loro azioni. Se l’applicazione permette di ottenere un risultato in modo istantaneo o dopo pochi secondi gli utenti sono più predisposti al loro utilizzo successivo, anche nel caso in cui dovesse diventare più difficoltoso.</a:t>
            </a:r>
            <a:endParaRPr sz="1400"/>
          </a:p>
          <a:p>
            <a:pPr indent="0" lvl="0" marL="0" rtl="0" algn="l">
              <a:lnSpc>
                <a:spcPct val="100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Cercare di anticipare le esigenze degli utenti.</a:t>
            </a:r>
            <a:endParaRPr sz="1400"/>
          </a:p>
          <a:p>
            <a:pPr indent="-317500" lvl="0" marL="457200" rtl="0" algn="l">
              <a:lnSpc>
                <a:spcPct val="115000"/>
              </a:lnSpc>
              <a:spcBef>
                <a:spcPts val="0"/>
              </a:spcBef>
              <a:spcAft>
                <a:spcPts val="0"/>
              </a:spcAft>
              <a:buSzPts val="1400"/>
              <a:buChar char="●"/>
            </a:pPr>
            <a:r>
              <a:rPr lang="it" sz="1400"/>
              <a:t>Assicurarsi un punto di ingresso ovvio, per cominciare a sperimentare con l’interfaccia.</a:t>
            </a:r>
            <a:endParaRPr sz="1400"/>
          </a:p>
          <a:p>
            <a:pPr indent="-317500" lvl="0" marL="457200" rtl="0" algn="l">
              <a:lnSpc>
                <a:spcPct val="115000"/>
              </a:lnSpc>
              <a:spcBef>
                <a:spcPts val="0"/>
              </a:spcBef>
              <a:spcAft>
                <a:spcPts val="0"/>
              </a:spcAft>
              <a:buSzPts val="1400"/>
              <a:buChar char="●"/>
            </a:pPr>
            <a:r>
              <a:rPr lang="it" sz="1400"/>
              <a:t>Non rallentarli nell’utilizzo. Ad esempio richiedere la registrazione solo dopo che l’utente abbia compiuto delle azioni tali da giustificare la richiesta. Si può fare riferimento ai siti di prenotazione online (come le compagnie aeree o di alberghi), che tipicamente richiedono la registrazione solo dopo che si è scelto il prodotto/servizio da acquistare.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animEffect filter="fade" transition="in">
                                      <p:cBhvr>
                                        <p:cTn dur="1000"/>
                                        <p:tgtEl>
                                          <p:spTgt spid="1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animEffect filter="fade" transition="in">
                                      <p:cBhvr>
                                        <p:cTn dur="1000"/>
                                        <p:tgtEl>
                                          <p:spTgt spid="1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animEffect filter="fade" transition="in">
                                      <p:cBhvr>
                                        <p:cTn dur="1000"/>
                                        <p:tgtEl>
                                          <p:spTgt spid="1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animEffect filter="fade" transition="in">
                                      <p:cBhvr>
                                        <p:cTn dur="1000"/>
                                        <p:tgtEl>
                                          <p:spTgt spid="1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animEffect filter="fade" transition="in">
                                      <p:cBhvr>
                                        <p:cTn dur="1000"/>
                                        <p:tgtEl>
                                          <p:spTgt spid="1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5" st="5"/>
                                            </p:txEl>
                                          </p:spTgt>
                                        </p:tgtEl>
                                        <p:attrNameLst>
                                          <p:attrName>style.visibility</p:attrName>
                                        </p:attrNameLst>
                                      </p:cBhvr>
                                      <p:to>
                                        <p:strVal val="visible"/>
                                      </p:to>
                                    </p:set>
                                    <p:animEffect filter="fade" transition="in">
                                      <p:cBhvr>
                                        <p:cTn dur="1000"/>
                                        <p:tgtEl>
                                          <p:spTgt spid="18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6" st="6"/>
                                            </p:txEl>
                                          </p:spTgt>
                                        </p:tgtEl>
                                        <p:attrNameLst>
                                          <p:attrName>style.visibility</p:attrName>
                                        </p:attrNameLst>
                                      </p:cBhvr>
                                      <p:to>
                                        <p:strVal val="visible"/>
                                      </p:to>
                                    </p:set>
                                    <p:animEffect filter="fade" transition="in">
                                      <p:cBhvr>
                                        <p:cTn dur="1000"/>
                                        <p:tgtEl>
                                          <p:spTgt spid="18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7" st="7"/>
                                            </p:txEl>
                                          </p:spTgt>
                                        </p:tgtEl>
                                        <p:attrNameLst>
                                          <p:attrName>style.visibility</p:attrName>
                                        </p:attrNameLst>
                                      </p:cBhvr>
                                      <p:to>
                                        <p:strVal val="visible"/>
                                      </p:to>
                                    </p:set>
                                    <p:animEffect filter="fade" transition="in">
                                      <p:cBhvr>
                                        <p:cTn dur="1000"/>
                                        <p:tgtEl>
                                          <p:spTgt spid="18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8" st="8"/>
                                            </p:txEl>
                                          </p:spTgt>
                                        </p:tgtEl>
                                        <p:attrNameLst>
                                          <p:attrName>style.visibility</p:attrName>
                                        </p:attrNameLst>
                                      </p:cBhvr>
                                      <p:to>
                                        <p:strVal val="visible"/>
                                      </p:to>
                                    </p:set>
                                    <p:animEffect filter="fade" transition="in">
                                      <p:cBhvr>
                                        <p:cTn dur="1000"/>
                                        <p:tgtEl>
                                          <p:spTgt spid="18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Minima Soddisfazione</a:t>
            </a:r>
            <a:endParaRPr/>
          </a:p>
        </p:txBody>
      </p:sp>
      <p:sp>
        <p:nvSpPr>
          <p:cNvPr id="192" name="Google Shape;192;p34"/>
          <p:cNvSpPr txBox="1"/>
          <p:nvPr>
            <p:ph idx="4294967295" type="body"/>
          </p:nvPr>
        </p:nvSpPr>
        <p:spPr>
          <a:xfrm>
            <a:off x="460950" y="1216650"/>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Esiste una parola inglese, cioè </a:t>
            </a:r>
            <a:r>
              <a:rPr lang="it" sz="1400">
                <a:solidFill>
                  <a:schemeClr val="accent3"/>
                </a:solidFill>
              </a:rPr>
              <a:t>satisficing</a:t>
            </a:r>
            <a:r>
              <a:rPr lang="it" sz="1400"/>
              <a:t>, che è una combinazione di satisfying and sufficing, coniata per descrivere il comportamento delle persone in ambito economico e sociale, con l’obiettivo di indicare il fatto che le persone preferiscono accettare qualcosa che sia sufficientemente buono piuttosto che migliore se apprendere tutte le alternative ha un costo in termini di tempo o di sforzo.</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it" sz="1400"/>
              <a:t>In termini di interfaccia significa che le persone tenderanno a effettuare rapide scansioni dell’interfaccia cercando prima di tutto di ottenere velocemente il loro obiettivo. Quindi se l’interfaccia presenta delle opzioni che permettono subito di ottenere qualcosa è molto probabile che gli utenti le useranno.</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Guidare gli utenti su cosa fare subito, ad esempio evidenziando dove scrivere o cliccare.</a:t>
            </a:r>
            <a:endParaRPr sz="1400"/>
          </a:p>
          <a:p>
            <a:pPr indent="-317500" lvl="0" marL="457200" rtl="0" algn="l">
              <a:lnSpc>
                <a:spcPct val="115000"/>
              </a:lnSpc>
              <a:spcBef>
                <a:spcPts val="0"/>
              </a:spcBef>
              <a:spcAft>
                <a:spcPts val="0"/>
              </a:spcAft>
              <a:buSzPts val="1400"/>
              <a:buChar char="●"/>
            </a:pPr>
            <a:r>
              <a:rPr lang="it" sz="1400"/>
              <a:t>Usare nomi corti, veloci da leggere e significativi.</a:t>
            </a:r>
            <a:endParaRPr sz="1400"/>
          </a:p>
          <a:p>
            <a:pPr indent="-317500" lvl="0" marL="457200" rtl="0" algn="l">
              <a:lnSpc>
                <a:spcPct val="115000"/>
              </a:lnSpc>
              <a:spcBef>
                <a:spcPts val="0"/>
              </a:spcBef>
              <a:spcAft>
                <a:spcPts val="0"/>
              </a:spcAft>
              <a:buSzPts val="1400"/>
              <a:buChar char="●"/>
            </a:pPr>
            <a:r>
              <a:rPr lang="it" sz="1400"/>
              <a:t>Usare l’interfaccia per comunicare dei significati, ad esempio con forme diverse.</a:t>
            </a:r>
            <a:endParaRPr sz="1400"/>
          </a:p>
          <a:p>
            <a:pPr indent="-317500" lvl="0" marL="457200" rtl="0" algn="l">
              <a:lnSpc>
                <a:spcPct val="115000"/>
              </a:lnSpc>
              <a:spcBef>
                <a:spcPts val="0"/>
              </a:spcBef>
              <a:spcAft>
                <a:spcPts val="0"/>
              </a:spcAft>
              <a:buSzPts val="1400"/>
              <a:buChar char="●"/>
            </a:pPr>
            <a:r>
              <a:rPr lang="it" sz="1400"/>
              <a:t>Rendere semplice il movimento all’interno dell’interfaccia.</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animEffect filter="fade" transition="in">
                                      <p:cBhvr>
                                        <p:cTn dur="1000"/>
                                        <p:tgtEl>
                                          <p:spTgt spid="1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animEffect filter="fade" transition="in">
                                      <p:cBhvr>
                                        <p:cTn dur="1000"/>
                                        <p:tgtEl>
                                          <p:spTgt spid="1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animEffect filter="fade" transition="in">
                                      <p:cBhvr>
                                        <p:cTn dur="1000"/>
                                        <p:tgtEl>
                                          <p:spTgt spid="1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animEffect filter="fade" transition="in">
                                      <p:cBhvr>
                                        <p:cTn dur="1000"/>
                                        <p:tgtEl>
                                          <p:spTgt spid="1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animEffect filter="fade" transition="in">
                                      <p:cBhvr>
                                        <p:cTn dur="1000"/>
                                        <p:tgtEl>
                                          <p:spTgt spid="19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5" st="5"/>
                                            </p:txEl>
                                          </p:spTgt>
                                        </p:tgtEl>
                                        <p:attrNameLst>
                                          <p:attrName>style.visibility</p:attrName>
                                        </p:attrNameLst>
                                      </p:cBhvr>
                                      <p:to>
                                        <p:strVal val="visible"/>
                                      </p:to>
                                    </p:set>
                                    <p:animEffect filter="fade" transition="in">
                                      <p:cBhvr>
                                        <p:cTn dur="1000"/>
                                        <p:tgtEl>
                                          <p:spTgt spid="19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6" st="6"/>
                                            </p:txEl>
                                          </p:spTgt>
                                        </p:tgtEl>
                                        <p:attrNameLst>
                                          <p:attrName>style.visibility</p:attrName>
                                        </p:attrNameLst>
                                      </p:cBhvr>
                                      <p:to>
                                        <p:strVal val="visible"/>
                                      </p:to>
                                    </p:set>
                                    <p:animEffect filter="fade" transition="in">
                                      <p:cBhvr>
                                        <p:cTn dur="1000"/>
                                        <p:tgtEl>
                                          <p:spTgt spid="19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7" st="7"/>
                                            </p:txEl>
                                          </p:spTgt>
                                        </p:tgtEl>
                                        <p:attrNameLst>
                                          <p:attrName>style.visibility</p:attrName>
                                        </p:attrNameLst>
                                      </p:cBhvr>
                                      <p:to>
                                        <p:strVal val="visible"/>
                                      </p:to>
                                    </p:set>
                                    <p:animEffect filter="fade" transition="in">
                                      <p:cBhvr>
                                        <p:cTn dur="1000"/>
                                        <p:tgtEl>
                                          <p:spTgt spid="19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8" st="8"/>
                                            </p:txEl>
                                          </p:spTgt>
                                        </p:tgtEl>
                                        <p:attrNameLst>
                                          <p:attrName>style.visibility</p:attrName>
                                        </p:attrNameLst>
                                      </p:cBhvr>
                                      <p:to>
                                        <p:strVal val="visible"/>
                                      </p:to>
                                    </p:set>
                                    <p:animEffect filter="fade" transition="in">
                                      <p:cBhvr>
                                        <p:cTn dur="1000"/>
                                        <p:tgtEl>
                                          <p:spTgt spid="19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9" st="9"/>
                                            </p:txEl>
                                          </p:spTgt>
                                        </p:tgtEl>
                                        <p:attrNameLst>
                                          <p:attrName>style.visibility</p:attrName>
                                        </p:attrNameLst>
                                      </p:cBhvr>
                                      <p:to>
                                        <p:strVal val="visible"/>
                                      </p:to>
                                    </p:set>
                                    <p:animEffect filter="fade" transition="in">
                                      <p:cBhvr>
                                        <p:cTn dur="1000"/>
                                        <p:tgtEl>
                                          <p:spTgt spid="19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0" st="10"/>
                                            </p:txEl>
                                          </p:spTgt>
                                        </p:tgtEl>
                                        <p:attrNameLst>
                                          <p:attrName>style.visibility</p:attrName>
                                        </p:attrNameLst>
                                      </p:cBhvr>
                                      <p:to>
                                        <p:strVal val="visible"/>
                                      </p:to>
                                    </p:set>
                                    <p:animEffect filter="fade" transition="in">
                                      <p:cBhvr>
                                        <p:cTn dur="1000"/>
                                        <p:tgtEl>
                                          <p:spTgt spid="19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1" st="11"/>
                                            </p:txEl>
                                          </p:spTgt>
                                        </p:tgtEl>
                                        <p:attrNameLst>
                                          <p:attrName>style.visibility</p:attrName>
                                        </p:attrNameLst>
                                      </p:cBhvr>
                                      <p:to>
                                        <p:strVal val="visible"/>
                                      </p:to>
                                    </p:set>
                                    <p:animEffect filter="fade" transition="in">
                                      <p:cBhvr>
                                        <p:cTn dur="1000"/>
                                        <p:tgtEl>
                                          <p:spTgt spid="192">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C</a:t>
            </a:r>
            <a:r>
              <a:rPr lang="it"/>
              <a:t>ambi di Idee</a:t>
            </a:r>
            <a:endParaRPr/>
          </a:p>
        </p:txBody>
      </p:sp>
      <p:sp>
        <p:nvSpPr>
          <p:cNvPr id="198" name="Google Shape;198;p35"/>
          <p:cNvSpPr txBox="1"/>
          <p:nvPr>
            <p:ph idx="4294967295" type="body"/>
          </p:nvPr>
        </p:nvSpPr>
        <p:spPr>
          <a:xfrm>
            <a:off x="460950" y="1063950"/>
            <a:ext cx="8222100" cy="301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A volte l</a:t>
            </a:r>
            <a:r>
              <a:rPr lang="it" sz="1400"/>
              <a:t>e persone, durante lo svolgimento di un’attività, decidono di interromperla o di svolgere un’altra attività. Ad esempio, un utente potrebbe decidere di avviare una registrazione a un sito, interromperla momentaneamente, e riprenderla successivamente.</a:t>
            </a:r>
            <a:endParaRPr sz="1400"/>
          </a:p>
          <a:p>
            <a:pPr indent="0" lvl="0" marL="0" rtl="0" algn="l">
              <a:lnSpc>
                <a:spcPct val="100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Rendere possibile cambiare idea dando delle scelte agli utenti a meno che non ci sia una buona ragione per non farlo.</a:t>
            </a:r>
            <a:endParaRPr sz="1400"/>
          </a:p>
          <a:p>
            <a:pPr indent="-317500" lvl="0" marL="457200" rtl="0" algn="l">
              <a:lnSpc>
                <a:spcPct val="115000"/>
              </a:lnSpc>
              <a:spcBef>
                <a:spcPts val="0"/>
              </a:spcBef>
              <a:spcAft>
                <a:spcPts val="0"/>
              </a:spcAft>
              <a:buSzPts val="1400"/>
              <a:buChar char="●"/>
            </a:pPr>
            <a:r>
              <a:rPr lang="it" sz="1400"/>
              <a:t>Supportare l’interruzione di un processo e la successiva ripresa minimizzando la perdita dei dati. Nel caso di form recuperare i dati inseriti precedentemente.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animEffect filter="fade" transition="in">
                                      <p:cBhvr>
                                        <p:cTn dur="1000"/>
                                        <p:tgtEl>
                                          <p:spTgt spid="1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animEffect filter="fade" transition="in">
                                      <p:cBhvr>
                                        <p:cTn dur="1000"/>
                                        <p:tgtEl>
                                          <p:spTgt spid="1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animEffect filter="fade" transition="in">
                                      <p:cBhvr>
                                        <p:cTn dur="1000"/>
                                        <p:tgtEl>
                                          <p:spTgt spid="1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3" st="3"/>
                                            </p:txEl>
                                          </p:spTgt>
                                        </p:tgtEl>
                                        <p:attrNameLst>
                                          <p:attrName>style.visibility</p:attrName>
                                        </p:attrNameLst>
                                      </p:cBhvr>
                                      <p:to>
                                        <p:strVal val="visible"/>
                                      </p:to>
                                    </p:set>
                                    <p:animEffect filter="fade" transition="in">
                                      <p:cBhvr>
                                        <p:cTn dur="1000"/>
                                        <p:tgtEl>
                                          <p:spTgt spid="1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4" st="4"/>
                                            </p:txEl>
                                          </p:spTgt>
                                        </p:tgtEl>
                                        <p:attrNameLst>
                                          <p:attrName>style.visibility</p:attrName>
                                        </p:attrNameLst>
                                      </p:cBhvr>
                                      <p:to>
                                        <p:strVal val="visible"/>
                                      </p:to>
                                    </p:set>
                                    <p:animEffect filter="fade" transition="in">
                                      <p:cBhvr>
                                        <p:cTn dur="1000"/>
                                        <p:tgtEl>
                                          <p:spTgt spid="1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5" st="5"/>
                                            </p:txEl>
                                          </p:spTgt>
                                        </p:tgtEl>
                                        <p:attrNameLst>
                                          <p:attrName>style.visibility</p:attrName>
                                        </p:attrNameLst>
                                      </p:cBhvr>
                                      <p:to>
                                        <p:strVal val="visible"/>
                                      </p:to>
                                    </p:set>
                                    <p:animEffect filter="fade" transition="in">
                                      <p:cBhvr>
                                        <p:cTn dur="1000"/>
                                        <p:tgtEl>
                                          <p:spTgt spid="1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6" st="6"/>
                                            </p:txEl>
                                          </p:spTgt>
                                        </p:tgtEl>
                                        <p:attrNameLst>
                                          <p:attrName>style.visibility</p:attrName>
                                        </p:attrNameLst>
                                      </p:cBhvr>
                                      <p:to>
                                        <p:strVal val="visible"/>
                                      </p:to>
                                    </p:set>
                                    <p:animEffect filter="fade" transition="in">
                                      <p:cBhvr>
                                        <p:cTn dur="1000"/>
                                        <p:tgtEl>
                                          <p:spTgt spid="19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S</a:t>
            </a:r>
            <a:r>
              <a:rPr lang="it"/>
              <a:t>celte Ritardate</a:t>
            </a:r>
            <a:endParaRPr/>
          </a:p>
        </p:txBody>
      </p:sp>
      <p:sp>
        <p:nvSpPr>
          <p:cNvPr id="204" name="Google Shape;204;p36"/>
          <p:cNvSpPr txBox="1"/>
          <p:nvPr>
            <p:ph idx="4294967295" type="body"/>
          </p:nvPr>
        </p:nvSpPr>
        <p:spPr>
          <a:xfrm>
            <a:off x="322475" y="1023875"/>
            <a:ext cx="8352300" cy="395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È un processo legato alla gratificazione immediata. Spesso, le persone preferiscono concentrarsi su ciò che è fondamentale per terminare un processo e ritardare le cose superflue. Ad esempio, nel caso della registrazione a un sito le persone vogliono inserire i dati minimi per poterlo utilizzare.</a:t>
            </a:r>
            <a:endParaRPr sz="1400"/>
          </a:p>
          <a:p>
            <a:pPr indent="0" lvl="0" marL="0" rtl="0" algn="l">
              <a:lnSpc>
                <a:spcPct val="100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Non fornire all’utente troppe richieste iniziali per completare un processo.</a:t>
            </a:r>
            <a:endParaRPr sz="1400"/>
          </a:p>
          <a:p>
            <a:pPr indent="-317500" lvl="0" marL="457200" rtl="0" algn="l">
              <a:lnSpc>
                <a:spcPct val="115000"/>
              </a:lnSpc>
              <a:spcBef>
                <a:spcPts val="0"/>
              </a:spcBef>
              <a:spcAft>
                <a:spcPts val="0"/>
              </a:spcAft>
              <a:buSzPts val="1400"/>
              <a:buChar char="●"/>
            </a:pPr>
            <a:r>
              <a:rPr lang="it" sz="1400"/>
              <a:t>Nel caso di form, separare chiaramente i valori opzionali da quelli richiesti. Permettete agli utenti di andare avanti velocemente o di saltare le cose opzionali.</a:t>
            </a:r>
            <a:endParaRPr sz="1400"/>
          </a:p>
          <a:p>
            <a:pPr indent="-317500" lvl="0" marL="457200" rtl="0" algn="l">
              <a:lnSpc>
                <a:spcPct val="115000"/>
              </a:lnSpc>
              <a:spcBef>
                <a:spcPts val="0"/>
              </a:spcBef>
              <a:spcAft>
                <a:spcPts val="0"/>
              </a:spcAft>
              <a:buSzPts val="1400"/>
              <a:buChar char="●"/>
            </a:pPr>
            <a:r>
              <a:rPr lang="it" sz="1400"/>
              <a:t>A volte è preferibile separare le domande importanti da quelle che sono opzionali. Evidenziare le prime e nascondere le seconde.</a:t>
            </a:r>
            <a:endParaRPr sz="1400"/>
          </a:p>
          <a:p>
            <a:pPr indent="-317500" lvl="0" marL="457200" rtl="0" algn="l">
              <a:lnSpc>
                <a:spcPct val="115000"/>
              </a:lnSpc>
              <a:spcBef>
                <a:spcPts val="0"/>
              </a:spcBef>
              <a:spcAft>
                <a:spcPts val="0"/>
              </a:spcAft>
              <a:buSzPts val="1400"/>
              <a:buChar char="●"/>
            </a:pPr>
            <a:r>
              <a:rPr lang="it" sz="1400"/>
              <a:t>In alcuni casi si possono usare campi precompilati, se possibile.</a:t>
            </a:r>
            <a:endParaRPr sz="1400"/>
          </a:p>
          <a:p>
            <a:pPr indent="-317500" lvl="0" marL="457200" rtl="0" algn="l">
              <a:lnSpc>
                <a:spcPct val="115000"/>
              </a:lnSpc>
              <a:spcBef>
                <a:spcPts val="0"/>
              </a:spcBef>
              <a:spcAft>
                <a:spcPts val="0"/>
              </a:spcAft>
              <a:buSzPts val="1400"/>
              <a:buChar char="●"/>
            </a:pPr>
            <a:r>
              <a:rPr lang="it" sz="1400"/>
              <a:t>Rendere possibile l’inserimento successivo di ciò che si è saltato, rendendo evidente dove si possono inserire i dati. Ad esempio usando la frase: “Puoi sempre cambiare questa scelta in seguito cliccando su Impostazioni”.</a:t>
            </a:r>
            <a:endParaRPr sz="1400"/>
          </a:p>
          <a:p>
            <a:pPr indent="-317500" lvl="0" marL="457200" rtl="0" algn="l">
              <a:lnSpc>
                <a:spcPct val="115000"/>
              </a:lnSpc>
              <a:spcBef>
                <a:spcPts val="0"/>
              </a:spcBef>
              <a:spcAft>
                <a:spcPts val="0"/>
              </a:spcAft>
              <a:buSzPts val="1400"/>
              <a:buChar char="●"/>
            </a:pPr>
            <a:r>
              <a:rPr lang="it" sz="1400"/>
              <a:t>Se un sito o un’applicazione fornisce dei servizi utili, è preferibile permettere agli utenti di esplorarlo prima di richiedere la registrazione (come nel caso della gratifica immediata).</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animEffect filter="fade" transition="in">
                                      <p:cBhvr>
                                        <p:cTn dur="1000"/>
                                        <p:tgtEl>
                                          <p:spTgt spid="2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 st="1"/>
                                            </p:txEl>
                                          </p:spTgt>
                                        </p:tgtEl>
                                        <p:attrNameLst>
                                          <p:attrName>style.visibility</p:attrName>
                                        </p:attrNameLst>
                                      </p:cBhvr>
                                      <p:to>
                                        <p:strVal val="visible"/>
                                      </p:to>
                                    </p:set>
                                    <p:animEffect filter="fade" transition="in">
                                      <p:cBhvr>
                                        <p:cTn dur="1000"/>
                                        <p:tgtEl>
                                          <p:spTgt spid="2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2" st="2"/>
                                            </p:txEl>
                                          </p:spTgt>
                                        </p:tgtEl>
                                        <p:attrNameLst>
                                          <p:attrName>style.visibility</p:attrName>
                                        </p:attrNameLst>
                                      </p:cBhvr>
                                      <p:to>
                                        <p:strVal val="visible"/>
                                      </p:to>
                                    </p:set>
                                    <p:animEffect filter="fade" transition="in">
                                      <p:cBhvr>
                                        <p:cTn dur="1000"/>
                                        <p:tgtEl>
                                          <p:spTgt spid="2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3" st="3"/>
                                            </p:txEl>
                                          </p:spTgt>
                                        </p:tgtEl>
                                        <p:attrNameLst>
                                          <p:attrName>style.visibility</p:attrName>
                                        </p:attrNameLst>
                                      </p:cBhvr>
                                      <p:to>
                                        <p:strVal val="visible"/>
                                      </p:to>
                                    </p:set>
                                    <p:animEffect filter="fade" transition="in">
                                      <p:cBhvr>
                                        <p:cTn dur="1000"/>
                                        <p:tgtEl>
                                          <p:spTgt spid="2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4" st="4"/>
                                            </p:txEl>
                                          </p:spTgt>
                                        </p:tgtEl>
                                        <p:attrNameLst>
                                          <p:attrName>style.visibility</p:attrName>
                                        </p:attrNameLst>
                                      </p:cBhvr>
                                      <p:to>
                                        <p:strVal val="visible"/>
                                      </p:to>
                                    </p:set>
                                    <p:animEffect filter="fade" transition="in">
                                      <p:cBhvr>
                                        <p:cTn dur="1000"/>
                                        <p:tgtEl>
                                          <p:spTgt spid="2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5" st="5"/>
                                            </p:txEl>
                                          </p:spTgt>
                                        </p:tgtEl>
                                        <p:attrNameLst>
                                          <p:attrName>style.visibility</p:attrName>
                                        </p:attrNameLst>
                                      </p:cBhvr>
                                      <p:to>
                                        <p:strVal val="visible"/>
                                      </p:to>
                                    </p:set>
                                    <p:animEffect filter="fade" transition="in">
                                      <p:cBhvr>
                                        <p:cTn dur="1000"/>
                                        <p:tgtEl>
                                          <p:spTgt spid="20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6" st="6"/>
                                            </p:txEl>
                                          </p:spTgt>
                                        </p:tgtEl>
                                        <p:attrNameLst>
                                          <p:attrName>style.visibility</p:attrName>
                                        </p:attrNameLst>
                                      </p:cBhvr>
                                      <p:to>
                                        <p:strVal val="visible"/>
                                      </p:to>
                                    </p:set>
                                    <p:animEffect filter="fade" transition="in">
                                      <p:cBhvr>
                                        <p:cTn dur="1000"/>
                                        <p:tgtEl>
                                          <p:spTgt spid="20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7" st="7"/>
                                            </p:txEl>
                                          </p:spTgt>
                                        </p:tgtEl>
                                        <p:attrNameLst>
                                          <p:attrName>style.visibility</p:attrName>
                                        </p:attrNameLst>
                                      </p:cBhvr>
                                      <p:to>
                                        <p:strVal val="visible"/>
                                      </p:to>
                                    </p:set>
                                    <p:animEffect filter="fade" transition="in">
                                      <p:cBhvr>
                                        <p:cTn dur="1000"/>
                                        <p:tgtEl>
                                          <p:spTgt spid="20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8" st="8"/>
                                            </p:txEl>
                                          </p:spTgt>
                                        </p:tgtEl>
                                        <p:attrNameLst>
                                          <p:attrName>style.visibility</p:attrName>
                                        </p:attrNameLst>
                                      </p:cBhvr>
                                      <p:to>
                                        <p:strVal val="visible"/>
                                      </p:to>
                                    </p:set>
                                    <p:animEffect filter="fade" transition="in">
                                      <p:cBhvr>
                                        <p:cTn dur="1000"/>
                                        <p:tgtEl>
                                          <p:spTgt spid="20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9" st="9"/>
                                            </p:txEl>
                                          </p:spTgt>
                                        </p:tgtEl>
                                        <p:attrNameLst>
                                          <p:attrName>style.visibility</p:attrName>
                                        </p:attrNameLst>
                                      </p:cBhvr>
                                      <p:to>
                                        <p:strVal val="visible"/>
                                      </p:to>
                                    </p:set>
                                    <p:animEffect filter="fade" transition="in">
                                      <p:cBhvr>
                                        <p:cTn dur="1000"/>
                                        <p:tgtEl>
                                          <p:spTgt spid="20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0" st="10"/>
                                            </p:txEl>
                                          </p:spTgt>
                                        </p:tgtEl>
                                        <p:attrNameLst>
                                          <p:attrName>style.visibility</p:attrName>
                                        </p:attrNameLst>
                                      </p:cBhvr>
                                      <p:to>
                                        <p:strVal val="visible"/>
                                      </p:to>
                                    </p:set>
                                    <p:animEffect filter="fade" transition="in">
                                      <p:cBhvr>
                                        <p:cTn dur="1000"/>
                                        <p:tgtEl>
                                          <p:spTgt spid="204">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C</a:t>
            </a:r>
            <a:r>
              <a:rPr lang="it"/>
              <a:t>ostruzione Incrementale</a:t>
            </a:r>
            <a:endParaRPr/>
          </a:p>
        </p:txBody>
      </p:sp>
      <p:sp>
        <p:nvSpPr>
          <p:cNvPr id="210" name="Google Shape;210;p37"/>
          <p:cNvSpPr txBox="1"/>
          <p:nvPr>
            <p:ph idx="4294967295" type="body"/>
          </p:nvPr>
        </p:nvSpPr>
        <p:spPr>
          <a:xfrm>
            <a:off x="322475" y="1023875"/>
            <a:ext cx="8352300" cy="395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I processi di creazione di contenuti di solito non sono lineari dall’inizio alla fine. Tipicamente, sono processi dove si crea una porzione di qualcosa, poi si cambia quello che si è creato, si guarda il contenuto, eventualmente si verifica (ad esempio nel caso del codice), si correggono gli errori, e poi si va avanti alla porzione successiva. Oppure si riparte da zero, nel caso in cui il contenuto non sia soddisfacente.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it" sz="1400"/>
              <a:t>Nel caso in cui si realizzi un software che richiede la creazione di qualcosa in modo creativo si dovrebbe supportare questo processo.</a:t>
            </a:r>
            <a:endParaRPr sz="1400"/>
          </a:p>
          <a:p>
            <a:pPr indent="0" lvl="0" marL="0" rtl="0" algn="l">
              <a:lnSpc>
                <a:spcPct val="100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L’interfaccia non deve distrarre il processo di creazione.</a:t>
            </a:r>
            <a:endParaRPr sz="1400"/>
          </a:p>
          <a:p>
            <a:pPr indent="-317500" lvl="0" marL="457200" rtl="0" algn="l">
              <a:lnSpc>
                <a:spcPct val="115000"/>
              </a:lnSpc>
              <a:spcBef>
                <a:spcPts val="0"/>
              </a:spcBef>
              <a:spcAft>
                <a:spcPts val="0"/>
              </a:spcAft>
              <a:buSzPts val="1400"/>
              <a:buChar char="●"/>
            </a:pPr>
            <a:r>
              <a:rPr lang="it" sz="1400"/>
              <a:t>L’interfaccia deve </a:t>
            </a:r>
            <a:r>
              <a:rPr lang="it" sz="1400"/>
              <a:t>prevedere</a:t>
            </a:r>
            <a:r>
              <a:rPr lang="it" sz="1400"/>
              <a:t> la possibilità di creare piccole porzioni di ciò che si sta realizzando.</a:t>
            </a:r>
            <a:endParaRPr sz="1400"/>
          </a:p>
          <a:p>
            <a:pPr indent="-317500" lvl="0" marL="457200" rtl="0" algn="l">
              <a:lnSpc>
                <a:spcPct val="115000"/>
              </a:lnSpc>
              <a:spcBef>
                <a:spcPts val="0"/>
              </a:spcBef>
              <a:spcAft>
                <a:spcPts val="0"/>
              </a:spcAft>
              <a:buSzPts val="1400"/>
              <a:buChar char="●"/>
            </a:pPr>
            <a:r>
              <a:rPr lang="it" sz="1400"/>
              <a:t>L’interfaccia deve essere veloce e permettere di fare cambi e di salvare in modo efficiente.</a:t>
            </a:r>
            <a:endParaRPr sz="1400"/>
          </a:p>
          <a:p>
            <a:pPr indent="-317500" lvl="0" marL="457200" rtl="0" algn="l">
              <a:lnSpc>
                <a:spcPct val="115000"/>
              </a:lnSpc>
              <a:spcBef>
                <a:spcPts val="0"/>
              </a:spcBef>
              <a:spcAft>
                <a:spcPts val="0"/>
              </a:spcAft>
              <a:buSzPts val="1400"/>
              <a:buChar char="●"/>
            </a:pPr>
            <a:r>
              <a:rPr lang="it" sz="1400"/>
              <a:t>Il ritardo tra i cambi effettuati dall’utente e la vista del risultato deve essere minima.</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animEffect filter="fade" transition="in">
                                      <p:cBhvr>
                                        <p:cTn dur="1000"/>
                                        <p:tgtEl>
                                          <p:spTgt spid="2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animEffect filter="fade" transition="in">
                                      <p:cBhvr>
                                        <p:cTn dur="1000"/>
                                        <p:tgtEl>
                                          <p:spTgt spid="2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animEffect filter="fade" transition="in">
                                      <p:cBhvr>
                                        <p:cTn dur="1000"/>
                                        <p:tgtEl>
                                          <p:spTgt spid="2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3" st="3"/>
                                            </p:txEl>
                                          </p:spTgt>
                                        </p:tgtEl>
                                        <p:attrNameLst>
                                          <p:attrName>style.visibility</p:attrName>
                                        </p:attrNameLst>
                                      </p:cBhvr>
                                      <p:to>
                                        <p:strVal val="visible"/>
                                      </p:to>
                                    </p:set>
                                    <p:animEffect filter="fade" transition="in">
                                      <p:cBhvr>
                                        <p:cTn dur="1000"/>
                                        <p:tgtEl>
                                          <p:spTgt spid="2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4" st="4"/>
                                            </p:txEl>
                                          </p:spTgt>
                                        </p:tgtEl>
                                        <p:attrNameLst>
                                          <p:attrName>style.visibility</p:attrName>
                                        </p:attrNameLst>
                                      </p:cBhvr>
                                      <p:to>
                                        <p:strVal val="visible"/>
                                      </p:to>
                                    </p:set>
                                    <p:animEffect filter="fade" transition="in">
                                      <p:cBhvr>
                                        <p:cTn dur="1000"/>
                                        <p:tgtEl>
                                          <p:spTgt spid="2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5" st="5"/>
                                            </p:txEl>
                                          </p:spTgt>
                                        </p:tgtEl>
                                        <p:attrNameLst>
                                          <p:attrName>style.visibility</p:attrName>
                                        </p:attrNameLst>
                                      </p:cBhvr>
                                      <p:to>
                                        <p:strVal val="visible"/>
                                      </p:to>
                                    </p:set>
                                    <p:animEffect filter="fade" transition="in">
                                      <p:cBhvr>
                                        <p:cTn dur="1000"/>
                                        <p:tgtEl>
                                          <p:spTgt spid="21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6" st="6"/>
                                            </p:txEl>
                                          </p:spTgt>
                                        </p:tgtEl>
                                        <p:attrNameLst>
                                          <p:attrName>style.visibility</p:attrName>
                                        </p:attrNameLst>
                                      </p:cBhvr>
                                      <p:to>
                                        <p:strVal val="visible"/>
                                      </p:to>
                                    </p:set>
                                    <p:animEffect filter="fade" transition="in">
                                      <p:cBhvr>
                                        <p:cTn dur="1000"/>
                                        <p:tgtEl>
                                          <p:spTgt spid="21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7" st="7"/>
                                            </p:txEl>
                                          </p:spTgt>
                                        </p:tgtEl>
                                        <p:attrNameLst>
                                          <p:attrName>style.visibility</p:attrName>
                                        </p:attrNameLst>
                                      </p:cBhvr>
                                      <p:to>
                                        <p:strVal val="visible"/>
                                      </p:to>
                                    </p:set>
                                    <p:animEffect filter="fade" transition="in">
                                      <p:cBhvr>
                                        <p:cTn dur="1000"/>
                                        <p:tgtEl>
                                          <p:spTgt spid="21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8" st="8"/>
                                            </p:txEl>
                                          </p:spTgt>
                                        </p:tgtEl>
                                        <p:attrNameLst>
                                          <p:attrName>style.visibility</p:attrName>
                                        </p:attrNameLst>
                                      </p:cBhvr>
                                      <p:to>
                                        <p:strVal val="visible"/>
                                      </p:to>
                                    </p:set>
                                    <p:animEffect filter="fade" transition="in">
                                      <p:cBhvr>
                                        <p:cTn dur="1000"/>
                                        <p:tgtEl>
                                          <p:spTgt spid="21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9" st="9"/>
                                            </p:txEl>
                                          </p:spTgt>
                                        </p:tgtEl>
                                        <p:attrNameLst>
                                          <p:attrName>style.visibility</p:attrName>
                                        </p:attrNameLst>
                                      </p:cBhvr>
                                      <p:to>
                                        <p:strVal val="visible"/>
                                      </p:to>
                                    </p:set>
                                    <p:animEffect filter="fade" transition="in">
                                      <p:cBhvr>
                                        <p:cTn dur="1000"/>
                                        <p:tgtEl>
                                          <p:spTgt spid="21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A</a:t>
            </a:r>
            <a:r>
              <a:rPr lang="it"/>
              <a:t>bitudini</a:t>
            </a:r>
            <a:endParaRPr/>
          </a:p>
        </p:txBody>
      </p:sp>
      <p:sp>
        <p:nvSpPr>
          <p:cNvPr id="216" name="Google Shape;216;p38"/>
          <p:cNvSpPr txBox="1"/>
          <p:nvPr>
            <p:ph idx="4294967295" type="body"/>
          </p:nvPr>
        </p:nvSpPr>
        <p:spPr>
          <a:xfrm>
            <a:off x="98250" y="749750"/>
            <a:ext cx="8947200" cy="4393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Qual è la combinazione di tasti per salvare? Come si torna indietro su una pagina web? Come si scorre una schermata con uno smartphone? Come si effettua lo zoom di una foto con uno smartphone?</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Tutte queste azioni sono diventate delle abitudini consolidate negli utenti. La loro consistenza all’interno delle varie applicazioni è fondamentale.</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solidFill>
                  <a:schemeClr val="accent3"/>
                </a:solidFill>
              </a:rPr>
              <a:t>Attenzione:</a:t>
            </a:r>
            <a:r>
              <a:rPr lang="it" sz="1400"/>
              <a:t> le abitudini possono essere anche negative. Ad esempio, gli utenti tenderanno a cliccare velocemente il tasto OK ogni volta che appare una finestra di dialogo e in alcuni casi potrebbe portare a errori.</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Essere consistenti con le aspettative su alcuni concetti fondamentali. Ad esempio, ctrl+c e ctrl+v sono universali per copiare e incollare.</a:t>
            </a:r>
            <a:endParaRPr sz="1400"/>
          </a:p>
          <a:p>
            <a:pPr indent="-317500" lvl="0" marL="457200" rtl="0" algn="l">
              <a:lnSpc>
                <a:spcPct val="115000"/>
              </a:lnSpc>
              <a:spcBef>
                <a:spcPts val="0"/>
              </a:spcBef>
              <a:spcAft>
                <a:spcPts val="0"/>
              </a:spcAft>
              <a:buSzPts val="1400"/>
              <a:buChar char="●"/>
            </a:pPr>
            <a:r>
              <a:rPr lang="it" sz="1400"/>
              <a:t>Essere consistenti all’interno dell’interfaccia. Ad esempio, con la posizione dei vari pulsanti simili all’interno dell’interfaccia.</a:t>
            </a:r>
            <a:endParaRPr sz="1400"/>
          </a:p>
          <a:p>
            <a:pPr indent="-317500" lvl="0" marL="457200" rtl="0" algn="l">
              <a:lnSpc>
                <a:spcPct val="115000"/>
              </a:lnSpc>
              <a:spcBef>
                <a:spcPts val="0"/>
              </a:spcBef>
              <a:spcAft>
                <a:spcPts val="0"/>
              </a:spcAft>
              <a:buSzPts val="1400"/>
              <a:buChar char="●"/>
            </a:pPr>
            <a:r>
              <a:rPr lang="it" sz="1400"/>
              <a:t>Gestire in modo diverso le operazioni delicate o irreversibili. Ad esempio, la cancellazione di un account potrebbe richiedere l’inserimento di una stringa particolare e della password.</a:t>
            </a:r>
            <a:endParaRPr sz="1400"/>
          </a:p>
          <a:p>
            <a:pPr indent="0" lvl="0" marL="0" rtl="0" algn="l">
              <a:lnSpc>
                <a:spcPct val="115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9" st="9"/>
                                            </p:txEl>
                                          </p:spTgt>
                                        </p:tgtEl>
                                        <p:attrNameLst>
                                          <p:attrName>style.visibility</p:attrName>
                                        </p:attrNameLst>
                                      </p:cBhvr>
                                      <p:to>
                                        <p:strVal val="visible"/>
                                      </p:to>
                                    </p:set>
                                    <p:animEffect filter="fade" transition="in">
                                      <p:cBhvr>
                                        <p:cTn dur="1000"/>
                                        <p:tgtEl>
                                          <p:spTgt spid="21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0" st="10"/>
                                            </p:txEl>
                                          </p:spTgt>
                                        </p:tgtEl>
                                        <p:attrNameLst>
                                          <p:attrName>style.visibility</p:attrName>
                                        </p:attrNameLst>
                                      </p:cBhvr>
                                      <p:to>
                                        <p:strVal val="visible"/>
                                      </p:to>
                                    </p:set>
                                    <p:animEffect filter="fade" transition="in">
                                      <p:cBhvr>
                                        <p:cTn dur="1000"/>
                                        <p:tgtEl>
                                          <p:spTgt spid="21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1" st="11"/>
                                            </p:txEl>
                                          </p:spTgt>
                                        </p:tgtEl>
                                        <p:attrNameLst>
                                          <p:attrName>style.visibility</p:attrName>
                                        </p:attrNameLst>
                                      </p:cBhvr>
                                      <p:to>
                                        <p:strVal val="visible"/>
                                      </p:to>
                                    </p:set>
                                    <p:animEffect filter="fade" transition="in">
                                      <p:cBhvr>
                                        <p:cTn dur="1000"/>
                                        <p:tgtEl>
                                          <p:spTgt spid="216">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M</a:t>
            </a:r>
            <a:r>
              <a:rPr lang="it"/>
              <a:t>icropause</a:t>
            </a:r>
            <a:endParaRPr/>
          </a:p>
        </p:txBody>
      </p:sp>
      <p:sp>
        <p:nvSpPr>
          <p:cNvPr id="222" name="Google Shape;222;p39"/>
          <p:cNvSpPr txBox="1"/>
          <p:nvPr>
            <p:ph idx="4294967295" type="body"/>
          </p:nvPr>
        </p:nvSpPr>
        <p:spPr>
          <a:xfrm>
            <a:off x="98250" y="749750"/>
            <a:ext cx="8947200" cy="4393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Nella vita di tutti i giorni abbiamo sempre delle micropause, cioè delle pause di pochi minuti in cui si svolgono attività veloci. Ad esempio, durante l’attesa di un autobus.</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Alcune applicazioni sono spesso utilizzate durante queste micropause, possono essere giochi online con partite della durata di due o tre minuti oppure possono essere applicazioni social.</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Consentire agli utenti di avere la possibilità di usare l’applicazione nelle micropause, se possibile.</a:t>
            </a:r>
            <a:endParaRPr sz="1400"/>
          </a:p>
          <a:p>
            <a:pPr indent="-317500" lvl="0" marL="457200" rtl="0" algn="l">
              <a:lnSpc>
                <a:spcPct val="115000"/>
              </a:lnSpc>
              <a:spcBef>
                <a:spcPts val="0"/>
              </a:spcBef>
              <a:spcAft>
                <a:spcPts val="0"/>
              </a:spcAft>
              <a:buSzPts val="1400"/>
              <a:buChar char="●"/>
            </a:pPr>
            <a:r>
              <a:rPr lang="it" sz="1400"/>
              <a:t>Nel caso di giochi, permettere partite veloci e, nel caso di giochi online, rendere veloce la ricerca degli avversari.</a:t>
            </a:r>
            <a:endParaRPr sz="1400"/>
          </a:p>
          <a:p>
            <a:pPr indent="-317500" lvl="0" marL="457200" rtl="0" algn="l">
              <a:lnSpc>
                <a:spcPct val="115000"/>
              </a:lnSpc>
              <a:spcBef>
                <a:spcPts val="0"/>
              </a:spcBef>
              <a:spcAft>
                <a:spcPts val="0"/>
              </a:spcAft>
              <a:buSzPts val="1400"/>
              <a:buChar char="●"/>
            </a:pPr>
            <a:r>
              <a:rPr lang="it" sz="1400"/>
              <a:t>Nel caso di applicazioni, ridurre al minimo i tempi di caricamento.</a:t>
            </a:r>
            <a:endParaRPr sz="1400"/>
          </a:p>
          <a:p>
            <a:pPr indent="-317500" lvl="0" marL="457200" rtl="0" algn="l">
              <a:lnSpc>
                <a:spcPct val="115000"/>
              </a:lnSpc>
              <a:spcBef>
                <a:spcPts val="0"/>
              </a:spcBef>
              <a:spcAft>
                <a:spcPts val="0"/>
              </a:spcAft>
              <a:buSzPts val="1400"/>
              <a:buChar char="●"/>
            </a:pPr>
            <a:r>
              <a:rPr lang="it" sz="1400"/>
              <a:t>Permettere di annotare e di salvare gli elementi per una consultazione futura.</a:t>
            </a:r>
            <a:endParaRPr sz="1400"/>
          </a:p>
          <a:p>
            <a:pPr indent="-317500" lvl="0" marL="457200" rtl="0" algn="l">
              <a:lnSpc>
                <a:spcPct val="115000"/>
              </a:lnSpc>
              <a:spcBef>
                <a:spcPts val="0"/>
              </a:spcBef>
              <a:spcAft>
                <a:spcPts val="0"/>
              </a:spcAft>
              <a:buSzPts val="1400"/>
              <a:buChar char="●"/>
            </a:pPr>
            <a:r>
              <a:rPr lang="it" sz="1400"/>
              <a:t>Nel caso di scambi di messaggi, rendere possibile le risposte veloci.</a:t>
            </a:r>
            <a:endParaRPr sz="1400"/>
          </a:p>
          <a:p>
            <a:pPr indent="0" lvl="0" marL="0" rtl="0" algn="l">
              <a:lnSpc>
                <a:spcPct val="115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10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1000"/>
                                        <p:tgtEl>
                                          <p:spTgt spid="2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1000"/>
                                        <p:tgtEl>
                                          <p:spTgt spid="2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animEffect filter="fade" transition="in">
                                      <p:cBhvr>
                                        <p:cTn dur="1000"/>
                                        <p:tgtEl>
                                          <p:spTgt spid="2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animEffect filter="fade" transition="in">
                                      <p:cBhvr>
                                        <p:cTn dur="1000"/>
                                        <p:tgtEl>
                                          <p:spTgt spid="2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animEffect filter="fade" transition="in">
                                      <p:cBhvr>
                                        <p:cTn dur="1000"/>
                                        <p:tgtEl>
                                          <p:spTgt spid="2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6" st="6"/>
                                            </p:txEl>
                                          </p:spTgt>
                                        </p:tgtEl>
                                        <p:attrNameLst>
                                          <p:attrName>style.visibility</p:attrName>
                                        </p:attrNameLst>
                                      </p:cBhvr>
                                      <p:to>
                                        <p:strVal val="visible"/>
                                      </p:to>
                                    </p:set>
                                    <p:animEffect filter="fade" transition="in">
                                      <p:cBhvr>
                                        <p:cTn dur="1000"/>
                                        <p:tgtEl>
                                          <p:spTgt spid="2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7" st="7"/>
                                            </p:txEl>
                                          </p:spTgt>
                                        </p:tgtEl>
                                        <p:attrNameLst>
                                          <p:attrName>style.visibility</p:attrName>
                                        </p:attrNameLst>
                                      </p:cBhvr>
                                      <p:to>
                                        <p:strVal val="visible"/>
                                      </p:to>
                                    </p:set>
                                    <p:animEffect filter="fade" transition="in">
                                      <p:cBhvr>
                                        <p:cTn dur="1000"/>
                                        <p:tgtEl>
                                          <p:spTgt spid="2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8" st="8"/>
                                            </p:txEl>
                                          </p:spTgt>
                                        </p:tgtEl>
                                        <p:attrNameLst>
                                          <p:attrName>style.visibility</p:attrName>
                                        </p:attrNameLst>
                                      </p:cBhvr>
                                      <p:to>
                                        <p:strVal val="visible"/>
                                      </p:to>
                                    </p:set>
                                    <p:animEffect filter="fade" transition="in">
                                      <p:cBhvr>
                                        <p:cTn dur="1000"/>
                                        <p:tgtEl>
                                          <p:spTgt spid="22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9" st="9"/>
                                            </p:txEl>
                                          </p:spTgt>
                                        </p:tgtEl>
                                        <p:attrNameLst>
                                          <p:attrName>style.visibility</p:attrName>
                                        </p:attrNameLst>
                                      </p:cBhvr>
                                      <p:to>
                                        <p:strVal val="visible"/>
                                      </p:to>
                                    </p:set>
                                    <p:animEffect filter="fade" transition="in">
                                      <p:cBhvr>
                                        <p:cTn dur="1000"/>
                                        <p:tgtEl>
                                          <p:spTgt spid="22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0" st="10"/>
                                            </p:txEl>
                                          </p:spTgt>
                                        </p:tgtEl>
                                        <p:attrNameLst>
                                          <p:attrName>style.visibility</p:attrName>
                                        </p:attrNameLst>
                                      </p:cBhvr>
                                      <p:to>
                                        <p:strVal val="visible"/>
                                      </p:to>
                                    </p:set>
                                    <p:animEffect filter="fade" transition="in">
                                      <p:cBhvr>
                                        <p:cTn dur="1000"/>
                                        <p:tgtEl>
                                          <p:spTgt spid="22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1" st="11"/>
                                            </p:txEl>
                                          </p:spTgt>
                                        </p:tgtEl>
                                        <p:attrNameLst>
                                          <p:attrName>style.visibility</p:attrName>
                                        </p:attrNameLst>
                                      </p:cBhvr>
                                      <p:to>
                                        <p:strVal val="visible"/>
                                      </p:to>
                                    </p:set>
                                    <p:animEffect filter="fade" transition="in">
                                      <p:cBhvr>
                                        <p:cTn dur="1000"/>
                                        <p:tgtEl>
                                          <p:spTgt spid="222">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M</a:t>
            </a:r>
            <a:r>
              <a:rPr lang="it"/>
              <a:t>emoria Spaziale</a:t>
            </a:r>
            <a:endParaRPr/>
          </a:p>
        </p:txBody>
      </p:sp>
      <p:sp>
        <p:nvSpPr>
          <p:cNvPr id="228" name="Google Shape;228;p40"/>
          <p:cNvSpPr txBox="1"/>
          <p:nvPr>
            <p:ph idx="4294967295" type="body"/>
          </p:nvPr>
        </p:nvSpPr>
        <p:spPr>
          <a:xfrm>
            <a:off x="98250" y="749750"/>
            <a:ext cx="4365000" cy="245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Quando si gestiscono oggetti e documenti le persone tendono a ricordare la loro posizione nello spazio.</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Ad esempio, pensiamo alla home page di Google.</a:t>
            </a:r>
            <a:endParaRPr sz="1400"/>
          </a:p>
          <a:p>
            <a:pPr indent="0" lvl="0" marL="0" rtl="0" algn="l">
              <a:lnSpc>
                <a:spcPct val="100000"/>
              </a:lnSpc>
              <a:spcBef>
                <a:spcPts val="0"/>
              </a:spcBef>
              <a:spcAft>
                <a:spcPts val="0"/>
              </a:spcAft>
              <a:buNone/>
            </a:pPr>
            <a:r>
              <a:t/>
            </a:r>
            <a:endParaRPr sz="1400"/>
          </a:p>
        </p:txBody>
      </p:sp>
      <p:pic>
        <p:nvPicPr>
          <p:cNvPr id="229" name="Google Shape;229;p40"/>
          <p:cNvPicPr preferRelativeResize="0"/>
          <p:nvPr/>
        </p:nvPicPr>
        <p:blipFill>
          <a:blip r:embed="rId3">
            <a:alphaModFix/>
          </a:blip>
          <a:stretch>
            <a:fillRect/>
          </a:stretch>
        </p:blipFill>
        <p:spPr>
          <a:xfrm>
            <a:off x="4626750" y="771450"/>
            <a:ext cx="4364851" cy="2455229"/>
          </a:xfrm>
          <a:prstGeom prst="rect">
            <a:avLst/>
          </a:prstGeom>
          <a:noFill/>
          <a:ln>
            <a:noFill/>
          </a:ln>
        </p:spPr>
      </p:pic>
      <p:sp>
        <p:nvSpPr>
          <p:cNvPr id="230" name="Google Shape;230;p40"/>
          <p:cNvSpPr txBox="1"/>
          <p:nvPr/>
        </p:nvSpPr>
        <p:spPr>
          <a:xfrm>
            <a:off x="0" y="3335650"/>
            <a:ext cx="89916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a:solidFill>
                  <a:schemeClr val="lt2"/>
                </a:solidFill>
                <a:latin typeface="Roboto"/>
                <a:ea typeface="Roboto"/>
                <a:cs typeface="Roboto"/>
                <a:sym typeface="Roboto"/>
              </a:rPr>
              <a:t>Linee guida:</a:t>
            </a:r>
            <a:endParaRPr>
              <a:solidFill>
                <a:schemeClr val="lt2"/>
              </a:solidFill>
              <a:latin typeface="Roboto"/>
              <a:ea typeface="Roboto"/>
              <a:cs typeface="Roboto"/>
              <a:sym typeface="Roboto"/>
            </a:endParaRPr>
          </a:p>
          <a:p>
            <a:pPr indent="-317500" lvl="0" marL="457200" rtl="0" algn="l">
              <a:lnSpc>
                <a:spcPct val="115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Non cambiare l’ordine spaziale scelto dagli utenti, a meno che non sia richiesto espressamente.</a:t>
            </a:r>
            <a:endParaRPr>
              <a:solidFill>
                <a:schemeClr val="lt2"/>
              </a:solidFill>
              <a:latin typeface="Roboto"/>
              <a:ea typeface="Roboto"/>
              <a:cs typeface="Roboto"/>
              <a:sym typeface="Roboto"/>
            </a:endParaRPr>
          </a:p>
          <a:p>
            <a:pPr indent="-317500" lvl="0" marL="457200" rtl="0" algn="l">
              <a:lnSpc>
                <a:spcPct val="115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Evitare di cambiare troppo spesso l’ordine degli elementi nell’interfaccia tra una versione e l’altra. Ad esempio, l’ordine delle icone nella toolbar.</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0" st="0"/>
                                            </p:txEl>
                                          </p:spTgt>
                                        </p:tgtEl>
                                        <p:attrNameLst>
                                          <p:attrName>style.visibility</p:attrName>
                                        </p:attrNameLst>
                                      </p:cBhvr>
                                      <p:to>
                                        <p:strVal val="visible"/>
                                      </p:to>
                                    </p:set>
                                    <p:animEffect filter="fade" transition="in">
                                      <p:cBhvr>
                                        <p:cTn dur="1000"/>
                                        <p:tgtEl>
                                          <p:spTgt spid="2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1" st="1"/>
                                            </p:txEl>
                                          </p:spTgt>
                                        </p:tgtEl>
                                        <p:attrNameLst>
                                          <p:attrName>style.visibility</p:attrName>
                                        </p:attrNameLst>
                                      </p:cBhvr>
                                      <p:to>
                                        <p:strVal val="visible"/>
                                      </p:to>
                                    </p:set>
                                    <p:animEffect filter="fade" transition="in">
                                      <p:cBhvr>
                                        <p:cTn dur="1000"/>
                                        <p:tgtEl>
                                          <p:spTgt spid="2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2" st="2"/>
                                            </p:txEl>
                                          </p:spTgt>
                                        </p:tgtEl>
                                        <p:attrNameLst>
                                          <p:attrName>style.visibility</p:attrName>
                                        </p:attrNameLst>
                                      </p:cBhvr>
                                      <p:to>
                                        <p:strVal val="visible"/>
                                      </p:to>
                                    </p:set>
                                    <p:animEffect filter="fade" transition="in">
                                      <p:cBhvr>
                                        <p:cTn dur="1000"/>
                                        <p:tgtEl>
                                          <p:spTgt spid="2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3" st="3"/>
                                            </p:txEl>
                                          </p:spTgt>
                                        </p:tgtEl>
                                        <p:attrNameLst>
                                          <p:attrName>style.visibility</p:attrName>
                                        </p:attrNameLst>
                                      </p:cBhvr>
                                      <p:to>
                                        <p:strVal val="visible"/>
                                      </p:to>
                                    </p:set>
                                    <p:animEffect filter="fade" transition="in">
                                      <p:cBhvr>
                                        <p:cTn dur="1000"/>
                                        <p:tgtEl>
                                          <p:spTgt spid="2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5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M</a:t>
            </a:r>
            <a:r>
              <a:rPr lang="it"/>
              <a:t>emoria Potenziale</a:t>
            </a:r>
            <a:endParaRPr/>
          </a:p>
        </p:txBody>
      </p:sp>
      <p:sp>
        <p:nvSpPr>
          <p:cNvPr id="236" name="Google Shape;236;p41"/>
          <p:cNvSpPr txBox="1"/>
          <p:nvPr>
            <p:ph idx="4294967295" type="body"/>
          </p:nvPr>
        </p:nvSpPr>
        <p:spPr>
          <a:xfrm>
            <a:off x="98250" y="749750"/>
            <a:ext cx="8947200" cy="4393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La memoria potenziale è la memoria di qualcosa che si intende fare nel futuro. In genere, le persone usano strumenti diversi per ricordare di fare qualcosa. Ad esempio, si può lasciare l’ombrello agganciato alla maniglia della porta per ricordare di prenderlo prima di uscire.</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Alcune persone utilizzano queste tecniche anche nell’interazione del software. Per esempio, alcuni sviluppatori lasciano dei commenti particolari all’interno del codice per ricordarsi di fare qualcosa. Oppure potrebbero lasciare la scrittura di una mail a metà per ricordare di inviarla successivamente.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Non fare assunzioni sull’utilità di qualcosa. Ad esempio, non chiudere una finestra se non è utilizzata per un certo periodo di tempo.</a:t>
            </a:r>
            <a:endParaRPr sz="1400"/>
          </a:p>
          <a:p>
            <a:pPr indent="-317500" lvl="0" marL="457200" rtl="0" algn="l">
              <a:lnSpc>
                <a:spcPct val="115000"/>
              </a:lnSpc>
              <a:spcBef>
                <a:spcPts val="0"/>
              </a:spcBef>
              <a:spcAft>
                <a:spcPts val="0"/>
              </a:spcAft>
              <a:buSzPts val="1400"/>
              <a:buChar char="●"/>
            </a:pPr>
            <a:r>
              <a:rPr lang="it" sz="1400"/>
              <a:t>Non organizzare automaticamente gli oggetti senza una precisa istruzione dell’utente.</a:t>
            </a:r>
            <a:endParaRPr sz="1400"/>
          </a:p>
          <a:p>
            <a:pPr indent="-317500" lvl="0" marL="457200" rtl="0" algn="l">
              <a:lnSpc>
                <a:spcPct val="115000"/>
              </a:lnSpc>
              <a:spcBef>
                <a:spcPts val="0"/>
              </a:spcBef>
              <a:spcAft>
                <a:spcPts val="0"/>
              </a:spcAft>
              <a:buSzPts val="1400"/>
              <a:buChar char="●"/>
            </a:pPr>
            <a:r>
              <a:rPr lang="it" sz="1400"/>
              <a:t>Permettere all’utente di lasciare dei task incompiuti e di completarli successivamente. Adottare tutti gli strumenti possibili per consentire la ripresa in un modo agevole.</a:t>
            </a:r>
            <a:endParaRPr sz="1400"/>
          </a:p>
          <a:p>
            <a:pPr indent="0" lvl="0" marL="0" rtl="0" algn="l">
              <a:lnSpc>
                <a:spcPct val="115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1000"/>
                                        <p:tgtEl>
                                          <p:spTgt spid="2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animEffect filter="fade" transition="in">
                                      <p:cBhvr>
                                        <p:cTn dur="1000"/>
                                        <p:tgtEl>
                                          <p:spTgt spid="2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animEffect filter="fade" transition="in">
                                      <p:cBhvr>
                                        <p:cTn dur="1000"/>
                                        <p:tgtEl>
                                          <p:spTgt spid="2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3" st="3"/>
                                            </p:txEl>
                                          </p:spTgt>
                                        </p:tgtEl>
                                        <p:attrNameLst>
                                          <p:attrName>style.visibility</p:attrName>
                                        </p:attrNameLst>
                                      </p:cBhvr>
                                      <p:to>
                                        <p:strVal val="visible"/>
                                      </p:to>
                                    </p:set>
                                    <p:animEffect filter="fade" transition="in">
                                      <p:cBhvr>
                                        <p:cTn dur="1000"/>
                                        <p:tgtEl>
                                          <p:spTgt spid="2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4" st="4"/>
                                            </p:txEl>
                                          </p:spTgt>
                                        </p:tgtEl>
                                        <p:attrNameLst>
                                          <p:attrName>style.visibility</p:attrName>
                                        </p:attrNameLst>
                                      </p:cBhvr>
                                      <p:to>
                                        <p:strVal val="visible"/>
                                      </p:to>
                                    </p:set>
                                    <p:animEffect filter="fade" transition="in">
                                      <p:cBhvr>
                                        <p:cTn dur="1000"/>
                                        <p:tgtEl>
                                          <p:spTgt spid="23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5" st="5"/>
                                            </p:txEl>
                                          </p:spTgt>
                                        </p:tgtEl>
                                        <p:attrNameLst>
                                          <p:attrName>style.visibility</p:attrName>
                                        </p:attrNameLst>
                                      </p:cBhvr>
                                      <p:to>
                                        <p:strVal val="visible"/>
                                      </p:to>
                                    </p:set>
                                    <p:animEffect filter="fade" transition="in">
                                      <p:cBhvr>
                                        <p:cTn dur="1000"/>
                                        <p:tgtEl>
                                          <p:spTgt spid="23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6" st="6"/>
                                            </p:txEl>
                                          </p:spTgt>
                                        </p:tgtEl>
                                        <p:attrNameLst>
                                          <p:attrName>style.visibility</p:attrName>
                                        </p:attrNameLst>
                                      </p:cBhvr>
                                      <p:to>
                                        <p:strVal val="visible"/>
                                      </p:to>
                                    </p:set>
                                    <p:animEffect filter="fade" transition="in">
                                      <p:cBhvr>
                                        <p:cTn dur="1000"/>
                                        <p:tgtEl>
                                          <p:spTgt spid="23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7" st="7"/>
                                            </p:txEl>
                                          </p:spTgt>
                                        </p:tgtEl>
                                        <p:attrNameLst>
                                          <p:attrName>style.visibility</p:attrName>
                                        </p:attrNameLst>
                                      </p:cBhvr>
                                      <p:to>
                                        <p:strVal val="visible"/>
                                      </p:to>
                                    </p:set>
                                    <p:animEffect filter="fade" transition="in">
                                      <p:cBhvr>
                                        <p:cTn dur="1000"/>
                                        <p:tgtEl>
                                          <p:spTgt spid="23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8" st="8"/>
                                            </p:txEl>
                                          </p:spTgt>
                                        </p:tgtEl>
                                        <p:attrNameLst>
                                          <p:attrName>style.visibility</p:attrName>
                                        </p:attrNameLst>
                                      </p:cBhvr>
                                      <p:to>
                                        <p:strVal val="visible"/>
                                      </p:to>
                                    </p:set>
                                    <p:animEffect filter="fade" transition="in">
                                      <p:cBhvr>
                                        <p:cTn dur="1000"/>
                                        <p:tgtEl>
                                          <p:spTgt spid="23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9" st="9"/>
                                            </p:txEl>
                                          </p:spTgt>
                                        </p:tgtEl>
                                        <p:attrNameLst>
                                          <p:attrName>style.visibility</p:attrName>
                                        </p:attrNameLst>
                                      </p:cBhvr>
                                      <p:to>
                                        <p:strVal val="visible"/>
                                      </p:to>
                                    </p:set>
                                    <p:animEffect filter="fade" transition="in">
                                      <p:cBhvr>
                                        <p:cTn dur="1000"/>
                                        <p:tgtEl>
                                          <p:spTgt spid="236">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UI and UX Design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R</a:t>
            </a:r>
            <a:r>
              <a:rPr lang="it"/>
              <a:t>ipetizione in Sequenza</a:t>
            </a:r>
            <a:endParaRPr/>
          </a:p>
        </p:txBody>
      </p:sp>
      <p:sp>
        <p:nvSpPr>
          <p:cNvPr id="242" name="Google Shape;242;p42"/>
          <p:cNvSpPr txBox="1"/>
          <p:nvPr>
            <p:ph idx="4294967295" type="body"/>
          </p:nvPr>
        </p:nvSpPr>
        <p:spPr>
          <a:xfrm>
            <a:off x="98250" y="749750"/>
            <a:ext cx="8947200" cy="4393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In molte applicazioni gli utenti si trovano a dover compiere la stessa operazione in sequenza. Un esempio tipico è il trova/sostituisci. Supportare al meglio queste operazioni è cruciale per una buona interfaccia grafica.</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Fornire la possibilità di compiere un’operazione per volta e di compiere tutte le operazioni contemporaneamente.</a:t>
            </a:r>
            <a:endParaRPr sz="1400"/>
          </a:p>
          <a:p>
            <a:pPr indent="-317500" lvl="0" marL="457200" rtl="0" algn="l">
              <a:lnSpc>
                <a:spcPct val="115000"/>
              </a:lnSpc>
              <a:spcBef>
                <a:spcPts val="0"/>
              </a:spcBef>
              <a:spcAft>
                <a:spcPts val="0"/>
              </a:spcAft>
              <a:buSzPts val="1400"/>
              <a:buChar char="●"/>
            </a:pPr>
            <a:r>
              <a:rPr lang="it" sz="1400"/>
              <a:t>Nel caso di operazioni delicate mostrare il risultato delle operazioni e chiedere conferma.</a:t>
            </a:r>
            <a:endParaRPr sz="1400"/>
          </a:p>
          <a:p>
            <a:pPr indent="-317500" lvl="0" marL="457200" rtl="0" algn="l">
              <a:lnSpc>
                <a:spcPct val="115000"/>
              </a:lnSpc>
              <a:spcBef>
                <a:spcPts val="0"/>
              </a:spcBef>
              <a:spcAft>
                <a:spcPts val="0"/>
              </a:spcAft>
              <a:buSzPts val="1400"/>
              <a:buChar char="●"/>
            </a:pPr>
            <a:r>
              <a:rPr lang="it" sz="1400"/>
              <a:t>Rendere possibile la selezione di tutti gli elementi e di ripetere la stessa azione su tutti gli elementi selezionati.</a:t>
            </a:r>
            <a:endParaRPr sz="1400"/>
          </a:p>
          <a:p>
            <a:pPr indent="-317500" lvl="0" marL="457200" rtl="0" algn="l">
              <a:lnSpc>
                <a:spcPct val="115000"/>
              </a:lnSpc>
              <a:spcBef>
                <a:spcPts val="0"/>
              </a:spcBef>
              <a:spcAft>
                <a:spcPts val="0"/>
              </a:spcAft>
              <a:buSzPts val="1400"/>
              <a:buChar char="●"/>
            </a:pPr>
            <a:r>
              <a:rPr lang="it" sz="1400"/>
              <a:t>Osservare il comportamento degli utenti per capire quale operazioni ripetute sono compiute con più frequenza e rendere agevole la ripetizione.</a:t>
            </a:r>
            <a:endParaRPr sz="1400"/>
          </a:p>
          <a:p>
            <a:pPr indent="0" lvl="0" marL="0" rtl="0" algn="l">
              <a:lnSpc>
                <a:spcPct val="115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animEffect filter="fade" transition="in">
                                      <p:cBhvr>
                                        <p:cTn dur="1000"/>
                                        <p:tgtEl>
                                          <p:spTgt spid="2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1" st="1"/>
                                            </p:txEl>
                                          </p:spTgt>
                                        </p:tgtEl>
                                        <p:attrNameLst>
                                          <p:attrName>style.visibility</p:attrName>
                                        </p:attrNameLst>
                                      </p:cBhvr>
                                      <p:to>
                                        <p:strVal val="visible"/>
                                      </p:to>
                                    </p:set>
                                    <p:animEffect filter="fade" transition="in">
                                      <p:cBhvr>
                                        <p:cTn dur="1000"/>
                                        <p:tgtEl>
                                          <p:spTgt spid="2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2" st="2"/>
                                            </p:txEl>
                                          </p:spTgt>
                                        </p:tgtEl>
                                        <p:attrNameLst>
                                          <p:attrName>style.visibility</p:attrName>
                                        </p:attrNameLst>
                                      </p:cBhvr>
                                      <p:to>
                                        <p:strVal val="visible"/>
                                      </p:to>
                                    </p:set>
                                    <p:animEffect filter="fade" transition="in">
                                      <p:cBhvr>
                                        <p:cTn dur="1000"/>
                                        <p:tgtEl>
                                          <p:spTgt spid="2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3" st="3"/>
                                            </p:txEl>
                                          </p:spTgt>
                                        </p:tgtEl>
                                        <p:attrNameLst>
                                          <p:attrName>style.visibility</p:attrName>
                                        </p:attrNameLst>
                                      </p:cBhvr>
                                      <p:to>
                                        <p:strVal val="visible"/>
                                      </p:to>
                                    </p:set>
                                    <p:animEffect filter="fade" transition="in">
                                      <p:cBhvr>
                                        <p:cTn dur="1000"/>
                                        <p:tgtEl>
                                          <p:spTgt spid="24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4" st="4"/>
                                            </p:txEl>
                                          </p:spTgt>
                                        </p:tgtEl>
                                        <p:attrNameLst>
                                          <p:attrName>style.visibility</p:attrName>
                                        </p:attrNameLst>
                                      </p:cBhvr>
                                      <p:to>
                                        <p:strVal val="visible"/>
                                      </p:to>
                                    </p:set>
                                    <p:animEffect filter="fade" transition="in">
                                      <p:cBhvr>
                                        <p:cTn dur="1000"/>
                                        <p:tgtEl>
                                          <p:spTgt spid="24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5" st="5"/>
                                            </p:txEl>
                                          </p:spTgt>
                                        </p:tgtEl>
                                        <p:attrNameLst>
                                          <p:attrName>style.visibility</p:attrName>
                                        </p:attrNameLst>
                                      </p:cBhvr>
                                      <p:to>
                                        <p:strVal val="visible"/>
                                      </p:to>
                                    </p:set>
                                    <p:animEffect filter="fade" transition="in">
                                      <p:cBhvr>
                                        <p:cTn dur="1000"/>
                                        <p:tgtEl>
                                          <p:spTgt spid="24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6" st="6"/>
                                            </p:txEl>
                                          </p:spTgt>
                                        </p:tgtEl>
                                        <p:attrNameLst>
                                          <p:attrName>style.visibility</p:attrName>
                                        </p:attrNameLst>
                                      </p:cBhvr>
                                      <p:to>
                                        <p:strVal val="visible"/>
                                      </p:to>
                                    </p:set>
                                    <p:animEffect filter="fade" transition="in">
                                      <p:cBhvr>
                                        <p:cTn dur="1000"/>
                                        <p:tgtEl>
                                          <p:spTgt spid="24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7" st="7"/>
                                            </p:txEl>
                                          </p:spTgt>
                                        </p:tgtEl>
                                        <p:attrNameLst>
                                          <p:attrName>style.visibility</p:attrName>
                                        </p:attrNameLst>
                                      </p:cBhvr>
                                      <p:to>
                                        <p:strVal val="visible"/>
                                      </p:to>
                                    </p:set>
                                    <p:animEffect filter="fade" transition="in">
                                      <p:cBhvr>
                                        <p:cTn dur="1000"/>
                                        <p:tgtEl>
                                          <p:spTgt spid="24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8" st="8"/>
                                            </p:txEl>
                                          </p:spTgt>
                                        </p:tgtEl>
                                        <p:attrNameLst>
                                          <p:attrName>style.visibility</p:attrName>
                                        </p:attrNameLst>
                                      </p:cBhvr>
                                      <p:to>
                                        <p:strVal val="visible"/>
                                      </p:to>
                                    </p:set>
                                    <p:animEffect filter="fade" transition="in">
                                      <p:cBhvr>
                                        <p:cTn dur="1000"/>
                                        <p:tgtEl>
                                          <p:spTgt spid="24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S</a:t>
            </a:r>
            <a:r>
              <a:rPr lang="it"/>
              <a:t>olo Tastiera</a:t>
            </a:r>
            <a:endParaRPr/>
          </a:p>
        </p:txBody>
      </p:sp>
      <p:sp>
        <p:nvSpPr>
          <p:cNvPr id="248" name="Google Shape;248;p43"/>
          <p:cNvSpPr txBox="1"/>
          <p:nvPr>
            <p:ph idx="4294967295" type="body"/>
          </p:nvPr>
        </p:nvSpPr>
        <p:spPr>
          <a:xfrm>
            <a:off x="98250" y="749750"/>
            <a:ext cx="8947200" cy="4393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Molte persone preferiscono limitare al minimo l’utilizzo del mouse, gestendo tutte le operazioni con la tastiera.</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Fornire scorciatoie da tastiera per tutte le operazioni più comuni, come il salvataggio, copia, incolla, ecc.</a:t>
            </a:r>
            <a:endParaRPr sz="1400"/>
          </a:p>
          <a:p>
            <a:pPr indent="-317500" lvl="0" marL="457200" rtl="0" algn="l">
              <a:lnSpc>
                <a:spcPct val="115000"/>
              </a:lnSpc>
              <a:spcBef>
                <a:spcPts val="0"/>
              </a:spcBef>
              <a:spcAft>
                <a:spcPts val="0"/>
              </a:spcAft>
              <a:buSzPts val="1400"/>
              <a:buChar char="●"/>
            </a:pPr>
            <a:r>
              <a:rPr lang="it" sz="1400"/>
              <a:t>Dare la possibilità all’utente di scegliere la propria combinazioni di tasti per alcune operazioni.</a:t>
            </a:r>
            <a:endParaRPr sz="1400"/>
          </a:p>
          <a:p>
            <a:pPr indent="-317500" lvl="0" marL="457200" rtl="0" algn="l">
              <a:lnSpc>
                <a:spcPct val="115000"/>
              </a:lnSpc>
              <a:spcBef>
                <a:spcPts val="0"/>
              </a:spcBef>
              <a:spcAft>
                <a:spcPts val="0"/>
              </a:spcAft>
              <a:buSzPts val="1400"/>
              <a:buChar char="●"/>
            </a:pPr>
            <a:r>
              <a:rPr lang="it" sz="1400"/>
              <a:t>Molti utenti useranno il tab per muoversi all’interno dell’interfaccia. Assicurarsi che il movimento sia quello atteso.</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animEffect filter="fade" transition="in">
                                      <p:cBhvr>
                                        <p:cTn dur="1000"/>
                                        <p:tgtEl>
                                          <p:spTgt spid="2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1" st="1"/>
                                            </p:txEl>
                                          </p:spTgt>
                                        </p:tgtEl>
                                        <p:attrNameLst>
                                          <p:attrName>style.visibility</p:attrName>
                                        </p:attrNameLst>
                                      </p:cBhvr>
                                      <p:to>
                                        <p:strVal val="visible"/>
                                      </p:to>
                                    </p:set>
                                    <p:animEffect filter="fade" transition="in">
                                      <p:cBhvr>
                                        <p:cTn dur="1000"/>
                                        <p:tgtEl>
                                          <p:spTgt spid="2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2" st="2"/>
                                            </p:txEl>
                                          </p:spTgt>
                                        </p:tgtEl>
                                        <p:attrNameLst>
                                          <p:attrName>style.visibility</p:attrName>
                                        </p:attrNameLst>
                                      </p:cBhvr>
                                      <p:to>
                                        <p:strVal val="visible"/>
                                      </p:to>
                                    </p:set>
                                    <p:animEffect filter="fade" transition="in">
                                      <p:cBhvr>
                                        <p:cTn dur="1000"/>
                                        <p:tgtEl>
                                          <p:spTgt spid="2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3" st="3"/>
                                            </p:txEl>
                                          </p:spTgt>
                                        </p:tgtEl>
                                        <p:attrNameLst>
                                          <p:attrName>style.visibility</p:attrName>
                                        </p:attrNameLst>
                                      </p:cBhvr>
                                      <p:to>
                                        <p:strVal val="visible"/>
                                      </p:to>
                                    </p:set>
                                    <p:animEffect filter="fade" transition="in">
                                      <p:cBhvr>
                                        <p:cTn dur="1000"/>
                                        <p:tgtEl>
                                          <p:spTgt spid="2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4" st="4"/>
                                            </p:txEl>
                                          </p:spTgt>
                                        </p:tgtEl>
                                        <p:attrNameLst>
                                          <p:attrName>style.visibility</p:attrName>
                                        </p:attrNameLst>
                                      </p:cBhvr>
                                      <p:to>
                                        <p:strVal val="visible"/>
                                      </p:to>
                                    </p:set>
                                    <p:animEffect filter="fade" transition="in">
                                      <p:cBhvr>
                                        <p:cTn dur="1000"/>
                                        <p:tgtEl>
                                          <p:spTgt spid="2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5" st="5"/>
                                            </p:txEl>
                                          </p:spTgt>
                                        </p:tgtEl>
                                        <p:attrNameLst>
                                          <p:attrName>style.visibility</p:attrName>
                                        </p:attrNameLst>
                                      </p:cBhvr>
                                      <p:to>
                                        <p:strVal val="visible"/>
                                      </p:to>
                                    </p:set>
                                    <p:animEffect filter="fade" transition="in">
                                      <p:cBhvr>
                                        <p:cTn dur="1000"/>
                                        <p:tgtEl>
                                          <p:spTgt spid="24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6" st="6"/>
                                            </p:txEl>
                                          </p:spTgt>
                                        </p:tgtEl>
                                        <p:attrNameLst>
                                          <p:attrName>style.visibility</p:attrName>
                                        </p:attrNameLst>
                                      </p:cBhvr>
                                      <p:to>
                                        <p:strVal val="visible"/>
                                      </p:to>
                                    </p:set>
                                    <p:animEffect filter="fade" transition="in">
                                      <p:cBhvr>
                                        <p:cTn dur="1000"/>
                                        <p:tgtEl>
                                          <p:spTgt spid="24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A</a:t>
            </a:r>
            <a:r>
              <a:rPr lang="it"/>
              <a:t>pprovazione sociale e Collaborazioni</a:t>
            </a:r>
            <a:endParaRPr/>
          </a:p>
        </p:txBody>
      </p:sp>
      <p:sp>
        <p:nvSpPr>
          <p:cNvPr id="254" name="Google Shape;254;p44"/>
          <p:cNvSpPr txBox="1"/>
          <p:nvPr>
            <p:ph idx="4294967295" type="body"/>
          </p:nvPr>
        </p:nvSpPr>
        <p:spPr>
          <a:xfrm>
            <a:off x="335550" y="915000"/>
            <a:ext cx="8352000" cy="331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Gli esseri umani sono sociali. Le persone sono influenzate dall’ambiente che le circonda e a loro volta influenzano gli altri con i loro comportamenti. Da ciò deriva che le persone sono più orientate a effettuare una qualche azione se vedono che è stata raccomandata da altre persone di cui si fidano. Un comportamento tipicamente definito come approvazione sociale (in inglese, </a:t>
            </a:r>
            <a:r>
              <a:rPr lang="it" sz="1400">
                <a:solidFill>
                  <a:schemeClr val="accent3"/>
                </a:solidFill>
              </a:rPr>
              <a:t>social proof</a:t>
            </a:r>
            <a:r>
              <a:rPr lang="it" sz="1400"/>
              <a: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it" sz="1400"/>
              <a:t>Linee guida:</a:t>
            </a:r>
            <a:endParaRPr sz="1400"/>
          </a:p>
          <a:p>
            <a:pPr indent="-317500" lvl="0" marL="457200" rtl="0" algn="l">
              <a:lnSpc>
                <a:spcPct val="100000"/>
              </a:lnSpc>
              <a:spcBef>
                <a:spcPts val="0"/>
              </a:spcBef>
              <a:spcAft>
                <a:spcPts val="0"/>
              </a:spcAft>
              <a:buSzPts val="1400"/>
              <a:buChar char="●"/>
            </a:pPr>
            <a:r>
              <a:rPr lang="it" sz="1400"/>
              <a:t>La social proof motiva le persone a compiere delle azioni. Rendere possibile l’interazione con altre persone potrebbe migliorare la percezione dell’interfaccia.</a:t>
            </a:r>
            <a:endParaRPr sz="1400"/>
          </a:p>
          <a:p>
            <a:pPr indent="-317500" lvl="0" marL="457200" rtl="0" algn="l">
              <a:lnSpc>
                <a:spcPct val="100000"/>
              </a:lnSpc>
              <a:spcBef>
                <a:spcPts val="0"/>
              </a:spcBef>
              <a:spcAft>
                <a:spcPts val="0"/>
              </a:spcAft>
              <a:buSzPts val="1400"/>
              <a:buChar char="●"/>
            </a:pPr>
            <a:r>
              <a:rPr lang="it" sz="1400"/>
              <a:t>Fornire la possibilità di effettuare recensioni e commenti.</a:t>
            </a:r>
            <a:endParaRPr sz="1400"/>
          </a:p>
          <a:p>
            <a:pPr indent="-317500" lvl="0" marL="457200" rtl="0" algn="l">
              <a:lnSpc>
                <a:spcPct val="100000"/>
              </a:lnSpc>
              <a:spcBef>
                <a:spcPts val="0"/>
              </a:spcBef>
              <a:spcAft>
                <a:spcPts val="0"/>
              </a:spcAft>
              <a:buSzPts val="1400"/>
              <a:buChar char="●"/>
            </a:pPr>
            <a:r>
              <a:rPr lang="it" sz="1400"/>
              <a:t>Permettere di condividere le attività.</a:t>
            </a:r>
            <a:endParaRPr sz="1400"/>
          </a:p>
          <a:p>
            <a:pPr indent="-317500" lvl="0" marL="457200" rtl="0" algn="l">
              <a:lnSpc>
                <a:spcPct val="100000"/>
              </a:lnSpc>
              <a:spcBef>
                <a:spcPts val="0"/>
              </a:spcBef>
              <a:spcAft>
                <a:spcPts val="0"/>
              </a:spcAft>
              <a:buSzPts val="1400"/>
              <a:buChar char="●"/>
            </a:pPr>
            <a:r>
              <a:rPr lang="it" sz="1400"/>
              <a:t>Permettere la collaborazione con altri utenti.</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animEffect filter="fade" transition="in">
                                      <p:cBhvr>
                                        <p:cTn dur="1000"/>
                                        <p:tgtEl>
                                          <p:spTgt spid="2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1" st="1"/>
                                            </p:txEl>
                                          </p:spTgt>
                                        </p:tgtEl>
                                        <p:attrNameLst>
                                          <p:attrName>style.visibility</p:attrName>
                                        </p:attrNameLst>
                                      </p:cBhvr>
                                      <p:to>
                                        <p:strVal val="visible"/>
                                      </p:to>
                                    </p:set>
                                    <p:animEffect filter="fade" transition="in">
                                      <p:cBhvr>
                                        <p:cTn dur="1000"/>
                                        <p:tgtEl>
                                          <p:spTgt spid="2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2" st="2"/>
                                            </p:txEl>
                                          </p:spTgt>
                                        </p:tgtEl>
                                        <p:attrNameLst>
                                          <p:attrName>style.visibility</p:attrName>
                                        </p:attrNameLst>
                                      </p:cBhvr>
                                      <p:to>
                                        <p:strVal val="visible"/>
                                      </p:to>
                                    </p:set>
                                    <p:animEffect filter="fade" transition="in">
                                      <p:cBhvr>
                                        <p:cTn dur="1000"/>
                                        <p:tgtEl>
                                          <p:spTgt spid="2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3" st="3"/>
                                            </p:txEl>
                                          </p:spTgt>
                                        </p:tgtEl>
                                        <p:attrNameLst>
                                          <p:attrName>style.visibility</p:attrName>
                                        </p:attrNameLst>
                                      </p:cBhvr>
                                      <p:to>
                                        <p:strVal val="visible"/>
                                      </p:to>
                                    </p:set>
                                    <p:animEffect filter="fade" transition="in">
                                      <p:cBhvr>
                                        <p:cTn dur="1000"/>
                                        <p:tgtEl>
                                          <p:spTgt spid="2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4" st="4"/>
                                            </p:txEl>
                                          </p:spTgt>
                                        </p:tgtEl>
                                        <p:attrNameLst>
                                          <p:attrName>style.visibility</p:attrName>
                                        </p:attrNameLst>
                                      </p:cBhvr>
                                      <p:to>
                                        <p:strVal val="visible"/>
                                      </p:to>
                                    </p:set>
                                    <p:animEffect filter="fade" transition="in">
                                      <p:cBhvr>
                                        <p:cTn dur="1000"/>
                                        <p:tgtEl>
                                          <p:spTgt spid="25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5" st="5"/>
                                            </p:txEl>
                                          </p:spTgt>
                                        </p:tgtEl>
                                        <p:attrNameLst>
                                          <p:attrName>style.visibility</p:attrName>
                                        </p:attrNameLst>
                                      </p:cBhvr>
                                      <p:to>
                                        <p:strVal val="visible"/>
                                      </p:to>
                                    </p:set>
                                    <p:animEffect filter="fade" transition="in">
                                      <p:cBhvr>
                                        <p:cTn dur="1000"/>
                                        <p:tgtEl>
                                          <p:spTgt spid="25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6" st="6"/>
                                            </p:txEl>
                                          </p:spTgt>
                                        </p:tgtEl>
                                        <p:attrNameLst>
                                          <p:attrName>style.visibility</p:attrName>
                                        </p:attrNameLst>
                                      </p:cBhvr>
                                      <p:to>
                                        <p:strVal val="visible"/>
                                      </p:to>
                                    </p:set>
                                    <p:animEffect filter="fade" transition="in">
                                      <p:cBhvr>
                                        <p:cTn dur="1000"/>
                                        <p:tgtEl>
                                          <p:spTgt spid="25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nvSpPr>
        <p:spPr>
          <a:xfrm>
            <a:off x="209600" y="1870375"/>
            <a:ext cx="88242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3"/>
                </a:solidFill>
                <a:latin typeface="Roboto"/>
                <a:ea typeface="Roboto"/>
                <a:cs typeface="Roboto"/>
                <a:sym typeface="Roboto"/>
              </a:rPr>
              <a:t>Accessibilità:</a:t>
            </a:r>
            <a:endParaRPr>
              <a:solidFill>
                <a:schemeClr val="accent3"/>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Indica la capacità dell’interfaccia grafica di essere utilizzata da tutti, comprese le persone con disabilità.</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Ad esempio, è preferibile non usare elementi che richiamano direttamente ai colori: "Clicca sul pulsante rosso per andare avanti" oppure prevedere metodi diversi per l’input (vocale, da tastiera, ecc.).</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accent3"/>
                </a:solidFill>
                <a:latin typeface="Roboto"/>
                <a:ea typeface="Roboto"/>
                <a:cs typeface="Roboto"/>
                <a:sym typeface="Roboto"/>
              </a:rPr>
              <a:t>Usabilità:</a:t>
            </a:r>
            <a:endParaRPr>
              <a:solidFill>
                <a:schemeClr val="accent3"/>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Indica la capacità dell’interfaccia grafica di essere fruita dal proprio target di utenza. L’usabilità è strettamente connessa alla flessibilità, più cresce la flessibilità e più decresce l’usabilità dell’interfaccia. Rendere un’interfaccia flessibile significa soddisfare un certo numero di requisiti pratici, che inevitabilmente porta a rendere l’interfaccia stessa più complessa.</a:t>
            </a:r>
            <a:endParaRPr>
              <a:solidFill>
                <a:schemeClr val="lt2"/>
              </a:solidFill>
              <a:latin typeface="Roboto"/>
              <a:ea typeface="Roboto"/>
              <a:cs typeface="Roboto"/>
              <a:sym typeface="Roboto"/>
            </a:endParaRPr>
          </a:p>
        </p:txBody>
      </p:sp>
      <p:sp>
        <p:nvSpPr>
          <p:cNvPr id="260" name="Google Shape;260;p4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Usabilità e Accessibilità</a:t>
            </a:r>
            <a:endParaRPr baseline="-250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animEffect filter="fade" transition="in">
                                      <p:cBhvr>
                                        <p:cTn dur="1000"/>
                                        <p:tgtEl>
                                          <p:spTgt spid="2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 st="1"/>
                                            </p:txEl>
                                          </p:spTgt>
                                        </p:tgtEl>
                                        <p:attrNameLst>
                                          <p:attrName>style.visibility</p:attrName>
                                        </p:attrNameLst>
                                      </p:cBhvr>
                                      <p:to>
                                        <p:strVal val="visible"/>
                                      </p:to>
                                    </p:set>
                                    <p:animEffect filter="fade" transition="in">
                                      <p:cBhvr>
                                        <p:cTn dur="1000"/>
                                        <p:tgtEl>
                                          <p:spTgt spid="2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2" st="2"/>
                                            </p:txEl>
                                          </p:spTgt>
                                        </p:tgtEl>
                                        <p:attrNameLst>
                                          <p:attrName>style.visibility</p:attrName>
                                        </p:attrNameLst>
                                      </p:cBhvr>
                                      <p:to>
                                        <p:strVal val="visible"/>
                                      </p:to>
                                    </p:set>
                                    <p:animEffect filter="fade" transition="in">
                                      <p:cBhvr>
                                        <p:cTn dur="1000"/>
                                        <p:tgtEl>
                                          <p:spTgt spid="2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3" st="3"/>
                                            </p:txEl>
                                          </p:spTgt>
                                        </p:tgtEl>
                                        <p:attrNameLst>
                                          <p:attrName>style.visibility</p:attrName>
                                        </p:attrNameLst>
                                      </p:cBhvr>
                                      <p:to>
                                        <p:strVal val="visible"/>
                                      </p:to>
                                    </p:set>
                                    <p:animEffect filter="fade" transition="in">
                                      <p:cBhvr>
                                        <p:cTn dur="1000"/>
                                        <p:tgtEl>
                                          <p:spTgt spid="2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4" st="4"/>
                                            </p:txEl>
                                          </p:spTgt>
                                        </p:tgtEl>
                                        <p:attrNameLst>
                                          <p:attrName>style.visibility</p:attrName>
                                        </p:attrNameLst>
                                      </p:cBhvr>
                                      <p:to>
                                        <p:strVal val="visible"/>
                                      </p:to>
                                    </p:set>
                                    <p:animEffect filter="fade" transition="in">
                                      <p:cBhvr>
                                        <p:cTn dur="1000"/>
                                        <p:tgtEl>
                                          <p:spTgt spid="2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5" st="5"/>
                                            </p:txEl>
                                          </p:spTgt>
                                        </p:tgtEl>
                                        <p:attrNameLst>
                                          <p:attrName>style.visibility</p:attrName>
                                        </p:attrNameLst>
                                      </p:cBhvr>
                                      <p:to>
                                        <p:strVal val="visible"/>
                                      </p:to>
                                    </p:set>
                                    <p:animEffect filter="fade" transition="in">
                                      <p:cBhvr>
                                        <p:cTn dur="1000"/>
                                        <p:tgtEl>
                                          <p:spTgt spid="25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Valutazione dell’Usabilità</a:t>
            </a:r>
            <a:endParaRPr baseline="-25000">
              <a:latin typeface="Courier New"/>
              <a:ea typeface="Courier New"/>
              <a:cs typeface="Courier New"/>
              <a:sym typeface="Courier New"/>
            </a:endParaRPr>
          </a:p>
        </p:txBody>
      </p:sp>
      <p:sp>
        <p:nvSpPr>
          <p:cNvPr id="266" name="Google Shape;266;p46"/>
          <p:cNvSpPr txBox="1"/>
          <p:nvPr/>
        </p:nvSpPr>
        <p:spPr>
          <a:xfrm>
            <a:off x="588525" y="2192825"/>
            <a:ext cx="7634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I criteri da utilizzare per valutare l’usabilità sono:</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Curva di apprendimento</a:t>
            </a:r>
            <a:r>
              <a:rPr lang="it">
                <a:solidFill>
                  <a:schemeClr val="lt2"/>
                </a:solidFill>
                <a:latin typeface="Roboto"/>
                <a:ea typeface="Roboto"/>
                <a:cs typeface="Roboto"/>
                <a:sym typeface="Roboto"/>
              </a:rPr>
              <a:t>: quanto è facile per un nuovo utente imparare ad usare il sistema?</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Velocità delle operazioni</a:t>
            </a:r>
            <a:r>
              <a:rPr lang="it">
                <a:solidFill>
                  <a:schemeClr val="lt2"/>
                </a:solidFill>
                <a:latin typeface="Roboto"/>
                <a:ea typeface="Roboto"/>
                <a:cs typeface="Roboto"/>
                <a:sym typeface="Roboto"/>
              </a:rPr>
              <a:t>: quanto è aderente alle esigenze comuni degli utenti?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Robustezza</a:t>
            </a:r>
            <a:r>
              <a:rPr lang="it">
                <a:solidFill>
                  <a:schemeClr val="lt2"/>
                </a:solidFill>
                <a:latin typeface="Roboto"/>
                <a:ea typeface="Roboto"/>
                <a:cs typeface="Roboto"/>
                <a:sym typeface="Roboto"/>
              </a:rPr>
              <a:t>: quanto è tollerante agli errori?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Recupero</a:t>
            </a:r>
            <a:r>
              <a:rPr lang="it">
                <a:solidFill>
                  <a:schemeClr val="lt2"/>
                </a:solidFill>
                <a:latin typeface="Roboto"/>
                <a:ea typeface="Roboto"/>
                <a:cs typeface="Roboto"/>
                <a:sym typeface="Roboto"/>
              </a:rPr>
              <a:t>: quanto è facile rimediare ad un errore?</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Adattabilità</a:t>
            </a:r>
            <a:r>
              <a:rPr lang="it">
                <a:solidFill>
                  <a:schemeClr val="lt2"/>
                </a:solidFill>
                <a:latin typeface="Roboto"/>
                <a:ea typeface="Roboto"/>
                <a:cs typeface="Roboto"/>
                <a:sym typeface="Roboto"/>
              </a:rPr>
              <a:t>: quanto è adattabile il sistema a diversi tipologie di lavoro?</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0" st="0"/>
                                            </p:txEl>
                                          </p:spTgt>
                                        </p:tgtEl>
                                        <p:attrNameLst>
                                          <p:attrName>style.visibility</p:attrName>
                                        </p:attrNameLst>
                                      </p:cBhvr>
                                      <p:to>
                                        <p:strVal val="visible"/>
                                      </p:to>
                                    </p:set>
                                    <p:animEffect filter="fade" transition="in">
                                      <p:cBhvr>
                                        <p:cTn dur="1000"/>
                                        <p:tgtEl>
                                          <p:spTgt spid="2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1" st="1"/>
                                            </p:txEl>
                                          </p:spTgt>
                                        </p:tgtEl>
                                        <p:attrNameLst>
                                          <p:attrName>style.visibility</p:attrName>
                                        </p:attrNameLst>
                                      </p:cBhvr>
                                      <p:to>
                                        <p:strVal val="visible"/>
                                      </p:to>
                                    </p:set>
                                    <p:animEffect filter="fade" transition="in">
                                      <p:cBhvr>
                                        <p:cTn dur="1000"/>
                                        <p:tgtEl>
                                          <p:spTgt spid="2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2" st="2"/>
                                            </p:txEl>
                                          </p:spTgt>
                                        </p:tgtEl>
                                        <p:attrNameLst>
                                          <p:attrName>style.visibility</p:attrName>
                                        </p:attrNameLst>
                                      </p:cBhvr>
                                      <p:to>
                                        <p:strVal val="visible"/>
                                      </p:to>
                                    </p:set>
                                    <p:animEffect filter="fade" transition="in">
                                      <p:cBhvr>
                                        <p:cTn dur="1000"/>
                                        <p:tgtEl>
                                          <p:spTgt spid="2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3" st="3"/>
                                            </p:txEl>
                                          </p:spTgt>
                                        </p:tgtEl>
                                        <p:attrNameLst>
                                          <p:attrName>style.visibility</p:attrName>
                                        </p:attrNameLst>
                                      </p:cBhvr>
                                      <p:to>
                                        <p:strVal val="visible"/>
                                      </p:to>
                                    </p:set>
                                    <p:animEffect filter="fade" transition="in">
                                      <p:cBhvr>
                                        <p:cTn dur="1000"/>
                                        <p:tgtEl>
                                          <p:spTgt spid="2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4" st="4"/>
                                            </p:txEl>
                                          </p:spTgt>
                                        </p:tgtEl>
                                        <p:attrNameLst>
                                          <p:attrName>style.visibility</p:attrName>
                                        </p:attrNameLst>
                                      </p:cBhvr>
                                      <p:to>
                                        <p:strVal val="visible"/>
                                      </p:to>
                                    </p:set>
                                    <p:animEffect filter="fade" transition="in">
                                      <p:cBhvr>
                                        <p:cTn dur="1000"/>
                                        <p:tgtEl>
                                          <p:spTgt spid="2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5" st="5"/>
                                            </p:txEl>
                                          </p:spTgt>
                                        </p:tgtEl>
                                        <p:attrNameLst>
                                          <p:attrName>style.visibility</p:attrName>
                                        </p:attrNameLst>
                                      </p:cBhvr>
                                      <p:to>
                                        <p:strVal val="visible"/>
                                      </p:to>
                                    </p:set>
                                    <p:animEffect filter="fade" transition="in">
                                      <p:cBhvr>
                                        <p:cTn dur="1000"/>
                                        <p:tgtEl>
                                          <p:spTgt spid="2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6" st="6"/>
                                            </p:txEl>
                                          </p:spTgt>
                                        </p:tgtEl>
                                        <p:attrNameLst>
                                          <p:attrName>style.visibility</p:attrName>
                                        </p:attrNameLst>
                                      </p:cBhvr>
                                      <p:to>
                                        <p:strVal val="visible"/>
                                      </p:to>
                                    </p:set>
                                    <p:animEffect filter="fade" transition="in">
                                      <p:cBhvr>
                                        <p:cTn dur="1000"/>
                                        <p:tgtEl>
                                          <p:spTgt spid="26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7" st="7"/>
                                            </p:txEl>
                                          </p:spTgt>
                                        </p:tgtEl>
                                        <p:attrNameLst>
                                          <p:attrName>style.visibility</p:attrName>
                                        </p:attrNameLst>
                                      </p:cBhvr>
                                      <p:to>
                                        <p:strVal val="visible"/>
                                      </p:to>
                                    </p:set>
                                    <p:animEffect filter="fade" transition="in">
                                      <p:cBhvr>
                                        <p:cTn dur="1000"/>
                                        <p:tgtEl>
                                          <p:spTgt spid="26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Riepilogo</a:t>
            </a:r>
            <a:endParaRPr baseline="-25000">
              <a:latin typeface="Courier New"/>
              <a:ea typeface="Courier New"/>
              <a:cs typeface="Courier New"/>
              <a:sym typeface="Courier New"/>
            </a:endParaRPr>
          </a:p>
        </p:txBody>
      </p:sp>
      <p:sp>
        <p:nvSpPr>
          <p:cNvPr id="272" name="Google Shape;272;p47"/>
          <p:cNvSpPr txBox="1"/>
          <p:nvPr/>
        </p:nvSpPr>
        <p:spPr>
          <a:xfrm>
            <a:off x="138225" y="1726500"/>
            <a:ext cx="88956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Una delle problematiche principali del design è che le persone si accorgono di un’interfaccia solo quando è negativa. Quindi, le buone interfacce sono spesso invisibili agli utenti, ma non lo sono i suoi effetti.</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L’obiettivo di chi realizza un’interfaccia è quello di rendere naturale e piacevole l’esperienza per gli utenti.</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In generale si dovrebbero tenere in mente le seguenti linee guida:</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Anticipare le esigenze degli utenti.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Organizzare le informazioni dal punto di vista degli utenti.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Offrire le informazioni in modo chiaro e semplice.</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Utilizzare colori, forme, o gli stili per mettere in risalto qualcosa.</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Usare un vocabolario comprensibile per gli utenti.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Mostrare chiaramente quali sono gli step successivi.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Mostrare in modo chiaro dove si trova l’utente all’interno della schermata e cosa sta succedendo.</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Mostrare in modo chiaro quando un task è stato completato con successo.</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Effect filter="fade" transition="in">
                                      <p:cBhvr>
                                        <p:cTn dur="1000"/>
                                        <p:tgtEl>
                                          <p:spTgt spid="2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Effect filter="fade" transition="in">
                                      <p:cBhvr>
                                        <p:cTn dur="1000"/>
                                        <p:tgtEl>
                                          <p:spTgt spid="2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Effect filter="fade" transition="in">
                                      <p:cBhvr>
                                        <p:cTn dur="1000"/>
                                        <p:tgtEl>
                                          <p:spTgt spid="2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3" st="3"/>
                                            </p:txEl>
                                          </p:spTgt>
                                        </p:tgtEl>
                                        <p:attrNameLst>
                                          <p:attrName>style.visibility</p:attrName>
                                        </p:attrNameLst>
                                      </p:cBhvr>
                                      <p:to>
                                        <p:strVal val="visible"/>
                                      </p:to>
                                    </p:set>
                                    <p:animEffect filter="fade" transition="in">
                                      <p:cBhvr>
                                        <p:cTn dur="1000"/>
                                        <p:tgtEl>
                                          <p:spTgt spid="2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4" st="4"/>
                                            </p:txEl>
                                          </p:spTgt>
                                        </p:tgtEl>
                                        <p:attrNameLst>
                                          <p:attrName>style.visibility</p:attrName>
                                        </p:attrNameLst>
                                      </p:cBhvr>
                                      <p:to>
                                        <p:strVal val="visible"/>
                                      </p:to>
                                    </p:set>
                                    <p:animEffect filter="fade" transition="in">
                                      <p:cBhvr>
                                        <p:cTn dur="1000"/>
                                        <p:tgtEl>
                                          <p:spTgt spid="2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5" st="5"/>
                                            </p:txEl>
                                          </p:spTgt>
                                        </p:tgtEl>
                                        <p:attrNameLst>
                                          <p:attrName>style.visibility</p:attrName>
                                        </p:attrNameLst>
                                      </p:cBhvr>
                                      <p:to>
                                        <p:strVal val="visible"/>
                                      </p:to>
                                    </p:set>
                                    <p:animEffect filter="fade" transition="in">
                                      <p:cBhvr>
                                        <p:cTn dur="1000"/>
                                        <p:tgtEl>
                                          <p:spTgt spid="2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6" st="6"/>
                                            </p:txEl>
                                          </p:spTgt>
                                        </p:tgtEl>
                                        <p:attrNameLst>
                                          <p:attrName>style.visibility</p:attrName>
                                        </p:attrNameLst>
                                      </p:cBhvr>
                                      <p:to>
                                        <p:strVal val="visible"/>
                                      </p:to>
                                    </p:set>
                                    <p:animEffect filter="fade" transition="in">
                                      <p:cBhvr>
                                        <p:cTn dur="1000"/>
                                        <p:tgtEl>
                                          <p:spTgt spid="27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7" st="7"/>
                                            </p:txEl>
                                          </p:spTgt>
                                        </p:tgtEl>
                                        <p:attrNameLst>
                                          <p:attrName>style.visibility</p:attrName>
                                        </p:attrNameLst>
                                      </p:cBhvr>
                                      <p:to>
                                        <p:strVal val="visible"/>
                                      </p:to>
                                    </p:set>
                                    <p:animEffect filter="fade" transition="in">
                                      <p:cBhvr>
                                        <p:cTn dur="1000"/>
                                        <p:tgtEl>
                                          <p:spTgt spid="27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8" st="8"/>
                                            </p:txEl>
                                          </p:spTgt>
                                        </p:tgtEl>
                                        <p:attrNameLst>
                                          <p:attrName>style.visibility</p:attrName>
                                        </p:attrNameLst>
                                      </p:cBhvr>
                                      <p:to>
                                        <p:strVal val="visible"/>
                                      </p:to>
                                    </p:set>
                                    <p:animEffect filter="fade" transition="in">
                                      <p:cBhvr>
                                        <p:cTn dur="1000"/>
                                        <p:tgtEl>
                                          <p:spTgt spid="27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9" st="9"/>
                                            </p:txEl>
                                          </p:spTgt>
                                        </p:tgtEl>
                                        <p:attrNameLst>
                                          <p:attrName>style.visibility</p:attrName>
                                        </p:attrNameLst>
                                      </p:cBhvr>
                                      <p:to>
                                        <p:strVal val="visible"/>
                                      </p:to>
                                    </p:set>
                                    <p:animEffect filter="fade" transition="in">
                                      <p:cBhvr>
                                        <p:cTn dur="1000"/>
                                        <p:tgtEl>
                                          <p:spTgt spid="27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0" st="10"/>
                                            </p:txEl>
                                          </p:spTgt>
                                        </p:tgtEl>
                                        <p:attrNameLst>
                                          <p:attrName>style.visibility</p:attrName>
                                        </p:attrNameLst>
                                      </p:cBhvr>
                                      <p:to>
                                        <p:strVal val="visible"/>
                                      </p:to>
                                    </p:set>
                                    <p:animEffect filter="fade" transition="in">
                                      <p:cBhvr>
                                        <p:cTn dur="1000"/>
                                        <p:tgtEl>
                                          <p:spTgt spid="27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1" st="11"/>
                                            </p:txEl>
                                          </p:spTgt>
                                        </p:tgtEl>
                                        <p:attrNameLst>
                                          <p:attrName>style.visibility</p:attrName>
                                        </p:attrNameLst>
                                      </p:cBhvr>
                                      <p:to>
                                        <p:strVal val="visible"/>
                                      </p:to>
                                    </p:set>
                                    <p:animEffect filter="fade" transition="in">
                                      <p:cBhvr>
                                        <p:cTn dur="1000"/>
                                        <p:tgtEl>
                                          <p:spTgt spid="27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2" st="12"/>
                                            </p:txEl>
                                          </p:spTgt>
                                        </p:tgtEl>
                                        <p:attrNameLst>
                                          <p:attrName>style.visibility</p:attrName>
                                        </p:attrNameLst>
                                      </p:cBhvr>
                                      <p:to>
                                        <p:strVal val="visible"/>
                                      </p:to>
                                    </p:set>
                                    <p:animEffect filter="fade" transition="in">
                                      <p:cBhvr>
                                        <p:cTn dur="1000"/>
                                        <p:tgtEl>
                                          <p:spTgt spid="272">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Esempio</a:t>
            </a:r>
            <a:endParaRPr/>
          </a:p>
        </p:txBody>
      </p:sp>
      <p:pic>
        <p:nvPicPr>
          <p:cNvPr id="278" name="Google Shape;278;p48"/>
          <p:cNvPicPr preferRelativeResize="0"/>
          <p:nvPr/>
        </p:nvPicPr>
        <p:blipFill>
          <a:blip r:embed="rId3">
            <a:alphaModFix/>
          </a:blip>
          <a:stretch>
            <a:fillRect/>
          </a:stretch>
        </p:blipFill>
        <p:spPr>
          <a:xfrm>
            <a:off x="152400" y="771450"/>
            <a:ext cx="5536423" cy="3917775"/>
          </a:xfrm>
          <a:prstGeom prst="rect">
            <a:avLst/>
          </a:prstGeom>
          <a:noFill/>
          <a:ln>
            <a:noFill/>
          </a:ln>
        </p:spPr>
      </p:pic>
      <p:sp>
        <p:nvSpPr>
          <p:cNvPr id="279" name="Google Shape;279;p48"/>
          <p:cNvSpPr txBox="1"/>
          <p:nvPr/>
        </p:nvSpPr>
        <p:spPr>
          <a:xfrm>
            <a:off x="5934825" y="945175"/>
            <a:ext cx="194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Navigazione</a:t>
            </a:r>
            <a:endParaRPr>
              <a:solidFill>
                <a:schemeClr val="lt2"/>
              </a:solidFill>
              <a:latin typeface="Roboto"/>
              <a:ea typeface="Roboto"/>
              <a:cs typeface="Roboto"/>
              <a:sym typeface="Roboto"/>
            </a:endParaRPr>
          </a:p>
        </p:txBody>
      </p:sp>
      <p:sp>
        <p:nvSpPr>
          <p:cNvPr id="280" name="Google Shape;280;p48"/>
          <p:cNvSpPr txBox="1"/>
          <p:nvPr/>
        </p:nvSpPr>
        <p:spPr>
          <a:xfrm>
            <a:off x="5934825" y="1395300"/>
            <a:ext cx="194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Social Proof</a:t>
            </a:r>
            <a:endParaRPr>
              <a:solidFill>
                <a:schemeClr val="lt2"/>
              </a:solidFill>
              <a:latin typeface="Roboto"/>
              <a:ea typeface="Roboto"/>
              <a:cs typeface="Roboto"/>
              <a:sym typeface="Roboto"/>
            </a:endParaRPr>
          </a:p>
        </p:txBody>
      </p:sp>
      <p:sp>
        <p:nvSpPr>
          <p:cNvPr id="281" name="Google Shape;281;p48"/>
          <p:cNvSpPr txBox="1"/>
          <p:nvPr/>
        </p:nvSpPr>
        <p:spPr>
          <a:xfrm>
            <a:off x="5934825" y="1880950"/>
            <a:ext cx="28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Uso dei colori per dare risalto</a:t>
            </a:r>
            <a:endParaRPr>
              <a:solidFill>
                <a:schemeClr val="lt2"/>
              </a:solidFill>
              <a:latin typeface="Roboto"/>
              <a:ea typeface="Roboto"/>
              <a:cs typeface="Roboto"/>
              <a:sym typeface="Roboto"/>
            </a:endParaRPr>
          </a:p>
        </p:txBody>
      </p:sp>
      <p:cxnSp>
        <p:nvCxnSpPr>
          <p:cNvPr id="282" name="Google Shape;282;p48"/>
          <p:cNvCxnSpPr>
            <a:stCxn id="279" idx="1"/>
          </p:cNvCxnSpPr>
          <p:nvPr/>
        </p:nvCxnSpPr>
        <p:spPr>
          <a:xfrm flipH="1">
            <a:off x="2681625" y="1145275"/>
            <a:ext cx="3253200" cy="34500"/>
          </a:xfrm>
          <a:prstGeom prst="straightConnector1">
            <a:avLst/>
          </a:prstGeom>
          <a:noFill/>
          <a:ln cap="flat" cmpd="sng" w="9525">
            <a:solidFill>
              <a:schemeClr val="dk2"/>
            </a:solidFill>
            <a:prstDash val="solid"/>
            <a:round/>
            <a:headEnd len="med" w="med" type="none"/>
            <a:tailEnd len="med" w="med" type="triangle"/>
          </a:ln>
        </p:spPr>
      </p:cxnSp>
      <p:cxnSp>
        <p:nvCxnSpPr>
          <p:cNvPr id="283" name="Google Shape;283;p48"/>
          <p:cNvCxnSpPr>
            <a:stCxn id="280" idx="1"/>
          </p:cNvCxnSpPr>
          <p:nvPr/>
        </p:nvCxnSpPr>
        <p:spPr>
          <a:xfrm flipH="1">
            <a:off x="3597525" y="1595400"/>
            <a:ext cx="2337300" cy="331500"/>
          </a:xfrm>
          <a:prstGeom prst="straightConnector1">
            <a:avLst/>
          </a:prstGeom>
          <a:noFill/>
          <a:ln cap="flat" cmpd="sng" w="9525">
            <a:solidFill>
              <a:schemeClr val="dk2"/>
            </a:solidFill>
            <a:prstDash val="solid"/>
            <a:round/>
            <a:headEnd len="med" w="med" type="none"/>
            <a:tailEnd len="med" w="med" type="triangle"/>
          </a:ln>
        </p:spPr>
      </p:cxnSp>
      <p:cxnSp>
        <p:nvCxnSpPr>
          <p:cNvPr id="284" name="Google Shape;284;p48"/>
          <p:cNvCxnSpPr>
            <a:stCxn id="281" idx="1"/>
          </p:cNvCxnSpPr>
          <p:nvPr/>
        </p:nvCxnSpPr>
        <p:spPr>
          <a:xfrm flipH="1">
            <a:off x="5385225" y="2081050"/>
            <a:ext cx="549600" cy="725100"/>
          </a:xfrm>
          <a:prstGeom prst="straightConnector1">
            <a:avLst/>
          </a:prstGeom>
          <a:noFill/>
          <a:ln cap="flat" cmpd="sng" w="9525">
            <a:solidFill>
              <a:schemeClr val="dk2"/>
            </a:solidFill>
            <a:prstDash val="solid"/>
            <a:round/>
            <a:headEnd len="med" w="med" type="none"/>
            <a:tailEnd len="med" w="med" type="triangle"/>
          </a:ln>
        </p:spPr>
      </p:cxnSp>
      <p:pic>
        <p:nvPicPr>
          <p:cNvPr id="285" name="Google Shape;285;p48"/>
          <p:cNvPicPr preferRelativeResize="0"/>
          <p:nvPr/>
        </p:nvPicPr>
        <p:blipFill>
          <a:blip r:embed="rId4">
            <a:alphaModFix/>
          </a:blip>
          <a:stretch>
            <a:fillRect/>
          </a:stretch>
        </p:blipFill>
        <p:spPr>
          <a:xfrm>
            <a:off x="5688825" y="3404976"/>
            <a:ext cx="3455175" cy="1284238"/>
          </a:xfrm>
          <a:prstGeom prst="rect">
            <a:avLst/>
          </a:prstGeom>
          <a:noFill/>
          <a:ln>
            <a:noFill/>
          </a:ln>
        </p:spPr>
      </p:pic>
      <p:sp>
        <p:nvSpPr>
          <p:cNvPr id="286" name="Google Shape;286;p48"/>
          <p:cNvSpPr txBox="1"/>
          <p:nvPr/>
        </p:nvSpPr>
        <p:spPr>
          <a:xfrm>
            <a:off x="5934825" y="2465838"/>
            <a:ext cx="194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Anticipare le esigenze</a:t>
            </a:r>
            <a:endParaRPr>
              <a:solidFill>
                <a:schemeClr val="lt2"/>
              </a:solidFill>
              <a:latin typeface="Roboto"/>
              <a:ea typeface="Roboto"/>
              <a:cs typeface="Roboto"/>
              <a:sym typeface="Roboto"/>
            </a:endParaRPr>
          </a:p>
        </p:txBody>
      </p:sp>
      <p:cxnSp>
        <p:nvCxnSpPr>
          <p:cNvPr id="287" name="Google Shape;287;p48"/>
          <p:cNvCxnSpPr>
            <a:stCxn id="286" idx="2"/>
          </p:cNvCxnSpPr>
          <p:nvPr/>
        </p:nvCxnSpPr>
        <p:spPr>
          <a:xfrm>
            <a:off x="6909375" y="2866038"/>
            <a:ext cx="0" cy="841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UI and UX Design: Differenze</a:t>
            </a:r>
            <a:endParaRPr baseline="-25000">
              <a:latin typeface="Courier New"/>
              <a:ea typeface="Courier New"/>
              <a:cs typeface="Courier New"/>
              <a:sym typeface="Courier New"/>
            </a:endParaRPr>
          </a:p>
        </p:txBody>
      </p:sp>
      <p:sp>
        <p:nvSpPr>
          <p:cNvPr id="85" name="Google Shape;85;p16"/>
          <p:cNvSpPr txBox="1"/>
          <p:nvPr/>
        </p:nvSpPr>
        <p:spPr>
          <a:xfrm>
            <a:off x="138225" y="1726500"/>
            <a:ext cx="88956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3"/>
                </a:solidFill>
                <a:latin typeface="Roboto"/>
                <a:ea typeface="Roboto"/>
                <a:cs typeface="Roboto"/>
                <a:sym typeface="Roboto"/>
              </a:rPr>
              <a:t>User Interface (UI):</a:t>
            </a:r>
            <a:endParaRPr>
              <a:solidFill>
                <a:schemeClr val="accent3"/>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Allude alla vista e al design dell’interfaccia.</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È ciò che l’utente vede sullo schermo: i simboli, i contenuti, colori, sfondi, componenti animati.</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accent3"/>
                </a:solidFill>
                <a:latin typeface="Roboto"/>
                <a:ea typeface="Roboto"/>
                <a:cs typeface="Roboto"/>
                <a:sym typeface="Roboto"/>
              </a:rPr>
              <a:t>User eXperience (UX):</a:t>
            </a:r>
            <a:endParaRPr>
              <a:solidFill>
                <a:schemeClr val="accent3"/>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Allude all’esperienza dell’utente, che indica il funzionamento di un qualche sistema e come gli individui cooperano con questo sistema.</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È l’analisi di come l’utente naviga all’interno dei componenti dell’UI.</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Chi si occupa di UX analizza il comportamento degli utenti quando interagiscono con il sistema.</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animEffect filter="fade" transition="in">
                                      <p:cBhvr>
                                        <p:cTn dur="1000"/>
                                        <p:tgtEl>
                                          <p:spTgt spid="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animEffect filter="fade" transition="in">
                                      <p:cBhvr>
                                        <p:cTn dur="1000"/>
                                        <p:tgtEl>
                                          <p:spTgt spid="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animEffect filter="fade" transition="in">
                                      <p:cBhvr>
                                        <p:cTn dur="1000"/>
                                        <p:tgtEl>
                                          <p:spTgt spid="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3" st="3"/>
                                            </p:txEl>
                                          </p:spTgt>
                                        </p:tgtEl>
                                        <p:attrNameLst>
                                          <p:attrName>style.visibility</p:attrName>
                                        </p:attrNameLst>
                                      </p:cBhvr>
                                      <p:to>
                                        <p:strVal val="visible"/>
                                      </p:to>
                                    </p:set>
                                    <p:animEffect filter="fade" transition="in">
                                      <p:cBhvr>
                                        <p:cTn dur="1000"/>
                                        <p:tgtEl>
                                          <p:spTgt spid="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4" st="4"/>
                                            </p:txEl>
                                          </p:spTgt>
                                        </p:tgtEl>
                                        <p:attrNameLst>
                                          <p:attrName>style.visibility</p:attrName>
                                        </p:attrNameLst>
                                      </p:cBhvr>
                                      <p:to>
                                        <p:strVal val="visible"/>
                                      </p:to>
                                    </p:set>
                                    <p:animEffect filter="fade" transition="in">
                                      <p:cBhvr>
                                        <p:cTn dur="1000"/>
                                        <p:tgtEl>
                                          <p:spTgt spid="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5" st="5"/>
                                            </p:txEl>
                                          </p:spTgt>
                                        </p:tgtEl>
                                        <p:attrNameLst>
                                          <p:attrName>style.visibility</p:attrName>
                                        </p:attrNameLst>
                                      </p:cBhvr>
                                      <p:to>
                                        <p:strVal val="visible"/>
                                      </p:to>
                                    </p:set>
                                    <p:animEffect filter="fade" transition="in">
                                      <p:cBhvr>
                                        <p:cTn dur="1000"/>
                                        <p:tgtEl>
                                          <p:spTgt spid="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6" st="6"/>
                                            </p:txEl>
                                          </p:spTgt>
                                        </p:tgtEl>
                                        <p:attrNameLst>
                                          <p:attrName>style.visibility</p:attrName>
                                        </p:attrNameLst>
                                      </p:cBhvr>
                                      <p:to>
                                        <p:strVal val="visible"/>
                                      </p:to>
                                    </p:set>
                                    <p:animEffect filter="fade" transition="in">
                                      <p:cBhvr>
                                        <p:cTn dur="1000"/>
                                        <p:tgtEl>
                                          <p:spTgt spid="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7" st="7"/>
                                            </p:txEl>
                                          </p:spTgt>
                                        </p:tgtEl>
                                        <p:attrNameLst>
                                          <p:attrName>style.visibility</p:attrName>
                                        </p:attrNameLst>
                                      </p:cBhvr>
                                      <p:to>
                                        <p:strVal val="visible"/>
                                      </p:to>
                                    </p:set>
                                    <p:animEffect filter="fade" transition="in">
                                      <p:cBhvr>
                                        <p:cTn dur="1000"/>
                                        <p:tgtEl>
                                          <p:spTgt spid="8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8" st="8"/>
                                            </p:txEl>
                                          </p:spTgt>
                                        </p:tgtEl>
                                        <p:attrNameLst>
                                          <p:attrName>style.visibility</p:attrName>
                                        </p:attrNameLst>
                                      </p:cBhvr>
                                      <p:to>
                                        <p:strVal val="visible"/>
                                      </p:to>
                                    </p:set>
                                    <p:animEffect filter="fade" transition="in">
                                      <p:cBhvr>
                                        <p:cTn dur="1000"/>
                                        <p:tgtEl>
                                          <p:spTgt spid="8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9" st="9"/>
                                            </p:txEl>
                                          </p:spTgt>
                                        </p:tgtEl>
                                        <p:attrNameLst>
                                          <p:attrName>style.visibility</p:attrName>
                                        </p:attrNameLst>
                                      </p:cBhvr>
                                      <p:to>
                                        <p:strVal val="visible"/>
                                      </p:to>
                                    </p:set>
                                    <p:animEffect filter="fade" transition="in">
                                      <p:cBhvr>
                                        <p:cTn dur="1000"/>
                                        <p:tgtEl>
                                          <p:spTgt spid="8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0" st="10"/>
                                            </p:txEl>
                                          </p:spTgt>
                                        </p:tgtEl>
                                        <p:attrNameLst>
                                          <p:attrName>style.visibility</p:attrName>
                                        </p:attrNameLst>
                                      </p:cBhvr>
                                      <p:to>
                                        <p:strVal val="visible"/>
                                      </p:to>
                                    </p:set>
                                    <p:animEffect filter="fade" transition="in">
                                      <p:cBhvr>
                                        <p:cTn dur="1000"/>
                                        <p:tgtEl>
                                          <p:spTgt spid="8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1" st="11"/>
                                            </p:txEl>
                                          </p:spTgt>
                                        </p:tgtEl>
                                        <p:attrNameLst>
                                          <p:attrName>style.visibility</p:attrName>
                                        </p:attrNameLst>
                                      </p:cBhvr>
                                      <p:to>
                                        <p:strVal val="visible"/>
                                      </p:to>
                                    </p:set>
                                    <p:animEffect filter="fade" transition="in">
                                      <p:cBhvr>
                                        <p:cTn dur="1000"/>
                                        <p:tgtEl>
                                          <p:spTgt spid="8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2" st="12"/>
                                            </p:txEl>
                                          </p:spTgt>
                                        </p:tgtEl>
                                        <p:attrNameLst>
                                          <p:attrName>style.visibility</p:attrName>
                                        </p:attrNameLst>
                                      </p:cBhvr>
                                      <p:to>
                                        <p:strVal val="visible"/>
                                      </p:to>
                                    </p:set>
                                    <p:animEffect filter="fade" transition="in">
                                      <p:cBhvr>
                                        <p:cTn dur="1000"/>
                                        <p:tgtEl>
                                          <p:spTgt spid="8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3" st="13"/>
                                            </p:txEl>
                                          </p:spTgt>
                                        </p:tgtEl>
                                        <p:attrNameLst>
                                          <p:attrName>style.visibility</p:attrName>
                                        </p:attrNameLst>
                                      </p:cBhvr>
                                      <p:to>
                                        <p:strVal val="visible"/>
                                      </p:to>
                                    </p:set>
                                    <p:animEffect filter="fade" transition="in">
                                      <p:cBhvr>
                                        <p:cTn dur="1000"/>
                                        <p:tgtEl>
                                          <p:spTgt spid="85">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UX Design: Cos’è</a:t>
            </a:r>
            <a:endParaRPr baseline="-25000">
              <a:latin typeface="Courier New"/>
              <a:ea typeface="Courier New"/>
              <a:cs typeface="Courier New"/>
              <a:sym typeface="Courier New"/>
            </a:endParaRPr>
          </a:p>
        </p:txBody>
      </p:sp>
      <p:sp>
        <p:nvSpPr>
          <p:cNvPr id="91" name="Google Shape;91;p17"/>
          <p:cNvSpPr txBox="1"/>
          <p:nvPr/>
        </p:nvSpPr>
        <p:spPr>
          <a:xfrm>
            <a:off x="138225" y="1726500"/>
            <a:ext cx="8895600" cy="337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2"/>
              </a:buClr>
              <a:buSzPts val="1400"/>
              <a:buChar char="●"/>
            </a:pPr>
            <a:r>
              <a:rPr lang="it">
                <a:solidFill>
                  <a:schemeClr val="lt2"/>
                </a:solidFill>
              </a:rPr>
              <a:t>UX design si riferisce a come costruire relazioni tra un’organizzazione, i suoi oggetti e i suoi utenti.</a:t>
            </a:r>
            <a:endParaRPr>
              <a:solidFill>
                <a:schemeClr val="lt2"/>
              </a:solidFill>
            </a:endParaRPr>
          </a:p>
          <a:p>
            <a:pPr indent="0" lvl="0" marL="457200" rtl="0" algn="l">
              <a:lnSpc>
                <a:spcPct val="115000"/>
              </a:lnSpc>
              <a:spcBef>
                <a:spcPts val="0"/>
              </a:spcBef>
              <a:spcAft>
                <a:spcPts val="0"/>
              </a:spcAft>
              <a:buNone/>
            </a:pPr>
            <a:r>
              <a:t/>
            </a:r>
            <a:endParaRPr>
              <a:solidFill>
                <a:schemeClr val="lt2"/>
              </a:solidFill>
            </a:endParaRPr>
          </a:p>
          <a:p>
            <a:pPr indent="-317500" lvl="0" marL="457200" rtl="0" algn="l">
              <a:lnSpc>
                <a:spcPct val="115000"/>
              </a:lnSpc>
              <a:spcBef>
                <a:spcPts val="0"/>
              </a:spcBef>
              <a:spcAft>
                <a:spcPts val="0"/>
              </a:spcAft>
              <a:buClr>
                <a:schemeClr val="lt2"/>
              </a:buClr>
              <a:buSzPts val="1400"/>
              <a:buChar char="●"/>
            </a:pPr>
            <a:r>
              <a:rPr lang="it">
                <a:solidFill>
                  <a:schemeClr val="lt2"/>
                </a:solidFill>
              </a:rPr>
              <a:t>Vuol dire analizzare, creare e migliorare tutte le parti dell’interazione con gli oggetti di un’organizzazione al fine di ottenere il massimo della soddisfazione degli utenti.</a:t>
            </a:r>
            <a:endParaRPr>
              <a:solidFill>
                <a:schemeClr val="lt2"/>
              </a:solidFill>
            </a:endParaRPr>
          </a:p>
          <a:p>
            <a:pPr indent="0" lvl="0" marL="457200" rtl="0" algn="l">
              <a:lnSpc>
                <a:spcPct val="115000"/>
              </a:lnSpc>
              <a:spcBef>
                <a:spcPts val="0"/>
              </a:spcBef>
              <a:spcAft>
                <a:spcPts val="0"/>
              </a:spcAft>
              <a:buNone/>
            </a:pPr>
            <a:r>
              <a:t/>
            </a:r>
            <a:endParaRPr>
              <a:solidFill>
                <a:schemeClr val="lt2"/>
              </a:solidFill>
            </a:endParaRPr>
          </a:p>
          <a:p>
            <a:pPr indent="-317500" lvl="0" marL="457200" rtl="0" algn="l">
              <a:lnSpc>
                <a:spcPct val="115000"/>
              </a:lnSpc>
              <a:spcBef>
                <a:spcPts val="0"/>
              </a:spcBef>
              <a:spcAft>
                <a:spcPts val="0"/>
              </a:spcAft>
              <a:buClr>
                <a:schemeClr val="lt2"/>
              </a:buClr>
              <a:buSzPts val="1400"/>
              <a:buChar char="●"/>
            </a:pPr>
            <a:r>
              <a:rPr lang="it">
                <a:solidFill>
                  <a:schemeClr val="lt2"/>
                </a:solidFill>
              </a:rPr>
              <a:t>L’obiettivo è di migliorare il coinvolgimento degli utenti e, attraverso un’analisi approfondita, creare un prodotto che sia semplice da usare e da acquistare e di rendere piacevole l’utilizzo.</a:t>
            </a:r>
            <a:endParaRPr>
              <a:solidFill>
                <a:schemeClr val="lt2"/>
              </a:solidFill>
            </a:endParaRPr>
          </a:p>
          <a:p>
            <a:pPr indent="0" lvl="0" marL="457200" rtl="0" algn="l">
              <a:lnSpc>
                <a:spcPct val="115000"/>
              </a:lnSpc>
              <a:spcBef>
                <a:spcPts val="0"/>
              </a:spcBef>
              <a:spcAft>
                <a:spcPts val="0"/>
              </a:spcAft>
              <a:buNone/>
            </a:pPr>
            <a:r>
              <a:t/>
            </a:r>
            <a:endParaRPr>
              <a:solidFill>
                <a:schemeClr val="lt2"/>
              </a:solidFill>
            </a:endParaRPr>
          </a:p>
          <a:p>
            <a:pPr indent="-317500" lvl="0" marL="457200" rtl="0" algn="l">
              <a:lnSpc>
                <a:spcPct val="115000"/>
              </a:lnSpc>
              <a:spcBef>
                <a:spcPts val="0"/>
              </a:spcBef>
              <a:spcAft>
                <a:spcPts val="0"/>
              </a:spcAft>
              <a:buClr>
                <a:schemeClr val="lt2"/>
              </a:buClr>
              <a:buSzPts val="1400"/>
              <a:buChar char="●"/>
            </a:pPr>
            <a:r>
              <a:rPr lang="it">
                <a:solidFill>
                  <a:schemeClr val="lt2"/>
                </a:solidFill>
              </a:rPr>
              <a:t>Una/Uno UX designer analizza come si sente l’utente nella sua esperienza con l’organizzazione/prodotto e quanto è semplice raggiungere i propri obiettivi.</a:t>
            </a:r>
            <a:endParaRPr>
              <a:solidFill>
                <a:schemeClr val="lt2"/>
              </a:solidFill>
            </a:endParaRPr>
          </a:p>
          <a:p>
            <a:pPr indent="0" lvl="0" marL="457200" rtl="0" algn="l">
              <a:lnSpc>
                <a:spcPct val="115000"/>
              </a:lnSpc>
              <a:spcBef>
                <a:spcPts val="0"/>
              </a:spcBef>
              <a:spcAft>
                <a:spcPts val="0"/>
              </a:spcAft>
              <a:buNone/>
            </a:pPr>
            <a:r>
              <a:t/>
            </a:r>
            <a:endParaRPr>
              <a:solidFill>
                <a:schemeClr val="lt2"/>
              </a:solidFill>
            </a:endParaRPr>
          </a:p>
          <a:p>
            <a:pPr indent="-317500" lvl="0" marL="457200" rtl="0" algn="l">
              <a:lnSpc>
                <a:spcPct val="115000"/>
              </a:lnSpc>
              <a:spcBef>
                <a:spcPts val="0"/>
              </a:spcBef>
              <a:spcAft>
                <a:spcPts val="0"/>
              </a:spcAft>
              <a:buClr>
                <a:schemeClr val="lt2"/>
              </a:buClr>
              <a:buSzPts val="1400"/>
              <a:buChar char="●"/>
            </a:pPr>
            <a:r>
              <a:rPr lang="it">
                <a:solidFill>
                  <a:schemeClr val="lt2"/>
                </a:solidFill>
              </a:rPr>
              <a:t>Esempio: Quanto è semplice effettuare il checkout durante l’acquisto di un prodotto?</a:t>
            </a:r>
            <a:endParaRPr>
              <a:solidFill>
                <a:schemeClr val="lt2"/>
              </a:solidFill>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10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1000"/>
                                        <p:tgtEl>
                                          <p:spTgt spid="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Effect filter="fade" transition="in">
                                      <p:cBhvr>
                                        <p:cTn dur="1000"/>
                                        <p:tgtEl>
                                          <p:spTgt spid="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5" st="5"/>
                                            </p:txEl>
                                          </p:spTgt>
                                        </p:tgtEl>
                                        <p:attrNameLst>
                                          <p:attrName>style.visibility</p:attrName>
                                        </p:attrNameLst>
                                      </p:cBhvr>
                                      <p:to>
                                        <p:strVal val="visible"/>
                                      </p:to>
                                    </p:set>
                                    <p:animEffect filter="fade" transition="in">
                                      <p:cBhvr>
                                        <p:cTn dur="1000"/>
                                        <p:tgtEl>
                                          <p:spTgt spid="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6" st="6"/>
                                            </p:txEl>
                                          </p:spTgt>
                                        </p:tgtEl>
                                        <p:attrNameLst>
                                          <p:attrName>style.visibility</p:attrName>
                                        </p:attrNameLst>
                                      </p:cBhvr>
                                      <p:to>
                                        <p:strVal val="visible"/>
                                      </p:to>
                                    </p:set>
                                    <p:animEffect filter="fade" transition="in">
                                      <p:cBhvr>
                                        <p:cTn dur="1000"/>
                                        <p:tgtEl>
                                          <p:spTgt spid="9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7" st="7"/>
                                            </p:txEl>
                                          </p:spTgt>
                                        </p:tgtEl>
                                        <p:attrNameLst>
                                          <p:attrName>style.visibility</p:attrName>
                                        </p:attrNameLst>
                                      </p:cBhvr>
                                      <p:to>
                                        <p:strVal val="visible"/>
                                      </p:to>
                                    </p:set>
                                    <p:animEffect filter="fade" transition="in">
                                      <p:cBhvr>
                                        <p:cTn dur="1000"/>
                                        <p:tgtEl>
                                          <p:spTgt spid="9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8" st="8"/>
                                            </p:txEl>
                                          </p:spTgt>
                                        </p:tgtEl>
                                        <p:attrNameLst>
                                          <p:attrName>style.visibility</p:attrName>
                                        </p:attrNameLst>
                                      </p:cBhvr>
                                      <p:to>
                                        <p:strVal val="visible"/>
                                      </p:to>
                                    </p:set>
                                    <p:animEffect filter="fade" transition="in">
                                      <p:cBhvr>
                                        <p:cTn dur="1000"/>
                                        <p:tgtEl>
                                          <p:spTgt spid="9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9" st="9"/>
                                            </p:txEl>
                                          </p:spTgt>
                                        </p:tgtEl>
                                        <p:attrNameLst>
                                          <p:attrName>style.visibility</p:attrName>
                                        </p:attrNameLst>
                                      </p:cBhvr>
                                      <p:to>
                                        <p:strVal val="visible"/>
                                      </p:to>
                                    </p:set>
                                    <p:animEffect filter="fade" transition="in">
                                      <p:cBhvr>
                                        <p:cTn dur="1000"/>
                                        <p:tgtEl>
                                          <p:spTgt spid="9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UI Design: Cos’è</a:t>
            </a:r>
            <a:endParaRPr baseline="-25000">
              <a:latin typeface="Courier New"/>
              <a:ea typeface="Courier New"/>
              <a:cs typeface="Courier New"/>
              <a:sym typeface="Courier New"/>
            </a:endParaRPr>
          </a:p>
        </p:txBody>
      </p:sp>
      <p:sp>
        <p:nvSpPr>
          <p:cNvPr id="97" name="Google Shape;97;p18"/>
          <p:cNvSpPr txBox="1"/>
          <p:nvPr/>
        </p:nvSpPr>
        <p:spPr>
          <a:xfrm>
            <a:off x="138225" y="1726500"/>
            <a:ext cx="8895600" cy="2134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a:solidFill>
                <a:schemeClr val="lt2"/>
              </a:solidFill>
            </a:endParaRPr>
          </a:p>
          <a:p>
            <a:pPr indent="0" lvl="0" marL="457200" rtl="0" algn="l">
              <a:lnSpc>
                <a:spcPct val="115000"/>
              </a:lnSpc>
              <a:spcBef>
                <a:spcPts val="0"/>
              </a:spcBef>
              <a:spcAft>
                <a:spcPts val="0"/>
              </a:spcAft>
              <a:buNone/>
            </a:pPr>
            <a:r>
              <a:t/>
            </a:r>
            <a:endParaRPr>
              <a:solidFill>
                <a:schemeClr val="lt2"/>
              </a:solidFill>
            </a:endParaRPr>
          </a:p>
          <a:p>
            <a:pPr indent="-317500" lvl="0" marL="457200" rtl="0" algn="l">
              <a:lnSpc>
                <a:spcPct val="115000"/>
              </a:lnSpc>
              <a:spcBef>
                <a:spcPts val="0"/>
              </a:spcBef>
              <a:spcAft>
                <a:spcPts val="0"/>
              </a:spcAft>
              <a:buClr>
                <a:schemeClr val="lt2"/>
              </a:buClr>
              <a:buSzPts val="1400"/>
              <a:buChar char="●"/>
            </a:pPr>
            <a:r>
              <a:rPr lang="it">
                <a:solidFill>
                  <a:schemeClr val="lt2"/>
                </a:solidFill>
              </a:rPr>
              <a:t>Un lavoro creativo con l’obiettivo di realizzare un’interfaccia convincente e piacevole che genera una reazione emotiva nell’utente.</a:t>
            </a:r>
            <a:endParaRPr>
              <a:solidFill>
                <a:schemeClr val="lt2"/>
              </a:solidFill>
            </a:endParaRPr>
          </a:p>
          <a:p>
            <a:pPr indent="0" lvl="0" marL="457200" rtl="0" algn="l">
              <a:lnSpc>
                <a:spcPct val="115000"/>
              </a:lnSpc>
              <a:spcBef>
                <a:spcPts val="0"/>
              </a:spcBef>
              <a:spcAft>
                <a:spcPts val="0"/>
              </a:spcAft>
              <a:buNone/>
            </a:pPr>
            <a:r>
              <a:t/>
            </a:r>
            <a:endParaRPr>
              <a:solidFill>
                <a:schemeClr val="lt2"/>
              </a:solidFill>
            </a:endParaRPr>
          </a:p>
          <a:p>
            <a:pPr indent="-317500" lvl="0" marL="457200" rtl="0" algn="l">
              <a:lnSpc>
                <a:spcPct val="115000"/>
              </a:lnSpc>
              <a:spcBef>
                <a:spcPts val="0"/>
              </a:spcBef>
              <a:spcAft>
                <a:spcPts val="0"/>
              </a:spcAft>
              <a:buClr>
                <a:schemeClr val="lt2"/>
              </a:buClr>
              <a:buSzPts val="1400"/>
              <a:buChar char="●"/>
            </a:pPr>
            <a:r>
              <a:rPr lang="it">
                <a:solidFill>
                  <a:schemeClr val="lt2"/>
                </a:solidFill>
              </a:rPr>
              <a:t>Il design dell’UI considera tutti componenti visuali e interattivi di un’interfaccia, incluso pulsanti, simboli, scelta dei colori, ecc.</a:t>
            </a:r>
            <a:endParaRPr>
              <a:solidFill>
                <a:schemeClr val="lt2"/>
              </a:solidFill>
            </a:endParaRPr>
          </a:p>
          <a:p>
            <a:pPr indent="0" lvl="0" marL="0" rtl="0" algn="l">
              <a:spcBef>
                <a:spcPts val="0"/>
              </a:spcBef>
              <a:spcAft>
                <a:spcPts val="0"/>
              </a:spcAft>
              <a:buNone/>
            </a:pPr>
            <a:r>
              <a:t/>
            </a:r>
            <a:endParaRPr>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10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10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10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1000"/>
                                        <p:tgtEl>
                                          <p:spTgt spid="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animEffect filter="fade" transition="in">
                                      <p:cBhvr>
                                        <p:cTn dur="1000"/>
                                        <p:tgtEl>
                                          <p:spTgt spid="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animEffect filter="fade" transition="in">
                                      <p:cBhvr>
                                        <p:cTn dur="1000"/>
                                        <p:tgtEl>
                                          <p:spTgt spid="9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User Interface Design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User Interface Design</a:t>
            </a:r>
            <a:endParaRPr baseline="-25000">
              <a:latin typeface="Courier New"/>
              <a:ea typeface="Courier New"/>
              <a:cs typeface="Courier New"/>
              <a:sym typeface="Courier New"/>
            </a:endParaRPr>
          </a:p>
        </p:txBody>
      </p:sp>
      <p:sp>
        <p:nvSpPr>
          <p:cNvPr id="108" name="Google Shape;108;p20"/>
          <p:cNvSpPr txBox="1"/>
          <p:nvPr/>
        </p:nvSpPr>
        <p:spPr>
          <a:xfrm>
            <a:off x="138225" y="1726500"/>
            <a:ext cx="8895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Ci sono quattro aree per pianificare un’interfaccia grafica:</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Contesto:</a:t>
            </a:r>
            <a:r>
              <a:rPr lang="it">
                <a:solidFill>
                  <a:schemeClr val="lt2"/>
                </a:solidFill>
                <a:latin typeface="Roboto"/>
                <a:ea typeface="Roboto"/>
                <a:cs typeface="Roboto"/>
                <a:sym typeface="Roboto"/>
              </a:rPr>
              <a:t> Chi sono gli utenti che useranno l’interfaccia grafica? </a:t>
            </a:r>
            <a:r>
              <a:rPr lang="it">
                <a:solidFill>
                  <a:schemeClr val="lt2"/>
                </a:solidFill>
                <a:latin typeface="Roboto"/>
                <a:ea typeface="Roboto"/>
                <a:cs typeface="Roboto"/>
                <a:sym typeface="Roboto"/>
              </a:rPr>
              <a:t>Che conoscenze hanno del software?</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Obiettivi:</a:t>
            </a:r>
            <a:r>
              <a:rPr lang="it">
                <a:solidFill>
                  <a:schemeClr val="lt2"/>
                </a:solidFill>
                <a:latin typeface="Roboto"/>
                <a:ea typeface="Roboto"/>
                <a:cs typeface="Roboto"/>
                <a:sym typeface="Roboto"/>
              </a:rPr>
              <a:t> </a:t>
            </a:r>
            <a:r>
              <a:rPr lang="it">
                <a:solidFill>
                  <a:schemeClr val="lt2"/>
                </a:solidFill>
                <a:latin typeface="Roboto"/>
                <a:ea typeface="Roboto"/>
                <a:cs typeface="Roboto"/>
                <a:sym typeface="Roboto"/>
              </a:rPr>
              <a:t>Cosa faranno con l’interfaccia grafica? </a:t>
            </a:r>
            <a:r>
              <a:rPr lang="it">
                <a:solidFill>
                  <a:schemeClr val="lt2"/>
                </a:solidFill>
                <a:latin typeface="Roboto"/>
                <a:ea typeface="Roboto"/>
                <a:cs typeface="Roboto"/>
                <a:sym typeface="Roboto"/>
              </a:rPr>
              <a:t>Come interagiranno con il software che state sviluppando?</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Ricerca:</a:t>
            </a:r>
            <a:r>
              <a:rPr lang="it">
                <a:solidFill>
                  <a:schemeClr val="lt2"/>
                </a:solidFill>
                <a:latin typeface="Roboto"/>
                <a:ea typeface="Roboto"/>
                <a:cs typeface="Roboto"/>
                <a:sym typeface="Roboto"/>
              </a:rPr>
              <a:t> </a:t>
            </a:r>
            <a:r>
              <a:rPr lang="it">
                <a:solidFill>
                  <a:schemeClr val="lt2"/>
                </a:solidFill>
                <a:latin typeface="Roboto"/>
                <a:ea typeface="Roboto"/>
                <a:cs typeface="Roboto"/>
                <a:sym typeface="Roboto"/>
              </a:rPr>
              <a:t>Come si fanno a capire il contesto e gli obiettivi?</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Schemi comportamentali:</a:t>
            </a:r>
            <a:r>
              <a:rPr lang="it">
                <a:solidFill>
                  <a:schemeClr val="lt2"/>
                </a:solidFill>
                <a:latin typeface="Roboto"/>
                <a:ea typeface="Roboto"/>
                <a:cs typeface="Roboto"/>
                <a:sym typeface="Roboto"/>
              </a:rPr>
              <a:t> Concetti e comportamenti relativi all’interfaccia grafica.</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1000"/>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1000"/>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1000"/>
                                        <p:tgtEl>
                                          <p:spTgt spid="1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Effect filter="fade" transition="in">
                                      <p:cBhvr>
                                        <p:cTn dur="1000"/>
                                        <p:tgtEl>
                                          <p:spTgt spid="1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animEffect filter="fade" transition="in">
                                      <p:cBhvr>
                                        <p:cTn dur="1000"/>
                                        <p:tgtEl>
                                          <p:spTgt spid="1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animEffect filter="fade" transition="in">
                                      <p:cBhvr>
                                        <p:cTn dur="1000"/>
                                        <p:tgtEl>
                                          <p:spTgt spid="1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6" st="6"/>
                                            </p:txEl>
                                          </p:spTgt>
                                        </p:tgtEl>
                                        <p:attrNameLst>
                                          <p:attrName>style.visibility</p:attrName>
                                        </p:attrNameLst>
                                      </p:cBhvr>
                                      <p:to>
                                        <p:strVal val="visible"/>
                                      </p:to>
                                    </p:set>
                                    <p:animEffect filter="fade" transition="in">
                                      <p:cBhvr>
                                        <p:cTn dur="1000"/>
                                        <p:tgtEl>
                                          <p:spTgt spid="1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7" st="7"/>
                                            </p:txEl>
                                          </p:spTgt>
                                        </p:tgtEl>
                                        <p:attrNameLst>
                                          <p:attrName>style.visibility</p:attrName>
                                        </p:attrNameLst>
                                      </p:cBhvr>
                                      <p:to>
                                        <p:strVal val="visible"/>
                                      </p:to>
                                    </p:set>
                                    <p:animEffect filter="fade" transition="in">
                                      <p:cBhvr>
                                        <p:cTn dur="1000"/>
                                        <p:tgtEl>
                                          <p:spTgt spid="10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8" st="8"/>
                                            </p:txEl>
                                          </p:spTgt>
                                        </p:tgtEl>
                                        <p:attrNameLst>
                                          <p:attrName>style.visibility</p:attrName>
                                        </p:attrNameLst>
                                      </p:cBhvr>
                                      <p:to>
                                        <p:strVal val="visible"/>
                                      </p:to>
                                    </p:set>
                                    <p:animEffect filter="fade" transition="in">
                                      <p:cBhvr>
                                        <p:cTn dur="1000"/>
                                        <p:tgtEl>
                                          <p:spTgt spid="10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Contesto</a:t>
            </a:r>
            <a:endParaRPr/>
          </a:p>
        </p:txBody>
      </p:sp>
      <p:sp>
        <p:nvSpPr>
          <p:cNvPr id="114" name="Google Shape;114;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Al centro di una buona interfaccia grafica ci sono </a:t>
            </a:r>
            <a:r>
              <a:rPr lang="it" sz="1400">
                <a:solidFill>
                  <a:schemeClr val="accent3"/>
                </a:solidFill>
              </a:rPr>
              <a:t>le persone</a:t>
            </a:r>
            <a:r>
              <a:rPr lang="it" sz="1400"/>
              <a:t>, quindi gli utenti che la useranno. Se si conoscono gli utenti si può realizzare un’interfaccia grafica più adatta alle loro esigenze.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it" sz="1400"/>
              <a:t>In questa fase è necessario capire chi sono gli utenti:</a:t>
            </a:r>
            <a:endParaRPr sz="1400"/>
          </a:p>
          <a:p>
            <a:pPr indent="0" lvl="0" marL="0" rtl="0" algn="l">
              <a:lnSpc>
                <a:spcPct val="100000"/>
              </a:lnSpc>
              <a:spcBef>
                <a:spcPts val="0"/>
              </a:spcBef>
              <a:spcAft>
                <a:spcPts val="0"/>
              </a:spcAft>
              <a:buNone/>
            </a:pPr>
            <a:r>
              <a:t/>
            </a:r>
            <a:endParaRPr sz="1400"/>
          </a:p>
          <a:p>
            <a:pPr indent="-317500" lvl="0" marL="457200" rtl="0" algn="l">
              <a:spcBef>
                <a:spcPts val="0"/>
              </a:spcBef>
              <a:spcAft>
                <a:spcPts val="0"/>
              </a:spcAft>
              <a:buSzPts val="1400"/>
              <a:buChar char="●"/>
            </a:pPr>
            <a:r>
              <a:rPr lang="it" sz="1400"/>
              <a:t>Quali sono le loro aspettative?</a:t>
            </a:r>
            <a:endParaRPr sz="1400"/>
          </a:p>
          <a:p>
            <a:pPr indent="-317500" lvl="0" marL="457200" rtl="0" algn="l">
              <a:spcBef>
                <a:spcPts val="0"/>
              </a:spcBef>
              <a:spcAft>
                <a:spcPts val="0"/>
              </a:spcAft>
              <a:buSzPts val="1400"/>
              <a:buChar char="●"/>
            </a:pPr>
            <a:r>
              <a:rPr lang="it" sz="1400"/>
              <a:t>Qual è il loro dominio di competenza?</a:t>
            </a:r>
            <a:endParaRPr sz="1400"/>
          </a:p>
          <a:p>
            <a:pPr indent="-317500" lvl="0" marL="457200" rtl="0" algn="l">
              <a:spcBef>
                <a:spcPts val="0"/>
              </a:spcBef>
              <a:spcAft>
                <a:spcPts val="0"/>
              </a:spcAft>
              <a:buSzPts val="1400"/>
              <a:buChar char="●"/>
            </a:pPr>
            <a:r>
              <a:rPr lang="it" sz="1400"/>
              <a:t>Qual è il livello atteso per l’utilizzo del software?</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10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10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1000"/>
                                        <p:tgtEl>
                                          <p:spTgt spid="1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animEffect filter="fade" transition="in">
                                      <p:cBhvr>
                                        <p:cTn dur="1000"/>
                                        <p:tgtEl>
                                          <p:spTgt spid="1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animEffect filter="fade" transition="in">
                                      <p:cBhvr>
                                        <p:cTn dur="1000"/>
                                        <p:tgtEl>
                                          <p:spTgt spid="1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animEffect filter="fade" transition="in">
                                      <p:cBhvr>
                                        <p:cTn dur="1000"/>
                                        <p:tgtEl>
                                          <p:spTgt spid="11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6" st="6"/>
                                            </p:txEl>
                                          </p:spTgt>
                                        </p:tgtEl>
                                        <p:attrNameLst>
                                          <p:attrName>style.visibility</p:attrName>
                                        </p:attrNameLst>
                                      </p:cBhvr>
                                      <p:to>
                                        <p:strVal val="visible"/>
                                      </p:to>
                                    </p:set>
                                    <p:animEffect filter="fade" transition="in">
                                      <p:cBhvr>
                                        <p:cTn dur="1000"/>
                                        <p:tgtEl>
                                          <p:spTgt spid="11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