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0.jpg" ContentType="image/jpg"/>
  <Override PartName="/ppt/media/image11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34.jpg" ContentType="image/jpg"/>
  <Override PartName="/ppt/media/image35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32"/>
  </p:notesMasterIdLst>
  <p:sldIdLst>
    <p:sldId id="256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5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77" r:id="rId26"/>
    <p:sldId id="268" r:id="rId27"/>
    <p:sldId id="265" r:id="rId28"/>
    <p:sldId id="266" r:id="rId29"/>
    <p:sldId id="267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EE6F4"/>
    <a:srgbClr val="2F7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4898D-F143-4D1E-A71D-F211AC1656E5}" v="48" dt="2023-12-21T03:16:52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VECCHIO" userId="4db64fb8-01ef-41c5-8df1-b257e452db65" providerId="ADAL" clId="{73C28F58-6C43-4BD8-BE5B-C69D28A3600E}"/>
    <pc:docChg chg="modSld">
      <pc:chgData name="FRANCESCO VECCHIO" userId="4db64fb8-01ef-41c5-8df1-b257e452db65" providerId="ADAL" clId="{73C28F58-6C43-4BD8-BE5B-C69D28A3600E}" dt="2023-12-21T03:33:26.702" v="4" actId="1076"/>
      <pc:docMkLst>
        <pc:docMk/>
      </pc:docMkLst>
      <pc:sldChg chg="modSp mod">
        <pc:chgData name="FRANCESCO VECCHIO" userId="4db64fb8-01ef-41c5-8df1-b257e452db65" providerId="ADAL" clId="{73C28F58-6C43-4BD8-BE5B-C69D28A3600E}" dt="2023-12-21T03:33:17.713" v="3" actId="1076"/>
        <pc:sldMkLst>
          <pc:docMk/>
          <pc:sldMk cId="0" sldId="258"/>
        </pc:sldMkLst>
        <pc:picChg chg="mod ord">
          <ac:chgData name="FRANCESCO VECCHIO" userId="4db64fb8-01ef-41c5-8df1-b257e452db65" providerId="ADAL" clId="{73C28F58-6C43-4BD8-BE5B-C69D28A3600E}" dt="2023-12-21T03:33:17.713" v="3" actId="1076"/>
          <ac:picMkLst>
            <pc:docMk/>
            <pc:sldMk cId="0" sldId="258"/>
            <ac:picMk id="124" creationId="{00000000-0000-0000-0000-000000000000}"/>
          </ac:picMkLst>
        </pc:picChg>
      </pc:sldChg>
      <pc:sldChg chg="modSp mod">
        <pc:chgData name="FRANCESCO VECCHIO" userId="4db64fb8-01ef-41c5-8df1-b257e452db65" providerId="ADAL" clId="{73C28F58-6C43-4BD8-BE5B-C69D28A3600E}" dt="2023-12-21T03:33:26.702" v="4" actId="1076"/>
        <pc:sldMkLst>
          <pc:docMk/>
          <pc:sldMk cId="0" sldId="259"/>
        </pc:sldMkLst>
        <pc:picChg chg="mod">
          <ac:chgData name="FRANCESCO VECCHIO" userId="4db64fb8-01ef-41c5-8df1-b257e452db65" providerId="ADAL" clId="{73C28F58-6C43-4BD8-BE5B-C69D28A3600E}" dt="2023-12-21T03:33:26.702" v="4" actId="1076"/>
          <ac:picMkLst>
            <pc:docMk/>
            <pc:sldMk cId="0" sldId="259"/>
            <ac:picMk id="13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3d5fac51_2_39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a63d5fac5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06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477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12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020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08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246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306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254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3d5fac51_2_39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a63d5fac5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80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787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316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37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62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63d5fac51_0_7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a63d5fac5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3d5fac51_2_73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a63d5fac51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63d5fac51_2_92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a63d5fac51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63d5fac51_0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a63d5fac5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63d5fac51_0_87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a63d5fac5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3d5fac51_2_39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a63d5fac5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10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sz="13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ortswigger.net/web-security/request-smuggling#what-is-http-request-smuggling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ortswigger.net/web-security/request-smuggling#what-is-http-request-smuggling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FEhdJJiKMntTQozE57Rpmu496vdu1pRL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drive.google.com/file/d/1HpkXUq4Oe8CLHloFUjJMW38kUbrE8VaX/view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ortswigger.net/web-security/request-smuggling#what-is-http-request-smuggling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0" y="84243"/>
            <a:ext cx="6986983" cy="1059157"/>
            <a:chOff x="0" y="92875"/>
            <a:chExt cx="7705090" cy="1167688"/>
          </a:xfrm>
        </p:grpSpPr>
        <p:sp>
          <p:nvSpPr>
            <p:cNvPr id="94" name="Google Shape;94;p19"/>
            <p:cNvSpPr/>
            <p:nvPr/>
          </p:nvSpPr>
          <p:spPr>
            <a:xfrm>
              <a:off x="0" y="1238973"/>
              <a:ext cx="7687309" cy="21590"/>
            </a:xfrm>
            <a:custGeom>
              <a:avLst/>
              <a:gdLst/>
              <a:ahLst/>
              <a:cxnLst/>
              <a:rect l="l" t="t" r="r" b="b"/>
              <a:pathLst>
                <a:path w="7687309" h="21590" extrusionOk="0">
                  <a:moveTo>
                    <a:pt x="0" y="21043"/>
                  </a:moveTo>
                  <a:lnTo>
                    <a:pt x="7687081" y="21043"/>
                  </a:lnTo>
                  <a:lnTo>
                    <a:pt x="7687081" y="0"/>
                  </a:lnTo>
                  <a:lnTo>
                    <a:pt x="0" y="0"/>
                  </a:lnTo>
                  <a:lnTo>
                    <a:pt x="0" y="21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93433"/>
              <a:ext cx="7705090" cy="1149350"/>
            </a:xfrm>
            <a:custGeom>
              <a:avLst/>
              <a:gdLst/>
              <a:ahLst/>
              <a:cxnLst/>
              <a:rect l="l" t="t" r="r" b="b"/>
              <a:pathLst>
                <a:path w="7705090" h="1149350" extrusionOk="0">
                  <a:moveTo>
                    <a:pt x="7704937" y="2540"/>
                  </a:moveTo>
                  <a:lnTo>
                    <a:pt x="7703477" y="2540"/>
                  </a:lnTo>
                  <a:lnTo>
                    <a:pt x="770347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45540"/>
                  </a:lnTo>
                  <a:lnTo>
                    <a:pt x="0" y="1149350"/>
                  </a:lnTo>
                  <a:lnTo>
                    <a:pt x="7702969" y="1149350"/>
                  </a:lnTo>
                  <a:lnTo>
                    <a:pt x="7702969" y="1145540"/>
                  </a:lnTo>
                  <a:lnTo>
                    <a:pt x="7704937" y="1145540"/>
                  </a:lnTo>
                  <a:lnTo>
                    <a:pt x="7704937" y="2540"/>
                  </a:lnTo>
                  <a:close/>
                </a:path>
              </a:pathLst>
            </a:custGeom>
            <a:solidFill>
              <a:srgbClr val="246D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0041" y="92875"/>
              <a:ext cx="6735953" cy="1056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9"/>
            <p:cNvSpPr/>
            <p:nvPr/>
          </p:nvSpPr>
          <p:spPr>
            <a:xfrm>
              <a:off x="0" y="92887"/>
              <a:ext cx="7705090" cy="1149985"/>
            </a:xfrm>
            <a:custGeom>
              <a:avLst/>
              <a:gdLst/>
              <a:ahLst/>
              <a:cxnLst/>
              <a:rect l="l" t="t" r="r" b="b"/>
              <a:pathLst>
                <a:path w="7705090" h="1149985" extrusionOk="0">
                  <a:moveTo>
                    <a:pt x="3839756" y="1149489"/>
                  </a:moveTo>
                  <a:lnTo>
                    <a:pt x="7697520" y="1149489"/>
                  </a:lnTo>
                  <a:lnTo>
                    <a:pt x="7701483" y="1149489"/>
                  </a:lnTo>
                  <a:lnTo>
                    <a:pt x="7705077" y="1145882"/>
                  </a:lnTo>
                  <a:lnTo>
                    <a:pt x="7705077" y="1141920"/>
                  </a:lnTo>
                  <a:lnTo>
                    <a:pt x="7705077" y="7200"/>
                  </a:lnTo>
                  <a:lnTo>
                    <a:pt x="7705077" y="3251"/>
                  </a:lnTo>
                  <a:lnTo>
                    <a:pt x="7701483" y="0"/>
                  </a:lnTo>
                  <a:lnTo>
                    <a:pt x="7697520" y="0"/>
                  </a:lnTo>
                  <a:lnTo>
                    <a:pt x="0" y="0"/>
                  </a:lnTo>
                </a:path>
                <a:path w="7705090" h="1149985" extrusionOk="0">
                  <a:moveTo>
                    <a:pt x="0" y="1149489"/>
                  </a:moveTo>
                  <a:lnTo>
                    <a:pt x="3839756" y="1149489"/>
                  </a:lnTo>
                </a:path>
              </a:pathLst>
            </a:custGeom>
            <a:noFill/>
            <a:ln w="11875" cap="flat" cmpd="sng">
              <a:solidFill>
                <a:srgbClr val="2243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98793"/>
              <a:ext cx="7698994" cy="113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9"/>
          <p:cNvSpPr txBox="1"/>
          <p:nvPr/>
        </p:nvSpPr>
        <p:spPr>
          <a:xfrm>
            <a:off x="2399575" y="1880575"/>
            <a:ext cx="41832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700" b="1">
                <a:solidFill>
                  <a:schemeClr val="dk1"/>
                </a:solidFill>
              </a:rPr>
              <a:t>HTTP request smuggling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Group 1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5101753" cy="5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Cyber Offense and Defense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8065" y="179910"/>
            <a:ext cx="1967551" cy="898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3399632" y="3898242"/>
            <a:ext cx="5741488" cy="1245268"/>
            <a:chOff x="3749039" y="4297692"/>
            <a:chExt cx="6331585" cy="1372870"/>
          </a:xfrm>
        </p:grpSpPr>
        <p:sp>
          <p:nvSpPr>
            <p:cNvPr id="103" name="Google Shape;103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6330962" y="0"/>
                  </a:moveTo>
                  <a:lnTo>
                    <a:pt x="0" y="0"/>
                  </a:lnTo>
                  <a:lnTo>
                    <a:pt x="0" y="1372323"/>
                  </a:lnTo>
                  <a:lnTo>
                    <a:pt x="3165475" y="1372323"/>
                  </a:lnTo>
                  <a:lnTo>
                    <a:pt x="6330962" y="1372323"/>
                  </a:lnTo>
                  <a:lnTo>
                    <a:pt x="6330962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3165475" y="1372323"/>
                  </a:moveTo>
                  <a:lnTo>
                    <a:pt x="0" y="1372323"/>
                  </a:lnTo>
                  <a:lnTo>
                    <a:pt x="0" y="0"/>
                  </a:lnTo>
                  <a:lnTo>
                    <a:pt x="6330962" y="0"/>
                  </a:lnTo>
                  <a:lnTo>
                    <a:pt x="6330962" y="1372323"/>
                  </a:lnTo>
                  <a:lnTo>
                    <a:pt x="3165475" y="1372323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3724100" y="3966848"/>
            <a:ext cx="5092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marR="0" lvl="0" indent="0" algn="ctr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u="sng">
                <a:latin typeface="Arial"/>
                <a:ea typeface="Arial"/>
                <a:cs typeface="Arial"/>
                <a:sym typeface="Arial"/>
              </a:rPr>
              <a:t>Main References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93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" sz="1600" u="sng">
                <a:solidFill>
                  <a:schemeClr val="hlink"/>
                </a:solidFill>
                <a:hlinkClick r:id="rId6"/>
              </a:rPr>
              <a:t>https://portswigger.net/web-security/request-smuggling#what-is-http-request-smuggling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1E6011-AA6C-81FC-873C-AB466DF1EC26}"/>
              </a:ext>
            </a:extLst>
          </p:cNvPr>
          <p:cNvSpPr txBox="1"/>
          <p:nvPr/>
        </p:nvSpPr>
        <p:spPr>
          <a:xfrm>
            <a:off x="151251" y="133732"/>
            <a:ext cx="8892540" cy="605935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R="57784" algn="ctr">
              <a:spcBef>
                <a:spcPts val="885"/>
              </a:spcBef>
            </a:pPr>
            <a:r>
              <a:rPr sz="1600" dirty="0">
                <a:latin typeface="Arial"/>
                <a:cs typeface="Arial"/>
              </a:rPr>
              <a:t>Identifying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1" dirty="0">
                <a:latin typeface="Arial"/>
                <a:cs typeface="Arial"/>
              </a:rPr>
              <a:t>vulnerability:</a:t>
            </a:r>
            <a:endParaRPr sz="1600">
              <a:latin typeface="Arial"/>
              <a:cs typeface="Arial"/>
            </a:endParaRPr>
          </a:p>
          <a:p>
            <a:pPr marL="150491" algn="ctr"/>
            <a:r>
              <a:rPr sz="1600" dirty="0">
                <a:latin typeface="Arial"/>
                <a:cs typeface="Arial"/>
              </a:rPr>
              <a:t>usually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sufficient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temper the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request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next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ours, for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example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causing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1" dirty="0">
                <a:latin typeface="Arial"/>
                <a:cs typeface="Arial"/>
              </a:rPr>
              <a:t> timeout.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374DC4-DED2-F88A-7D7D-E3490977D9F5}"/>
              </a:ext>
            </a:extLst>
          </p:cNvPr>
          <p:cNvSpPr txBox="1"/>
          <p:nvPr/>
        </p:nvSpPr>
        <p:spPr>
          <a:xfrm>
            <a:off x="150878" y="947167"/>
            <a:ext cx="5454015" cy="344967"/>
          </a:xfrm>
          <a:prstGeom prst="rect">
            <a:avLst/>
          </a:prstGeom>
          <a:solidFill>
            <a:srgbClr val="CEE6F4"/>
          </a:solidFill>
          <a:ln w="18351">
            <a:solidFill>
              <a:srgbClr val="7E7E7E"/>
            </a:solidFill>
          </a:ln>
        </p:spPr>
        <p:txBody>
          <a:bodyPr vert="horz" wrap="square" lIns="0" tIns="97791" rIns="0" bIns="0" rtlCol="0">
            <a:spAutoFit/>
          </a:bodyPr>
          <a:lstStyle/>
          <a:p>
            <a:pPr marL="292727">
              <a:spcBef>
                <a:spcPts val="771"/>
              </a:spcBef>
            </a:pPr>
            <a:r>
              <a:rPr sz="1600" dirty="0">
                <a:latin typeface="Arial"/>
                <a:cs typeface="Arial"/>
              </a:rPr>
              <a:t>CL.TE: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encode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right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don’t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close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1" dirty="0">
                <a:latin typeface="Arial"/>
                <a:cs typeface="Arial"/>
              </a:rPr>
              <a:t>chunk.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29B5E1-13E4-8C03-ED8C-4B7F825F1CB0}"/>
              </a:ext>
            </a:extLst>
          </p:cNvPr>
          <p:cNvSpPr txBox="1"/>
          <p:nvPr/>
        </p:nvSpPr>
        <p:spPr>
          <a:xfrm>
            <a:off x="150878" y="2992373"/>
            <a:ext cx="5454015" cy="350737"/>
          </a:xfrm>
          <a:prstGeom prst="rect">
            <a:avLst/>
          </a:prstGeom>
          <a:solidFill>
            <a:srgbClr val="CEE6F4"/>
          </a:solidFill>
          <a:ln w="18351">
            <a:solidFill>
              <a:srgbClr val="7E7E7E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65096">
              <a:spcBef>
                <a:spcPts val="815"/>
              </a:spcBef>
            </a:pPr>
            <a:r>
              <a:rPr sz="1600" dirty="0">
                <a:latin typeface="Arial"/>
                <a:cs typeface="Arial"/>
              </a:rPr>
              <a:t>TE.CL: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empty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chunk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bigger</a:t>
            </a:r>
            <a:r>
              <a:rPr sz="1600" spc="-11" dirty="0">
                <a:latin typeface="Arial"/>
                <a:cs typeface="Arial"/>
              </a:rPr>
              <a:t> length.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394CDC5-6C89-C47B-DA9D-124EB2EE20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9783" y="947169"/>
            <a:ext cx="3134105" cy="1961387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CEC6C0A9-39A9-CBAE-D997-D1AC7A4C2C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6265" y="3025904"/>
            <a:ext cx="3086861" cy="199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7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34EFE7-F51C-A055-B4E8-1DA861C607B9}"/>
              </a:ext>
            </a:extLst>
          </p:cNvPr>
          <p:cNvSpPr txBox="1"/>
          <p:nvPr/>
        </p:nvSpPr>
        <p:spPr>
          <a:xfrm>
            <a:off x="245527" y="198718"/>
            <a:ext cx="1401445" cy="880242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80011" rIns="0" bIns="0" rtlCol="0" anchor="ctr">
            <a:spAutoFit/>
          </a:bodyPr>
          <a:lstStyle/>
          <a:p>
            <a:pPr marL="134617">
              <a:spcBef>
                <a:spcPts val="629"/>
              </a:spcBef>
            </a:pPr>
            <a:r>
              <a:rPr sz="1600" spc="-11" dirty="0">
                <a:latin typeface="Arial"/>
                <a:cs typeface="Arial"/>
              </a:rPr>
              <a:t>Confirming</a:t>
            </a:r>
            <a:endParaRPr sz="1600" dirty="0">
              <a:latin typeface="Arial"/>
              <a:cs typeface="Arial"/>
            </a:endParaRPr>
          </a:p>
          <a:p>
            <a:pPr marL="184146" marR="137791" indent="394961">
              <a:lnSpc>
                <a:spcPts val="2151"/>
              </a:lnSpc>
              <a:spcBef>
                <a:spcPts val="105"/>
              </a:spcBef>
            </a:pP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11" dirty="0">
                <a:latin typeface="Arial"/>
                <a:cs typeface="Arial"/>
              </a:rPr>
              <a:t>vulnerability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F3714A7-3619-001D-CB4F-E76276BDDC2C}"/>
              </a:ext>
            </a:extLst>
          </p:cNvPr>
          <p:cNvSpPr txBox="1"/>
          <p:nvPr/>
        </p:nvSpPr>
        <p:spPr>
          <a:xfrm>
            <a:off x="1894498" y="198718"/>
            <a:ext cx="6259831" cy="1282402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3">
              <a:lnSpc>
                <a:spcPts val="1611"/>
              </a:lnSpc>
            </a:pPr>
            <a:r>
              <a:rPr sz="1400" dirty="0">
                <a:latin typeface="Arial"/>
                <a:cs typeface="Arial"/>
              </a:rPr>
              <a:t>After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test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vulnerability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been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passed,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definitely</a:t>
            </a:r>
            <a:endParaRPr sz="1400" dirty="0">
              <a:latin typeface="Arial"/>
              <a:cs typeface="Arial"/>
            </a:endParaRPr>
          </a:p>
          <a:p>
            <a:pPr marL="90803"/>
            <a:r>
              <a:rPr sz="1400" dirty="0">
                <a:latin typeface="Arial"/>
                <a:cs typeface="Arial"/>
              </a:rPr>
              <a:t>confirm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presence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trying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smug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request.</a:t>
            </a:r>
            <a:endParaRPr sz="1400" dirty="0">
              <a:latin typeface="Arial"/>
              <a:cs typeface="Arial"/>
            </a:endParaRPr>
          </a:p>
          <a:p>
            <a:pPr marL="90803" marR="489572"/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append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«GET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404»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request,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next </a:t>
            </a:r>
            <a:r>
              <a:rPr sz="1400" dirty="0">
                <a:latin typeface="Arial"/>
                <a:cs typeface="Arial"/>
              </a:rPr>
              <a:t>request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error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even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correct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endpoint.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be </a:t>
            </a:r>
            <a:r>
              <a:rPr sz="1400" dirty="0">
                <a:latin typeface="Arial"/>
                <a:cs typeface="Arial"/>
              </a:rPr>
              <a:t>able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observate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have</a:t>
            </a:r>
            <a:r>
              <a:rPr sz="1400" b="1" spc="-51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make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sure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who </a:t>
            </a:r>
            <a:r>
              <a:rPr sz="1400" b="1" dirty="0">
                <a:latin typeface="Arial"/>
                <a:cs typeface="Arial"/>
              </a:rPr>
              <a:t>get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1" dirty="0">
                <a:latin typeface="Arial"/>
                <a:cs typeface="Arial"/>
              </a:rPr>
              <a:t>error.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1450ECF-719D-0FA5-5F2D-DEE57DDC83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147" y="2123912"/>
            <a:ext cx="4196333" cy="2458973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78DFF68-E862-4A37-65B7-61473E3C91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3652" y="2123914"/>
            <a:ext cx="3934205" cy="2458973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35D4AF0-503B-672E-4857-A753C5B07129}"/>
              </a:ext>
            </a:extLst>
          </p:cNvPr>
          <p:cNvSpPr txBox="1"/>
          <p:nvPr/>
        </p:nvSpPr>
        <p:spPr>
          <a:xfrm>
            <a:off x="1681902" y="4621366"/>
            <a:ext cx="763905" cy="263534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47625" rIns="0" bIns="0" rtlCol="0" anchor="ctr">
            <a:spAutoFit/>
          </a:bodyPr>
          <a:lstStyle/>
          <a:p>
            <a:pPr marL="90803">
              <a:spcBef>
                <a:spcPts val="375"/>
              </a:spcBef>
            </a:pPr>
            <a:r>
              <a:rPr sz="1400" spc="-11" dirty="0">
                <a:latin typeface="Arial"/>
                <a:cs typeface="Arial"/>
              </a:rPr>
              <a:t>CL.TE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7388FC1-D6C5-6AE8-4E74-D34FB853F6FD}"/>
              </a:ext>
            </a:extLst>
          </p:cNvPr>
          <p:cNvSpPr txBox="1"/>
          <p:nvPr/>
        </p:nvSpPr>
        <p:spPr>
          <a:xfrm>
            <a:off x="6609754" y="4621366"/>
            <a:ext cx="763905" cy="263534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47625" rIns="0" bIns="0" rtlCol="0" anchor="ctr">
            <a:spAutoFit/>
          </a:bodyPr>
          <a:lstStyle/>
          <a:p>
            <a:pPr marL="90803">
              <a:spcBef>
                <a:spcPts val="375"/>
              </a:spcBef>
            </a:pPr>
            <a:r>
              <a:rPr sz="1400" spc="-11" dirty="0">
                <a:latin typeface="Arial"/>
                <a:cs typeface="Arial"/>
              </a:rPr>
              <a:t>TE.CL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98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1" y="0"/>
            <a:ext cx="4641515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3600" b="1" i="0" dirty="0" err="1">
                <a:effectLst/>
                <a:latin typeface="Arial" panose="020B0604020202020204" pitchFamily="34" charset="0"/>
              </a:rPr>
              <a:t>Important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to note</a:t>
            </a: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0" name="Google Shape;144;p23">
            <a:extLst>
              <a:ext uri="{FF2B5EF4-FFF2-40B4-BE49-F238E27FC236}">
                <a16:creationId xmlns:a16="http://schemas.microsoft.com/office/drawing/2014/main" id="{B5F7CCE1-BAC2-EE6B-BFA0-0F42F2F84FDD}"/>
              </a:ext>
            </a:extLst>
          </p:cNvPr>
          <p:cNvSpPr txBox="1"/>
          <p:nvPr/>
        </p:nvSpPr>
        <p:spPr>
          <a:xfrm>
            <a:off x="528329" y="1169306"/>
            <a:ext cx="8226374" cy="3327404"/>
          </a:xfrm>
          <a:prstGeom prst="rect">
            <a:avLst/>
          </a:prstGeom>
          <a:solidFill>
            <a:srgbClr val="CEE6F4"/>
          </a:solidFill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0000" rIns="0" bIns="180000" anchor="ctr" anchorCtr="0">
            <a:spAutoFit/>
          </a:bodyPr>
          <a:lstStyle/>
          <a:p>
            <a:pPr marL="540000" marR="5080" indent="-360000">
              <a:lnSpc>
                <a:spcPct val="106900"/>
              </a:lnSpc>
              <a:buSzPct val="100000"/>
              <a:buFont typeface="Arial" panose="020B0604020202020204" pitchFamily="34" charset="0"/>
              <a:buChar char="•"/>
              <a:tabLst>
                <a:tab pos="354956" algn="l"/>
              </a:tabLst>
            </a:pPr>
            <a:r>
              <a:rPr lang="en-US" sz="2000" dirty="0">
                <a:latin typeface="Arial"/>
                <a:cs typeface="Arial"/>
              </a:rPr>
              <a:t>Due</a:t>
            </a:r>
            <a:r>
              <a:rPr lang="en-US" sz="2000" spc="-3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load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balancers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or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high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traffic</a:t>
            </a:r>
            <a:r>
              <a:rPr lang="en-US" sz="2000" b="1" dirty="0">
                <a:latin typeface="Arial"/>
                <a:cs typeface="Arial"/>
              </a:rPr>
              <a:t>,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multiple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attempts</a:t>
            </a:r>
            <a:r>
              <a:rPr lang="en-US" sz="2000" b="1" spc="-20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may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b="1" spc="-25" dirty="0">
                <a:latin typeface="Arial"/>
                <a:cs typeface="Arial"/>
              </a:rPr>
              <a:t>be </a:t>
            </a:r>
            <a:r>
              <a:rPr lang="en-US" sz="2000" b="1" dirty="0">
                <a:latin typeface="Arial"/>
                <a:cs typeface="Arial"/>
              </a:rPr>
              <a:t>necessary</a:t>
            </a:r>
            <a:r>
              <a:rPr lang="en-US" sz="2000" b="1" spc="-4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requests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are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routed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differently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or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not</a:t>
            </a:r>
            <a:r>
              <a:rPr lang="en-US" sz="2000" spc="-11" dirty="0">
                <a:latin typeface="Arial"/>
                <a:cs typeface="Arial"/>
              </a:rPr>
              <a:t> subsequent.</a:t>
            </a:r>
            <a:endParaRPr lang="en-US" sz="2000" dirty="0">
              <a:latin typeface="Arial"/>
              <a:cs typeface="Arial"/>
            </a:endParaRPr>
          </a:p>
          <a:p>
            <a:pPr marL="540000" marR="598790" indent="-360000">
              <a:lnSpc>
                <a:spcPct val="106900"/>
              </a:lnSpc>
              <a:buSzPct val="100000"/>
              <a:buFont typeface="Arial" panose="020B0604020202020204" pitchFamily="34" charset="0"/>
              <a:buChar char="•"/>
              <a:tabLst>
                <a:tab pos="354956" algn="l"/>
              </a:tabLst>
            </a:pPr>
            <a:r>
              <a:rPr lang="en-US" sz="2000" dirty="0">
                <a:latin typeface="Arial"/>
                <a:cs typeface="Arial"/>
              </a:rPr>
              <a:t>Conducting</a:t>
            </a:r>
            <a:r>
              <a:rPr lang="en-US" sz="2000" spc="-3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multiple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attempts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might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cause</a:t>
            </a:r>
            <a:r>
              <a:rPr lang="en-US" sz="2000" b="1" spc="-2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harm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to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2000" b="1" spc="-11" dirty="0">
                <a:latin typeface="Arial"/>
                <a:cs typeface="Arial"/>
              </a:rPr>
              <a:t>other users.</a:t>
            </a:r>
            <a:endParaRPr lang="en-US" sz="2000" dirty="0">
              <a:latin typeface="Arial"/>
              <a:cs typeface="Arial"/>
            </a:endParaRPr>
          </a:p>
          <a:p>
            <a:pPr marL="540000" marR="154301" indent="-360000">
              <a:lnSpc>
                <a:spcPct val="107100"/>
              </a:lnSpc>
              <a:buSzPct val="100000"/>
              <a:buFont typeface="Arial" panose="020B0604020202020204" pitchFamily="34" charset="0"/>
              <a:buChar char="•"/>
              <a:tabLst>
                <a:tab pos="354956" algn="l"/>
              </a:tabLst>
            </a:pPr>
            <a:r>
              <a:rPr lang="en-US" sz="2000" spc="-75" dirty="0">
                <a:latin typeface="Arial"/>
                <a:cs typeface="Arial"/>
              </a:rPr>
              <a:t>To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ensure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certainty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identifying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1" dirty="0">
                <a:latin typeface="Arial"/>
                <a:cs typeface="Arial"/>
              </a:rPr>
              <a:t>vulnerability,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1" dirty="0">
                <a:latin typeface="Arial"/>
                <a:cs typeface="Arial"/>
              </a:rPr>
              <a:t> attacking </a:t>
            </a:r>
            <a:r>
              <a:rPr lang="en-US" sz="2000" dirty="0">
                <a:latin typeface="Arial"/>
                <a:cs typeface="Arial"/>
              </a:rPr>
              <a:t>request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and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normal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one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should come</a:t>
            </a:r>
            <a:r>
              <a:rPr lang="en-US" sz="2000" b="1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from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two </a:t>
            </a:r>
            <a:r>
              <a:rPr lang="en-US" sz="2000" b="1" spc="-11" dirty="0">
                <a:latin typeface="Arial"/>
                <a:cs typeface="Arial"/>
              </a:rPr>
              <a:t>different </a:t>
            </a:r>
            <a:r>
              <a:rPr lang="en-US" sz="2000" b="1" dirty="0">
                <a:latin typeface="Arial"/>
                <a:cs typeface="Arial"/>
              </a:rPr>
              <a:t>connections;</a:t>
            </a:r>
            <a:r>
              <a:rPr lang="en-US" sz="2000" b="1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otherwise,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it's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not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1" dirty="0">
                <a:latin typeface="Arial"/>
                <a:cs typeface="Arial"/>
              </a:rPr>
              <a:t>secure.</a:t>
            </a:r>
            <a:endParaRPr lang="en-US" sz="2000" dirty="0">
              <a:latin typeface="Arial"/>
              <a:cs typeface="Arial"/>
            </a:endParaRPr>
          </a:p>
          <a:p>
            <a:pPr marL="540000" marR="15240" indent="-360000">
              <a:lnSpc>
                <a:spcPct val="106900"/>
              </a:lnSpc>
              <a:buSzPct val="100000"/>
              <a:buFont typeface="Arial" panose="020B0604020202020204" pitchFamily="34" charset="0"/>
              <a:buChar char="•"/>
              <a:tabLst>
                <a:tab pos="354956" algn="l"/>
              </a:tabLst>
            </a:pP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requests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should be</a:t>
            </a:r>
            <a:r>
              <a:rPr lang="en-US" sz="2000" b="1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as</a:t>
            </a:r>
            <a:r>
              <a:rPr lang="en-US" sz="2000" b="1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similar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as</a:t>
            </a:r>
            <a:r>
              <a:rPr lang="en-US" sz="2000" b="1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possible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1" dirty="0">
                <a:latin typeface="Arial"/>
                <a:cs typeface="Arial"/>
              </a:rPr>
              <a:t>avoid </a:t>
            </a:r>
            <a:r>
              <a:rPr lang="en-US" sz="2000" dirty="0">
                <a:latin typeface="Arial"/>
                <a:cs typeface="Arial"/>
              </a:rPr>
              <a:t>redirection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different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backend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servers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(URLs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and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1" dirty="0">
                <a:latin typeface="Arial"/>
                <a:cs typeface="Arial"/>
              </a:rPr>
              <a:t>parameters).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54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1" y="0"/>
            <a:ext cx="9143999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3600" b="1" i="0" dirty="0">
                <a:effectLst/>
                <a:latin typeface="Arial" panose="020B0604020202020204" pitchFamily="34" charset="0"/>
              </a:rPr>
              <a:t>Bypass front-end security</a:t>
            </a:r>
            <a:br>
              <a:rPr lang="it-IT" sz="2000" dirty="0"/>
            </a:b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CEEA52-4502-DECF-A864-D846052A9D44}"/>
              </a:ext>
            </a:extLst>
          </p:cNvPr>
          <p:cNvSpPr txBox="1"/>
          <p:nvPr/>
        </p:nvSpPr>
        <p:spPr>
          <a:xfrm>
            <a:off x="918321" y="822913"/>
            <a:ext cx="730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When access controls are done only in the front-end server but not on the back-end server</a:t>
            </a:r>
          </a:p>
        </p:txBody>
      </p:sp>
      <p:pic>
        <p:nvPicPr>
          <p:cNvPr id="5" name="object 15">
            <a:extLst>
              <a:ext uri="{FF2B5EF4-FFF2-40B4-BE49-F238E27FC236}">
                <a16:creationId xmlns:a16="http://schemas.microsoft.com/office/drawing/2014/main" id="{E5DB13A8-55B2-6611-D63D-887573204B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5365" y="1430384"/>
            <a:ext cx="5573267" cy="332460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31AC71-6FCA-8DE1-CD51-515710064897}"/>
              </a:ext>
            </a:extLst>
          </p:cNvPr>
          <p:cNvSpPr txBox="1"/>
          <p:nvPr/>
        </p:nvSpPr>
        <p:spPr>
          <a:xfrm>
            <a:off x="7474495" y="2417861"/>
            <a:ext cx="1502358" cy="307777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/home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4A88BB-09D5-6529-2982-3C53DC1230B1}"/>
              </a:ext>
            </a:extLst>
          </p:cNvPr>
          <p:cNvSpPr txBox="1"/>
          <p:nvPr/>
        </p:nvSpPr>
        <p:spPr>
          <a:xfrm>
            <a:off x="167147" y="2571749"/>
            <a:ext cx="1502358" cy="523220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Both request as /home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F7DCB6-A6A1-D008-411B-08826D8914E7}"/>
              </a:ext>
            </a:extLst>
          </p:cNvPr>
          <p:cNvSpPr txBox="1"/>
          <p:nvPr/>
        </p:nvSpPr>
        <p:spPr>
          <a:xfrm>
            <a:off x="7474495" y="3093481"/>
            <a:ext cx="1502358" cy="307777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/admin</a:t>
            </a:r>
          </a:p>
        </p:txBody>
      </p:sp>
      <p:cxnSp>
        <p:nvCxnSpPr>
          <p:cNvPr id="9" name="Google Shape;117;p20">
            <a:extLst>
              <a:ext uri="{FF2B5EF4-FFF2-40B4-BE49-F238E27FC236}">
                <a16:creationId xmlns:a16="http://schemas.microsoft.com/office/drawing/2014/main" id="{BFD449AE-B5B3-3ECB-FFC6-BB0706A3F564}"/>
              </a:ext>
            </a:extLst>
          </p:cNvPr>
          <p:cNvCxnSpPr>
            <a:cxnSpLocks/>
          </p:cNvCxnSpPr>
          <p:nvPr/>
        </p:nvCxnSpPr>
        <p:spPr>
          <a:xfrm flipH="1">
            <a:off x="1245330" y="1740867"/>
            <a:ext cx="626000" cy="732975"/>
          </a:xfrm>
          <a:prstGeom prst="straightConnector1">
            <a:avLst/>
          </a:prstGeom>
          <a:noFill/>
          <a:ln w="15875" cap="flat" cmpd="sng">
            <a:solidFill>
              <a:srgbClr val="7BA258"/>
            </a:solidFill>
            <a:prstDash val="solid"/>
            <a:round/>
            <a:headEnd type="none" w="lg" len="lg"/>
            <a:tailEnd type="arrow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" name="Google Shape;117;p20">
            <a:extLst>
              <a:ext uri="{FF2B5EF4-FFF2-40B4-BE49-F238E27FC236}">
                <a16:creationId xmlns:a16="http://schemas.microsoft.com/office/drawing/2014/main" id="{50214BC0-44B4-9BA5-68EE-190FE29CD738}"/>
              </a:ext>
            </a:extLst>
          </p:cNvPr>
          <p:cNvCxnSpPr>
            <a:cxnSpLocks/>
          </p:cNvCxnSpPr>
          <p:nvPr/>
        </p:nvCxnSpPr>
        <p:spPr>
          <a:xfrm flipH="1" flipV="1">
            <a:off x="1245330" y="3179220"/>
            <a:ext cx="626000" cy="946213"/>
          </a:xfrm>
          <a:prstGeom prst="straightConnector1">
            <a:avLst/>
          </a:prstGeom>
          <a:ln w="158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oogle Shape;117;p20">
            <a:extLst>
              <a:ext uri="{FF2B5EF4-FFF2-40B4-BE49-F238E27FC236}">
                <a16:creationId xmlns:a16="http://schemas.microsoft.com/office/drawing/2014/main" id="{A008EFF1-19C7-9A3C-C95C-4E44BA51B66B}"/>
              </a:ext>
            </a:extLst>
          </p:cNvPr>
          <p:cNvCxnSpPr>
            <a:cxnSpLocks/>
          </p:cNvCxnSpPr>
          <p:nvPr/>
        </p:nvCxnSpPr>
        <p:spPr>
          <a:xfrm flipV="1">
            <a:off x="5826642" y="3501656"/>
            <a:ext cx="1736651" cy="715925"/>
          </a:xfrm>
          <a:prstGeom prst="straightConnector1">
            <a:avLst/>
          </a:prstGeom>
          <a:ln w="158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oogle Shape;117;p20">
            <a:extLst>
              <a:ext uri="{FF2B5EF4-FFF2-40B4-BE49-F238E27FC236}">
                <a16:creationId xmlns:a16="http://schemas.microsoft.com/office/drawing/2014/main" id="{A7AD9314-CE28-E7C8-F9D8-37B984641FE8}"/>
              </a:ext>
            </a:extLst>
          </p:cNvPr>
          <p:cNvCxnSpPr>
            <a:cxnSpLocks/>
          </p:cNvCxnSpPr>
          <p:nvPr/>
        </p:nvCxnSpPr>
        <p:spPr>
          <a:xfrm>
            <a:off x="6694967" y="1788197"/>
            <a:ext cx="868326" cy="559313"/>
          </a:xfrm>
          <a:prstGeom prst="straightConnector1">
            <a:avLst/>
          </a:prstGeom>
          <a:ln w="158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AD324-A821-CB5E-2FEA-6F7234BB1012}"/>
              </a:ext>
            </a:extLst>
          </p:cNvPr>
          <p:cNvSpPr txBox="1"/>
          <p:nvPr/>
        </p:nvSpPr>
        <p:spPr>
          <a:xfrm>
            <a:off x="167146" y="1430384"/>
            <a:ext cx="107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Front-end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AE58FD-5CF0-4CBB-8B3B-D872C2CD72CB}"/>
              </a:ext>
            </a:extLst>
          </p:cNvPr>
          <p:cNvSpPr txBox="1"/>
          <p:nvPr/>
        </p:nvSpPr>
        <p:spPr>
          <a:xfrm>
            <a:off x="8000877" y="1430383"/>
            <a:ext cx="107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92057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7;p21">
            <a:extLst>
              <a:ext uri="{FF2B5EF4-FFF2-40B4-BE49-F238E27FC236}">
                <a16:creationId xmlns:a16="http://schemas.microsoft.com/office/drawing/2014/main" id="{C06EB151-C9B8-ADA5-553E-5D52D8426589}"/>
              </a:ext>
            </a:extLst>
          </p:cNvPr>
          <p:cNvSpPr/>
          <p:nvPr/>
        </p:nvSpPr>
        <p:spPr>
          <a:xfrm>
            <a:off x="1" y="0"/>
            <a:ext cx="9143999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3600" b="1" i="0" dirty="0" err="1">
                <a:effectLst/>
                <a:latin typeface="Arial" panose="020B0604020202020204" pitchFamily="34" charset="0"/>
              </a:rPr>
              <a:t>Revealing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front-end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request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rewriting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20DC11A-C78A-D09E-D6CF-C36C36CFE99F}"/>
              </a:ext>
            </a:extLst>
          </p:cNvPr>
          <p:cNvSpPr txBox="1"/>
          <p:nvPr/>
        </p:nvSpPr>
        <p:spPr>
          <a:xfrm>
            <a:off x="918321" y="822913"/>
            <a:ext cx="730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Understanding how the front end adds the header and rewrite when we do the smuggle</a:t>
            </a: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BF2C7595-E485-1ADA-7F2C-F416D88896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167" y="1430384"/>
            <a:ext cx="5410949" cy="1610093"/>
          </a:xfrm>
          <a:prstGeom prst="rect">
            <a:avLst/>
          </a:prstGeom>
        </p:spPr>
      </p:pic>
      <p:pic>
        <p:nvPicPr>
          <p:cNvPr id="16" name="object 5">
            <a:extLst>
              <a:ext uri="{FF2B5EF4-FFF2-40B4-BE49-F238E27FC236}">
                <a16:creationId xmlns:a16="http://schemas.microsoft.com/office/drawing/2014/main" id="{EB3E5587-EECB-53F7-043B-45DC0132E1B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828" y="3529441"/>
            <a:ext cx="6681759" cy="10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0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7;p21">
            <a:extLst>
              <a:ext uri="{FF2B5EF4-FFF2-40B4-BE49-F238E27FC236}">
                <a16:creationId xmlns:a16="http://schemas.microsoft.com/office/drawing/2014/main" id="{C06EB151-C9B8-ADA5-553E-5D52D8426589}"/>
              </a:ext>
            </a:extLst>
          </p:cNvPr>
          <p:cNvSpPr/>
          <p:nvPr/>
        </p:nvSpPr>
        <p:spPr>
          <a:xfrm>
            <a:off x="1" y="0"/>
            <a:ext cx="9143999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3600" b="1" i="0" dirty="0" err="1">
                <a:effectLst/>
                <a:latin typeface="Arial" panose="020B0604020202020204" pitchFamily="34" charset="0"/>
              </a:rPr>
              <a:t>Revealing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front-end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request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rewriting</a:t>
            </a: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D8157BA-163F-763F-FA18-5EE0061915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642" y="1076925"/>
            <a:ext cx="5487150" cy="38107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D2A122-B66D-F3B5-B893-564295D14081}"/>
              </a:ext>
            </a:extLst>
          </p:cNvPr>
          <p:cNvSpPr txBox="1"/>
          <p:nvPr/>
        </p:nvSpPr>
        <p:spPr>
          <a:xfrm>
            <a:off x="205208" y="2563586"/>
            <a:ext cx="1502358" cy="523220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Smuggle post request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F1849F-D224-16B7-6905-14284E87316C}"/>
              </a:ext>
            </a:extLst>
          </p:cNvPr>
          <p:cNvSpPr txBox="1"/>
          <p:nvPr/>
        </p:nvSpPr>
        <p:spPr>
          <a:xfrm>
            <a:off x="205207" y="3682092"/>
            <a:ext cx="2657735" cy="523220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Shuffle parameter “email” so it appears last in-message body</a:t>
            </a:r>
          </a:p>
        </p:txBody>
      </p: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7665AB20-3563-0989-87FC-6DAB7C8A3D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07566" y="2825196"/>
            <a:ext cx="1744076" cy="261610"/>
          </a:xfrm>
          <a:prstGeom prst="bentConnector3">
            <a:avLst/>
          </a:prstGeom>
          <a:ln w="1587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701B0683-9CDD-C7A1-87B6-AC6F1AF7752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62942" y="3943702"/>
            <a:ext cx="588700" cy="465012"/>
          </a:xfrm>
          <a:prstGeom prst="bentConnector3">
            <a:avLst/>
          </a:prstGeom>
          <a:ln w="1587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1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208840" y="288432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Bypassing client authentication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BB8153-EBE9-AC2E-6912-FF8B1EBAC7EF}"/>
              </a:ext>
            </a:extLst>
          </p:cNvPr>
          <p:cNvSpPr txBox="1"/>
          <p:nvPr/>
        </p:nvSpPr>
        <p:spPr>
          <a:xfrm>
            <a:off x="808072" y="1060042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This certificate contains their "common name" (CN), which should match their registered hostname.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BF53AD01-A424-0136-0DEA-791F39A168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0544" y="1714067"/>
            <a:ext cx="4815077" cy="31630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Capturing other users' requests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C9BB94D6-9B4C-9640-55FE-005F51FAA9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419" y="881084"/>
            <a:ext cx="5257799" cy="39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Capturing other users' requests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D52E56C8-804E-5B03-91EF-8D314F72B3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419" y="1123720"/>
            <a:ext cx="5257799" cy="33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5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9144000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Using HTTP request smuggling to turn an on-site redirect into an open redirect</a:t>
            </a: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D6367025-FDDB-F7AC-425D-6EBE40633EA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915" y="872936"/>
            <a:ext cx="4232346" cy="1294458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B1520FC7-2F47-3040-FE11-91E2D9DA1E1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6283" y="872935"/>
            <a:ext cx="3707345" cy="2484664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39C1F511-C969-51E6-7B5B-059811232650}"/>
              </a:ext>
            </a:extLst>
          </p:cNvPr>
          <p:cNvSpPr/>
          <p:nvPr/>
        </p:nvSpPr>
        <p:spPr>
          <a:xfrm>
            <a:off x="4526261" y="1717178"/>
            <a:ext cx="660022" cy="1189307"/>
          </a:xfrm>
          <a:custGeom>
            <a:avLst/>
            <a:gdLst/>
            <a:ahLst/>
            <a:cxnLst/>
            <a:rect l="l" t="t" r="r" b="b"/>
            <a:pathLst>
              <a:path w="1141729" h="900429">
                <a:moveTo>
                  <a:pt x="0" y="0"/>
                </a:moveTo>
                <a:lnTo>
                  <a:pt x="570852" y="0"/>
                </a:lnTo>
                <a:lnTo>
                  <a:pt x="570852" y="899960"/>
                </a:lnTo>
                <a:lnTo>
                  <a:pt x="1141691" y="899960"/>
                </a:lnTo>
              </a:path>
            </a:pathLst>
          </a:custGeom>
          <a:ln w="19050">
            <a:solidFill>
              <a:srgbClr val="14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08E86A-5533-C34E-BAF9-619060162474}"/>
              </a:ext>
            </a:extLst>
          </p:cNvPr>
          <p:cNvSpPr txBox="1"/>
          <p:nvPr/>
        </p:nvSpPr>
        <p:spPr>
          <a:xfrm>
            <a:off x="2198537" y="2716543"/>
            <a:ext cx="2657735" cy="307777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Attacker smuggles request</a:t>
            </a:r>
          </a:p>
        </p:txBody>
      </p:sp>
      <p:pic>
        <p:nvPicPr>
          <p:cNvPr id="13" name="object 10">
            <a:extLst>
              <a:ext uri="{FF2B5EF4-FFF2-40B4-BE49-F238E27FC236}">
                <a16:creationId xmlns:a16="http://schemas.microsoft.com/office/drawing/2014/main" id="{CFF24903-7D98-59D6-C3B9-60E92BC085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915" y="3455634"/>
            <a:ext cx="4562357" cy="14270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0C43CE-1A7B-366A-8203-28600C6D8333}"/>
              </a:ext>
            </a:extLst>
          </p:cNvPr>
          <p:cNvSpPr txBox="1"/>
          <p:nvPr/>
        </p:nvSpPr>
        <p:spPr>
          <a:xfrm>
            <a:off x="5711087" y="4116676"/>
            <a:ext cx="2657735" cy="307777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Victim’s request</a:t>
            </a:r>
          </a:p>
        </p:txBody>
      </p:sp>
      <p:cxnSp>
        <p:nvCxnSpPr>
          <p:cNvPr id="15" name="Google Shape;117;p20">
            <a:extLst>
              <a:ext uri="{FF2B5EF4-FFF2-40B4-BE49-F238E27FC236}">
                <a16:creationId xmlns:a16="http://schemas.microsoft.com/office/drawing/2014/main" id="{03EE91BC-5F53-90FA-C338-C2250357FA9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56272" y="4270565"/>
            <a:ext cx="854815" cy="0"/>
          </a:xfrm>
          <a:prstGeom prst="straightConnector1">
            <a:avLst/>
          </a:prstGeom>
          <a:noFill/>
          <a:ln w="15875" cap="flat" cmpd="sng">
            <a:solidFill>
              <a:srgbClr val="7BA258"/>
            </a:solidFill>
            <a:prstDash val="solid"/>
            <a:round/>
            <a:headEnd type="none" w="lg" len="lg"/>
            <a:tailEnd type="arrow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4688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462" y="1295255"/>
            <a:ext cx="8015075" cy="221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1974355" y="503532"/>
            <a:ext cx="4726319" cy="497647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12" name="Google Shape;112;p20"/>
          <p:cNvSpPr txBox="1"/>
          <p:nvPr/>
        </p:nvSpPr>
        <p:spPr>
          <a:xfrm>
            <a:off x="1974355" y="503532"/>
            <a:ext cx="4726319" cy="497647"/>
          </a:xfrm>
          <a:prstGeom prst="rect">
            <a:avLst/>
          </a:prstGeom>
          <a:noFill/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850" rIns="0" bIns="0" anchor="t" anchorCtr="0">
            <a:spAutoFit/>
          </a:bodyPr>
          <a:lstStyle/>
          <a:p>
            <a:pPr marL="0" marR="0" lvl="0" indent="0" algn="ctr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Arial"/>
                <a:ea typeface="Arial"/>
                <a:cs typeface="Arial"/>
                <a:sym typeface="Arial"/>
              </a:rPr>
              <a:t>OWASP Top Ten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latin typeface="Arial"/>
                <a:ea typeface="Arial"/>
                <a:cs typeface="Arial"/>
                <a:sym typeface="Arial"/>
              </a:rPr>
              <a:t>A broad consensus about the most critical security risks to web applications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8244396" y="2781994"/>
            <a:ext cx="766254" cy="170756"/>
            <a:chOff x="7935836" y="2070011"/>
            <a:chExt cx="915035" cy="183515"/>
          </a:xfrm>
        </p:grpSpPr>
        <p:sp>
          <p:nvSpPr>
            <p:cNvPr id="114" name="Google Shape;114;p20"/>
            <p:cNvSpPr/>
            <p:nvPr/>
          </p:nvSpPr>
          <p:spPr>
            <a:xfrm>
              <a:off x="7935836" y="2070011"/>
              <a:ext cx="915035" cy="183515"/>
            </a:xfrm>
            <a:custGeom>
              <a:avLst/>
              <a:gdLst/>
              <a:ahLst/>
              <a:cxnLst/>
              <a:rect l="l" t="t" r="r" b="b"/>
              <a:pathLst>
                <a:path w="915034" h="183514" extrusionOk="0">
                  <a:moveTo>
                    <a:pt x="228600" y="0"/>
                  </a:move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lnTo>
                    <a:pt x="228600" y="457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7935836" y="2070011"/>
              <a:ext cx="915035" cy="183515"/>
            </a:xfrm>
            <a:custGeom>
              <a:avLst/>
              <a:gdLst/>
              <a:ahLst/>
              <a:cxnLst/>
              <a:rect l="l" t="t" r="r" b="b"/>
              <a:pathLst>
                <a:path w="915034" h="183514" extrusionOk="0">
                  <a:moveTo>
                    <a:pt x="914768" y="45720"/>
                  </a:moveTo>
                  <a:lnTo>
                    <a:pt x="228600" y="45720"/>
                  </a:lnTo>
                  <a:lnTo>
                    <a:pt x="228600" y="0"/>
                  </a:ln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16" name="Google Shape;116;p20"/>
          <p:cNvSpPr txBox="1"/>
          <p:nvPr/>
        </p:nvSpPr>
        <p:spPr>
          <a:xfrm>
            <a:off x="636428" y="3317793"/>
            <a:ext cx="3378890" cy="169277"/>
          </a:xfrm>
          <a:prstGeom prst="rect">
            <a:avLst/>
          </a:prstGeom>
          <a:solidFill>
            <a:srgbClr val="C6EFCD"/>
          </a:solidFill>
          <a:ln>
            <a:noFill/>
          </a:ln>
        </p:spPr>
        <p:txBody>
          <a:bodyPr spcFirstLastPara="1" wrap="square" lIns="36000" tIns="0" rIns="0" bIns="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2F7233"/>
                </a:solidFill>
                <a:latin typeface="Calibri"/>
                <a:ea typeface="Calibri"/>
                <a:cs typeface="Calibri"/>
                <a:sym typeface="Calibri"/>
              </a:rPr>
              <a:t>A??:2017: HTTP Request Smuggling</a:t>
            </a:r>
            <a:endParaRPr sz="1100" b="1" dirty="0">
              <a:solidFill>
                <a:srgbClr val="2F72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20"/>
          <p:cNvCxnSpPr>
            <a:cxnSpLocks/>
          </p:cNvCxnSpPr>
          <p:nvPr/>
        </p:nvCxnSpPr>
        <p:spPr>
          <a:xfrm flipV="1">
            <a:off x="4015318" y="2950735"/>
            <a:ext cx="1456905" cy="423843"/>
          </a:xfrm>
          <a:prstGeom prst="straightConnector1">
            <a:avLst/>
          </a:prstGeom>
          <a:noFill/>
          <a:ln w="12700" cap="flat" cmpd="sng">
            <a:solidFill>
              <a:srgbClr val="7BA258"/>
            </a:solidFill>
            <a:prstDash val="solid"/>
            <a:round/>
            <a:headEnd type="none" w="lg" len="lg"/>
            <a:tailEnd type="arrow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9144000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Using HTTP request smuggling to perform web cache poisoning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D481045-C18C-BA1B-CD65-772CFF4F69D0}"/>
              </a:ext>
            </a:extLst>
          </p:cNvPr>
          <p:cNvSpPr txBox="1"/>
          <p:nvPr/>
        </p:nvSpPr>
        <p:spPr>
          <a:xfrm>
            <a:off x="224764" y="1191684"/>
            <a:ext cx="2631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Redirect to an external domain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57A766E-9B3F-936C-5533-522CE2A3F0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764" y="1560340"/>
            <a:ext cx="3870197" cy="2823358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1F75CE12-5AD5-A5C6-0999-6B87E0E9D6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383" y="2094631"/>
            <a:ext cx="4632853" cy="17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351313" y="261257"/>
            <a:ext cx="4441371" cy="674914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Using HTTP request smuggling to exploit reflected XSS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3368C378-5CB6-A1A7-B33A-6300619DA2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9809" y="1543758"/>
            <a:ext cx="5264381" cy="27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2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351314" y="117933"/>
            <a:ext cx="4441371" cy="674914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Using HTTP request smuggling to perform web cache deception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546D0681-97BD-6D59-7AEE-0910786C021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8887" y="1014662"/>
            <a:ext cx="3986226" cy="2561565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08B7A9A8-0F9F-03D7-3E39-7625EF25AE7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2862" y="3798042"/>
            <a:ext cx="4857650" cy="118400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9DFBAF-929D-2B65-58D7-0A9D7A10B493}"/>
              </a:ext>
            </a:extLst>
          </p:cNvPr>
          <p:cNvSpPr txBox="1"/>
          <p:nvPr/>
        </p:nvSpPr>
        <p:spPr>
          <a:xfrm>
            <a:off x="642257" y="3800763"/>
            <a:ext cx="2190719" cy="523220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Attacker uses this URL to gain content</a:t>
            </a:r>
          </a:p>
        </p:txBody>
      </p:sp>
      <p:cxnSp>
        <p:nvCxnSpPr>
          <p:cNvPr id="9" name="Google Shape;117;p20">
            <a:extLst>
              <a:ext uri="{FF2B5EF4-FFF2-40B4-BE49-F238E27FC236}">
                <a16:creationId xmlns:a16="http://schemas.microsoft.com/office/drawing/2014/main" id="{A46C2A79-7F3C-0912-D886-619B36046328}"/>
              </a:ext>
            </a:extLst>
          </p:cNvPr>
          <p:cNvCxnSpPr>
            <a:cxnSpLocks/>
          </p:cNvCxnSpPr>
          <p:nvPr/>
        </p:nvCxnSpPr>
        <p:spPr>
          <a:xfrm>
            <a:off x="2838047" y="4160443"/>
            <a:ext cx="854815" cy="0"/>
          </a:xfrm>
          <a:prstGeom prst="straightConnector1">
            <a:avLst/>
          </a:prstGeom>
          <a:noFill/>
          <a:ln w="15875" cap="flat" cmpd="sng">
            <a:solidFill>
              <a:srgbClr val="7BA258"/>
            </a:solidFill>
            <a:prstDash val="solid"/>
            <a:round/>
            <a:headEnd type="none" w="lg" len="lg"/>
            <a:tailEnd type="arrow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5290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0" y="84243"/>
            <a:ext cx="6986983" cy="1059157"/>
            <a:chOff x="0" y="92875"/>
            <a:chExt cx="7705090" cy="1167688"/>
          </a:xfrm>
        </p:grpSpPr>
        <p:sp>
          <p:nvSpPr>
            <p:cNvPr id="94" name="Google Shape;94;p19"/>
            <p:cNvSpPr/>
            <p:nvPr/>
          </p:nvSpPr>
          <p:spPr>
            <a:xfrm>
              <a:off x="0" y="1238973"/>
              <a:ext cx="7687309" cy="21590"/>
            </a:xfrm>
            <a:custGeom>
              <a:avLst/>
              <a:gdLst/>
              <a:ahLst/>
              <a:cxnLst/>
              <a:rect l="l" t="t" r="r" b="b"/>
              <a:pathLst>
                <a:path w="7687309" h="21590" extrusionOk="0">
                  <a:moveTo>
                    <a:pt x="0" y="21043"/>
                  </a:moveTo>
                  <a:lnTo>
                    <a:pt x="7687081" y="21043"/>
                  </a:lnTo>
                  <a:lnTo>
                    <a:pt x="7687081" y="0"/>
                  </a:lnTo>
                  <a:lnTo>
                    <a:pt x="0" y="0"/>
                  </a:lnTo>
                  <a:lnTo>
                    <a:pt x="0" y="21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93433"/>
              <a:ext cx="7705090" cy="1149350"/>
            </a:xfrm>
            <a:custGeom>
              <a:avLst/>
              <a:gdLst/>
              <a:ahLst/>
              <a:cxnLst/>
              <a:rect l="l" t="t" r="r" b="b"/>
              <a:pathLst>
                <a:path w="7705090" h="1149350" extrusionOk="0">
                  <a:moveTo>
                    <a:pt x="7704937" y="2540"/>
                  </a:moveTo>
                  <a:lnTo>
                    <a:pt x="7703477" y="2540"/>
                  </a:lnTo>
                  <a:lnTo>
                    <a:pt x="770347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45540"/>
                  </a:lnTo>
                  <a:lnTo>
                    <a:pt x="0" y="1149350"/>
                  </a:lnTo>
                  <a:lnTo>
                    <a:pt x="7702969" y="1149350"/>
                  </a:lnTo>
                  <a:lnTo>
                    <a:pt x="7702969" y="1145540"/>
                  </a:lnTo>
                  <a:lnTo>
                    <a:pt x="7704937" y="1145540"/>
                  </a:lnTo>
                  <a:lnTo>
                    <a:pt x="7704937" y="2540"/>
                  </a:lnTo>
                  <a:close/>
                </a:path>
              </a:pathLst>
            </a:custGeom>
            <a:solidFill>
              <a:srgbClr val="246D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0041" y="92875"/>
              <a:ext cx="6735953" cy="1056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9"/>
            <p:cNvSpPr/>
            <p:nvPr/>
          </p:nvSpPr>
          <p:spPr>
            <a:xfrm>
              <a:off x="0" y="92887"/>
              <a:ext cx="7705090" cy="1149985"/>
            </a:xfrm>
            <a:custGeom>
              <a:avLst/>
              <a:gdLst/>
              <a:ahLst/>
              <a:cxnLst/>
              <a:rect l="l" t="t" r="r" b="b"/>
              <a:pathLst>
                <a:path w="7705090" h="1149985" extrusionOk="0">
                  <a:moveTo>
                    <a:pt x="3839756" y="1149489"/>
                  </a:moveTo>
                  <a:lnTo>
                    <a:pt x="7697520" y="1149489"/>
                  </a:lnTo>
                  <a:lnTo>
                    <a:pt x="7701483" y="1149489"/>
                  </a:lnTo>
                  <a:lnTo>
                    <a:pt x="7705077" y="1145882"/>
                  </a:lnTo>
                  <a:lnTo>
                    <a:pt x="7705077" y="1141920"/>
                  </a:lnTo>
                  <a:lnTo>
                    <a:pt x="7705077" y="7200"/>
                  </a:lnTo>
                  <a:lnTo>
                    <a:pt x="7705077" y="3251"/>
                  </a:lnTo>
                  <a:lnTo>
                    <a:pt x="7701483" y="0"/>
                  </a:lnTo>
                  <a:lnTo>
                    <a:pt x="7697520" y="0"/>
                  </a:lnTo>
                  <a:lnTo>
                    <a:pt x="0" y="0"/>
                  </a:lnTo>
                </a:path>
                <a:path w="7705090" h="1149985" extrusionOk="0">
                  <a:moveTo>
                    <a:pt x="0" y="1149489"/>
                  </a:moveTo>
                  <a:lnTo>
                    <a:pt x="3839756" y="1149489"/>
                  </a:lnTo>
                </a:path>
              </a:pathLst>
            </a:custGeom>
            <a:noFill/>
            <a:ln w="11875" cap="flat" cmpd="sng">
              <a:solidFill>
                <a:srgbClr val="2243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98793"/>
              <a:ext cx="7698994" cy="113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5101753" cy="5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Cyber Offense and Defense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8065" y="179910"/>
            <a:ext cx="1967551" cy="898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3399632" y="3898242"/>
            <a:ext cx="5741488" cy="1245268"/>
            <a:chOff x="3749039" y="4297692"/>
            <a:chExt cx="6331585" cy="1372870"/>
          </a:xfrm>
        </p:grpSpPr>
        <p:sp>
          <p:nvSpPr>
            <p:cNvPr id="103" name="Google Shape;103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6330962" y="0"/>
                  </a:moveTo>
                  <a:lnTo>
                    <a:pt x="0" y="0"/>
                  </a:lnTo>
                  <a:lnTo>
                    <a:pt x="0" y="1372323"/>
                  </a:lnTo>
                  <a:lnTo>
                    <a:pt x="3165475" y="1372323"/>
                  </a:lnTo>
                  <a:lnTo>
                    <a:pt x="6330962" y="1372323"/>
                  </a:lnTo>
                  <a:lnTo>
                    <a:pt x="6330962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3165475" y="1372323"/>
                  </a:moveTo>
                  <a:lnTo>
                    <a:pt x="0" y="1372323"/>
                  </a:lnTo>
                  <a:lnTo>
                    <a:pt x="0" y="0"/>
                  </a:lnTo>
                  <a:lnTo>
                    <a:pt x="6330962" y="0"/>
                  </a:lnTo>
                  <a:lnTo>
                    <a:pt x="6330962" y="1372323"/>
                  </a:lnTo>
                  <a:lnTo>
                    <a:pt x="3165475" y="1372323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3724100" y="3966848"/>
            <a:ext cx="5092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marR="0" lvl="0" indent="0" algn="ctr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u="sng">
                <a:latin typeface="Arial"/>
                <a:ea typeface="Arial"/>
                <a:cs typeface="Arial"/>
                <a:sym typeface="Arial"/>
              </a:rPr>
              <a:t>Main References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93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" sz="1600" u="sng">
                <a:solidFill>
                  <a:schemeClr val="hlink"/>
                </a:solidFill>
                <a:hlinkClick r:id="rId6"/>
              </a:rPr>
              <a:t>https://portswigger.net/web-security/request-smuggling#what-is-http-request-smuggling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1;p20">
            <a:extLst>
              <a:ext uri="{FF2B5EF4-FFF2-40B4-BE49-F238E27FC236}">
                <a16:creationId xmlns:a16="http://schemas.microsoft.com/office/drawing/2014/main" id="{32908578-CEAF-B11D-2727-062C739AFA0C}"/>
              </a:ext>
            </a:extLst>
          </p:cNvPr>
          <p:cNvSpPr/>
          <p:nvPr/>
        </p:nvSpPr>
        <p:spPr>
          <a:xfrm>
            <a:off x="1701256" y="2106994"/>
            <a:ext cx="5741488" cy="898747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5356" algn="ctr">
              <a:spcBef>
                <a:spcPts val="137"/>
              </a:spcBef>
            </a:pPr>
            <a:r>
              <a:rPr lang="it-IT" sz="2800" dirty="0" err="1">
                <a:solidFill>
                  <a:schemeClr val="tx1"/>
                </a:solidFill>
              </a:rPr>
              <a:t>Prevention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9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208840" y="288432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How to prevent HTTP request smuggling vulnerabilities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BB8153-EBE9-AC2E-6912-FF8B1EBAC7EF}"/>
              </a:ext>
            </a:extLst>
          </p:cNvPr>
          <p:cNvSpPr txBox="1"/>
          <p:nvPr/>
        </p:nvSpPr>
        <p:spPr>
          <a:xfrm>
            <a:off x="808074" y="1190847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Use HTTP/2 end to end and disable HTTP downgrading if possible. HTTP/2 uses a robust mechanism for determining the length of requests and, when used end to end, is inherently protected against request smuggling.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DCD7C6-496F-B0C1-FE3D-EAB054911A67}"/>
              </a:ext>
            </a:extLst>
          </p:cNvPr>
          <p:cNvSpPr txBox="1"/>
          <p:nvPr/>
        </p:nvSpPr>
        <p:spPr>
          <a:xfrm>
            <a:off x="808074" y="1929511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Make the front-end server normalize ambiguous requests and make the back-end server reject any that are still ambiguous, closing the TCP connection in the process.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0811E7-0FC8-99B5-94E8-C9715214D2B6}"/>
              </a:ext>
            </a:extLst>
          </p:cNvPr>
          <p:cNvSpPr txBox="1"/>
          <p:nvPr/>
        </p:nvSpPr>
        <p:spPr>
          <a:xfrm>
            <a:off x="808073" y="2668175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Never assume that requests won't have a body. This is the fundamental cause of both CL.0 and client-side desync vulnerabilities.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72926D-4570-94A5-1952-65B30C39C35E}"/>
              </a:ext>
            </a:extLst>
          </p:cNvPr>
          <p:cNvSpPr txBox="1"/>
          <p:nvPr/>
        </p:nvSpPr>
        <p:spPr>
          <a:xfrm>
            <a:off x="808072" y="3191395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Default to discarding the connection if server-level exceptions are triggered when handling requests.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19EDA-239B-F3C7-82F4-7E42816ADAD3}"/>
              </a:ext>
            </a:extLst>
          </p:cNvPr>
          <p:cNvSpPr txBox="1"/>
          <p:nvPr/>
        </p:nvSpPr>
        <p:spPr>
          <a:xfrm>
            <a:off x="808071" y="3731324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If you route traffic through a forward proxy, ensure that upstream HTTP/2 is enabled if possible.</a:t>
            </a:r>
          </a:p>
        </p:txBody>
      </p:sp>
    </p:spTree>
    <p:extLst>
      <p:ext uri="{BB962C8B-B14F-4D97-AF65-F5344CB8AC3E}">
        <p14:creationId xmlns:p14="http://schemas.microsoft.com/office/powerpoint/2010/main" val="340393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208840" y="380443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How to prevent HTTP request smuggling vulnerabilities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22A44D-1FE5-FF69-CA60-9BCFA8E5A49E}"/>
              </a:ext>
            </a:extLst>
          </p:cNvPr>
          <p:cNvSpPr txBox="1"/>
          <p:nvPr/>
        </p:nvSpPr>
        <p:spPr>
          <a:xfrm>
            <a:off x="1529345" y="1338346"/>
            <a:ext cx="6085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HTTP request smuggling vulnerabilities arise in situations where the front-end server and back-end server use different mechanisms for determining the boundaries between requests.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018ABEF-9355-99B9-C50F-257957D8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17" y="2157254"/>
            <a:ext cx="3640561" cy="26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39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2610001" y="322069"/>
            <a:ext cx="3923998" cy="345558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2000" b="1" i="0" dirty="0">
                <a:effectLst/>
                <a:latin typeface="Arial" panose="020B0604020202020204" pitchFamily="34" charset="0"/>
              </a:rPr>
              <a:t>HTTP/2 downgrading</a:t>
            </a: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94AEC0-DC70-5E8F-5BCA-BF85514E09F4}"/>
              </a:ext>
            </a:extLst>
          </p:cNvPr>
          <p:cNvSpPr txBox="1"/>
          <p:nvPr/>
        </p:nvSpPr>
        <p:spPr>
          <a:xfrm>
            <a:off x="1041988" y="3906694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HTTP/2 downgrading, where servers convert HTTP/2 messages to HTTP/1 syntax, is common and often default in many reverse proxy services. Some services don't offer an option to disable this feature.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D4BD74-5D29-CF2B-0C91-93813139521C}"/>
              </a:ext>
            </a:extLst>
          </p:cNvPr>
          <p:cNvSpPr txBox="1"/>
          <p:nvPr/>
        </p:nvSpPr>
        <p:spPr>
          <a:xfrm>
            <a:off x="1041988" y="867474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In HTTP/2 environments, the common practice of downgrading HTTP/2 requests for the back-end is also fraught with issues and enables or simplifies a number of additional attacks.</a:t>
            </a:r>
            <a:endParaRPr lang="it-IT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7F64985-1DA8-F9FE-B4FF-247BEC58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17" y="1679290"/>
            <a:ext cx="5617160" cy="21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45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2610001" y="322069"/>
            <a:ext cx="3923998" cy="345558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2000" b="1" i="0" dirty="0">
                <a:effectLst/>
                <a:latin typeface="Arial" panose="020B0604020202020204" pitchFamily="34" charset="0"/>
              </a:rPr>
              <a:t>HTTP/2 downgrading</a:t>
            </a: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E44B79-3B0F-DAE6-8468-BCB3D078AA25}"/>
              </a:ext>
            </a:extLst>
          </p:cNvPr>
          <p:cNvSpPr txBox="1"/>
          <p:nvPr/>
        </p:nvSpPr>
        <p:spPr>
          <a:xfrm>
            <a:off x="808071" y="881790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Web servers supporting HTTP/2 often convert incoming HTTP/2 requests into HTTP/1 format to communicate with legacy back-end systems that only understand HTTP/1.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94AEC0-DC70-5E8F-5BCA-BF85514E09F4}"/>
              </a:ext>
            </a:extLst>
          </p:cNvPr>
          <p:cNvSpPr txBox="1"/>
          <p:nvPr/>
        </p:nvSpPr>
        <p:spPr>
          <a:xfrm>
            <a:off x="808071" y="2943244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When an HTTP/1 back-end responds, the front-end server translates it into an HTTP/2 response for the client, as both protocols represent the same information differently.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3B896-89DC-BE68-F898-9B8BECCAC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14" y="1467528"/>
            <a:ext cx="4332771" cy="141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D3FF4A-9039-1491-A44D-1924A89A1792}"/>
              </a:ext>
            </a:extLst>
          </p:cNvPr>
          <p:cNvSpPr txBox="1"/>
          <p:nvPr/>
        </p:nvSpPr>
        <p:spPr>
          <a:xfrm>
            <a:off x="808071" y="3528982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HTTP/2 downgrading to HTTP/1 can lead to request smuggling due to its three different length specification methods, exploiting mismatches and vulnerabilities not present in end-to-end HTTP/2 usage.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6113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1" y="0"/>
            <a:ext cx="4641515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it-IT" sz="3600" b="1" i="0" dirty="0">
                <a:effectLst/>
                <a:latin typeface="Arial" panose="020B0604020202020204" pitchFamily="34" charset="0"/>
              </a:rPr>
              <a:t>H2.CL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vulnerabilities</a:t>
            </a:r>
            <a:endParaRPr lang="it-IT" sz="3600" b="1" i="0" dirty="0">
              <a:effectLst/>
              <a:latin typeface="Arial" panose="020B0604020202020204" pitchFamily="34" charset="0"/>
            </a:endParaRP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E44B79-3B0F-DAE6-8468-BCB3D078AA25}"/>
              </a:ext>
            </a:extLst>
          </p:cNvPr>
          <p:cNvSpPr txBox="1"/>
          <p:nvPr/>
        </p:nvSpPr>
        <p:spPr>
          <a:xfrm>
            <a:off x="808070" y="763999"/>
            <a:ext cx="7060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During HTTP/2 to HTTP/1 downgrading, front-end servers may add an HTTP/1 Content-Length header based on HTTP/2's length mechanism. If HTTP/2 requests include their own content-length header, some servers reuse this value in the downgraded HTTP/1 request.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79CC4-3DCE-3AF8-E197-B9CD89737890}"/>
              </a:ext>
            </a:extLst>
          </p:cNvPr>
          <p:cNvSpPr txBox="1"/>
          <p:nvPr/>
        </p:nvSpPr>
        <p:spPr>
          <a:xfrm>
            <a:off x="808070" y="1718106"/>
            <a:ext cx="70600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The HTTP/2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spec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requires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matching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content-length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headers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with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its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built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-in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but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improper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validation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before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downgrading can lead to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request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smuggling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.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Injecting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a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misleading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content-length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header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can cause a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desync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as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the front-end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uses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HTTP/2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while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the HTTP/1 back-end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relies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on the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derived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Content-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leading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to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potential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security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vulnerabilities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0E4600-C8F2-5665-5143-903AA558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9" y="3023116"/>
            <a:ext cx="4382587" cy="18022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713C6AE-0E8E-9565-5765-2043B260A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470" y="3026478"/>
            <a:ext cx="4252172" cy="17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7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F95EF31-8820-F042-BC7A-A2C1B31246D4}"/>
              </a:ext>
            </a:extLst>
          </p:cNvPr>
          <p:cNvSpPr/>
          <p:nvPr/>
        </p:nvSpPr>
        <p:spPr>
          <a:xfrm>
            <a:off x="0" y="1123949"/>
            <a:ext cx="6971030" cy="19685"/>
          </a:xfrm>
          <a:custGeom>
            <a:avLst/>
            <a:gdLst/>
            <a:ahLst/>
            <a:cxnLst/>
            <a:rect l="l" t="t" r="r" b="b"/>
            <a:pathLst>
              <a:path w="6971030" h="19684">
                <a:moveTo>
                  <a:pt x="6970572" y="0"/>
                </a:moveTo>
                <a:lnTo>
                  <a:pt x="0" y="0"/>
                </a:lnTo>
                <a:lnTo>
                  <a:pt x="0" y="19316"/>
                </a:lnTo>
                <a:lnTo>
                  <a:pt x="6970572" y="19316"/>
                </a:lnTo>
                <a:lnTo>
                  <a:pt x="6970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50ED126-D426-215E-754E-B56F924E7D2B}"/>
              </a:ext>
            </a:extLst>
          </p:cNvPr>
          <p:cNvSpPr/>
          <p:nvPr/>
        </p:nvSpPr>
        <p:spPr>
          <a:xfrm>
            <a:off x="0" y="84581"/>
            <a:ext cx="6986905" cy="1042669"/>
          </a:xfrm>
          <a:custGeom>
            <a:avLst/>
            <a:gdLst/>
            <a:ahLst/>
            <a:cxnLst/>
            <a:rect l="l" t="t" r="r" b="b"/>
            <a:pathLst>
              <a:path w="6986905" h="1042669">
                <a:moveTo>
                  <a:pt x="6986638" y="2540"/>
                </a:moveTo>
                <a:lnTo>
                  <a:pt x="6985317" y="2540"/>
                </a:lnTo>
                <a:lnTo>
                  <a:pt x="6985317" y="0"/>
                </a:lnTo>
                <a:lnTo>
                  <a:pt x="0" y="0"/>
                </a:lnTo>
                <a:lnTo>
                  <a:pt x="0" y="2540"/>
                </a:lnTo>
                <a:lnTo>
                  <a:pt x="0" y="1038860"/>
                </a:lnTo>
                <a:lnTo>
                  <a:pt x="0" y="1042670"/>
                </a:lnTo>
                <a:lnTo>
                  <a:pt x="6984847" y="1042670"/>
                </a:lnTo>
                <a:lnTo>
                  <a:pt x="6984847" y="1038860"/>
                </a:lnTo>
                <a:lnTo>
                  <a:pt x="6986638" y="1038860"/>
                </a:lnTo>
                <a:lnTo>
                  <a:pt x="6986638" y="2540"/>
                </a:lnTo>
                <a:close/>
              </a:path>
            </a:pathLst>
          </a:custGeom>
          <a:solidFill>
            <a:srgbClr val="236CCE"/>
          </a:solidFill>
        </p:spPr>
        <p:txBody>
          <a:bodyPr wrap="square" lIns="360000" tIns="0" rIns="0" bIns="0" rtlCol="0" anchor="ctr"/>
          <a:lstStyle/>
          <a:p>
            <a:r>
              <a:rPr kumimoji="0" lang="it-IT" sz="3200" b="0" i="0" u="none" strike="noStrike" kern="0" cap="none" spc="-1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Questions</a:t>
            </a:r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5617F0E-285E-B6D5-959B-1F0A8A46C9E5}"/>
              </a:ext>
            </a:extLst>
          </p:cNvPr>
          <p:cNvSpPr/>
          <p:nvPr/>
        </p:nvSpPr>
        <p:spPr>
          <a:xfrm>
            <a:off x="-1" y="84576"/>
            <a:ext cx="6986905" cy="1042035"/>
          </a:xfrm>
          <a:custGeom>
            <a:avLst/>
            <a:gdLst/>
            <a:ahLst/>
            <a:cxnLst/>
            <a:rect l="l" t="t" r="r" b="b"/>
            <a:pathLst>
              <a:path w="6986905" h="1042035">
                <a:moveTo>
                  <a:pt x="3481793" y="1041971"/>
                </a:moveTo>
                <a:lnTo>
                  <a:pt x="6979919" y="1041971"/>
                </a:lnTo>
                <a:lnTo>
                  <a:pt x="6983514" y="1041971"/>
                </a:lnTo>
                <a:lnTo>
                  <a:pt x="6986765" y="1038707"/>
                </a:lnTo>
                <a:lnTo>
                  <a:pt x="6986765" y="1035113"/>
                </a:lnTo>
                <a:lnTo>
                  <a:pt x="6986765" y="6527"/>
                </a:lnTo>
                <a:lnTo>
                  <a:pt x="6986765" y="2946"/>
                </a:lnTo>
                <a:lnTo>
                  <a:pt x="6983514" y="0"/>
                </a:lnTo>
                <a:lnTo>
                  <a:pt x="6979919" y="0"/>
                </a:lnTo>
                <a:lnTo>
                  <a:pt x="0" y="0"/>
                </a:lnTo>
              </a:path>
            </a:pathLst>
          </a:custGeom>
          <a:ln w="11874">
            <a:solidFill>
              <a:srgbClr val="2143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7CBECB1-4889-77CF-021B-9C9282A8D81C}"/>
              </a:ext>
            </a:extLst>
          </p:cNvPr>
          <p:cNvSpPr/>
          <p:nvPr/>
        </p:nvSpPr>
        <p:spPr>
          <a:xfrm>
            <a:off x="0" y="1126548"/>
            <a:ext cx="3482340" cy="0"/>
          </a:xfrm>
          <a:custGeom>
            <a:avLst/>
            <a:gdLst/>
            <a:ahLst/>
            <a:cxnLst/>
            <a:rect l="l" t="t" r="r" b="b"/>
            <a:pathLst>
              <a:path w="3482340">
                <a:moveTo>
                  <a:pt x="0" y="0"/>
                </a:moveTo>
                <a:lnTo>
                  <a:pt x="3481793" y="0"/>
                </a:lnTo>
              </a:path>
            </a:pathLst>
          </a:custGeom>
          <a:ln w="11874">
            <a:solidFill>
              <a:srgbClr val="2143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10">
            <a:extLst>
              <a:ext uri="{FF2B5EF4-FFF2-40B4-BE49-F238E27FC236}">
                <a16:creationId xmlns:a16="http://schemas.microsoft.com/office/drawing/2014/main" id="{CA8081C8-704B-4039-9953-7DFABC4F8FD4}"/>
              </a:ext>
            </a:extLst>
          </p:cNvPr>
          <p:cNvGrpSpPr/>
          <p:nvPr/>
        </p:nvGrpSpPr>
        <p:grpSpPr>
          <a:xfrm>
            <a:off x="168404" y="1254253"/>
            <a:ext cx="8952865" cy="3886835"/>
            <a:chOff x="168402" y="1254252"/>
            <a:chExt cx="8952865" cy="3886835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C3C799FA-1CBE-59D8-F45F-E1813F9B30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7396" y="1925573"/>
              <a:ext cx="6333743" cy="3215259"/>
            </a:xfrm>
            <a:prstGeom prst="rect">
              <a:avLst/>
            </a:prstGeom>
          </p:spPr>
        </p:pic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16476A31-EB49-05A8-DDE3-BD834353FB9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402" y="1254252"/>
              <a:ext cx="2772155" cy="2029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30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23" y="744236"/>
            <a:ext cx="6394727" cy="3265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203700" y="3882150"/>
            <a:ext cx="8650276" cy="1163574"/>
          </a:xfrm>
          <a:custGeom>
            <a:avLst/>
            <a:gdLst/>
            <a:ahLst/>
            <a:cxnLst/>
            <a:rect l="l" t="t" r="r" b="b"/>
            <a:pathLst>
              <a:path w="9531985" h="457200" extrusionOk="0">
                <a:moveTo>
                  <a:pt x="9531362" y="0"/>
                </a:moveTo>
                <a:lnTo>
                  <a:pt x="0" y="0"/>
                </a:lnTo>
                <a:lnTo>
                  <a:pt x="0" y="457200"/>
                </a:lnTo>
                <a:lnTo>
                  <a:pt x="4765687" y="457200"/>
                </a:lnTo>
                <a:lnTo>
                  <a:pt x="9531362" y="457200"/>
                </a:lnTo>
                <a:lnTo>
                  <a:pt x="9531362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3" name="Google Shape;123;p21"/>
          <p:cNvSpPr txBox="1"/>
          <p:nvPr/>
        </p:nvSpPr>
        <p:spPr>
          <a:xfrm>
            <a:off x="207038" y="3936750"/>
            <a:ext cx="86436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975" rIns="0" bIns="0" anchor="t" anchorCtr="0">
            <a:spAutoFit/>
          </a:bodyPr>
          <a:lstStyle/>
          <a:p>
            <a:pPr marL="279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When the front-end server forwards HTTP requests to a back-end server, it typically sends several requests over the same back-end network connection, because this is much more efficient and performant. The protocol is very simple; HTTP requests are sent one after another, and the receiving server has to determine where one request ends and the next one begins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4085150" y="54325"/>
            <a:ext cx="4956632" cy="817245"/>
          </a:xfrm>
          <a:custGeom>
            <a:avLst/>
            <a:gdLst/>
            <a:ahLst/>
            <a:cxnLst/>
            <a:rect l="l" t="t" r="r" b="b"/>
            <a:pathLst>
              <a:path w="9531985" h="457200" extrusionOk="0">
                <a:moveTo>
                  <a:pt x="9531362" y="0"/>
                </a:moveTo>
                <a:lnTo>
                  <a:pt x="0" y="0"/>
                </a:lnTo>
                <a:lnTo>
                  <a:pt x="0" y="457200"/>
                </a:lnTo>
                <a:lnTo>
                  <a:pt x="4765687" y="457200"/>
                </a:lnTo>
                <a:lnTo>
                  <a:pt x="9531362" y="457200"/>
                </a:lnTo>
                <a:lnTo>
                  <a:pt x="9531362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6" name="Google Shape;126;p21"/>
          <p:cNvSpPr txBox="1"/>
          <p:nvPr/>
        </p:nvSpPr>
        <p:spPr>
          <a:xfrm>
            <a:off x="4085163" y="0"/>
            <a:ext cx="4956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 request smuggling is a technique for interfering with the way a web site processes sequences of HTTP requests that are received from one or more users.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0" y="0"/>
            <a:ext cx="3537814" cy="41490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dk1"/>
                </a:solidFill>
              </a:rPr>
              <a:t>HTTP request smuggling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0"/>
            <a:ext cx="3537814" cy="41490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dk1"/>
                </a:solidFill>
              </a:rPr>
              <a:t>HTTP request smuggling</a:t>
            </a:r>
            <a:endParaRPr sz="1600" dirty="0"/>
          </a:p>
        </p:txBody>
      </p:sp>
      <p:sp>
        <p:nvSpPr>
          <p:cNvPr id="135" name="Google Shape;135;p22"/>
          <p:cNvSpPr/>
          <p:nvPr/>
        </p:nvSpPr>
        <p:spPr>
          <a:xfrm>
            <a:off x="203700" y="4164850"/>
            <a:ext cx="8650276" cy="881253"/>
          </a:xfrm>
          <a:custGeom>
            <a:avLst/>
            <a:gdLst/>
            <a:ahLst/>
            <a:cxnLst/>
            <a:rect l="l" t="t" r="r" b="b"/>
            <a:pathLst>
              <a:path w="9531985" h="457200" extrusionOk="0">
                <a:moveTo>
                  <a:pt x="9531362" y="0"/>
                </a:moveTo>
                <a:lnTo>
                  <a:pt x="0" y="0"/>
                </a:lnTo>
                <a:lnTo>
                  <a:pt x="0" y="457200"/>
                </a:lnTo>
                <a:lnTo>
                  <a:pt x="4765687" y="457200"/>
                </a:lnTo>
                <a:lnTo>
                  <a:pt x="9531362" y="457200"/>
                </a:lnTo>
                <a:lnTo>
                  <a:pt x="9531362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6" name="Google Shape;136;p22"/>
          <p:cNvSpPr txBox="1"/>
          <p:nvPr/>
        </p:nvSpPr>
        <p:spPr>
          <a:xfrm>
            <a:off x="102625" y="4164850"/>
            <a:ext cx="86436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975" rIns="0" bIns="0" anchor="t" anchorCtr="0">
            <a:spAutoFit/>
          </a:bodyPr>
          <a:lstStyle/>
          <a:p>
            <a:pPr marL="279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It is crucial that the front-end and back-end systems agree about the boundaries between requests. Otherwise, an attacker might be able to send an ambiguous request that gets interpreted differently by the front-end and back-end systems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24" y="638797"/>
            <a:ext cx="6115551" cy="3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150818" y="133235"/>
            <a:ext cx="8892367" cy="696360"/>
          </a:xfrm>
          <a:custGeom>
            <a:avLst/>
            <a:gdLst/>
            <a:ahLst/>
            <a:cxnLst/>
            <a:rect l="l" t="t" r="r" b="b"/>
            <a:pathLst>
              <a:path w="9806305" h="767715" extrusionOk="0">
                <a:moveTo>
                  <a:pt x="9805682" y="0"/>
                </a:moveTo>
                <a:lnTo>
                  <a:pt x="0" y="0"/>
                </a:lnTo>
                <a:lnTo>
                  <a:pt x="0" y="767524"/>
                </a:lnTo>
                <a:lnTo>
                  <a:pt x="4902835" y="767524"/>
                </a:lnTo>
                <a:lnTo>
                  <a:pt x="9805682" y="767524"/>
                </a:lnTo>
                <a:lnTo>
                  <a:pt x="9805682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50843" y="133235"/>
            <a:ext cx="88923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9175" rIns="0" bIns="0" anchor="t" anchorCtr="0">
            <a:spAutoFit/>
          </a:bodyPr>
          <a:lstStyle/>
          <a:p>
            <a:pPr marL="393700" marR="241300" lvl="0" indent="-2159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</a:rPr>
              <a:t>Most HTTP request smuggling vulnerabilities arise because the HTTP/1 specification provides two different ways to specify where a request ends: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36625" y="946900"/>
            <a:ext cx="6445200" cy="349800"/>
          </a:xfrm>
          <a:prstGeom prst="rect">
            <a:avLst/>
          </a:prstGeom>
          <a:solidFill>
            <a:srgbClr val="CEE6F4"/>
          </a:solidFill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2500" rIns="0" bIns="0" anchor="t" anchorCtr="0">
            <a:spAutoFit/>
          </a:bodyPr>
          <a:lstStyle/>
          <a:p>
            <a:pPr marL="533400" marR="152400" lvl="0" indent="-3683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Content-Length: it specifies the length of the message body in bytes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812" y="1468597"/>
            <a:ext cx="4488437" cy="14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536625" y="2967600"/>
            <a:ext cx="7791000" cy="349800"/>
          </a:xfrm>
          <a:prstGeom prst="rect">
            <a:avLst/>
          </a:prstGeom>
          <a:solidFill>
            <a:srgbClr val="CEE6F4"/>
          </a:solidFill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2500" rIns="0" bIns="0" anchor="t" anchorCtr="0">
            <a:spAutoFit/>
          </a:bodyPr>
          <a:lstStyle/>
          <a:p>
            <a:pPr marL="533400" marR="152400" lvl="0" indent="-3683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Transfer-Encoding: used to specify that the message body uses chunked encoding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801" y="3513700"/>
            <a:ext cx="4488449" cy="158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3"/>
          <p:cNvGrpSpPr/>
          <p:nvPr/>
        </p:nvGrpSpPr>
        <p:grpSpPr>
          <a:xfrm rot="-9736461">
            <a:off x="3248723" y="4831364"/>
            <a:ext cx="829801" cy="166461"/>
            <a:chOff x="7935836" y="2070011"/>
            <a:chExt cx="915034" cy="183514"/>
          </a:xfrm>
        </p:grpSpPr>
        <p:sp>
          <p:nvSpPr>
            <p:cNvPr id="149" name="Google Shape;149;p23"/>
            <p:cNvSpPr/>
            <p:nvPr/>
          </p:nvSpPr>
          <p:spPr>
            <a:xfrm>
              <a:off x="7935836" y="2070011"/>
              <a:ext cx="915034" cy="183514"/>
            </a:xfrm>
            <a:custGeom>
              <a:avLst/>
              <a:gdLst/>
              <a:ahLst/>
              <a:cxnLst/>
              <a:rect l="l" t="t" r="r" b="b"/>
              <a:pathLst>
                <a:path w="915034" h="183514" extrusionOk="0">
                  <a:moveTo>
                    <a:pt x="228600" y="0"/>
                  </a:move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lnTo>
                    <a:pt x="228600" y="457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7935836" y="2070011"/>
              <a:ext cx="915034" cy="183514"/>
            </a:xfrm>
            <a:custGeom>
              <a:avLst/>
              <a:gdLst/>
              <a:ahLst/>
              <a:cxnLst/>
              <a:rect l="l" t="t" r="r" b="b"/>
              <a:pathLst>
                <a:path w="915034" h="183514" extrusionOk="0">
                  <a:moveTo>
                    <a:pt x="914768" y="45720"/>
                  </a:moveTo>
                  <a:lnTo>
                    <a:pt x="228600" y="45720"/>
                  </a:lnTo>
                  <a:lnTo>
                    <a:pt x="228600" y="0"/>
                  </a:ln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51" name="Google Shape;151;p23"/>
          <p:cNvSpPr txBox="1"/>
          <p:nvPr/>
        </p:nvSpPr>
        <p:spPr>
          <a:xfrm>
            <a:off x="880450" y="3628075"/>
            <a:ext cx="3036600" cy="1035300"/>
          </a:xfrm>
          <a:prstGeom prst="rect">
            <a:avLst/>
          </a:prstGeom>
          <a:solidFill>
            <a:srgbClr val="CEE6F4"/>
          </a:solidFill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3275" rIns="0" bIns="0" anchor="t" anchorCtr="0">
            <a:spAutoFit/>
          </a:bodyPr>
          <a:lstStyle/>
          <a:p>
            <a:pPr marL="304800" marR="127000" lvl="0" indent="-165100" algn="l" rtl="0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specify the size of the chunk, the next line will contain the real content. If the chunk is 0, the next line has to be empty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81606" y="179393"/>
            <a:ext cx="5725743" cy="618330"/>
          </a:xfrm>
          <a:custGeom>
            <a:avLst/>
            <a:gdLst/>
            <a:ahLst/>
            <a:cxnLst/>
            <a:rect l="l" t="t" r="r" b="b"/>
            <a:pathLst>
              <a:path w="6309359" h="681355" extrusionOk="0">
                <a:moveTo>
                  <a:pt x="6309360" y="0"/>
                </a:moveTo>
                <a:lnTo>
                  <a:pt x="0" y="0"/>
                </a:lnTo>
                <a:lnTo>
                  <a:pt x="0" y="681113"/>
                </a:lnTo>
                <a:lnTo>
                  <a:pt x="3154679" y="681113"/>
                </a:lnTo>
                <a:lnTo>
                  <a:pt x="6309360" y="681113"/>
                </a:lnTo>
                <a:lnTo>
                  <a:pt x="630936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7" name="Google Shape;157;p24"/>
          <p:cNvSpPr txBox="1"/>
          <p:nvPr/>
        </p:nvSpPr>
        <p:spPr>
          <a:xfrm>
            <a:off x="-820800" y="172657"/>
            <a:ext cx="8373000" cy="6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475" rIns="0" bIns="0" anchor="ctr" anchorCtr="0">
            <a:spAutoFit/>
          </a:bodyPr>
          <a:lstStyle/>
          <a:p>
            <a:pPr marL="1435100" marR="1244600" lvl="0" indent="-1905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HTTP/1 specification provides two different methods for specifying the length of HTTP messages.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2324803" y="985778"/>
            <a:ext cx="3482546" cy="998644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12700">
            <a:solidFill>
              <a:srgbClr val="7F7F7F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0000"/>
            <a:r>
              <a:rPr lang="en-US" sz="1600" dirty="0"/>
              <a:t>Some servers do not support the Transfer-Encoding header in requests.</a:t>
            </a:r>
            <a:endParaRPr sz="1600" dirty="0"/>
          </a:p>
        </p:txBody>
      </p:sp>
      <p:grpSp>
        <p:nvGrpSpPr>
          <p:cNvPr id="165" name="Google Shape;165;p24"/>
          <p:cNvGrpSpPr/>
          <p:nvPr/>
        </p:nvGrpSpPr>
        <p:grpSpPr>
          <a:xfrm>
            <a:off x="6696678" y="156776"/>
            <a:ext cx="2147158" cy="1911901"/>
            <a:chOff x="6300724" y="2149932"/>
            <a:chExt cx="2194560" cy="2011680"/>
          </a:xfrm>
        </p:grpSpPr>
        <p:sp>
          <p:nvSpPr>
            <p:cNvPr id="166" name="Google Shape;166;p24"/>
            <p:cNvSpPr/>
            <p:nvPr/>
          </p:nvSpPr>
          <p:spPr>
            <a:xfrm>
              <a:off x="6300724" y="2149932"/>
              <a:ext cx="2194560" cy="2011680"/>
            </a:xfrm>
            <a:custGeom>
              <a:avLst/>
              <a:gdLst/>
              <a:ahLst/>
              <a:cxnLst/>
              <a:rect l="l" t="t" r="r" b="b"/>
              <a:pathLst>
                <a:path w="2194559" h="2011679" extrusionOk="0">
                  <a:moveTo>
                    <a:pt x="2194559" y="0"/>
                  </a:moveTo>
                  <a:lnTo>
                    <a:pt x="0" y="0"/>
                  </a:lnTo>
                  <a:lnTo>
                    <a:pt x="0" y="2011679"/>
                  </a:lnTo>
                  <a:lnTo>
                    <a:pt x="1097279" y="2011679"/>
                  </a:lnTo>
                  <a:lnTo>
                    <a:pt x="2194559" y="2011679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CEE6F4"/>
            </a:solidFill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300724" y="2149932"/>
              <a:ext cx="2194560" cy="2011680"/>
            </a:xfrm>
            <a:custGeom>
              <a:avLst/>
              <a:gdLst/>
              <a:ahLst/>
              <a:cxnLst/>
              <a:rect l="l" t="t" r="r" b="b"/>
              <a:pathLst>
                <a:path w="2194559" h="2011679" extrusionOk="0">
                  <a:moveTo>
                    <a:pt x="1097279" y="2011679"/>
                  </a:moveTo>
                  <a:lnTo>
                    <a:pt x="0" y="2011679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2011679"/>
                  </a:lnTo>
                  <a:lnTo>
                    <a:pt x="1097279" y="2011679"/>
                  </a:lnTo>
                  <a:close/>
                </a:path>
              </a:pathLst>
            </a:custGeom>
            <a:noFill/>
            <a:ln w="18350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68" name="Google Shape;168;p24"/>
          <p:cNvSpPr txBox="1"/>
          <p:nvPr/>
        </p:nvSpPr>
        <p:spPr>
          <a:xfrm>
            <a:off x="6808350" y="299088"/>
            <a:ext cx="2580000" cy="162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ctr" anchorCtr="0">
            <a:spAutoFit/>
          </a:bodyPr>
          <a:lstStyle/>
          <a:p>
            <a:pPr marL="0" marR="609600" lvl="0" indent="0" algn="l" rtl="0">
              <a:lnSpc>
                <a:spcPct val="93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 dirty="0"/>
              <a:t>If both the Content-Length and Transfer-Encoding headers are present, then the Content-Length header should be ignored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2113200" y="4006476"/>
            <a:ext cx="6555561" cy="859306"/>
          </a:xfrm>
          <a:custGeom>
            <a:avLst/>
            <a:gdLst/>
            <a:ahLst/>
            <a:cxnLst/>
            <a:rect l="l" t="t" r="r" b="b"/>
            <a:pathLst>
              <a:path w="7223759" h="640079" extrusionOk="0">
                <a:moveTo>
                  <a:pt x="7223759" y="0"/>
                </a:moveTo>
                <a:lnTo>
                  <a:pt x="0" y="0"/>
                </a:lnTo>
                <a:lnTo>
                  <a:pt x="0" y="640080"/>
                </a:lnTo>
                <a:lnTo>
                  <a:pt x="3611879" y="640080"/>
                </a:lnTo>
                <a:lnTo>
                  <a:pt x="7223759" y="640080"/>
                </a:lnTo>
                <a:lnTo>
                  <a:pt x="7223759" y="0"/>
                </a:lnTo>
                <a:close/>
              </a:path>
            </a:pathLst>
          </a:custGeom>
          <a:solidFill>
            <a:srgbClr val="C8201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0" name="Google Shape;170;p24"/>
          <p:cNvSpPr txBox="1"/>
          <p:nvPr/>
        </p:nvSpPr>
        <p:spPr>
          <a:xfrm>
            <a:off x="2115725" y="4006374"/>
            <a:ext cx="6550500" cy="859500"/>
          </a:xfrm>
          <a:prstGeom prst="rect">
            <a:avLst/>
          </a:prstGeom>
          <a:noFill/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875" rIns="0" bIns="0" anchor="t" anchorCtr="0">
            <a:spAutoFit/>
          </a:bodyPr>
          <a:lstStyle/>
          <a:p>
            <a:pPr marL="1409700" marR="228600" lvl="0" indent="-1181100" algn="l" rtl="0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FFFFFF"/>
                </a:solidFill>
              </a:rPr>
              <a:t>The front-end and back-end servers  might disagree about the boundaries between successive requests, leading to request smuggling vulnerabilities.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3;p24">
            <a:extLst>
              <a:ext uri="{FF2B5EF4-FFF2-40B4-BE49-F238E27FC236}">
                <a16:creationId xmlns:a16="http://schemas.microsoft.com/office/drawing/2014/main" id="{7D31481B-7C10-1550-ADE8-0E87F321704C}"/>
              </a:ext>
            </a:extLst>
          </p:cNvPr>
          <p:cNvSpPr/>
          <p:nvPr/>
        </p:nvSpPr>
        <p:spPr>
          <a:xfrm>
            <a:off x="3877607" y="2538153"/>
            <a:ext cx="4966230" cy="998644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12700">
            <a:solidFill>
              <a:srgbClr val="7F7F7F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0000"/>
            <a:r>
              <a:rPr lang="en-US" sz="1600" dirty="0"/>
              <a:t>This might be sufficient to avoid ambiguity when only a single server is in play, but not when two or more servers are chained together.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10544F5A-DD98-C9A8-7FD3-34D454D2F18A}"/>
              </a:ext>
            </a:extLst>
          </p:cNvPr>
          <p:cNvSpPr/>
          <p:nvPr/>
        </p:nvSpPr>
        <p:spPr>
          <a:xfrm>
            <a:off x="142035" y="2160435"/>
            <a:ext cx="3482546" cy="998644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12700">
            <a:solidFill>
              <a:srgbClr val="7F7F7F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Some servers that do support the Transfer-Encoding header can be induced not to process it if the header is obfuscated in some way.</a:t>
            </a:r>
          </a:p>
          <a:p>
            <a:pPr marL="18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18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180195" y="187825"/>
            <a:ext cx="914857" cy="441177"/>
          </a:xfrm>
          <a:custGeom>
            <a:avLst/>
            <a:gdLst/>
            <a:ahLst/>
            <a:cxnLst/>
            <a:rect l="l" t="t" r="r" b="b"/>
            <a:pathLst>
              <a:path w="6309359" h="681355" extrusionOk="0">
                <a:moveTo>
                  <a:pt x="6309360" y="0"/>
                </a:moveTo>
                <a:lnTo>
                  <a:pt x="0" y="0"/>
                </a:lnTo>
                <a:lnTo>
                  <a:pt x="0" y="681113"/>
                </a:lnTo>
                <a:lnTo>
                  <a:pt x="3154679" y="681113"/>
                </a:lnTo>
                <a:lnTo>
                  <a:pt x="6309360" y="681113"/>
                </a:lnTo>
                <a:lnTo>
                  <a:pt x="630936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9" name="Google Shape;179;p25"/>
          <p:cNvSpPr txBox="1"/>
          <p:nvPr/>
        </p:nvSpPr>
        <p:spPr>
          <a:xfrm>
            <a:off x="-820800" y="187825"/>
            <a:ext cx="3468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475" rIns="0" bIns="0" anchor="t" anchorCtr="0">
            <a:spAutoFit/>
          </a:bodyPr>
          <a:lstStyle/>
          <a:p>
            <a:pPr marL="1435100" marR="1244600" lvl="0" indent="-1905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ZAP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1828625" y="187825"/>
            <a:ext cx="6259981" cy="1263015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1" name="Google Shape;181;p25"/>
          <p:cNvSpPr txBox="1"/>
          <p:nvPr/>
        </p:nvSpPr>
        <p:spPr>
          <a:xfrm>
            <a:off x="1941075" y="187825"/>
            <a:ext cx="688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"\r" (carriage return)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"\n" (line feed)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"\r\n" is the sequence that indicates the end of a line in the HTTP header</a:t>
            </a:r>
            <a:endParaRPr/>
          </a:p>
        </p:txBody>
      </p:sp>
      <p:pic>
        <p:nvPicPr>
          <p:cNvPr id="182" name="Google Shape;182;p25" title="lab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00" y="1569025"/>
            <a:ext cx="4210600" cy="3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 title="lab2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350" y="1569025"/>
            <a:ext cx="4294250" cy="3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81601" y="179398"/>
            <a:ext cx="5126354" cy="441177"/>
          </a:xfrm>
          <a:custGeom>
            <a:avLst/>
            <a:gdLst/>
            <a:ahLst/>
            <a:cxnLst/>
            <a:rect l="l" t="t" r="r" b="b"/>
            <a:pathLst>
              <a:path w="6309359" h="681355" extrusionOk="0">
                <a:moveTo>
                  <a:pt x="6309360" y="0"/>
                </a:moveTo>
                <a:lnTo>
                  <a:pt x="0" y="0"/>
                </a:lnTo>
                <a:lnTo>
                  <a:pt x="0" y="681113"/>
                </a:lnTo>
                <a:lnTo>
                  <a:pt x="3154679" y="681113"/>
                </a:lnTo>
                <a:lnTo>
                  <a:pt x="6309360" y="681113"/>
                </a:lnTo>
                <a:lnTo>
                  <a:pt x="630936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9" name="Google Shape;189;p26"/>
          <p:cNvSpPr txBox="1"/>
          <p:nvPr/>
        </p:nvSpPr>
        <p:spPr>
          <a:xfrm>
            <a:off x="-820800" y="187813"/>
            <a:ext cx="8373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475" rIns="0" bIns="0" anchor="t" anchorCtr="0">
            <a:spAutoFit/>
          </a:bodyPr>
          <a:lstStyle/>
          <a:p>
            <a:pPr marL="1435100" marR="1244600" lvl="0" indent="-1905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How to obfuscate the Transfer-Encoding header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2250600" y="1053775"/>
            <a:ext cx="4935016" cy="3352190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91" name="Google Shape;191;p26"/>
          <p:cNvSpPr txBox="1"/>
          <p:nvPr/>
        </p:nvSpPr>
        <p:spPr>
          <a:xfrm>
            <a:off x="2250623" y="1053775"/>
            <a:ext cx="4001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 xchunked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 : 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 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 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Transfer-Encoding:[tab]chunked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[space]Transfer-Encoding: 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X: X[\n]Transfer-Encoding: 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: chunked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0" y="84243"/>
            <a:ext cx="6986983" cy="1059157"/>
            <a:chOff x="0" y="92875"/>
            <a:chExt cx="7705090" cy="1167688"/>
          </a:xfrm>
        </p:grpSpPr>
        <p:sp>
          <p:nvSpPr>
            <p:cNvPr id="94" name="Google Shape;94;p19"/>
            <p:cNvSpPr/>
            <p:nvPr/>
          </p:nvSpPr>
          <p:spPr>
            <a:xfrm>
              <a:off x="0" y="1238973"/>
              <a:ext cx="7687309" cy="21590"/>
            </a:xfrm>
            <a:custGeom>
              <a:avLst/>
              <a:gdLst/>
              <a:ahLst/>
              <a:cxnLst/>
              <a:rect l="l" t="t" r="r" b="b"/>
              <a:pathLst>
                <a:path w="7687309" h="21590" extrusionOk="0">
                  <a:moveTo>
                    <a:pt x="0" y="21043"/>
                  </a:moveTo>
                  <a:lnTo>
                    <a:pt x="7687081" y="21043"/>
                  </a:lnTo>
                  <a:lnTo>
                    <a:pt x="7687081" y="0"/>
                  </a:lnTo>
                  <a:lnTo>
                    <a:pt x="0" y="0"/>
                  </a:lnTo>
                  <a:lnTo>
                    <a:pt x="0" y="21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93433"/>
              <a:ext cx="7705090" cy="1149350"/>
            </a:xfrm>
            <a:custGeom>
              <a:avLst/>
              <a:gdLst/>
              <a:ahLst/>
              <a:cxnLst/>
              <a:rect l="l" t="t" r="r" b="b"/>
              <a:pathLst>
                <a:path w="7705090" h="1149350" extrusionOk="0">
                  <a:moveTo>
                    <a:pt x="7704937" y="2540"/>
                  </a:moveTo>
                  <a:lnTo>
                    <a:pt x="7703477" y="2540"/>
                  </a:lnTo>
                  <a:lnTo>
                    <a:pt x="770347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45540"/>
                  </a:lnTo>
                  <a:lnTo>
                    <a:pt x="0" y="1149350"/>
                  </a:lnTo>
                  <a:lnTo>
                    <a:pt x="7702969" y="1149350"/>
                  </a:lnTo>
                  <a:lnTo>
                    <a:pt x="7702969" y="1145540"/>
                  </a:lnTo>
                  <a:lnTo>
                    <a:pt x="7704937" y="1145540"/>
                  </a:lnTo>
                  <a:lnTo>
                    <a:pt x="7704937" y="2540"/>
                  </a:lnTo>
                  <a:close/>
                </a:path>
              </a:pathLst>
            </a:custGeom>
            <a:solidFill>
              <a:srgbClr val="246D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0041" y="92875"/>
              <a:ext cx="6735953" cy="1056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9"/>
            <p:cNvSpPr/>
            <p:nvPr/>
          </p:nvSpPr>
          <p:spPr>
            <a:xfrm>
              <a:off x="0" y="92887"/>
              <a:ext cx="7705090" cy="1149985"/>
            </a:xfrm>
            <a:custGeom>
              <a:avLst/>
              <a:gdLst/>
              <a:ahLst/>
              <a:cxnLst/>
              <a:rect l="l" t="t" r="r" b="b"/>
              <a:pathLst>
                <a:path w="7705090" h="1149985" extrusionOk="0">
                  <a:moveTo>
                    <a:pt x="3839756" y="1149489"/>
                  </a:moveTo>
                  <a:lnTo>
                    <a:pt x="7697520" y="1149489"/>
                  </a:lnTo>
                  <a:lnTo>
                    <a:pt x="7701483" y="1149489"/>
                  </a:lnTo>
                  <a:lnTo>
                    <a:pt x="7705077" y="1145882"/>
                  </a:lnTo>
                  <a:lnTo>
                    <a:pt x="7705077" y="1141920"/>
                  </a:lnTo>
                  <a:lnTo>
                    <a:pt x="7705077" y="7200"/>
                  </a:lnTo>
                  <a:lnTo>
                    <a:pt x="7705077" y="3251"/>
                  </a:lnTo>
                  <a:lnTo>
                    <a:pt x="7701483" y="0"/>
                  </a:lnTo>
                  <a:lnTo>
                    <a:pt x="7697520" y="0"/>
                  </a:lnTo>
                  <a:lnTo>
                    <a:pt x="0" y="0"/>
                  </a:lnTo>
                </a:path>
                <a:path w="7705090" h="1149985" extrusionOk="0">
                  <a:moveTo>
                    <a:pt x="0" y="1149489"/>
                  </a:moveTo>
                  <a:lnTo>
                    <a:pt x="3839756" y="1149489"/>
                  </a:lnTo>
                </a:path>
              </a:pathLst>
            </a:custGeom>
            <a:noFill/>
            <a:ln w="11875" cap="flat" cmpd="sng">
              <a:solidFill>
                <a:srgbClr val="2243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98793"/>
              <a:ext cx="7698994" cy="113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5101753" cy="5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Cyber Offense and Defense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8065" y="179910"/>
            <a:ext cx="1967551" cy="898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3399632" y="3898242"/>
            <a:ext cx="5741488" cy="1245268"/>
            <a:chOff x="3749039" y="4297692"/>
            <a:chExt cx="6331585" cy="1372870"/>
          </a:xfrm>
        </p:grpSpPr>
        <p:sp>
          <p:nvSpPr>
            <p:cNvPr id="103" name="Google Shape;103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6330962" y="0"/>
                  </a:moveTo>
                  <a:lnTo>
                    <a:pt x="0" y="0"/>
                  </a:lnTo>
                  <a:lnTo>
                    <a:pt x="0" y="1372323"/>
                  </a:lnTo>
                  <a:lnTo>
                    <a:pt x="3165475" y="1372323"/>
                  </a:lnTo>
                  <a:lnTo>
                    <a:pt x="6330962" y="1372323"/>
                  </a:lnTo>
                  <a:lnTo>
                    <a:pt x="6330962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3165475" y="1372323"/>
                  </a:moveTo>
                  <a:lnTo>
                    <a:pt x="0" y="1372323"/>
                  </a:lnTo>
                  <a:lnTo>
                    <a:pt x="0" y="0"/>
                  </a:lnTo>
                  <a:lnTo>
                    <a:pt x="6330962" y="0"/>
                  </a:lnTo>
                  <a:lnTo>
                    <a:pt x="6330962" y="1372323"/>
                  </a:lnTo>
                  <a:lnTo>
                    <a:pt x="3165475" y="1372323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3724100" y="3966848"/>
            <a:ext cx="5092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marR="0" lvl="0" indent="0" algn="ctr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u="sng">
                <a:latin typeface="Arial"/>
                <a:ea typeface="Arial"/>
                <a:cs typeface="Arial"/>
                <a:sym typeface="Arial"/>
              </a:rPr>
              <a:t>Main References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93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" sz="1600" u="sng">
                <a:solidFill>
                  <a:schemeClr val="hlink"/>
                </a:solidFill>
                <a:hlinkClick r:id="rId6"/>
              </a:rPr>
              <a:t>https://portswigger.net/web-security/request-smuggling#what-is-http-request-smuggling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1;p20">
            <a:extLst>
              <a:ext uri="{FF2B5EF4-FFF2-40B4-BE49-F238E27FC236}">
                <a16:creationId xmlns:a16="http://schemas.microsoft.com/office/drawing/2014/main" id="{32908578-CEAF-B11D-2727-062C739AFA0C}"/>
              </a:ext>
            </a:extLst>
          </p:cNvPr>
          <p:cNvSpPr/>
          <p:nvPr/>
        </p:nvSpPr>
        <p:spPr>
          <a:xfrm>
            <a:off x="1701256" y="2106994"/>
            <a:ext cx="5741488" cy="898747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356" algn="ctr">
              <a:spcBef>
                <a:spcPts val="137"/>
              </a:spcBef>
            </a:pPr>
            <a:r>
              <a:rPr lang="it-IT" sz="2800" dirty="0" err="1">
                <a:solidFill>
                  <a:schemeClr val="tx1"/>
                </a:solidFill>
              </a:rPr>
              <a:t>Identifying</a:t>
            </a:r>
            <a:r>
              <a:rPr lang="it-IT" sz="2800" dirty="0">
                <a:solidFill>
                  <a:schemeClr val="tx1"/>
                </a:solidFill>
              </a:rPr>
              <a:t> and </a:t>
            </a:r>
            <a:r>
              <a:rPr lang="it-IT" sz="2800" dirty="0" err="1">
                <a:solidFill>
                  <a:schemeClr val="tx1"/>
                </a:solidFill>
              </a:rPr>
              <a:t>exploiting</a:t>
            </a:r>
            <a:r>
              <a:rPr lang="it-IT" sz="2800" dirty="0">
                <a:solidFill>
                  <a:schemeClr val="tx1"/>
                </a:solidFill>
              </a:rPr>
              <a:t> the </a:t>
            </a:r>
            <a:r>
              <a:rPr lang="it-IT" sz="2800" dirty="0" err="1">
                <a:solidFill>
                  <a:schemeClr val="tx1"/>
                </a:solidFill>
              </a:rPr>
              <a:t>vulnerability</a:t>
            </a:r>
            <a:endParaRPr lang="it-IT" sz="2800" spc="-1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656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83E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1336</Words>
  <Application>Microsoft Office PowerPoint</Application>
  <PresentationFormat>Presentazione su schermo (16:9)</PresentationFormat>
  <Paragraphs>117</Paragraphs>
  <Slides>29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Simple Light</vt:lpstr>
      <vt:lpstr>Office Theme</vt:lpstr>
      <vt:lpstr>Cyber Offense and Defense</vt:lpstr>
      <vt:lpstr>Presentazione standard di PowerPoint</vt:lpstr>
      <vt:lpstr>Presentazione standard di PowerPoint</vt:lpstr>
      <vt:lpstr>Presentazione standard di PowerPoint</vt:lpstr>
      <vt:lpstr>Most HTTP request smuggling vulnerabilities arise because the HTTP/1 specification provides two different ways to specify where a request ends:</vt:lpstr>
      <vt:lpstr>Presentazione standard di PowerPoint</vt:lpstr>
      <vt:lpstr>Presentazione standard di PowerPoint</vt:lpstr>
      <vt:lpstr>Presentazione standard di PowerPoint</vt:lpstr>
      <vt:lpstr>Cyber Offense and Defense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Cyber Offense and Defense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Offense and Defense</dc:title>
  <dc:creator>Francesco Vecchio</dc:creator>
  <cp:lastModifiedBy>Francesco Vecchio</cp:lastModifiedBy>
  <cp:revision>6</cp:revision>
  <dcterms:modified xsi:type="dcterms:W3CDTF">2023-12-21T03:33:29Z</dcterms:modified>
</cp:coreProperties>
</file>