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9"/>
  </p:notesMasterIdLst>
  <p:sldIdLst>
    <p:sldId id="256" r:id="rId3"/>
    <p:sldId id="257" r:id="rId4"/>
    <p:sldId id="268" r:id="rId5"/>
    <p:sldId id="265" r:id="rId6"/>
    <p:sldId id="266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232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3d5fac51_2_39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a63d5fac5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3d5fac51_2_56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a63d5fac5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31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7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3d5fac51_2_65:notes"/>
          <p:cNvSpPr txBox="1">
            <a:spLocks noGrp="1"/>
          </p:cNvSpPr>
          <p:nvPr>
            <p:ph type="body" idx="1"/>
          </p:nvPr>
        </p:nvSpPr>
        <p:spPr>
          <a:xfrm>
            <a:off x="685797" y="4343382"/>
            <a:ext cx="5486390" cy="41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3d5fac5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2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8252333" cy="5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swigger.net/web-security/request-smuggling#what-is-http-request-smuggling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0" y="84243"/>
            <a:ext cx="6986983" cy="1059157"/>
            <a:chOff x="0" y="92875"/>
            <a:chExt cx="7705090" cy="1167688"/>
          </a:xfrm>
        </p:grpSpPr>
        <p:sp>
          <p:nvSpPr>
            <p:cNvPr id="94" name="Google Shape;94;p19"/>
            <p:cNvSpPr/>
            <p:nvPr/>
          </p:nvSpPr>
          <p:spPr>
            <a:xfrm>
              <a:off x="0" y="1238973"/>
              <a:ext cx="7687309" cy="21590"/>
            </a:xfrm>
            <a:custGeom>
              <a:avLst/>
              <a:gdLst/>
              <a:ahLst/>
              <a:cxnLst/>
              <a:rect l="l" t="t" r="r" b="b"/>
              <a:pathLst>
                <a:path w="7687309" h="21590" extrusionOk="0">
                  <a:moveTo>
                    <a:pt x="0" y="21043"/>
                  </a:moveTo>
                  <a:lnTo>
                    <a:pt x="7687081" y="21043"/>
                  </a:lnTo>
                  <a:lnTo>
                    <a:pt x="7687081" y="0"/>
                  </a:lnTo>
                  <a:lnTo>
                    <a:pt x="0" y="0"/>
                  </a:lnTo>
                  <a:lnTo>
                    <a:pt x="0" y="21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93433"/>
              <a:ext cx="7705090" cy="1149350"/>
            </a:xfrm>
            <a:custGeom>
              <a:avLst/>
              <a:gdLst/>
              <a:ahLst/>
              <a:cxnLst/>
              <a:rect l="l" t="t" r="r" b="b"/>
              <a:pathLst>
                <a:path w="7705090" h="1149350" extrusionOk="0">
                  <a:moveTo>
                    <a:pt x="7704937" y="2540"/>
                  </a:moveTo>
                  <a:lnTo>
                    <a:pt x="7703477" y="2540"/>
                  </a:lnTo>
                  <a:lnTo>
                    <a:pt x="770347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45540"/>
                  </a:lnTo>
                  <a:lnTo>
                    <a:pt x="0" y="1149350"/>
                  </a:lnTo>
                  <a:lnTo>
                    <a:pt x="7702969" y="1149350"/>
                  </a:lnTo>
                  <a:lnTo>
                    <a:pt x="7702969" y="1145540"/>
                  </a:lnTo>
                  <a:lnTo>
                    <a:pt x="7704937" y="1145540"/>
                  </a:lnTo>
                  <a:lnTo>
                    <a:pt x="7704937" y="2540"/>
                  </a:lnTo>
                  <a:close/>
                </a:path>
              </a:pathLst>
            </a:custGeom>
            <a:solidFill>
              <a:srgbClr val="246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0041" y="92875"/>
              <a:ext cx="6735953" cy="1056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9"/>
            <p:cNvSpPr/>
            <p:nvPr/>
          </p:nvSpPr>
          <p:spPr>
            <a:xfrm>
              <a:off x="0" y="92887"/>
              <a:ext cx="7705090" cy="1149985"/>
            </a:xfrm>
            <a:custGeom>
              <a:avLst/>
              <a:gdLst/>
              <a:ahLst/>
              <a:cxnLst/>
              <a:rect l="l" t="t" r="r" b="b"/>
              <a:pathLst>
                <a:path w="7705090" h="1149985" extrusionOk="0">
                  <a:moveTo>
                    <a:pt x="3839756" y="1149489"/>
                  </a:moveTo>
                  <a:lnTo>
                    <a:pt x="7697520" y="1149489"/>
                  </a:lnTo>
                  <a:lnTo>
                    <a:pt x="7701483" y="1149489"/>
                  </a:lnTo>
                  <a:lnTo>
                    <a:pt x="7705077" y="1145882"/>
                  </a:lnTo>
                  <a:lnTo>
                    <a:pt x="7705077" y="1141920"/>
                  </a:lnTo>
                  <a:lnTo>
                    <a:pt x="7705077" y="7200"/>
                  </a:lnTo>
                  <a:lnTo>
                    <a:pt x="7705077" y="3251"/>
                  </a:lnTo>
                  <a:lnTo>
                    <a:pt x="7701483" y="0"/>
                  </a:lnTo>
                  <a:lnTo>
                    <a:pt x="7697520" y="0"/>
                  </a:lnTo>
                  <a:lnTo>
                    <a:pt x="0" y="0"/>
                  </a:lnTo>
                </a:path>
                <a:path w="7705090" h="1149985" extrusionOk="0">
                  <a:moveTo>
                    <a:pt x="0" y="1149489"/>
                  </a:moveTo>
                  <a:lnTo>
                    <a:pt x="3839756" y="1149489"/>
                  </a:lnTo>
                </a:path>
              </a:pathLst>
            </a:custGeom>
            <a:noFill/>
            <a:ln w="11875" cap="flat" cmpd="sng">
              <a:solidFill>
                <a:srgbClr val="2243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8793"/>
              <a:ext cx="7698994" cy="11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 txBox="1"/>
          <p:nvPr/>
        </p:nvSpPr>
        <p:spPr>
          <a:xfrm>
            <a:off x="2399575" y="1880575"/>
            <a:ext cx="418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700" b="1">
                <a:solidFill>
                  <a:schemeClr val="dk1"/>
                </a:solidFill>
              </a:rPr>
              <a:t>HTTP request smuggling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Group 1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45833" y="339851"/>
            <a:ext cx="5101753" cy="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Cyber Offense and Defense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8065" y="179910"/>
            <a:ext cx="1967551" cy="898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3399632" y="3898242"/>
            <a:ext cx="5741488" cy="1245268"/>
            <a:chOff x="3749039" y="4297692"/>
            <a:chExt cx="6331585" cy="1372870"/>
          </a:xfrm>
        </p:grpSpPr>
        <p:sp>
          <p:nvSpPr>
            <p:cNvPr id="103" name="Google Shape;103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6330962" y="0"/>
                  </a:moveTo>
                  <a:lnTo>
                    <a:pt x="0" y="0"/>
                  </a:lnTo>
                  <a:lnTo>
                    <a:pt x="0" y="1372323"/>
                  </a:lnTo>
                  <a:lnTo>
                    <a:pt x="3165475" y="1372323"/>
                  </a:lnTo>
                  <a:lnTo>
                    <a:pt x="6330962" y="1372323"/>
                  </a:lnTo>
                  <a:lnTo>
                    <a:pt x="6330962" y="0"/>
                  </a:lnTo>
                  <a:close/>
                </a:path>
              </a:pathLst>
            </a:custGeom>
            <a:solidFill>
              <a:srgbClr val="CEE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749039" y="4297692"/>
              <a:ext cx="6331585" cy="1372870"/>
            </a:xfrm>
            <a:custGeom>
              <a:avLst/>
              <a:gdLst/>
              <a:ahLst/>
              <a:cxnLst/>
              <a:rect l="l" t="t" r="r" b="b"/>
              <a:pathLst>
                <a:path w="6331584" h="1372870" extrusionOk="0">
                  <a:moveTo>
                    <a:pt x="3165475" y="1372323"/>
                  </a:moveTo>
                  <a:lnTo>
                    <a:pt x="0" y="1372323"/>
                  </a:lnTo>
                  <a:lnTo>
                    <a:pt x="0" y="0"/>
                  </a:lnTo>
                  <a:lnTo>
                    <a:pt x="6330962" y="0"/>
                  </a:lnTo>
                  <a:lnTo>
                    <a:pt x="6330962" y="1372323"/>
                  </a:lnTo>
                  <a:lnTo>
                    <a:pt x="3165475" y="1372323"/>
                  </a:lnTo>
                  <a:close/>
                </a:path>
              </a:pathLst>
            </a:custGeom>
            <a:noFill/>
            <a:ln w="183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3724100" y="3966848"/>
            <a:ext cx="5092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25" rIns="0" bIns="0" anchor="t" anchorCtr="0">
            <a:spAutoFit/>
          </a:bodyPr>
          <a:lstStyle/>
          <a:p>
            <a:pPr marL="0" marR="0" lvl="0" indent="0" algn="ctr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u="sng">
                <a:latin typeface="Arial"/>
                <a:ea typeface="Arial"/>
                <a:cs typeface="Arial"/>
                <a:sym typeface="Arial"/>
              </a:rPr>
              <a:t>Main References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93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" sz="1600" u="sng">
                <a:solidFill>
                  <a:schemeClr val="hlink"/>
                </a:solidFill>
                <a:hlinkClick r:id="rId6"/>
              </a:rPr>
              <a:t>https://portswigger.net/web-security/request-smuggling#what-is-http-request-smuggling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288432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BB8153-EBE9-AC2E-6912-FF8B1EBAC7EF}"/>
              </a:ext>
            </a:extLst>
          </p:cNvPr>
          <p:cNvSpPr txBox="1"/>
          <p:nvPr/>
        </p:nvSpPr>
        <p:spPr>
          <a:xfrm>
            <a:off x="808074" y="1190847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Use HTTP/2 end to end and disable HTTP downgrading if possible. HTTP/2 uses a robust mechanism for determining the length of requests and, when used end to end, is inherently protected against request smuggling.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DCD7C6-496F-B0C1-FE3D-EAB054911A67}"/>
              </a:ext>
            </a:extLst>
          </p:cNvPr>
          <p:cNvSpPr txBox="1"/>
          <p:nvPr/>
        </p:nvSpPr>
        <p:spPr>
          <a:xfrm>
            <a:off x="808074" y="1929511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Make the front-end server normalize ambiguous requests and make the back-end server reject any that are still ambiguous, closing the TCP connection in the process.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0811E7-0FC8-99B5-94E8-C9715214D2B6}"/>
              </a:ext>
            </a:extLst>
          </p:cNvPr>
          <p:cNvSpPr txBox="1"/>
          <p:nvPr/>
        </p:nvSpPr>
        <p:spPr>
          <a:xfrm>
            <a:off x="808073" y="266817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Never assume that requests won't have a body. This is the fundamental cause of both CL.0 and client-side desync vulnerabilities.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72926D-4570-94A5-1952-65B30C39C35E}"/>
              </a:ext>
            </a:extLst>
          </p:cNvPr>
          <p:cNvSpPr txBox="1"/>
          <p:nvPr/>
        </p:nvSpPr>
        <p:spPr>
          <a:xfrm>
            <a:off x="808072" y="3191395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Default to discarding the connection if server-level exceptions are triggered when handling requests.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19EDA-239B-F3C7-82F4-7E42816ADAD3}"/>
              </a:ext>
            </a:extLst>
          </p:cNvPr>
          <p:cNvSpPr txBox="1"/>
          <p:nvPr/>
        </p:nvSpPr>
        <p:spPr>
          <a:xfrm>
            <a:off x="808071" y="373132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If you route traffic through a forward proxy, ensure that upstream HTTP/2 is enabled if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208840" y="380443"/>
            <a:ext cx="4726319" cy="640805"/>
          </a:xfrm>
          <a:custGeom>
            <a:avLst/>
            <a:gdLst/>
            <a:ahLst/>
            <a:cxnLst/>
            <a:rect l="l" t="t" r="r" b="b"/>
            <a:pathLst>
              <a:path w="5212080" h="548640" extrusionOk="0">
                <a:moveTo>
                  <a:pt x="5212080" y="0"/>
                </a:moveTo>
                <a:lnTo>
                  <a:pt x="0" y="0"/>
                </a:lnTo>
                <a:lnTo>
                  <a:pt x="0" y="548639"/>
                </a:lnTo>
                <a:lnTo>
                  <a:pt x="2606040" y="548639"/>
                </a:lnTo>
                <a:lnTo>
                  <a:pt x="5212080" y="548639"/>
                </a:lnTo>
                <a:lnTo>
                  <a:pt x="5212080" y="0"/>
                </a:lnTo>
                <a:close/>
              </a:path>
            </a:pathLst>
          </a:custGeom>
          <a:solidFill>
            <a:srgbClr val="CEE6F4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 i="0" dirty="0">
                <a:effectLst/>
                <a:latin typeface="Arial" panose="020B0604020202020204" pitchFamily="34" charset="0"/>
              </a:rPr>
              <a:t>How to prevent HTTP request smuggling vulnerabilities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22A44D-1FE5-FF69-CA60-9BCFA8E5A49E}"/>
              </a:ext>
            </a:extLst>
          </p:cNvPr>
          <p:cNvSpPr txBox="1"/>
          <p:nvPr/>
        </p:nvSpPr>
        <p:spPr>
          <a:xfrm>
            <a:off x="1529345" y="1338346"/>
            <a:ext cx="608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 request smuggling vulnerabilities arise in situations where the front-end server and back-end server use different mechanisms for determining the boundaries between requests.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018ABEF-9355-99B9-C50F-257957D8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17" y="2157254"/>
            <a:ext cx="3640561" cy="26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1041988" y="390669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downgrading, where servers convert HTTP/2 messages to HTTP/1 syntax, is common and often default in many reverse proxy services. Some services don't offer an option to disable this feature.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D4BD74-5D29-CF2B-0C91-93813139521C}"/>
              </a:ext>
            </a:extLst>
          </p:cNvPr>
          <p:cNvSpPr txBox="1"/>
          <p:nvPr/>
        </p:nvSpPr>
        <p:spPr>
          <a:xfrm>
            <a:off x="1041988" y="867474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In HTTP/2 environments, the common practice of downgrading HTTP/2 requests for the back-end is also fraught with issues and enables or simplifies a number of additional attacks.</a:t>
            </a:r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7F64985-1DA8-F9FE-B4FF-247BEC58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17" y="1679290"/>
            <a:ext cx="5617160" cy="21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5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610001" y="322069"/>
            <a:ext cx="3923998" cy="345558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t-IT" sz="2000" b="1" i="0" dirty="0">
                <a:effectLst/>
                <a:latin typeface="Arial" panose="020B0604020202020204" pitchFamily="34" charset="0"/>
              </a:rPr>
              <a:t>HTTP/2 downgrading</a:t>
            </a: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1" y="881790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Web servers supporting HTTP/2 often convert incoming HTTP/2 requests into HTTP/1 format to communicate with legacy back-end systems that only understand HTTP/1.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AEC0-DC70-5E8F-5BCA-BF85514E09F4}"/>
              </a:ext>
            </a:extLst>
          </p:cNvPr>
          <p:cNvSpPr txBox="1"/>
          <p:nvPr/>
        </p:nvSpPr>
        <p:spPr>
          <a:xfrm>
            <a:off x="808071" y="2943244"/>
            <a:ext cx="70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When an HTTP/1 back-end responds, the front-end server translates it into an HTTP/2 response for the client, as both protocols represent the same information differently.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3B896-89DC-BE68-F898-9B8BECCAC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4" y="1467528"/>
            <a:ext cx="4332771" cy="141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D3FF4A-9039-1491-A44D-1924A89A1792}"/>
              </a:ext>
            </a:extLst>
          </p:cNvPr>
          <p:cNvSpPr txBox="1"/>
          <p:nvPr/>
        </p:nvSpPr>
        <p:spPr>
          <a:xfrm>
            <a:off x="808071" y="3528982"/>
            <a:ext cx="7060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HTTP/2 downgrading to HTTP/1 can lead to request smuggling due to its three different length specification methods, exploiting mismatches and vulnerabilities not present in end-to-end HTTP/2 usage.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61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" y="0"/>
            <a:ext cx="4641515" cy="523219"/>
          </a:xfrm>
          <a:custGeom>
            <a:avLst/>
            <a:gdLst/>
            <a:ahLst/>
            <a:cxnLst/>
            <a:rect l="l" t="t" r="r" b="b"/>
            <a:pathLst>
              <a:path w="4846320" h="457200" extrusionOk="0">
                <a:moveTo>
                  <a:pt x="4846320" y="0"/>
                </a:moveTo>
                <a:lnTo>
                  <a:pt x="0" y="0"/>
                </a:lnTo>
                <a:lnTo>
                  <a:pt x="0" y="457200"/>
                </a:lnTo>
                <a:lnTo>
                  <a:pt x="2423160" y="457200"/>
                </a:lnTo>
                <a:lnTo>
                  <a:pt x="4846320" y="457200"/>
                </a:lnTo>
                <a:lnTo>
                  <a:pt x="4846320" y="0"/>
                </a:lnTo>
                <a:close/>
              </a:path>
            </a:pathLst>
          </a:custGeom>
          <a:solidFill>
            <a:srgbClr val="CEE6F4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it-IT" sz="3600" b="1" i="0" dirty="0">
                <a:effectLst/>
                <a:latin typeface="Arial" panose="020B0604020202020204" pitchFamily="34" charset="0"/>
              </a:rPr>
              <a:t>H2.CL </a:t>
            </a:r>
            <a:r>
              <a:rPr lang="it-IT" sz="3600" b="1" i="0" dirty="0" err="1">
                <a:effectLst/>
                <a:latin typeface="Arial" panose="020B0604020202020204" pitchFamily="34" charset="0"/>
              </a:rPr>
              <a:t>vulnerabilities</a:t>
            </a:r>
            <a:endParaRPr lang="it-IT" sz="3600" b="1" i="0" dirty="0">
              <a:effectLst/>
              <a:latin typeface="Arial" panose="020B0604020202020204" pitchFamily="34" charset="0"/>
            </a:endParaRPr>
          </a:p>
          <a:p>
            <a:br>
              <a:rPr lang="it-IT" sz="2000" dirty="0"/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44B79-3B0F-DAE6-8468-BCB3D078AA25}"/>
              </a:ext>
            </a:extLst>
          </p:cNvPr>
          <p:cNvSpPr txBox="1"/>
          <p:nvPr/>
        </p:nvSpPr>
        <p:spPr>
          <a:xfrm>
            <a:off x="808070" y="763999"/>
            <a:ext cx="7060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During HTTP/2 to HTTP/1 downgrading, front-end servers may add an HTTP/1 Content-Length header based on HTTP/2's length mechanism. If HTTP/2 requests include their own content-length header, some servers reuse this value in the downgraded HTTP/1 request.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79CC4-3DCE-3AF8-E197-B9CD89737890}"/>
              </a:ext>
            </a:extLst>
          </p:cNvPr>
          <p:cNvSpPr txBox="1"/>
          <p:nvPr/>
        </p:nvSpPr>
        <p:spPr>
          <a:xfrm>
            <a:off x="808070" y="1718106"/>
            <a:ext cx="70600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The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spec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requires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matching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with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its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built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-in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but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improper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validation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before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downgrading can lead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request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smuggling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Injecting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misleading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content-length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header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can cause a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desync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as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front-end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uses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HTTP/2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while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the HTTP/1 back-end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relies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on the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derived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Content-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Length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,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leading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to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potential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 security </a:t>
            </a:r>
            <a:r>
              <a:rPr lang="it-IT" dirty="0" err="1">
                <a:solidFill>
                  <a:srgbClr val="5C5C5B"/>
                </a:solidFill>
                <a:latin typeface="Arial" panose="020B0604020202020204" pitchFamily="34" charset="0"/>
              </a:rPr>
              <a:t>vulnerabilities</a:t>
            </a:r>
            <a:r>
              <a:rPr lang="it-IT" dirty="0">
                <a:solidFill>
                  <a:srgbClr val="5C5C5B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0E4600-C8F2-5665-5143-903AA558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9" y="3023116"/>
            <a:ext cx="4382587" cy="18022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713C6AE-0E8E-9565-5765-2043B260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70" y="3026478"/>
            <a:ext cx="4252172" cy="17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72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83E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488</Words>
  <Application>Microsoft Office PowerPoint</Application>
  <PresentationFormat>Presentazione su schermo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Cyber Offense and Defense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Offense and Defense</dc:title>
  <dc:creator>Francesco Vecchio</dc:creator>
  <cp:lastModifiedBy>Francesco Vecchio</cp:lastModifiedBy>
  <cp:revision>3</cp:revision>
  <dcterms:modified xsi:type="dcterms:W3CDTF">2023-12-19T17:07:41Z</dcterms:modified>
</cp:coreProperties>
</file>