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6a8e3927c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6a8e3927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6a8e3927c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6a8e3927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6a8e3927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6a8e3927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6a8e3927c_0_3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6a8e3927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tes.google.com/unical.it/inf-enterpriseapplications" TargetMode="External"/><Relationship Id="rId4" Type="http://schemas.openxmlformats.org/officeDocument/2006/relationships/hyperlink" Target="https://github.com/dodaro/e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Enterprise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Contatti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Email:</a:t>
            </a:r>
            <a:r>
              <a:rPr lang="it"/>
              <a:t> carmine.dodaro@unical.it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Ricevimento: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Martedì 12:00-13:00 cubo 30B - 5° piano, tra ponte coperto e ponte scoperto (previo appuntamento)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 lunedì a venerdì su microsoft teams (previo appuntamento)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ricevimento si interrompe la settimana dell’esame e durante il mese di agosto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ricevimento è sugli argomenti del corso, NON sul progetto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Materiale Didattico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Libri:</a:t>
            </a:r>
            <a:endParaRPr b="1"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1600"/>
              <a:t>Martin Fowler</a:t>
            </a:r>
            <a:r>
              <a:rPr lang="it" sz="1600"/>
              <a:t>. </a:t>
            </a:r>
            <a:r>
              <a:rPr i="1" lang="it" sz="1600"/>
              <a:t>Patterns of Enterprise Application Architecture. </a:t>
            </a:r>
            <a:r>
              <a:rPr lang="it" sz="1600"/>
              <a:t>Addison-Wesley</a:t>
            </a:r>
            <a:r>
              <a:rPr lang="it" sz="1600"/>
              <a:t>, 2003.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1600"/>
              <a:t>Catalin Tudose: </a:t>
            </a:r>
            <a:r>
              <a:rPr i="1" lang="it" sz="1600"/>
              <a:t>Java Persistence with Spring Data and Hibernate</a:t>
            </a:r>
            <a:r>
              <a:rPr lang="it" sz="1600"/>
              <a:t>. Manning, 2022.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1600"/>
              <a:t>Neil Madden: </a:t>
            </a:r>
            <a:r>
              <a:rPr i="1" lang="it" sz="1600"/>
              <a:t>API Security in Action</a:t>
            </a:r>
            <a:r>
              <a:rPr lang="it" sz="1600"/>
              <a:t>. Manning, 2020.</a:t>
            </a:r>
            <a:endParaRPr sz="20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1600"/>
              <a:t>Chris Richardson. </a:t>
            </a:r>
            <a:r>
              <a:rPr i="1" lang="it" sz="1600"/>
              <a:t>Microservices Patterns.</a:t>
            </a:r>
            <a:r>
              <a:rPr lang="it" sz="1600"/>
              <a:t> Manning, 2019.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1600"/>
              <a:t>Sam Newman. </a:t>
            </a:r>
            <a:r>
              <a:rPr i="1" lang="it" sz="1600"/>
              <a:t>Building Microservice: Designing Fine-Grained Systems (second edition)</a:t>
            </a:r>
            <a:r>
              <a:rPr lang="it" sz="1600"/>
              <a:t>. O' Reilly, 2021.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1600"/>
              <a:t>John Carnell, Illary Huaylupo Sánchez. </a:t>
            </a:r>
            <a:r>
              <a:rPr i="1" lang="it" sz="1600"/>
              <a:t>Spring Microservices in Action (second edition).</a:t>
            </a:r>
            <a:r>
              <a:rPr lang="it" sz="1600"/>
              <a:t> Manning, 2021.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600"/>
              <a:t>Sito del corso</a:t>
            </a:r>
            <a:r>
              <a:rPr b="1" lang="it" sz="1600"/>
              <a:t>:</a:t>
            </a:r>
            <a:endParaRPr b="1"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3"/>
              </a:rPr>
              <a:t>Sito del corso</a:t>
            </a:r>
            <a:r>
              <a:rPr lang="it" sz="1600"/>
              <a:t> (slides, esercizi, comunicazioni, ecc.)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4"/>
              </a:rPr>
              <a:t>Codice (github)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Esame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45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Modalità d’esame</a:t>
            </a:r>
            <a:r>
              <a:rPr b="1" lang="it" sz="1600"/>
              <a:t>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Progetto:</a:t>
            </a:r>
            <a:r>
              <a:rPr lang="it" sz="1600"/>
              <a:t> Implementazione di un’applicazione enterprise usando i concetti visti durante il corso.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Orale:</a:t>
            </a:r>
            <a:r>
              <a:rPr lang="it" sz="1600"/>
              <a:t> Discussione e modifica del progetto, argomenti visti a lezione.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Altre informazioni: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La frequenza </a:t>
            </a:r>
            <a:r>
              <a:rPr b="1" lang="it" sz="1600"/>
              <a:t>è obbligatoria</a:t>
            </a:r>
            <a:r>
              <a:rPr lang="it" sz="1600"/>
              <a:t> (almeno il 70% delle lezioni di teoria/laboratorio).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NON</a:t>
            </a:r>
            <a:r>
              <a:rPr lang="it" sz="1600"/>
              <a:t> si può svolgere l’esame se non si è superato </a:t>
            </a:r>
            <a:r>
              <a:rPr b="1" lang="it" sz="1600"/>
              <a:t>User Interface Design.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NON</a:t>
            </a:r>
            <a:r>
              <a:rPr lang="it" sz="1600"/>
              <a:t> si può svolgere l’esame se non si è superato </a:t>
            </a:r>
            <a:r>
              <a:rPr b="1" lang="it" sz="1600"/>
              <a:t>Web Applications.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Corso: FAQ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4554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Dove trovo le slides?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l’argomento dell’ultima lezione?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la scadenza per la consegna del progetto?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650" y="1811225"/>
            <a:ext cx="293334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Argomenti del corso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3"/>
                </a:solidFill>
              </a:rPr>
              <a:t>Parte 1: Applicazioni Enterprise</a:t>
            </a:r>
            <a:endParaRPr sz="1600">
              <a:solidFill>
                <a:schemeClr val="accent3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Introduzione alle applicazioni enterprise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Gestione dei dati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Gestione della logica applicativa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Security in ambito enterprise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Architettura a microservizi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3"/>
                </a:solidFill>
              </a:rPr>
              <a:t>Parte 2: Applicazioni Mobile</a:t>
            </a:r>
            <a:endParaRPr sz="1600">
              <a:solidFill>
                <a:schemeClr val="accent3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Introduzione ai sistemi operativi mobile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Framework di sviluppo per applicazioni mobile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Componenti grafiche per lo sviluppo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Servizi basati sulla posizione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Sensori e hardware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