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229D38-D341-40D1-B7A5-932B280594D7}">
  <a:tblStyle styleId="{2F229D38-D341-40D1-B7A5-932B28059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a8822b0e9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a8822b0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a8822b0e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a8822b0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a8822b0e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a8822b0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a8822b0e9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a8822b0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a8822b0e9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a8822b0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a8822b0e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a8822b0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7387a7f3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7387a7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7387a7f3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7387a7f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7387a7f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7387a7f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387a7f3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7387a7f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a8822b0e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a8822b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74731b72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74731b7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772760c4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772760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ff5646f9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ff5646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772760c47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772760c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387a7f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387a7f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387a7f3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387a7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a8822b0e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a8822b0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8822b0e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a8822b0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8822b0e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a8822b0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a8822b0e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a8822b0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Enterprise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Integrazione con altre applicazioni enterprise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È raro che un’applicazione enterprise sia un sistema isolato.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 genere, è richiesta la comunicazione con altre applicazioni, che potrebbero essere implementate con altri linguaggi di programmazione oppure con tecnologie completamente diverse.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Anche se un’azienda ha una sola tecnologia per tutte le applicazioni, si potrebbero avere problemi legati a differenti interpretazioni dello stesso concetto. Ad esempio, per una divisione dell’università gli studenti sono coloro attualmente iscritti in un corso triennale o magistrale, mentre un’altra divisione potrebbe considerare studenti anche coloro che si sono laureati.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Inoltre, è opportuno considerare la complessità </a:t>
            </a:r>
            <a:r>
              <a:rPr lang="it" sz="1500"/>
              <a:t>intrinseca</a:t>
            </a:r>
            <a:r>
              <a:rPr lang="it" sz="1500"/>
              <a:t> della business logic, che rende complicata la progettazione dell’applicazione.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di applicazioni enterprise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Innanzitutto, dobbiamo considerare che non esiste una tecnologia magica da usare in ogni situazione visto che le applicazioni enterprise possono essere molto diverse tra loro e problemi diversi richiedono soluzioni diverse!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Consideriamo tre scenari: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Applicazione per la vendita di prodotti online.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Applicazione per la gestione dei dipendenti.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Applicazione per la gestione delle spese di una piccola impresa.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Vendita di prodotti online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Caratteristiche: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T</a:t>
            </a:r>
            <a:r>
              <a:rPr lang="it" sz="1500"/>
              <a:t>anti utenti che navigano un sito internet o un’applicazione mobile.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Tanti dati da memorizzare: prodotti, ordini, ...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Business logic piuttosto semplice (gestione dei prodotti, degli ordini, dei pagamenti, ecc.).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</a:t>
            </a:r>
            <a:r>
              <a:rPr lang="it"/>
              <a:t>estione dei dipendenti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Caratteristiche: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Pochi utenti che utilizzano contemporaneamente l’applicazione.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La quantità dei dati da memorizzare dipende dalla dimensione dell’azienda.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Business logic molto complicata: diversi casi da considerare, leggi speciali, differenze tra dipendenti con accordi salariali diversi, anzianità di ruolo, ecc.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spese di una piccola impresa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Caratteristiche: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Pochi utenti che utilizzano contemporaneamente l’applicazione.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Pochi dati da memorizzare.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Business logic piuttosto semplice.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 sé, lo sviluppo di un’applicazione non rappresenta una sfida, ma ha un ampio margine di crescita: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Dopo un breve periodo di utilizzo potrebbero essere richieste funzionalità più complesse.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Le scelte progettuali devono garantire abbastanza flessibilità ma allo stesso tempo non devono essere tali da bloccare lo sviluppo immediato dell’applicazione.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di applicazioni enterprise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</a:t>
            </a:r>
            <a:r>
              <a:rPr lang="it" sz="1500"/>
              <a:t>re scenari visti: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Applicazione per la vendita di prodotti online.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Applicazione per la gestione dei dipendenti.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Applicazione per la gestione delle spese di una piccola impresa.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Ogni applicazione ha le proprie criticità, quindi è difficile trovare un’architettura o una tecnologia che vada bene sempre.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Response time</a:t>
            </a:r>
            <a:r>
              <a:rPr lang="it" sz="1200"/>
              <a:t>: il tempo impiegato dal sistema per processare una richiesta dall’esterno.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Responsiveness</a:t>
            </a:r>
            <a:r>
              <a:rPr lang="it" sz="1200"/>
              <a:t>: il tempo impiegato dal sistema per confermare di aver ricevuto una richiesta.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Latency</a:t>
            </a:r>
            <a:r>
              <a:rPr lang="it" sz="1200"/>
              <a:t>: il tempo minimo richiesto per ricevere una qualunque risposta.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Throughput</a:t>
            </a:r>
            <a:r>
              <a:rPr lang="it" sz="1200"/>
              <a:t>: la quantità di operazioni che il sistema riesce a fare in un dato periodo di tempo. Es. se si copia un file il throughput potrebbe essere espresso in byte al secondo.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Performance</a:t>
            </a:r>
            <a:r>
              <a:rPr lang="it" sz="1200"/>
              <a:t>: può essere sia il response time e sia il throughput, in base alle esigenze richieste dall’applicazione. Response time e throughput sono spesso correlate tra di loro, ma in alcuni casi uno potrebbe migliorare il response time su un set ridotto di operazioni peggiorando il throughput generale, o viceversa, rispondere più lentamente ad alcune richieste migliorando il throughput generale.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Load</a:t>
            </a:r>
            <a:r>
              <a:rPr lang="it" sz="1200"/>
              <a:t>: l’attuale carico di lavoro gestito dal sistema. Di solito è collegato al numero di utenti connessi al sistema.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Load sensitivity</a:t>
            </a:r>
            <a:r>
              <a:rPr lang="it" sz="1200"/>
              <a:t>: indica come il response time varia al variare del load.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Efficiency</a:t>
            </a:r>
            <a:r>
              <a:rPr lang="it" sz="1200"/>
              <a:t>: la performance divisa per il numero di risorse.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Capacity</a:t>
            </a:r>
            <a:r>
              <a:rPr lang="it" sz="1200"/>
              <a:t>: indica il massimo load o throughput raggiungibile.</a:t>
            </a:r>
            <a:endParaRPr sz="1200"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 e terminologia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Misura l’impatto di aggiungere una risorsa sulle performance del sistema.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sistema idealmente scalabile tipicamente permette di aggiungere un componente hardware e di ottenere un miglioramento delle performance commisurabile all’aggiunta.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prima battuta ci riferiamo a due tipi di scalabilità: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solidFill>
                  <a:schemeClr val="accent3"/>
                </a:solidFill>
              </a:rPr>
              <a:t>Scalabilità verticale</a:t>
            </a:r>
            <a:r>
              <a:rPr lang="it" sz="1200"/>
              <a:t>: si intende l’aggiunta della risorsa a un server specifico. Es. l’aggiunta di un nuovo blocco di memoria, di un disco più veloce, ecc.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solidFill>
                  <a:schemeClr val="accent3"/>
                </a:solidFill>
              </a:rPr>
              <a:t>Scalabilità orizzontale</a:t>
            </a:r>
            <a:r>
              <a:rPr lang="it" sz="1200"/>
              <a:t>: si intende l’aggiunta di più server.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Scalabilità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1919075"/>
            <a:ext cx="8222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 genere si considerano le seguenti tipologie di architetture: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solidFill>
                  <a:schemeClr val="accent3"/>
                </a:solidFill>
              </a:rPr>
              <a:t>Monolite</a:t>
            </a:r>
            <a:r>
              <a:rPr lang="it" sz="1200"/>
              <a:t>: il più semplice, tutti i componenti sono condivisi.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A </a:t>
            </a:r>
            <a:r>
              <a:rPr lang="it" sz="1200">
                <a:solidFill>
                  <a:schemeClr val="accent3"/>
                </a:solidFill>
              </a:rPr>
              <a:t>n-strati</a:t>
            </a:r>
            <a:r>
              <a:rPr lang="it" sz="1200"/>
              <a:t> o </a:t>
            </a:r>
            <a:r>
              <a:rPr lang="it" sz="1200">
                <a:solidFill>
                  <a:schemeClr val="accent3"/>
                </a:solidFill>
              </a:rPr>
              <a:t>n-livelli</a:t>
            </a:r>
            <a:r>
              <a:rPr lang="it" sz="1200"/>
              <a:t> (tipicamente abbiamo 3 strati): presentazione, dominio e dati ognuno su un proprio strato.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solidFill>
                  <a:schemeClr val="accent3"/>
                </a:solidFill>
              </a:rPr>
              <a:t>Architettura esagonale</a:t>
            </a:r>
            <a:r>
              <a:rPr lang="it" sz="1200"/>
              <a:t>: al centro abbiamo la logica di business con alcuni elementi per l’interazione con l’esterno.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>
                <a:solidFill>
                  <a:schemeClr val="accent3"/>
                </a:solidFill>
              </a:rPr>
              <a:t>Microservizi</a:t>
            </a:r>
            <a:r>
              <a:rPr lang="it" sz="1200"/>
              <a:t>: servizi che sono piccoli, loosely coupled e distribuiti.</a:t>
            </a:r>
            <a:endParaRPr sz="1200"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Tipologie di architettura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Applicazioni enterprise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11100" y="2479550"/>
            <a:ext cx="8543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Libro di testo: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Martin Fowler. </a:t>
            </a:r>
            <a:r>
              <a:rPr i="1"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Patterns of Enterprise Application Architecture. </a:t>
            </a:r>
            <a:r>
              <a:rPr lang="it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Addison-Wesley, 2003.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Monolite</a:t>
            </a:r>
            <a:endParaRPr/>
          </a:p>
        </p:txBody>
      </p:sp>
      <p:grpSp>
        <p:nvGrpSpPr>
          <p:cNvPr id="180" name="Google Shape;180;p32"/>
          <p:cNvGrpSpPr/>
          <p:nvPr/>
        </p:nvGrpSpPr>
        <p:grpSpPr>
          <a:xfrm>
            <a:off x="482916" y="1200548"/>
            <a:ext cx="8108009" cy="3305848"/>
            <a:chOff x="2569525" y="2149525"/>
            <a:chExt cx="5385950" cy="2675500"/>
          </a:xfrm>
        </p:grpSpPr>
        <p:sp>
          <p:nvSpPr>
            <p:cNvPr id="181" name="Google Shape;181;p32"/>
            <p:cNvSpPr/>
            <p:nvPr/>
          </p:nvSpPr>
          <p:spPr>
            <a:xfrm>
              <a:off x="6203475" y="2607200"/>
              <a:ext cx="1495800" cy="32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MVC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6203475" y="3107950"/>
              <a:ext cx="1495800" cy="32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Spring services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6203475" y="3560900"/>
              <a:ext cx="1495800" cy="32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Spring data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5947275" y="2286700"/>
              <a:ext cx="2008200" cy="1795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   </a:t>
              </a:r>
              <a:r>
                <a:rPr lang="it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War packaging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6025875" y="4328525"/>
              <a:ext cx="355200" cy="4965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DB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6773775" y="4328525"/>
              <a:ext cx="355200" cy="4965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DB</a:t>
              </a: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7521663" y="4328525"/>
              <a:ext cx="355200" cy="4965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DB</a:t>
              </a:r>
              <a:endParaRPr/>
            </a:p>
          </p:txBody>
        </p:sp>
        <p:cxnSp>
          <p:nvCxnSpPr>
            <p:cNvPr id="188" name="Google Shape;188;p32"/>
            <p:cNvCxnSpPr>
              <a:stCxn id="184" idx="2"/>
              <a:endCxn id="185" idx="1"/>
            </p:cNvCxnSpPr>
            <p:nvPr/>
          </p:nvCxnSpPr>
          <p:spPr>
            <a:xfrm flipH="1">
              <a:off x="6203475" y="4082500"/>
              <a:ext cx="7479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32"/>
            <p:cNvCxnSpPr>
              <a:stCxn id="184" idx="2"/>
              <a:endCxn id="186" idx="1"/>
            </p:cNvCxnSpPr>
            <p:nvPr/>
          </p:nvCxnSpPr>
          <p:spPr>
            <a:xfrm>
              <a:off x="6951375" y="4082500"/>
              <a:ext cx="0" cy="24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32"/>
            <p:cNvCxnSpPr>
              <a:stCxn id="184" idx="2"/>
              <a:endCxn id="187" idx="1"/>
            </p:cNvCxnSpPr>
            <p:nvPr/>
          </p:nvCxnSpPr>
          <p:spPr>
            <a:xfrm>
              <a:off x="6951375" y="4082500"/>
              <a:ext cx="7479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32"/>
            <p:cNvSpPr/>
            <p:nvPr/>
          </p:nvSpPr>
          <p:spPr>
            <a:xfrm>
              <a:off x="5097475" y="2936338"/>
              <a:ext cx="355200" cy="496500"/>
            </a:xfrm>
            <a:prstGeom prst="can">
              <a:avLst>
                <a:gd fmla="val 25000" name="adj"/>
              </a:avLst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Code base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" name="Google Shape;192;p32"/>
            <p:cNvCxnSpPr>
              <a:stCxn id="191" idx="4"/>
              <a:endCxn id="184" idx="1"/>
            </p:cNvCxnSpPr>
            <p:nvPr/>
          </p:nvCxnSpPr>
          <p:spPr>
            <a:xfrm>
              <a:off x="5452675" y="3184588"/>
              <a:ext cx="49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" name="Google Shape;193;p32"/>
            <p:cNvSpPr/>
            <p:nvPr/>
          </p:nvSpPr>
          <p:spPr>
            <a:xfrm>
              <a:off x="2569525" y="2149525"/>
              <a:ext cx="696900" cy="246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Team 1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2569525" y="2702238"/>
              <a:ext cx="696900" cy="246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Team 2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2569525" y="3254975"/>
              <a:ext cx="696900" cy="246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Team 3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2569525" y="3807700"/>
              <a:ext cx="696900" cy="246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Team 4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" name="Google Shape;197;p32"/>
            <p:cNvCxnSpPr>
              <a:stCxn id="193" idx="3"/>
              <a:endCxn id="191" idx="1"/>
            </p:cNvCxnSpPr>
            <p:nvPr/>
          </p:nvCxnSpPr>
          <p:spPr>
            <a:xfrm>
              <a:off x="3266425" y="2272525"/>
              <a:ext cx="2008800" cy="6639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32"/>
            <p:cNvCxnSpPr>
              <a:stCxn id="194" idx="3"/>
              <a:endCxn id="191" idx="2"/>
            </p:cNvCxnSpPr>
            <p:nvPr/>
          </p:nvCxnSpPr>
          <p:spPr>
            <a:xfrm>
              <a:off x="3266425" y="2825238"/>
              <a:ext cx="1831200" cy="3594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32"/>
            <p:cNvCxnSpPr>
              <a:stCxn id="195" idx="3"/>
              <a:endCxn id="191" idx="2"/>
            </p:cNvCxnSpPr>
            <p:nvPr/>
          </p:nvCxnSpPr>
          <p:spPr>
            <a:xfrm flipH="1" rot="10800000">
              <a:off x="3266425" y="3184475"/>
              <a:ext cx="1831200" cy="1935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32"/>
            <p:cNvCxnSpPr>
              <a:stCxn id="196" idx="3"/>
              <a:endCxn id="191" idx="3"/>
            </p:cNvCxnSpPr>
            <p:nvPr/>
          </p:nvCxnSpPr>
          <p:spPr>
            <a:xfrm flipH="1" rot="10800000">
              <a:off x="3266425" y="3432700"/>
              <a:ext cx="2008800" cy="4980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3-strati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557225" y="972225"/>
            <a:ext cx="5232300" cy="11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Presentazione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primo strato contiene l’interfaccia utente.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 il compito di rendere chiaro all’utente le operazioni che può svolgere e di mostrare i risultati.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557225" y="2250325"/>
            <a:ext cx="5232300" cy="11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Dominio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Coordina l’applicazione.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Processa i comandi.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Effettua valutazioni logiche e calcoli.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occupa di far comunicare i due strati.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557225" y="3545725"/>
            <a:ext cx="5232300" cy="11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lo strato che contiene le informazioni memorizzate nei database o nel sistema.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occupa di memorizzare e leggere le informazioni e di metterle a disposizione degli altri stati.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33"/>
          <p:cNvGrpSpPr/>
          <p:nvPr/>
        </p:nvGrpSpPr>
        <p:grpSpPr>
          <a:xfrm>
            <a:off x="6394725" y="1271900"/>
            <a:ext cx="2167425" cy="3207096"/>
            <a:chOff x="6394725" y="1271900"/>
            <a:chExt cx="2167425" cy="3207096"/>
          </a:xfrm>
        </p:grpSpPr>
        <p:pic>
          <p:nvPicPr>
            <p:cNvPr id="210" name="Google Shape;21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4750" y="1271900"/>
              <a:ext cx="562550" cy="56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09575" y="1271900"/>
              <a:ext cx="562550" cy="56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3"/>
            <p:cNvSpPr/>
            <p:nvPr/>
          </p:nvSpPr>
          <p:spPr>
            <a:xfrm>
              <a:off x="6394725" y="2452200"/>
              <a:ext cx="942600" cy="562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Lista studenti triennali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33"/>
            <p:cNvCxnSpPr>
              <a:stCxn id="210" idx="2"/>
              <a:endCxn id="212" idx="0"/>
            </p:cNvCxnSpPr>
            <p:nvPr/>
          </p:nvCxnSpPr>
          <p:spPr>
            <a:xfrm>
              <a:off x="6866025" y="1834450"/>
              <a:ext cx="0" cy="6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" name="Google Shape;214;p33"/>
            <p:cNvSpPr/>
            <p:nvPr/>
          </p:nvSpPr>
          <p:spPr>
            <a:xfrm>
              <a:off x="7193006" y="3865496"/>
              <a:ext cx="534600" cy="6135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DB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33"/>
            <p:cNvCxnSpPr>
              <a:stCxn id="212" idx="2"/>
            </p:cNvCxnSpPr>
            <p:nvPr/>
          </p:nvCxnSpPr>
          <p:spPr>
            <a:xfrm flipH="1" rot="-5400000">
              <a:off x="6648075" y="3232650"/>
              <a:ext cx="865200" cy="429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p33"/>
            <p:cNvSpPr txBox="1"/>
            <p:nvPr/>
          </p:nvSpPr>
          <p:spPr>
            <a:xfrm>
              <a:off x="6855875" y="3155775"/>
              <a:ext cx="50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Query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" name="Google Shape;217;p33"/>
            <p:cNvCxnSpPr>
              <a:endCxn id="218" idx="2"/>
            </p:cNvCxnSpPr>
            <p:nvPr/>
          </p:nvCxnSpPr>
          <p:spPr>
            <a:xfrm rot="-5400000">
              <a:off x="7434600" y="3216750"/>
              <a:ext cx="858300" cy="454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33"/>
            <p:cNvSpPr/>
            <p:nvPr/>
          </p:nvSpPr>
          <p:spPr>
            <a:xfrm>
              <a:off x="7619550" y="2452200"/>
              <a:ext cx="942600" cy="562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Elabora i dati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" name="Google Shape;219;p33"/>
            <p:cNvCxnSpPr>
              <a:stCxn id="218" idx="0"/>
              <a:endCxn id="211" idx="2"/>
            </p:cNvCxnSpPr>
            <p:nvPr/>
          </p:nvCxnSpPr>
          <p:spPr>
            <a:xfrm rot="10800000">
              <a:off x="8090850" y="1834500"/>
              <a:ext cx="0" cy="617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5301550" y="701125"/>
            <a:ext cx="38424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Principi: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logica di business è al centro e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 una o più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ports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definiscono insiemi di operazioni.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inbound ports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consistono in API esposte dalla logica di business per consentire l’accesso dall’esterno, e le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outbound ports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definiscono come la logica di business invoca i sistemi esterni.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Invece di avere lo strato di presentazione, l’applicazione ha uno o più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inbound adapter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gestiscono le richieste dall’esterno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(es. controller Spring)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Invece di avere lo strato dei dati, l’applicazione ha uno o più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bound adapter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implementano delle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outbound port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che sono usati dalla logica di business per invocare applicazioni esterne (es. una classe che implementa le operazioni per accedere a un database oppure una classe che invoca un servizio remoto).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1877925" y="1140275"/>
            <a:ext cx="3274800" cy="2924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esagonale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5" y="1083525"/>
            <a:ext cx="562550" cy="5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>
            <a:off x="1547175" y="1083550"/>
            <a:ext cx="942600" cy="56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Inbound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adapter 1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4"/>
          <p:cNvCxnSpPr>
            <a:stCxn id="227" idx="3"/>
            <a:endCxn id="228" idx="1"/>
          </p:cNvCxnSpPr>
          <p:nvPr/>
        </p:nvCxnSpPr>
        <p:spPr>
          <a:xfrm>
            <a:off x="745925" y="1364800"/>
            <a:ext cx="80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4"/>
          <p:cNvSpPr/>
          <p:nvPr/>
        </p:nvSpPr>
        <p:spPr>
          <a:xfrm>
            <a:off x="3247125" y="4639524"/>
            <a:ext cx="535800" cy="458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2667675" y="1939475"/>
            <a:ext cx="1695300" cy="1325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Logica di business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3116025" y="1631538"/>
            <a:ext cx="798600" cy="458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Inbound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 1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34"/>
          <p:cNvCxnSpPr>
            <a:stCxn id="228" idx="2"/>
            <a:endCxn id="232" idx="1"/>
          </p:cNvCxnSpPr>
          <p:nvPr/>
        </p:nvCxnSpPr>
        <p:spPr>
          <a:xfrm>
            <a:off x="2018475" y="1646050"/>
            <a:ext cx="1097700" cy="21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4"/>
          <p:cNvSpPr/>
          <p:nvPr/>
        </p:nvSpPr>
        <p:spPr>
          <a:xfrm>
            <a:off x="3044025" y="768250"/>
            <a:ext cx="942600" cy="56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Inbound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adapter 2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4"/>
          <p:cNvCxnSpPr>
            <a:stCxn id="234" idx="2"/>
            <a:endCxn id="232" idx="0"/>
          </p:cNvCxnSpPr>
          <p:nvPr/>
        </p:nvCxnSpPr>
        <p:spPr>
          <a:xfrm>
            <a:off x="3515325" y="1330750"/>
            <a:ext cx="0" cy="30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4"/>
          <p:cNvSpPr/>
          <p:nvPr/>
        </p:nvSpPr>
        <p:spPr>
          <a:xfrm>
            <a:off x="3028725" y="3102713"/>
            <a:ext cx="973200" cy="458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bound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port 1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3044025" y="3764875"/>
            <a:ext cx="942600" cy="562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Outbound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adapter 1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34"/>
          <p:cNvCxnSpPr>
            <a:stCxn id="237" idx="2"/>
            <a:endCxn id="230" idx="1"/>
          </p:cNvCxnSpPr>
          <p:nvPr/>
        </p:nvCxnSpPr>
        <p:spPr>
          <a:xfrm flipH="1">
            <a:off x="3515025" y="4327375"/>
            <a:ext cx="300" cy="3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4"/>
          <p:cNvCxnSpPr>
            <a:stCxn id="237" idx="0"/>
            <a:endCxn id="236" idx="2"/>
          </p:cNvCxnSpPr>
          <p:nvPr/>
        </p:nvCxnSpPr>
        <p:spPr>
          <a:xfrm rot="10800000">
            <a:off x="3515325" y="356147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Microservizi</a:t>
            </a:r>
            <a:endParaRPr/>
          </a:p>
        </p:txBody>
      </p:sp>
      <p:grpSp>
        <p:nvGrpSpPr>
          <p:cNvPr id="245" name="Google Shape;245;p35"/>
          <p:cNvGrpSpPr/>
          <p:nvPr/>
        </p:nvGrpSpPr>
        <p:grpSpPr>
          <a:xfrm>
            <a:off x="913594" y="987425"/>
            <a:ext cx="7316813" cy="4018025"/>
            <a:chOff x="1679113" y="987425"/>
            <a:chExt cx="7316813" cy="4018025"/>
          </a:xfrm>
        </p:grpSpPr>
        <p:grpSp>
          <p:nvGrpSpPr>
            <p:cNvPr id="246" name="Google Shape;246;p35"/>
            <p:cNvGrpSpPr/>
            <p:nvPr/>
          </p:nvGrpSpPr>
          <p:grpSpPr>
            <a:xfrm>
              <a:off x="1679113" y="987425"/>
              <a:ext cx="5785775" cy="3182000"/>
              <a:chOff x="389350" y="987425"/>
              <a:chExt cx="5785775" cy="3182000"/>
            </a:xfrm>
          </p:grpSpPr>
          <p:sp>
            <p:nvSpPr>
              <p:cNvPr id="247" name="Google Shape;247;p35"/>
              <p:cNvSpPr/>
              <p:nvPr/>
            </p:nvSpPr>
            <p:spPr>
              <a:xfrm>
                <a:off x="5455125" y="987425"/>
                <a:ext cx="640200" cy="699900"/>
              </a:xfrm>
              <a:prstGeom prst="can">
                <a:avLst>
                  <a:gd fmla="val 25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DB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2276625" y="987425"/>
                <a:ext cx="640200" cy="730200"/>
              </a:xfrm>
              <a:prstGeom prst="can">
                <a:avLst>
                  <a:gd fmla="val 25000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 base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1 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49" name="Google Shape;249;p35"/>
              <p:cNvCxnSpPr/>
              <p:nvPr/>
            </p:nvCxnSpPr>
            <p:spPr>
              <a:xfrm>
                <a:off x="1532035" y="1352521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0" name="Google Shape;250;p35"/>
              <p:cNvSpPr/>
              <p:nvPr/>
            </p:nvSpPr>
            <p:spPr>
              <a:xfrm>
                <a:off x="482916" y="1200548"/>
                <a:ext cx="1049113" cy="303958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1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51" name="Google Shape;251;p35"/>
              <p:cNvCxnSpPr/>
              <p:nvPr/>
            </p:nvCxnSpPr>
            <p:spPr>
              <a:xfrm>
                <a:off x="2916835" y="1352521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2" name="Google Shape;252;p35"/>
              <p:cNvSpPr/>
              <p:nvPr/>
            </p:nvSpPr>
            <p:spPr>
              <a:xfrm>
                <a:off x="3661416" y="1200573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Microservizio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53" name="Google Shape;253;p35"/>
              <p:cNvCxnSpPr/>
              <p:nvPr/>
            </p:nvCxnSpPr>
            <p:spPr>
              <a:xfrm>
                <a:off x="4710535" y="1352521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4" name="Google Shape;254;p35"/>
              <p:cNvCxnSpPr/>
              <p:nvPr/>
            </p:nvCxnSpPr>
            <p:spPr>
              <a:xfrm flipH="1" rot="10800000">
                <a:off x="389350" y="1926400"/>
                <a:ext cx="5772000" cy="1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5" name="Google Shape;255;p35"/>
              <p:cNvSpPr/>
              <p:nvPr/>
            </p:nvSpPr>
            <p:spPr>
              <a:xfrm>
                <a:off x="5455125" y="2055700"/>
                <a:ext cx="640200" cy="699900"/>
              </a:xfrm>
              <a:prstGeom prst="can">
                <a:avLst>
                  <a:gd fmla="val 25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DB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2276625" y="2055700"/>
                <a:ext cx="640200" cy="730200"/>
              </a:xfrm>
              <a:prstGeom prst="can">
                <a:avLst>
                  <a:gd fmla="val 25000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 base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2 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57" name="Google Shape;257;p35"/>
              <p:cNvCxnSpPr/>
              <p:nvPr/>
            </p:nvCxnSpPr>
            <p:spPr>
              <a:xfrm>
                <a:off x="1532035" y="2420796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8" name="Google Shape;258;p35"/>
              <p:cNvSpPr/>
              <p:nvPr/>
            </p:nvSpPr>
            <p:spPr>
              <a:xfrm>
                <a:off x="482916" y="2268823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2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59" name="Google Shape;259;p35"/>
              <p:cNvCxnSpPr/>
              <p:nvPr/>
            </p:nvCxnSpPr>
            <p:spPr>
              <a:xfrm>
                <a:off x="2916835" y="2420796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0" name="Google Shape;260;p35"/>
              <p:cNvSpPr/>
              <p:nvPr/>
            </p:nvSpPr>
            <p:spPr>
              <a:xfrm>
                <a:off x="3661416" y="2268848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Microservizio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1" name="Google Shape;261;p35"/>
              <p:cNvCxnSpPr/>
              <p:nvPr/>
            </p:nvCxnSpPr>
            <p:spPr>
              <a:xfrm>
                <a:off x="4710535" y="2420796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" name="Google Shape;262;p35"/>
              <p:cNvCxnSpPr/>
              <p:nvPr/>
            </p:nvCxnSpPr>
            <p:spPr>
              <a:xfrm flipH="1" rot="10800000">
                <a:off x="389350" y="2994675"/>
                <a:ext cx="5772000" cy="1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35"/>
              <p:cNvSpPr/>
              <p:nvPr/>
            </p:nvSpPr>
            <p:spPr>
              <a:xfrm>
                <a:off x="5468900" y="3216950"/>
                <a:ext cx="640200" cy="699900"/>
              </a:xfrm>
              <a:prstGeom prst="can">
                <a:avLst>
                  <a:gd fmla="val 25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DB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2290400" y="3216950"/>
                <a:ext cx="640200" cy="730200"/>
              </a:xfrm>
              <a:prstGeom prst="can">
                <a:avLst>
                  <a:gd fmla="val 25000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 base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3 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5" name="Google Shape;265;p35"/>
              <p:cNvCxnSpPr/>
              <p:nvPr/>
            </p:nvCxnSpPr>
            <p:spPr>
              <a:xfrm>
                <a:off x="1545810" y="3582046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6" name="Google Shape;266;p35"/>
              <p:cNvSpPr/>
              <p:nvPr/>
            </p:nvSpPr>
            <p:spPr>
              <a:xfrm>
                <a:off x="496691" y="3430073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Team 3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7" name="Google Shape;267;p35"/>
              <p:cNvCxnSpPr/>
              <p:nvPr/>
            </p:nvCxnSpPr>
            <p:spPr>
              <a:xfrm>
                <a:off x="2930610" y="3582046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8" name="Google Shape;268;p35"/>
              <p:cNvSpPr/>
              <p:nvPr/>
            </p:nvSpPr>
            <p:spPr>
              <a:xfrm>
                <a:off x="3675191" y="3430098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Microservizio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9" name="Google Shape;269;p35"/>
              <p:cNvCxnSpPr/>
              <p:nvPr/>
            </p:nvCxnSpPr>
            <p:spPr>
              <a:xfrm>
                <a:off x="4724310" y="3582046"/>
                <a:ext cx="74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0" name="Google Shape;270;p35"/>
              <p:cNvCxnSpPr/>
              <p:nvPr/>
            </p:nvCxnSpPr>
            <p:spPr>
              <a:xfrm flipH="1" rot="10800000">
                <a:off x="403125" y="4155925"/>
                <a:ext cx="5772000" cy="1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1" name="Google Shape;271;p35"/>
            <p:cNvGrpSpPr/>
            <p:nvPr/>
          </p:nvGrpSpPr>
          <p:grpSpPr>
            <a:xfrm>
              <a:off x="1794354" y="4275250"/>
              <a:ext cx="4227600" cy="730200"/>
              <a:chOff x="496691" y="3216950"/>
              <a:chExt cx="4227600" cy="730200"/>
            </a:xfrm>
          </p:grpSpPr>
          <p:sp>
            <p:nvSpPr>
              <p:cNvPr id="272" name="Google Shape;272;p35"/>
              <p:cNvSpPr/>
              <p:nvPr/>
            </p:nvSpPr>
            <p:spPr>
              <a:xfrm>
                <a:off x="2290400" y="3216950"/>
                <a:ext cx="640200" cy="730200"/>
              </a:xfrm>
              <a:prstGeom prst="can">
                <a:avLst>
                  <a:gd fmla="val 25000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 base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UI/UX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496691" y="3430073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UI/UX Team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3675191" y="3430098"/>
                <a:ext cx="1049100" cy="30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0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Application</a:t>
                </a:r>
                <a:endParaRPr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75" name="Google Shape;275;p35"/>
            <p:cNvCxnSpPr/>
            <p:nvPr/>
          </p:nvCxnSpPr>
          <p:spPr>
            <a:xfrm>
              <a:off x="2851373" y="4640346"/>
              <a:ext cx="7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35"/>
            <p:cNvCxnSpPr>
              <a:stCxn id="272" idx="4"/>
              <a:endCxn id="274" idx="1"/>
            </p:cNvCxnSpPr>
            <p:nvPr/>
          </p:nvCxnSpPr>
          <p:spPr>
            <a:xfrm>
              <a:off x="4228262" y="4640350"/>
              <a:ext cx="74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35"/>
            <p:cNvCxnSpPr/>
            <p:nvPr/>
          </p:nvCxnSpPr>
          <p:spPr>
            <a:xfrm>
              <a:off x="6079300" y="4640350"/>
              <a:ext cx="1017900" cy="2460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78" name="Google Shape;278;p35"/>
            <p:cNvSpPr/>
            <p:nvPr/>
          </p:nvSpPr>
          <p:spPr>
            <a:xfrm>
              <a:off x="7288325" y="4644850"/>
              <a:ext cx="1707600" cy="360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Utilizza i microservizi usando API REST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alle Applicazioni Enterprise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Applicazioni enterprise: esempi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{2F229D38-D341-40D1-B7A5-932B280594D7}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Esempi di applicazioni enterprise</a:t>
                      </a:r>
                      <a:endParaRPr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Esempi di applicazioni non enterprise</a:t>
                      </a:r>
                      <a:endParaRPr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Pagamenti del personale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Processamento di testo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Gestione pazienti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Sistemi operativi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Gestione delle spedizioni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Compilatori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Assicurazioni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Giochi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Cos’è un’applicazione enterprise?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Non esiste una definizione standard. Tuttavia, molte </a:t>
            </a:r>
            <a:r>
              <a:rPr lang="it" sz="1500"/>
              <a:t>applicazioni</a:t>
            </a:r>
            <a:r>
              <a:rPr lang="it" sz="1500"/>
              <a:t> enterprise hanno delle caratteristiche in comune: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coinvolgono dati complessi e la loro persistenza a lungo termine;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coinvolgono una grossa mole di dati;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gli utenti accedono ai dati in modo concorrente;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ci sono diversi tipi di interfacce (spesso da dispositivi differenti: mobile, web, </a:t>
            </a:r>
            <a:r>
              <a:rPr lang="it" sz="1500"/>
              <a:t>...);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devono essere integrate e devono comunicare con altre applicazioni enterprise;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devono gestire la complessità della business logic.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Un’applicazione enterprise </a:t>
            </a:r>
            <a:r>
              <a:rPr lang="it" sz="1500">
                <a:solidFill>
                  <a:schemeClr val="accent3"/>
                </a:solidFill>
              </a:rPr>
              <a:t>non deve essere necessariamente grande</a:t>
            </a:r>
            <a:r>
              <a:rPr lang="it" sz="1500"/>
              <a:t>. Anche piccoli progetti potrebbero essere indispensabili per un’azienda.</a:t>
            </a:r>
            <a:endParaRPr sz="1500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Applicazioni enterprise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Persistenza dei dati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 dati in genere devono essere memorizzati per anni.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Spesso è richiesto che nuovi elementi informativi vengano memorizzati senza cambiare i dati originali.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È frequente che la durata dei dati sia superiore alla durata del software scritto per gestirli. In questi casi, è opportuno effettuare delle migrazioni e delle integrazioni dei dati nel nuovo software</a:t>
            </a:r>
            <a:r>
              <a:rPr lang="it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Grossa quantità di dati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Alcuni sistemi potrebbero avere un basso numero di utenti e poche informazioni da memorizzare, specialmente nel caso di applicazioni sviluppate per le piccole e medie imprese.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Tuttavia, capita spesso che il numero di dati da memorizzare richieda milioni (o miliardi) di tuple all’interno dei database.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Per la gestione dei dati si possono utilizzare i database relazionali o quelli NoSQL in base alle esigenze richieste dall’applicazione da sviluppare.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Concorrenza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Le applicazioni enterprise devono gestire l’accesso concorrente ai dati.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Anche le applicazioni enterprise sviluppate per piccole e medie imprese devono assicurare la correttezza delle loro azioni quando una risorsa è richiesta in contemporanea da utenti diversi.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Diverse interfacce grafiche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Oggi è comune attendersi che le persone accedano alle stesse informazioni utilizzando vari dispositivi: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con diverse dimensioni dello schermo (es. tablet, smartphone, pc, </a:t>
            </a:r>
            <a:r>
              <a:rPr lang="it" sz="1500"/>
              <a:t>...</a:t>
            </a:r>
            <a:r>
              <a:rPr lang="it" sz="1500"/>
              <a:t>);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con diversi sensori (es., microfono, camera, gps, </a:t>
            </a:r>
            <a:r>
              <a:rPr lang="it" sz="1500"/>
              <a:t>...);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con diverse capacità computazionali.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Le applicazioni devono adattarsi il più possibile ai dispositivi che possono essere utilizzati e, quindi, devono prevedere interfacce diverse per le varie tipologie di dispositivi.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