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71.xml"/>
  <Override ContentType="application/vnd.openxmlformats-officedocument.presentationml.notesSlide+xml" PartName="/ppt/notesSlides/notesSlide18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0.xml"/>
  <Override ContentType="application/vnd.openxmlformats-officedocument.presentationml.notesSlide+xml" PartName="/ppt/notesSlides/notesSlide46.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174.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69.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179.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83.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81.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184.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178.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180.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181.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18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71.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Lst>
  <p:sldSz cy="5143500" cx="9144000"/>
  <p:notesSz cx="6858000" cy="9144000"/>
  <p:embeddedFontLst>
    <p:embeddedFont>
      <p:font typeface="Roboto"/>
      <p:regular r:id="rId193"/>
      <p:bold r:id="rId194"/>
      <p:italic r:id="rId195"/>
      <p:boldItalic r:id="rId1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76CA41-C93A-4715-B317-91CE8366F534}">
  <a:tblStyle styleId="{AB76CA41-C93A-4715-B317-91CE8366F5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font" Target="fonts/Roboto-bold.fntdata"/><Relationship Id="rId43" Type="http://schemas.openxmlformats.org/officeDocument/2006/relationships/slide" Target="slides/slide37.xml"/><Relationship Id="rId193" Type="http://schemas.openxmlformats.org/officeDocument/2006/relationships/font" Target="fonts/Roboto-regular.fntdata"/><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96" Type="http://schemas.openxmlformats.org/officeDocument/2006/relationships/font" Target="fonts/Roboto-boldItalic.fntdata"/><Relationship Id="rId16" Type="http://schemas.openxmlformats.org/officeDocument/2006/relationships/slide" Target="slides/slide10.xml"/><Relationship Id="rId195"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98b4bb5b8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98b4bb5b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a92c9719dc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a92c9719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a2bb97f3ca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a2bb97f3c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a2bb97f3ca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a2bb97f3c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a92c9719dc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a92c9719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a2bb97f3ca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a2bb97f3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1a92c9719dc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1a92c9719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a2bb97f3ca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a2bb97f3c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a2bb97f3ca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a2bb97f3c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a2bb97f3c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a2bb97f3c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a92c9719dc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a92c9719d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79861c5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79861c5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a92c9719dc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a92c9719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a92c9719dc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a92c9719d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a2bb97f3ca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a2bb97f3c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a92c9719dc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a92c9719d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a2bb97f3ca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a2bb97f3c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1a92c9719dc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1a92c9719d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a2bb97f3ca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a2bb97f3c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a92c9719dc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a92c9719d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a2bb97f3ca_0_1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a2bb97f3c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a2bb97f3ca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a2bb97f3c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79861c56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79861c5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a2bb97f3ca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a2bb97f3c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a92c9719d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a92c9719d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a92c9719dc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a92c9719d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a92c9719dc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1a92c9719d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a92c9719dc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a92c9719d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a92c9719dc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a92c9719d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b76402a8bc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b76402a8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1616dd5271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1616dd52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ba978b2f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ba978b2f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ba978b2f7a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ba978b2f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772760c4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772760c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ba978b2f7a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ba978b2f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1ba978b2f7a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1ba978b2f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bb15fc9616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1bb15fc961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bb15fc9616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bb15fc961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bb15fc961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bb15fc96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bb15fc9616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bb15fc96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bb15fc961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bb15fc9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1bb15fc9616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1bb15fc961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1bb15fc961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1bb15fc96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bb15fc9616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bb15fc96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88ab91c775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88ab91c7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1bb15fc9616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1bb15fc961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1bb15fc961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1bb15fc96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1c22b329149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1c22b32914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1c22b32914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1c22b3291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1c22b329149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1c22b3291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1bc42cf3e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1bc42cf3e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1bc42cf3e4c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1bc42cf3e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bc42cf3e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1bc42cf3e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1bc42cf3e4c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1bc42cf3e4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bc42cf3e4c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bc42cf3e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8ab91c775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8ab91c7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bc42cf3e4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bc42cf3e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bc42cf3e4c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bc42cf3e4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bc42cf3e4c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bc42cf3e4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bc42cf3e4c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bc42cf3e4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1bc42cf3e4c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1bc42cf3e4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1bd675050ed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1bd675050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bd675050ed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bd675050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bd675050ed_1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bd675050e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1bd675050ed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1bd675050e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1bd675050ed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1bd675050e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8ab91c7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8ab91c7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bd675050ed_1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bd675050ed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bd675050ed_1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1bd675050ed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bd675050ed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bd675050e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1bd675050ed_1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1bd675050e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bd675050ed_1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bd675050ed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1bd675050ed_1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1bd675050e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c072eb7d62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c072eb7d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c072eb7d62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c072eb7d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c072eb7d62_3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c072eb7d6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c07411d67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c07411d6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990ce4650f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990ce465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c07411d67a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c07411d6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g1c07411d67a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1c07411d6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c07411d67a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c07411d6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1c22b32914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1c22b32914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c22b329149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c22b32914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c22b329149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c22b32914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1c22b32914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1c22b32914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1c22b329149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3" name="Google Shape;1253;g1c22b32914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1c22b329149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1c22b32914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1c22b329149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1c22b32914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8ab91c775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8ab91c77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c22b329149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c22b32914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1c22b329149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1c22b32914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1c22b329149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1c22b32914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1c22b329149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1c22b32914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g1c22b32914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5" name="Google Shape;1295;g1c22b32914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c22b329149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c22b32914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c22b329149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c22b32914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8ab91c775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8ab91c77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772760c4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772760c4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918f697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918f69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918f697b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918f69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918f697b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918f697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918f697ba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918f697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8ab91c775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8ab91c77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918f697ba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918f697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918f697ba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918f697b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8ab91c77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8ab91c77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8b4bb5b8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98b4bb5b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98b4bb5b80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98b4bb5b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772760c47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772760c4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8fe1fc7c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8fe1fc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8fe1fc7cb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8fe1fc7c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98fe1fc7cb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98fe1fc7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990ce4650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990ce465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990ce4650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990ce465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40bcb77f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40bcb77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40bcb77fb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40bcb77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40bcb77f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40bcb77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40bcb77fb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140bcb77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90ce4650f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90ce465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b606b61e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b606b6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990ce4650f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990ce465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90eba26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90eba26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90ce4650f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90ce465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80ce63d25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80ce63d2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80ce63d25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80ce63d2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0ce63d25e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0ce63d2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80ce63d25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80ce63d2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0ce63d25e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0ce63d2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80ce63d25e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80ce63d2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0ce63d25e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0ce63d25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510de11c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510de11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0ce63d25e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0ce63d2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80ce63d25e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80ce63d2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a978b2f7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a978b2f7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990ce4650f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990ce465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8918f697ba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8918f697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993f8a536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993f8a5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993f8a5368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993f8a53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90eba26747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90eba267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9b606b61e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9b606b61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9b606b61e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9b606b61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b606b61e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b606b6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0eba26747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0eba267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9b606b61e8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9b606b61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9b606b61e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9b606b61e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8918f697ba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8918f697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9b606b61e8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9b606b61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9b606b61e8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9b606b61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9b606b61e8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9b606b61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9b606b61e8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9b606b61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9b606b61e8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9b606b61e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9b606b61e8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9b606b61e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b606b61e8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b606b61e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9b606b61e8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9b606b61e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9b606b61e8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9b606b61e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9b606b61e8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9b606b61e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7f4ef778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7f4ef77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7f4ef77851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7f4ef778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a92c9719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a92c9719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a92c9719dc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a92c9719d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a92c9719dc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a92c9719d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a92c9719dc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a92c9719d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a92c9719dc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a92c9719d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9b606b61e8_0_1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9b606b61e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a92c9719dc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a92c9719d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a0966f375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a0966f37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a0966f3751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a0966f37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a0c089080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a0c0890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a0c0890804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a0c08908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a0c0890804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a0c08908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a92c9719d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a92c9719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a0c0890804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a0c08908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a0c0890804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a0c08908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a92c9719dc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a92c9719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f3d2001a6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f3d2001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a0c089080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a0c089080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a0c0890804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a0c089080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a0c0890804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a0c089080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a0c089080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a0c089080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a0c0890804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a0c08908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a2bb97f3ca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a2bb97f3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a92c9719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a92c9719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a92c9719d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a92c9719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a92c9719dc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a92c9719d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a2bb97f3ca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a2bb97f3c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oracle.com/en/java/javase/17/docs/api/java.sql/javax/sql/RowSet.html"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slide" Target="/ppt/slides/slide9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6.xml"/><Relationship Id="rId3" Type="http://schemas.openxmlformats.org/officeDocument/2006/relationships/slide" Target="/ppt/slides/slide60.xml"/><Relationship Id="rId4" Type="http://schemas.openxmlformats.org/officeDocument/2006/relationships/slide" Target="/ppt/slides/slide57.xml"/><Relationship Id="rId5" Type="http://schemas.openxmlformats.org/officeDocument/2006/relationships/slide" Target="/ppt/slides/slide89.xml"/><Relationship Id="rId6" Type="http://schemas.openxmlformats.org/officeDocument/2006/relationships/slide" Target="/ppt/slides/slide98.xml"/><Relationship Id="rId7" Type="http://schemas.openxmlformats.org/officeDocument/2006/relationships/slide" Target="/ppt/slides/slide8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slide" Target="/ppt/slides/slide9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 Id="rId3" Type="http://schemas.openxmlformats.org/officeDocument/2006/relationships/slide" Target="/ppt/slides/slide123.xml"/><Relationship Id="rId4" Type="http://schemas.openxmlformats.org/officeDocument/2006/relationships/slide" Target="/ppt/slides/slide124.xml"/><Relationship Id="rId5" Type="http://schemas.openxmlformats.org/officeDocument/2006/relationships/slide" Target="/ppt/slides/slide12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 Id="rId3" Type="http://schemas.openxmlformats.org/officeDocument/2006/relationships/hyperlink" Target="https://docs.google.com/presentation/u/0/d/1KvfmeiqfAVHB3CY8MNetgg0CSW28z5iKx1zlqu9R4Lo/edit"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4.xml"/><Relationship Id="rId3" Type="http://schemas.openxmlformats.org/officeDocument/2006/relationships/slide" Target="/ppt/slides/slide1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6.xml"/><Relationship Id="rId3" Type="http://schemas.openxmlformats.org/officeDocument/2006/relationships/slide" Target="/ppt/slides/slide54.xml"/><Relationship Id="rId4" Type="http://schemas.openxmlformats.org/officeDocument/2006/relationships/slide" Target="/ppt/slides/slide24.xml"/><Relationship Id="rId5" Type="http://schemas.openxmlformats.org/officeDocument/2006/relationships/slide" Target="/ppt/slides/slide123.xml"/><Relationship Id="rId6" Type="http://schemas.openxmlformats.org/officeDocument/2006/relationships/slide" Target="/ppt/slides/slide1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0.xml"/><Relationship Id="rId3" Type="http://schemas.openxmlformats.org/officeDocument/2006/relationships/hyperlink" Target="https://docs.google.com/presentation/u/0/d/1KvfmeiqfAVHB3CY8MNetgg0CSW28z5iKx1zlqu9R4Lo/edit" TargetMode="External"/><Relationship Id="rId4" Type="http://schemas.openxmlformats.org/officeDocument/2006/relationships/slide" Target="/ppt/slides/slide1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1.xml"/><Relationship Id="rId3" Type="http://schemas.openxmlformats.org/officeDocument/2006/relationships/slide" Target="/ppt/slides/slide5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3.xml"/><Relationship Id="rId3" Type="http://schemas.openxmlformats.org/officeDocument/2006/relationships/hyperlink" Target="https://www.h2database.com/html/main.html" TargetMode="External"/><Relationship Id="rId4" Type="http://schemas.openxmlformats.org/officeDocument/2006/relationships/slide" Target="/ppt/slides/slide13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0.xml"/><Relationship Id="rId3" Type="http://schemas.openxmlformats.org/officeDocument/2006/relationships/hyperlink" Target="https://start.spring.io"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1.xml"/><Relationship Id="rId3" Type="http://schemas.openxmlformats.org/officeDocument/2006/relationships/slide" Target="/ppt/slides/slide13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3.xml"/><Relationship Id="rId3" Type="http://schemas.openxmlformats.org/officeDocument/2006/relationships/hyperlink" Target="https://docs.spring.io/spring-data/jpa/docs/current/reference/html/#jpa.sample-app.finders.strategies"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6.xml"/><Relationship Id="rId3" Type="http://schemas.openxmlformats.org/officeDocument/2006/relationships/slide" Target="/ppt/slides/slide4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1.xml"/><Relationship Id="rId3" Type="http://schemas.openxmlformats.org/officeDocument/2006/relationships/slide" Target="/ppt/slides/slide11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2.xml"/><Relationship Id="rId3" Type="http://schemas.openxmlformats.org/officeDocument/2006/relationships/slide" Target="/ppt/slides/slide1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3.xml"/><Relationship Id="rId3" Type="http://schemas.openxmlformats.org/officeDocument/2006/relationships/slide" Target="/ppt/slides/slide11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4.xml"/><Relationship Id="rId3" Type="http://schemas.openxmlformats.org/officeDocument/2006/relationships/slide" Target="/ppt/slides/slide11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8.xml"/><Relationship Id="rId3" Type="http://schemas.openxmlformats.org/officeDocument/2006/relationships/slide" Target="/ppt/slides/slide159.xml"/><Relationship Id="rId4" Type="http://schemas.openxmlformats.org/officeDocument/2006/relationships/slide" Target="/ppt/slides/slide162.xml"/><Relationship Id="rId5" Type="http://schemas.openxmlformats.org/officeDocument/2006/relationships/slide" Target="/ppt/slides/slide16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5.xml"/><Relationship Id="rId3" Type="http://schemas.openxmlformats.org/officeDocument/2006/relationships/slide" Target="/ppt/slides/slide16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5.xml"/><Relationship Id="rId3" Type="http://schemas.openxmlformats.org/officeDocument/2006/relationships/hyperlink" Target="https://github.com/dodaro/ea/tree/main/JPA/TransactionExample" TargetMode="Externa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19.xml"/><Relationship Id="rId4" Type="http://schemas.openxmlformats.org/officeDocument/2006/relationships/slide" Target="/ppt/slides/slide24.xml"/><Relationship Id="rId5" Type="http://schemas.openxmlformats.org/officeDocument/2006/relationships/slide" Target="/ppt/slides/slide2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3.xml"/><Relationship Id="rId3" Type="http://schemas.openxmlformats.org/officeDocument/2006/relationships/slide" Target="/ppt/slides/slide7.xml"/><Relationship Id="rId4" Type="http://schemas.openxmlformats.org/officeDocument/2006/relationships/hyperlink" Target="https://github.com/dodaro/ea/tree/main/JPA/LockingExample" TargetMode="Externa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5.xml"/><Relationship Id="rId3" Type="http://schemas.openxmlformats.org/officeDocument/2006/relationships/slide" Target="/ppt/slides/slide18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6.xml"/><Relationship Id="rId3" Type="http://schemas.openxmlformats.org/officeDocument/2006/relationships/slide" Target="/ppt/slides/slide18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slide" Target="/ppt/slides/slide60.xml"/><Relationship Id="rId4" Type="http://schemas.openxmlformats.org/officeDocument/2006/relationships/slide" Target="/ppt/slides/slide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slide" Target="/ppt/slides/slide24.xml"/><Relationship Id="rId4" Type="http://schemas.openxmlformats.org/officeDocument/2006/relationships/slide" Target="/ppt/slid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slide" Target="/ppt/slides/slide10.xml"/><Relationship Id="rId4" Type="http://schemas.openxmlformats.org/officeDocument/2006/relationships/slide" Target="/ppt/slides/slide10.xml"/><Relationship Id="rId5" Type="http://schemas.openxmlformats.org/officeDocument/2006/relationships/slide" Target="/ppt/slides/slide5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slide" Target="/ppt/slides/slide54.xml"/><Relationship Id="rId4" Type="http://schemas.openxmlformats.org/officeDocument/2006/relationships/slide" Target="/ppt/slides/slide10.xml"/><Relationship Id="rId11" Type="http://schemas.openxmlformats.org/officeDocument/2006/relationships/slide" Target="/ppt/slides/slide54.xml"/><Relationship Id="rId10" Type="http://schemas.openxmlformats.org/officeDocument/2006/relationships/slide" Target="/ppt/slides/slide54.xml"/><Relationship Id="rId9" Type="http://schemas.openxmlformats.org/officeDocument/2006/relationships/slide" Target="/ppt/slides/slide54.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0.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slide" Target="/ppt/slides/slide19.xml"/><Relationship Id="rId4" Type="http://schemas.openxmlformats.org/officeDocument/2006/relationships/slide" Target="/ppt/slides/slide24.xml"/><Relationship Id="rId10" Type="http://schemas.openxmlformats.org/officeDocument/2006/relationships/slide" Target="/ppt/slides/slide24.xml"/><Relationship Id="rId9" Type="http://schemas.openxmlformats.org/officeDocument/2006/relationships/slide" Target="/ppt/slides/slide24.xml"/><Relationship Id="rId5" Type="http://schemas.openxmlformats.org/officeDocument/2006/relationships/slide" Target="/ppt/slides/slide10.xml"/><Relationship Id="rId6" Type="http://schemas.openxmlformats.org/officeDocument/2006/relationships/slide" Target="/ppt/slides/slide24.xml"/><Relationship Id="rId7" Type="http://schemas.openxmlformats.org/officeDocument/2006/relationships/slide" Target="/ppt/slides/slide24.xml"/><Relationship Id="rId8" Type="http://schemas.openxmlformats.org/officeDocument/2006/relationships/slide" Target="/ppt/slid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slide" Target="/ppt/slides/slide24.xml"/><Relationship Id="rId4" Type="http://schemas.openxmlformats.org/officeDocument/2006/relationships/slide" Target="/ppt/slid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slide" Target="/ppt/slides/slide24.xml"/><Relationship Id="rId4" Type="http://schemas.openxmlformats.org/officeDocument/2006/relationships/slide" Target="/ppt/slides/slide24.xml"/><Relationship Id="rId5" Type="http://schemas.openxmlformats.org/officeDocument/2006/relationships/slide" Target="/ppt/slides/slide19.xml"/><Relationship Id="rId6" Type="http://schemas.openxmlformats.org/officeDocument/2006/relationships/slide" Target="/ppt/slides/slide24.xml"/><Relationship Id="rId7" Type="http://schemas.openxmlformats.org/officeDocument/2006/relationships/slide" Target="/ppt/slides/slide19.xml"/><Relationship Id="rId8" Type="http://schemas.openxmlformats.org/officeDocument/2006/relationships/slide" Target="/ppt/slid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docs.google.com/presentation/d/1msvWdCglmxqwLbNdIpzBklNKFEUw1ZW63DKhoAVYDTg/edit#slide=id.geb73a6b0ad_0_2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slide" Target="/ppt/slides/slide47.xml"/><Relationship Id="rId4" Type="http://schemas.openxmlformats.org/officeDocument/2006/relationships/slide" Target="/ppt/slides/slide48.xml"/><Relationship Id="rId5" Type="http://schemas.openxmlformats.org/officeDocument/2006/relationships/slide" Target="/ppt/slides/slide49.xml"/><Relationship Id="rId6" Type="http://schemas.openxmlformats.org/officeDocument/2006/relationships/slide" Target="/ppt/slides/slide50.xml"/><Relationship Id="rId7" Type="http://schemas.openxmlformats.org/officeDocument/2006/relationships/slide" Target="/ppt/slides/slide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slide" Target="/ppt/slides/slide54.xml"/><Relationship Id="rId4" Type="http://schemas.openxmlformats.org/officeDocument/2006/relationships/slide" Target="/ppt/slides/slide57.xml"/><Relationship Id="rId5" Type="http://schemas.openxmlformats.org/officeDocument/2006/relationships/slide" Target="/ppt/slides/slide60.xml"/><Relationship Id="rId6" Type="http://schemas.openxmlformats.org/officeDocument/2006/relationships/slide" Target="/ppt/slides/slide63.xml"/><Relationship Id="rId7" Type="http://schemas.openxmlformats.org/officeDocument/2006/relationships/slide" Target="/ppt/slides/slide6.xml"/><Relationship Id="rId8" Type="http://schemas.openxmlformats.org/officeDocument/2006/relationships/slide" Target="/ppt/slides/slide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slide" Target="/ppt/slides/slide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slide" Target="/ppt/slides/slide10.xml"/><Relationship Id="rId4" Type="http://schemas.openxmlformats.org/officeDocument/2006/relationships/slide" Target="/ppt/slides/slide24.xml"/><Relationship Id="rId5" Type="http://schemas.openxmlformats.org/officeDocument/2006/relationships/slide" Target="/ppt/slides/slide54.xml"/><Relationship Id="rId6" Type="http://schemas.openxmlformats.org/officeDocument/2006/relationships/slide" Target="/ppt/slides/slide5.xml"/><Relationship Id="rId7" Type="http://schemas.openxmlformats.org/officeDocument/2006/relationships/slide" Target="/ppt/slides/slid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slide" Target="/ppt/slides/slide27.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29.xml"/><Relationship Id="rId7" Type="http://schemas.openxmlformats.org/officeDocument/2006/relationships/slide" Target="/ppt/slides/slide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slide" Target="/ppt/slides/slide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slide" Target="/ppt/slides/slide6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slide" Target="/ppt/slides/slide19.xml"/><Relationship Id="rId4" Type="http://schemas.openxmlformats.org/officeDocument/2006/relationships/slide" Target="/ppt/slides/slide19.xml"/><Relationship Id="rId9" Type="http://schemas.openxmlformats.org/officeDocument/2006/relationships/slide" Target="/ppt/slides/slide29.xml"/><Relationship Id="rId5" Type="http://schemas.openxmlformats.org/officeDocument/2006/relationships/slide" Target="/ppt/slides/slide24.xml"/><Relationship Id="rId6" Type="http://schemas.openxmlformats.org/officeDocument/2006/relationships/slide" Target="/ppt/slides/slide27.xml"/><Relationship Id="rId7" Type="http://schemas.openxmlformats.org/officeDocument/2006/relationships/slide" Target="/ppt/slides/slide10.xml"/><Relationship Id="rId8" Type="http://schemas.openxmlformats.org/officeDocument/2006/relationships/slide" Target="/ppt/slides/slide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slide" Target="/ppt/slides/slide57.xml"/><Relationship Id="rId4" Type="http://schemas.openxmlformats.org/officeDocument/2006/relationships/slide" Target="/ppt/slides/slide57.xml"/><Relationship Id="rId5" Type="http://schemas.openxmlformats.org/officeDocument/2006/relationships/slide" Target="/ppt/slid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slide" Target="/ppt/slides/slide24.xml"/><Relationship Id="rId4" Type="http://schemas.openxmlformats.org/officeDocument/2006/relationships/slide" Target="/ppt/slides/slide63.xml"/><Relationship Id="rId5" Type="http://schemas.openxmlformats.org/officeDocument/2006/relationships/slide" Target="/ppt/slides/slide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slide" Target="/ppt/slides/slide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slide" Target="/ppt/slides/slide1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slide" Target="/ppt/slides/slide8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slide" Target="/ppt/slides/slide24.xml"/><Relationship Id="rId4" Type="http://schemas.openxmlformats.org/officeDocument/2006/relationships/slide" Target="/ppt/slid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slide" Target="/ppt/slides/slide8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slide" Target="/ppt/slides/slide8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slide" Target="/ppt/slides/slide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slide" Target="/ppt/slides/slide60.xml"/><Relationship Id="rId4" Type="http://schemas.openxmlformats.org/officeDocument/2006/relationships/slide" Target="/ppt/slides/slide75.xml"/><Relationship Id="rId5" Type="http://schemas.openxmlformats.org/officeDocument/2006/relationships/slide" Target="/ppt/slides/slide75.xml"/><Relationship Id="rId6" Type="http://schemas.openxmlformats.org/officeDocument/2006/relationships/slide" Target="/ppt/slides/slide86.xml"/><Relationship Id="rId7" Type="http://schemas.openxmlformats.org/officeDocument/2006/relationships/slide" Target="/ppt/slides/slide8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slide" Target="/ppt/slides/slide78.xml"/><Relationship Id="rId4" Type="http://schemas.openxmlformats.org/officeDocument/2006/relationships/slide" Target="/ppt/slides/slide79.xml"/><Relationship Id="rId5" Type="http://schemas.openxmlformats.org/officeDocument/2006/relationships/slide" Target="/ppt/slides/slide8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slide" Target="/ppt/slides/slide6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 Id="rId3" Type="http://schemas.openxmlformats.org/officeDocument/2006/relationships/slide" Target="/ppt/slides/slide6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Relationship Id="rId3" Type="http://schemas.openxmlformats.org/officeDocument/2006/relationships/slide" Target="/ppt/slides/slide91.xml"/><Relationship Id="rId4" Type="http://schemas.openxmlformats.org/officeDocument/2006/relationships/slide" Target="/ppt/slides/slide92.xml"/><Relationship Id="rId5" Type="http://schemas.openxmlformats.org/officeDocument/2006/relationships/slide" Target="/ppt/slides/slide93.xml"/><Relationship Id="rId6" Type="http://schemas.openxmlformats.org/officeDocument/2006/relationships/slide" Target="/ppt/slides/slide9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 Id="rId3" Type="http://schemas.openxmlformats.org/officeDocument/2006/relationships/slide" Target="/ppt/slides/slide60.xml"/><Relationship Id="rId4" Type="http://schemas.openxmlformats.org/officeDocument/2006/relationships/slide" Target="/ppt/slides/slide54.xml"/><Relationship Id="rId5" Type="http://schemas.openxmlformats.org/officeDocument/2006/relationships/slide" Target="/ppt/slides/slide5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 Id="rId3" Type="http://schemas.openxmlformats.org/officeDocument/2006/relationships/slide" Target="/ppt/slides/slide1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7.xml"/><Relationship Id="rId3" Type="http://schemas.openxmlformats.org/officeDocument/2006/relationships/slide" Target="/ppt/slides/slide98.xml"/><Relationship Id="rId4" Type="http://schemas.openxmlformats.org/officeDocument/2006/relationships/slide" Target="/ppt/slides/slide100.xml"/><Relationship Id="rId11" Type="http://schemas.openxmlformats.org/officeDocument/2006/relationships/slide" Target="/ppt/slides/slide115.xml"/><Relationship Id="rId10" Type="http://schemas.openxmlformats.org/officeDocument/2006/relationships/slide" Target="/ppt/slides/slide113.xml"/><Relationship Id="rId12" Type="http://schemas.openxmlformats.org/officeDocument/2006/relationships/slide" Target="/ppt/slides/slide117.xml"/><Relationship Id="rId9" Type="http://schemas.openxmlformats.org/officeDocument/2006/relationships/slide" Target="/ppt/slides/slide111.xml"/><Relationship Id="rId5" Type="http://schemas.openxmlformats.org/officeDocument/2006/relationships/slide" Target="/ppt/slides/slide103.xml"/><Relationship Id="rId6" Type="http://schemas.openxmlformats.org/officeDocument/2006/relationships/slide" Target="/ppt/slides/slide105.xml"/><Relationship Id="rId7" Type="http://schemas.openxmlformats.org/officeDocument/2006/relationships/slide" Target="/ppt/slides/slide109.xml"/><Relationship Id="rId8" Type="http://schemas.openxmlformats.org/officeDocument/2006/relationships/slide" Target="/ppt/slides/slide1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9.xml"/><Relationship Id="rId3" Type="http://schemas.openxmlformats.org/officeDocument/2006/relationships/slide" Target="/ppt/slides/slide8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Enterprise Applications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Record Set</a:t>
            </a:r>
            <a:endParaRPr/>
          </a:p>
        </p:txBody>
      </p:sp>
      <p:sp>
        <p:nvSpPr>
          <p:cNvPr id="138" name="Google Shape;138;p22"/>
          <p:cNvSpPr txBox="1"/>
          <p:nvPr>
            <p:ph idx="4294967295" type="body"/>
          </p:nvPr>
        </p:nvSpPr>
        <p:spPr>
          <a:xfrm>
            <a:off x="460950" y="1121800"/>
            <a:ext cx="82221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È una rappresentazione in memoria di un dato in formato tabellare.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Nei database relazionale i dati sono strutturati in forma tabellare.</a:t>
            </a:r>
            <a:endParaRPr sz="1200"/>
          </a:p>
          <a:p>
            <a:pPr indent="-304800" lvl="0" marL="457200" rtl="0" algn="l">
              <a:spcBef>
                <a:spcPts val="0"/>
              </a:spcBef>
              <a:spcAft>
                <a:spcPts val="0"/>
              </a:spcAft>
              <a:buSzPts val="1200"/>
              <a:buChar char="●"/>
            </a:pPr>
            <a:r>
              <a:rPr lang="it" sz="1200"/>
              <a:t>I Record Set sono oggetti che contengono dati in forma tabellare, come il risultato di una query SQL, ma che possono essere generati e utilizzati anche da altre componenti dell’applicazione.</a:t>
            </a:r>
            <a:endParaRPr sz="1200"/>
          </a:p>
          <a:p>
            <a:pPr indent="-304800" lvl="0" marL="457200" rtl="0" algn="l">
              <a:spcBef>
                <a:spcPts val="0"/>
              </a:spcBef>
              <a:spcAft>
                <a:spcPts val="0"/>
              </a:spcAft>
              <a:buSzPts val="1200"/>
              <a:buChar char="●"/>
            </a:pPr>
            <a:r>
              <a:rPr lang="it" sz="1200"/>
              <a:t>In genere i Record Set sono forniti già dal linguaggio, es. in Java esistono i </a:t>
            </a:r>
            <a:r>
              <a:rPr lang="it" sz="1200" u="sng">
                <a:solidFill>
                  <a:schemeClr val="hlink"/>
                </a:solidFill>
                <a:hlinkClick r:id="rId3"/>
              </a:rPr>
              <a:t>RowSet</a:t>
            </a:r>
            <a:r>
              <a:rPr lang="it" sz="1200"/>
              <a:t>.</a:t>
            </a:r>
            <a:endParaRPr sz="1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12"/>
          <p:cNvSpPr txBox="1"/>
          <p:nvPr>
            <p:ph idx="4294967295" type="body"/>
          </p:nvPr>
        </p:nvSpPr>
        <p:spPr>
          <a:xfrm>
            <a:off x="460950" y="1121800"/>
            <a:ext cx="8222100" cy="3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Modella un’associazione tra oggetti e una chiave esterna tra tabelle.</a:t>
            </a:r>
            <a:endParaRPr sz="1200"/>
          </a:p>
        </p:txBody>
      </p:sp>
      <p:graphicFrame>
        <p:nvGraphicFramePr>
          <p:cNvPr id="738" name="Google Shape;738;p112"/>
          <p:cNvGraphicFramePr/>
          <p:nvPr/>
        </p:nvGraphicFramePr>
        <p:xfrm>
          <a:off x="4170481" y="1566675"/>
          <a:ext cx="3000000" cy="3000000"/>
        </p:xfrm>
        <a:graphic>
          <a:graphicData uri="http://schemas.openxmlformats.org/drawingml/2006/table">
            <a:tbl>
              <a:tblPr>
                <a:noFill/>
                <a:tableStyleId>{AB76CA41-C93A-4715-B317-91CE8366F534}</a:tableStyleId>
              </a:tblPr>
              <a:tblGrid>
                <a:gridCol w="4361775"/>
              </a:tblGrid>
              <a:tr h="3516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albums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3035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title: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accent3"/>
                          </a:solidFill>
                          <a:latin typeface="Roboto"/>
                          <a:ea typeface="Roboto"/>
                          <a:cs typeface="Roboto"/>
                          <a:sym typeface="Roboto"/>
                        </a:rPr>
                        <a:t>artist_id: long</a:t>
                      </a:r>
                      <a:endParaRPr>
                        <a:solidFill>
                          <a:schemeClr val="accent3"/>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50025">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Album </a:t>
                      </a:r>
                      <a:r>
                        <a:rPr lang="it" sz="1000">
                          <a:solidFill>
                            <a:schemeClr val="accent5"/>
                          </a:solidFill>
                          <a:latin typeface="Courier New"/>
                          <a:ea typeface="Courier New"/>
                          <a:cs typeface="Courier New"/>
                          <a:sym typeface="Courier New"/>
                        </a:rPr>
                        <a:t>extends</a:t>
                      </a:r>
                      <a:r>
                        <a:rPr lang="it" sz="1000">
                          <a:solidFill>
                            <a:schemeClr val="lt2"/>
                          </a:solidFill>
                          <a:latin typeface="Courier New"/>
                          <a:ea typeface="Courier New"/>
                          <a:cs typeface="Courier New"/>
                          <a:sym typeface="Courier New"/>
                        </a:rPr>
                        <a:t> DomainObject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title;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Artist artist;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Album(</a:t>
                      </a:r>
                      <a:r>
                        <a:rPr lang="it" sz="1000">
                          <a:solidFill>
                            <a:schemeClr val="accent5"/>
                          </a:solidFill>
                          <a:latin typeface="Courier New"/>
                          <a:ea typeface="Courier New"/>
                          <a:cs typeface="Courier New"/>
                          <a:sym typeface="Courier New"/>
                        </a:rPr>
                        <a:t>long</a:t>
                      </a:r>
                      <a:r>
                        <a:rPr lang="it" sz="1000">
                          <a:solidFill>
                            <a:schemeClr val="lt2"/>
                          </a:solidFill>
                          <a:latin typeface="Courier New"/>
                          <a:ea typeface="Courier New"/>
                          <a:cs typeface="Courier New"/>
                          <a:sym typeface="Courier New"/>
                        </a:rPr>
                        <a:t> id, String title, Artist artist)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super</a:t>
                      </a:r>
                      <a:r>
                        <a:rPr lang="it" sz="1000">
                          <a:solidFill>
                            <a:schemeClr val="lt2"/>
                          </a:solidFill>
                          <a:latin typeface="Courier New"/>
                          <a:ea typeface="Courier New"/>
                          <a:cs typeface="Courier New"/>
                          <a:sym typeface="Courier New"/>
                        </a:rPr>
                        <a:t>(id);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.title = title;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.artist = artist;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39" name="Google Shape;739;p11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Foreign Key Mapping</a:t>
            </a:r>
            <a:endParaRPr/>
          </a:p>
        </p:txBody>
      </p:sp>
      <p:graphicFrame>
        <p:nvGraphicFramePr>
          <p:cNvPr id="740" name="Google Shape;740;p112"/>
          <p:cNvGraphicFramePr/>
          <p:nvPr/>
        </p:nvGraphicFramePr>
        <p:xfrm>
          <a:off x="611744" y="1560900"/>
          <a:ext cx="3000000" cy="3000000"/>
        </p:xfrm>
        <a:graphic>
          <a:graphicData uri="http://schemas.openxmlformats.org/drawingml/2006/table">
            <a:tbl>
              <a:tblPr>
                <a:noFill/>
                <a:tableStyleId>{AB76CA41-C93A-4715-B317-91CE8366F534}</a:tableStyleId>
              </a:tblPr>
              <a:tblGrid>
                <a:gridCol w="3392875"/>
              </a:tblGrid>
              <a:tr h="40197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artists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6837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name: varchar</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54475">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Artist </a:t>
                      </a:r>
                      <a:r>
                        <a:rPr lang="it" sz="1000">
                          <a:solidFill>
                            <a:schemeClr val="accent5"/>
                          </a:solidFill>
                          <a:latin typeface="Courier New"/>
                          <a:ea typeface="Courier New"/>
                          <a:cs typeface="Courier New"/>
                          <a:sym typeface="Courier New"/>
                        </a:rPr>
                        <a:t>extends</a:t>
                      </a:r>
                      <a:r>
                        <a:rPr lang="it" sz="1000">
                          <a:solidFill>
                            <a:schemeClr val="lt2"/>
                          </a:solidFill>
                          <a:latin typeface="Courier New"/>
                          <a:ea typeface="Courier New"/>
                          <a:cs typeface="Courier New"/>
                          <a:sym typeface="Courier New"/>
                        </a:rPr>
                        <a:t> DomainObject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String name;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Artist(</a:t>
                      </a:r>
                      <a:r>
                        <a:rPr lang="it" sz="1000">
                          <a:solidFill>
                            <a:schemeClr val="accent5"/>
                          </a:solidFill>
                          <a:latin typeface="Courier New"/>
                          <a:ea typeface="Courier New"/>
                          <a:cs typeface="Courier New"/>
                          <a:sym typeface="Courier New"/>
                        </a:rPr>
                        <a:t>long</a:t>
                      </a:r>
                      <a:r>
                        <a:rPr lang="it" sz="1000">
                          <a:solidFill>
                            <a:schemeClr val="lt2"/>
                          </a:solidFill>
                          <a:latin typeface="Courier New"/>
                          <a:ea typeface="Courier New"/>
                          <a:cs typeface="Courier New"/>
                          <a:sym typeface="Courier New"/>
                        </a:rPr>
                        <a:t> id, String name)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super</a:t>
                      </a:r>
                      <a:r>
                        <a:rPr lang="it" sz="1000">
                          <a:solidFill>
                            <a:schemeClr val="lt2"/>
                          </a:solidFill>
                          <a:latin typeface="Courier New"/>
                          <a:ea typeface="Courier New"/>
                          <a:cs typeface="Courier New"/>
                          <a:sym typeface="Courier New"/>
                        </a:rPr>
                        <a:t>(id);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.name = name;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lt2"/>
                          </a:solidFill>
                          <a:latin typeface="Courier New"/>
                          <a:ea typeface="Courier New"/>
                          <a:cs typeface="Courier New"/>
                          <a:sym typeface="Courier New"/>
                        </a:rPr>
                        <a:t>}</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13"/>
          <p:cNvSpPr txBox="1"/>
          <p:nvPr>
            <p:ph idx="4294967295" type="body"/>
          </p:nvPr>
        </p:nvSpPr>
        <p:spPr>
          <a:xfrm>
            <a:off x="460950" y="1121800"/>
            <a:ext cx="82221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La tabella albums contiene l’identificativo dell’artista. Per salvare questi oggetti nel database, è opportuno avere in qualche modo la referenza anche nella rappresentazione ad oggetti.</a:t>
            </a:r>
            <a:endParaRPr sz="1200"/>
          </a:p>
          <a:p>
            <a:pPr indent="-304800" lvl="0" marL="457200" rtl="0" algn="l">
              <a:spcBef>
                <a:spcPts val="0"/>
              </a:spcBef>
              <a:spcAft>
                <a:spcPts val="0"/>
              </a:spcAft>
              <a:buSzPts val="1200"/>
              <a:buChar char="●"/>
            </a:pPr>
            <a:r>
              <a:rPr lang="it" sz="1200"/>
              <a:t>Con un </a:t>
            </a:r>
            <a:r>
              <a:rPr lang="it" sz="1200" u="sng">
                <a:solidFill>
                  <a:schemeClr val="hlink"/>
                </a:solidFill>
                <a:hlinkClick action="ppaction://hlinksldjump" r:id="rId3"/>
              </a:rPr>
              <a:t>Identity Field</a:t>
            </a:r>
            <a:r>
              <a:rPr lang="it" sz="1200"/>
              <a:t>, ogni oggetto contiene la chiave della rispettiva tabella del database.</a:t>
            </a:r>
            <a:endParaRPr sz="1200"/>
          </a:p>
          <a:p>
            <a:pPr indent="-304800" lvl="0" marL="457200" rtl="0" algn="l">
              <a:spcBef>
                <a:spcPts val="0"/>
              </a:spcBef>
              <a:spcAft>
                <a:spcPts val="0"/>
              </a:spcAft>
              <a:buSzPts val="1200"/>
              <a:buChar char="●"/>
            </a:pPr>
            <a:r>
              <a:rPr lang="it" sz="1200"/>
              <a:t>Se due oggetti sono collegati tra di loro tramite un’associazione, questa associazione può essere sostituita da una chiave esterna nel database, cioè quando si salva un oggetto di tipo </a:t>
            </a:r>
            <a:r>
              <a:rPr lang="it" sz="1200">
                <a:latin typeface="Courier New"/>
                <a:ea typeface="Courier New"/>
                <a:cs typeface="Courier New"/>
                <a:sym typeface="Courier New"/>
              </a:rPr>
              <a:t>Album</a:t>
            </a:r>
            <a:r>
              <a:rPr lang="it" sz="1200"/>
              <a:t> nel database, si aggiunge l’ID dell’artista che è collegato.</a:t>
            </a:r>
            <a:endParaRPr sz="1200"/>
          </a:p>
        </p:txBody>
      </p:sp>
      <p:sp>
        <p:nvSpPr>
          <p:cNvPr id="746" name="Google Shape;746;p11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Foreign Key Mapping: funzionamento</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14"/>
          <p:cNvSpPr txBox="1"/>
          <p:nvPr>
            <p:ph idx="4294967295" type="body"/>
          </p:nvPr>
        </p:nvSpPr>
        <p:spPr>
          <a:xfrm>
            <a:off x="460950" y="1121800"/>
            <a:ext cx="82221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Caricamento di un </a:t>
            </a:r>
            <a:r>
              <a:rPr lang="it" sz="1200">
                <a:latin typeface="Courier New"/>
                <a:ea typeface="Courier New"/>
                <a:cs typeface="Courier New"/>
                <a:sym typeface="Courier New"/>
              </a:rPr>
              <a:t>Album</a:t>
            </a:r>
            <a:r>
              <a:rPr lang="it" sz="1200"/>
              <a:t> dal database:</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AlbumMapper</a:t>
            </a:r>
            <a:r>
              <a:rPr lang="it" sz="1200"/>
              <a:t> effettua una select al database, es. </a:t>
            </a:r>
            <a:r>
              <a:rPr lang="it" sz="1200">
                <a:solidFill>
                  <a:schemeClr val="accent2"/>
                </a:solidFill>
                <a:latin typeface="Courier New"/>
                <a:ea typeface="Courier New"/>
                <a:cs typeface="Courier New"/>
                <a:sym typeface="Courier New"/>
              </a:rPr>
              <a:t>"select * from albums where ID=1"</a:t>
            </a:r>
            <a:r>
              <a:rPr lang="it" sz="1200"/>
              <a:t>;</a:t>
            </a:r>
            <a:endParaRPr sz="1200"/>
          </a:p>
          <a:p>
            <a:pPr indent="-304800" lvl="0" marL="457200" rtl="0" algn="l">
              <a:spcBef>
                <a:spcPts val="0"/>
              </a:spcBef>
              <a:spcAft>
                <a:spcPts val="0"/>
              </a:spcAft>
              <a:buSzPts val="1200"/>
              <a:buAutoNum type="arabicPeriod"/>
            </a:pPr>
            <a:r>
              <a:rPr lang="it" sz="1200"/>
              <a:t>La select restituisce una tupla del tipo: </a:t>
            </a:r>
            <a:r>
              <a:rPr lang="it" sz="1200">
                <a:latin typeface="Courier New"/>
                <a:ea typeface="Courier New"/>
                <a:cs typeface="Courier New"/>
                <a:sym typeface="Courier New"/>
              </a:rPr>
              <a:t>&lt;1, </a:t>
            </a:r>
            <a:r>
              <a:rPr lang="it" sz="1200">
                <a:solidFill>
                  <a:schemeClr val="accent2"/>
                </a:solidFill>
                <a:latin typeface="Courier New"/>
                <a:ea typeface="Courier New"/>
                <a:cs typeface="Courier New"/>
                <a:sym typeface="Courier New"/>
              </a:rPr>
              <a:t>"Thriller"</a:t>
            </a:r>
            <a:r>
              <a:rPr lang="it" sz="1200">
                <a:latin typeface="Courier New"/>
                <a:ea typeface="Courier New"/>
                <a:cs typeface="Courier New"/>
                <a:sym typeface="Courier New"/>
              </a:rPr>
              <a:t>, 3&gt;</a:t>
            </a:r>
            <a:r>
              <a:rPr lang="it" sz="1200"/>
              <a:t>;</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AlbumMapper</a:t>
            </a:r>
            <a:r>
              <a:rPr lang="it" sz="1200"/>
              <a:t> effettua una chiamata al metodo </a:t>
            </a:r>
            <a:r>
              <a:rPr lang="it" sz="1200">
                <a:latin typeface="Courier New"/>
                <a:ea typeface="Courier New"/>
                <a:cs typeface="Courier New"/>
                <a:sym typeface="Courier New"/>
              </a:rPr>
              <a:t>find</a:t>
            </a:r>
            <a:r>
              <a:rPr lang="it" sz="1200"/>
              <a:t> della classe </a:t>
            </a:r>
            <a:r>
              <a:rPr lang="it" sz="1200">
                <a:latin typeface="Courier New"/>
                <a:ea typeface="Courier New"/>
                <a:cs typeface="Courier New"/>
                <a:sym typeface="Courier New"/>
              </a:rPr>
              <a:t>ArtistMapper</a:t>
            </a:r>
            <a:r>
              <a:rPr lang="it" sz="1200"/>
              <a:t>;</a:t>
            </a:r>
            <a:endParaRPr sz="1200"/>
          </a:p>
          <a:p>
            <a:pPr indent="-304800" lvl="0" marL="457200" rtl="0" algn="l">
              <a:spcBef>
                <a:spcPts val="0"/>
              </a:spcBef>
              <a:spcAft>
                <a:spcPts val="0"/>
              </a:spcAft>
              <a:buSzPts val="1200"/>
              <a:buAutoNum type="arabicPeriod"/>
            </a:pPr>
            <a:r>
              <a:rPr lang="it" sz="1200"/>
              <a:t>Il metodo </a:t>
            </a:r>
            <a:r>
              <a:rPr lang="it" sz="1200">
                <a:latin typeface="Courier New"/>
                <a:ea typeface="Courier New"/>
                <a:cs typeface="Courier New"/>
                <a:sym typeface="Courier New"/>
              </a:rPr>
              <a:t>find</a:t>
            </a:r>
            <a:r>
              <a:rPr lang="it" sz="1200"/>
              <a:t> restituisce l’oggetto </a:t>
            </a:r>
            <a:r>
              <a:rPr lang="it" sz="1200">
                <a:latin typeface="Courier New"/>
                <a:ea typeface="Courier New"/>
                <a:cs typeface="Courier New"/>
                <a:sym typeface="Courier New"/>
              </a:rPr>
              <a:t>Artist</a:t>
            </a:r>
            <a:r>
              <a:rPr lang="it" sz="1200"/>
              <a:t> con </a:t>
            </a:r>
            <a:r>
              <a:rPr lang="it" sz="1200">
                <a:latin typeface="Courier New"/>
                <a:ea typeface="Courier New"/>
                <a:cs typeface="Courier New"/>
                <a:sym typeface="Courier New"/>
              </a:rPr>
              <a:t>id=3</a:t>
            </a:r>
            <a:r>
              <a:rPr lang="it" sz="1200"/>
              <a:t> e </a:t>
            </a:r>
            <a:r>
              <a:rPr lang="it" sz="1200">
                <a:latin typeface="Courier New"/>
                <a:ea typeface="Courier New"/>
                <a:cs typeface="Courier New"/>
                <a:sym typeface="Courier New"/>
              </a:rPr>
              <a:t>name=</a:t>
            </a:r>
            <a:r>
              <a:rPr lang="it" sz="1200">
                <a:solidFill>
                  <a:schemeClr val="accent2"/>
                </a:solidFill>
                <a:latin typeface="Courier New"/>
                <a:ea typeface="Courier New"/>
                <a:cs typeface="Courier New"/>
                <a:sym typeface="Courier New"/>
              </a:rPr>
              <a:t>"Michael Jackson"</a:t>
            </a:r>
            <a:r>
              <a:rPr lang="it" sz="1200"/>
              <a:t>;</a:t>
            </a:r>
            <a:endParaRPr sz="1200">
              <a:latin typeface="Courier New"/>
              <a:ea typeface="Courier New"/>
              <a:cs typeface="Courier New"/>
              <a:sym typeface="Courier New"/>
            </a:endParaRPr>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AlbumMapper</a:t>
            </a:r>
            <a:r>
              <a:rPr lang="it" sz="1200"/>
              <a:t> crea l’oggetto di tipo </a:t>
            </a:r>
            <a:r>
              <a:rPr lang="it" sz="1200">
                <a:latin typeface="Courier New"/>
                <a:ea typeface="Courier New"/>
                <a:cs typeface="Courier New"/>
                <a:sym typeface="Courier New"/>
              </a:rPr>
              <a:t>Album</a:t>
            </a:r>
            <a:r>
              <a:rPr lang="it" sz="1200"/>
              <a:t> con </a:t>
            </a:r>
            <a:r>
              <a:rPr lang="it" sz="1200">
                <a:latin typeface="Courier New"/>
                <a:ea typeface="Courier New"/>
                <a:cs typeface="Courier New"/>
                <a:sym typeface="Courier New"/>
              </a:rPr>
              <a:t>id=1</a:t>
            </a:r>
            <a:r>
              <a:rPr lang="it" sz="1200"/>
              <a:t>,</a:t>
            </a:r>
            <a:r>
              <a:rPr lang="it" sz="1200">
                <a:latin typeface="Courier New"/>
                <a:ea typeface="Courier New"/>
                <a:cs typeface="Courier New"/>
                <a:sym typeface="Courier New"/>
              </a:rPr>
              <a:t> title=</a:t>
            </a:r>
            <a:r>
              <a:rPr lang="it" sz="1200">
                <a:solidFill>
                  <a:schemeClr val="accent2"/>
                </a:solidFill>
                <a:latin typeface="Courier New"/>
                <a:ea typeface="Courier New"/>
                <a:cs typeface="Courier New"/>
                <a:sym typeface="Courier New"/>
              </a:rPr>
              <a:t>"Thriller"</a:t>
            </a:r>
            <a:r>
              <a:rPr lang="it" sz="1200"/>
              <a:t>, e l’oggetto </a:t>
            </a:r>
            <a:r>
              <a:rPr lang="it" sz="1200">
                <a:latin typeface="Courier New"/>
                <a:ea typeface="Courier New"/>
                <a:cs typeface="Courier New"/>
                <a:sym typeface="Courier New"/>
              </a:rPr>
              <a:t>Artist</a:t>
            </a:r>
            <a:r>
              <a:rPr lang="it" sz="1200"/>
              <a:t> del punto 4.</a:t>
            </a:r>
            <a:endParaRPr sz="1200"/>
          </a:p>
        </p:txBody>
      </p:sp>
      <p:sp>
        <p:nvSpPr>
          <p:cNvPr id="752" name="Google Shape;752;p1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Foreign Key Mapping: flusso di esecuzione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5"/>
          <p:cNvSpPr txBox="1"/>
          <p:nvPr>
            <p:ph idx="4294967295" type="body"/>
          </p:nvPr>
        </p:nvSpPr>
        <p:spPr>
          <a:xfrm>
            <a:off x="460950" y="1121800"/>
            <a:ext cx="8222100" cy="3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Salva un’associazione come una tabella con chiavi esterne alle tabelle che sono collegate tramite l’associazione.</a:t>
            </a:r>
            <a:endParaRPr sz="1200"/>
          </a:p>
        </p:txBody>
      </p:sp>
      <p:sp>
        <p:nvSpPr>
          <p:cNvPr id="758" name="Google Shape;758;p1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Association Table Mapping</a:t>
            </a:r>
            <a:endParaRPr/>
          </a:p>
        </p:txBody>
      </p:sp>
      <p:graphicFrame>
        <p:nvGraphicFramePr>
          <p:cNvPr id="759" name="Google Shape;759;p115"/>
          <p:cNvGraphicFramePr/>
          <p:nvPr/>
        </p:nvGraphicFramePr>
        <p:xfrm>
          <a:off x="3560881" y="1566675"/>
          <a:ext cx="3000000" cy="3000000"/>
        </p:xfrm>
        <a:graphic>
          <a:graphicData uri="http://schemas.openxmlformats.org/drawingml/2006/table">
            <a:tbl>
              <a:tblPr>
                <a:noFill/>
                <a:tableStyleId>{AB76CA41-C93A-4715-B317-91CE8366F534}</a:tableStyleId>
              </a:tblPr>
              <a:tblGrid>
                <a:gridCol w="1671775"/>
              </a:tblGrid>
              <a:tr h="3962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exams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name: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ects: int</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60" name="Google Shape;760;p115"/>
          <p:cNvGraphicFramePr/>
          <p:nvPr/>
        </p:nvGraphicFramePr>
        <p:xfrm>
          <a:off x="611744" y="1560900"/>
          <a:ext cx="3000000" cy="3000000"/>
        </p:xfrm>
        <a:graphic>
          <a:graphicData uri="http://schemas.openxmlformats.org/drawingml/2006/table">
            <a:tbl>
              <a:tblPr>
                <a:noFill/>
                <a:tableStyleId>{AB76CA41-C93A-4715-B317-91CE8366F534}</a:tableStyleId>
              </a:tblPr>
              <a:tblGrid>
                <a:gridCol w="1796600"/>
              </a:tblGrid>
              <a:tr h="40197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students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first_name: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last_name: varchar</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61" name="Google Shape;761;p115"/>
          <p:cNvGraphicFramePr/>
          <p:nvPr/>
        </p:nvGraphicFramePr>
        <p:xfrm>
          <a:off x="6385181" y="1560900"/>
          <a:ext cx="3000000" cy="3000000"/>
        </p:xfrm>
        <a:graphic>
          <a:graphicData uri="http://schemas.openxmlformats.org/drawingml/2006/table">
            <a:tbl>
              <a:tblPr>
                <a:noFill/>
                <a:tableStyleId>{AB76CA41-C93A-4715-B317-91CE8366F534}</a:tableStyleId>
              </a:tblPr>
              <a:tblGrid>
                <a:gridCol w="1671775"/>
              </a:tblGrid>
              <a:tr h="3962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ex-stud</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ID_student: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ID_exam: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score: int</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6"/>
          <p:cNvSpPr txBox="1"/>
          <p:nvPr>
            <p:ph idx="4294967295" type="body"/>
          </p:nvPr>
        </p:nvSpPr>
        <p:spPr>
          <a:xfrm>
            <a:off x="460950" y="1121800"/>
            <a:ext cx="82221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Nei database le associazioni molti a molti si gestiscono con una tabella intermedia che contiene due chiavi esterne.</a:t>
            </a:r>
            <a:endParaRPr sz="1200"/>
          </a:p>
          <a:p>
            <a:pPr indent="-304800" lvl="0" marL="457200" rtl="0" algn="l">
              <a:spcBef>
                <a:spcPts val="0"/>
              </a:spcBef>
              <a:spcAft>
                <a:spcPts val="0"/>
              </a:spcAft>
              <a:buSzPts val="1200"/>
              <a:buChar char="●"/>
            </a:pPr>
            <a:r>
              <a:rPr lang="it" sz="1200"/>
              <a:t>Questa tabella intermedia non ha un corrispondente in memoria, quindi non ha ID.</a:t>
            </a:r>
            <a:endParaRPr sz="1200"/>
          </a:p>
          <a:p>
            <a:pPr indent="-304800" lvl="0" marL="457200" rtl="0" algn="l">
              <a:spcBef>
                <a:spcPts val="0"/>
              </a:spcBef>
              <a:spcAft>
                <a:spcPts val="0"/>
              </a:spcAft>
              <a:buSzPts val="1200"/>
              <a:buChar char="●"/>
            </a:pPr>
            <a:r>
              <a:rPr lang="it" sz="1200"/>
              <a:t>Quindi, per caricare i dati dalla tabella intermedia si devono effettuare due query. Ad esempio, supponiamo di voler caricare gli esami di uno studente:</a:t>
            </a:r>
            <a:endParaRPr sz="1200"/>
          </a:p>
          <a:p>
            <a:pPr indent="-304800" lvl="1" marL="914400" rtl="0" algn="l">
              <a:spcBef>
                <a:spcPts val="0"/>
              </a:spcBef>
              <a:spcAft>
                <a:spcPts val="0"/>
              </a:spcAft>
              <a:buSzPts val="1200"/>
              <a:buAutoNum type="arabicPeriod"/>
            </a:pPr>
            <a:r>
              <a:rPr lang="it" sz="1200"/>
              <a:t>si caricano gli id degli esami dello studente accedendo alla tabella ex-stud;</a:t>
            </a:r>
            <a:endParaRPr sz="1200"/>
          </a:p>
          <a:p>
            <a:pPr indent="-304800" lvl="1" marL="914400" rtl="0" algn="l">
              <a:spcBef>
                <a:spcPts val="0"/>
              </a:spcBef>
              <a:spcAft>
                <a:spcPts val="0"/>
              </a:spcAft>
              <a:buSzPts val="1200"/>
              <a:buAutoNum type="arabicPeriod"/>
            </a:pPr>
            <a:r>
              <a:rPr lang="it" sz="1200"/>
              <a:t>per ogni id restituito al passo 1, si carica l’esame accedendo alla tabella exams.</a:t>
            </a:r>
            <a:endParaRPr sz="1200"/>
          </a:p>
          <a:p>
            <a:pPr indent="-304800" lvl="0" marL="457200" rtl="0" algn="l">
              <a:spcBef>
                <a:spcPts val="0"/>
              </a:spcBef>
              <a:spcAft>
                <a:spcPts val="0"/>
              </a:spcAft>
              <a:buSzPts val="1200"/>
              <a:buChar char="●"/>
            </a:pPr>
            <a:r>
              <a:rPr lang="it" sz="1200"/>
              <a:t>Se gli esami sono già stati caricati in memoria, il punto 2 non è molto pesante, altrimenti questo approccio richiede una query per ogni esame nella tabella ex-stud. In alternativa, si può effettuare una query un po’ più complessa al passo 1 in cui si effettua il join con la tabella exams.</a:t>
            </a:r>
            <a:endParaRPr sz="1200"/>
          </a:p>
        </p:txBody>
      </p:sp>
      <p:sp>
        <p:nvSpPr>
          <p:cNvPr id="767" name="Google Shape;767;p1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Association Table Mapping</a:t>
            </a:r>
            <a:r>
              <a:rPr lang="it"/>
              <a:t>: funzionamento</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7"/>
          <p:cNvSpPr txBox="1"/>
          <p:nvPr>
            <p:ph idx="4294967295" type="body"/>
          </p:nvPr>
        </p:nvSpPr>
        <p:spPr>
          <a:xfrm>
            <a:off x="460950" y="1121800"/>
            <a:ext cx="8222100" cy="13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Ha una classe che effettua il mapping con il database per una classe derivata.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Alcuni oggetti appaiono nel contesto di altri oggetti. Consideriamo l’esempio delle tracce di un album. Una traccia ha senso nel contesto dell’album, quindi potrebbe essere caricata in memoria o salvata ogni volta che l’album è caricato in memoria o salvato.</a:t>
            </a:r>
            <a:endParaRPr sz="1200"/>
          </a:p>
        </p:txBody>
      </p:sp>
      <p:sp>
        <p:nvSpPr>
          <p:cNvPr id="773" name="Google Shape;773;p1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Dependent</a:t>
            </a:r>
            <a:r>
              <a:rPr lang="it"/>
              <a:t> Mapping</a:t>
            </a:r>
            <a:endParaRPr/>
          </a:p>
        </p:txBody>
      </p:sp>
      <p:graphicFrame>
        <p:nvGraphicFramePr>
          <p:cNvPr id="774" name="Google Shape;774;p117"/>
          <p:cNvGraphicFramePr/>
          <p:nvPr/>
        </p:nvGraphicFramePr>
        <p:xfrm>
          <a:off x="2953725" y="2939600"/>
          <a:ext cx="3000000" cy="3000000"/>
        </p:xfrm>
        <a:graphic>
          <a:graphicData uri="http://schemas.openxmlformats.org/drawingml/2006/table">
            <a:tbl>
              <a:tblPr>
                <a:noFill/>
                <a:tableStyleId>{AB76CA41-C93A-4715-B317-91CE8366F534}</a:tableStyleId>
              </a:tblPr>
              <a:tblGrid>
                <a:gridCol w="1422200"/>
              </a:tblGrid>
              <a:tr h="3962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albums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title: varchar</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75" name="Google Shape;775;p117"/>
          <p:cNvGraphicFramePr/>
          <p:nvPr/>
        </p:nvGraphicFramePr>
        <p:xfrm>
          <a:off x="4768075" y="2939600"/>
          <a:ext cx="3000000" cy="3000000"/>
        </p:xfrm>
        <a:graphic>
          <a:graphicData uri="http://schemas.openxmlformats.org/drawingml/2006/table">
            <a:tbl>
              <a:tblPr>
                <a:noFill/>
                <a:tableStyleId>{AB76CA41-C93A-4715-B317-91CE8366F534}</a:tableStyleId>
              </a:tblPr>
              <a:tblGrid>
                <a:gridCol w="1422200"/>
              </a:tblGrid>
              <a:tr h="3962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tracks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title: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album_id</a:t>
                      </a:r>
                      <a:r>
                        <a:rPr lang="it">
                          <a:solidFill>
                            <a:schemeClr val="lt2"/>
                          </a:solidFill>
                          <a:latin typeface="Roboto"/>
                          <a:ea typeface="Roboto"/>
                          <a:cs typeface="Roboto"/>
                          <a:sym typeface="Roboto"/>
                        </a:rPr>
                        <a:t>: long</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18"/>
          <p:cNvSpPr txBox="1"/>
          <p:nvPr>
            <p:ph idx="4294967295" type="body"/>
          </p:nvPr>
        </p:nvSpPr>
        <p:spPr>
          <a:xfrm>
            <a:off x="460950" y="1121800"/>
            <a:ext cx="8222100" cy="3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L’idea è che una classe (la classe </a:t>
            </a:r>
            <a:r>
              <a:rPr lang="it" sz="1200">
                <a:solidFill>
                  <a:schemeClr val="accent3"/>
                </a:solidFill>
              </a:rPr>
              <a:t>dipendente</a:t>
            </a:r>
            <a:r>
              <a:rPr lang="it" sz="1200"/>
              <a:t>) si basi su un’altra classe (la classe </a:t>
            </a:r>
            <a:r>
              <a:rPr lang="it" sz="1200">
                <a:solidFill>
                  <a:schemeClr val="accent3"/>
                </a:solidFill>
              </a:rPr>
              <a:t>proprietaria</a:t>
            </a:r>
            <a:r>
              <a:rPr lang="it" sz="1200"/>
              <a:t>) per la sua persistenza nel database.</a:t>
            </a:r>
            <a:endParaRPr sz="1200"/>
          </a:p>
          <a:p>
            <a:pPr indent="-304800" lvl="0" marL="457200" rtl="0" algn="l">
              <a:spcBef>
                <a:spcPts val="0"/>
              </a:spcBef>
              <a:spcAft>
                <a:spcPts val="0"/>
              </a:spcAft>
              <a:buSzPts val="1200"/>
              <a:buChar char="●"/>
            </a:pPr>
            <a:r>
              <a:rPr lang="it" sz="1200"/>
              <a:t>Ogni classe dipendente deve avere esattamente una classe proprietaria.</a:t>
            </a:r>
            <a:endParaRPr sz="1200"/>
          </a:p>
          <a:p>
            <a:pPr indent="-304800" lvl="0" marL="457200" rtl="0" algn="l">
              <a:spcBef>
                <a:spcPts val="0"/>
              </a:spcBef>
              <a:spcAft>
                <a:spcPts val="0"/>
              </a:spcAft>
              <a:buSzPts val="1200"/>
              <a:buChar char="●"/>
            </a:pPr>
            <a:r>
              <a:rPr lang="it" sz="1200"/>
              <a:t>Quindi, nella maggior parte dei casi la gestione della classe dipendente avviene all’interno delle classi che si occupano di gestire la classe proprietaria. Ad esempio, se si usa </a:t>
            </a:r>
            <a:r>
              <a:rPr lang="it" sz="1200" u="sng">
                <a:solidFill>
                  <a:schemeClr val="hlink"/>
                </a:solidFill>
                <a:hlinkClick action="ppaction://hlinksldjump" r:id="rId3"/>
              </a:rPr>
              <a:t>Active Record</a:t>
            </a:r>
            <a:r>
              <a:rPr lang="it" sz="1200"/>
              <a:t> e </a:t>
            </a:r>
            <a:r>
              <a:rPr lang="it" sz="1200" u="sng">
                <a:solidFill>
                  <a:schemeClr val="hlink"/>
                </a:solidFill>
                <a:hlinkClick action="ppaction://hlinksldjump" r:id="rId4"/>
              </a:rPr>
              <a:t>Row Data Gateway</a:t>
            </a:r>
            <a:r>
              <a:rPr lang="it" sz="1200"/>
              <a:t>, nell’oggetto </a:t>
            </a:r>
            <a:r>
              <a:rPr lang="it" sz="1200">
                <a:latin typeface="Courier New"/>
                <a:ea typeface="Courier New"/>
                <a:cs typeface="Courier New"/>
                <a:sym typeface="Courier New"/>
              </a:rPr>
              <a:t>Track</a:t>
            </a:r>
            <a:r>
              <a:rPr lang="it" sz="1200"/>
              <a:t> non implementiamo il codice per il mapping sul database, ma la persistenza è gestita nella classe </a:t>
            </a:r>
            <a:r>
              <a:rPr lang="it" sz="1200">
                <a:latin typeface="Courier New"/>
                <a:ea typeface="Courier New"/>
                <a:cs typeface="Courier New"/>
                <a:sym typeface="Courier New"/>
              </a:rPr>
              <a:t>Album</a:t>
            </a:r>
            <a:r>
              <a:rPr lang="it" sz="1200"/>
              <a:t>.</a:t>
            </a:r>
            <a:endParaRPr sz="1200"/>
          </a:p>
          <a:p>
            <a:pPr indent="-304800" lvl="0" marL="457200" rtl="0" algn="l">
              <a:spcBef>
                <a:spcPts val="0"/>
              </a:spcBef>
              <a:spcAft>
                <a:spcPts val="0"/>
              </a:spcAft>
              <a:buSzPts val="1200"/>
              <a:buChar char="●"/>
            </a:pPr>
            <a:r>
              <a:rPr lang="it" sz="1200"/>
              <a:t>Il caricamento degli oggetti della classe dipendente avviene ogni volta che si carica la classe proprietaria. Nel caso in cui il caricamento della classe dipendente dovesse essere pesante oppure se l’uso della dipendente è limitato, si può utilizzare un </a:t>
            </a:r>
            <a:r>
              <a:rPr lang="it" sz="1200" u="sng">
                <a:solidFill>
                  <a:schemeClr val="hlink"/>
                </a:solidFill>
                <a:hlinkClick action="ppaction://hlinksldjump" r:id="rId5"/>
              </a:rPr>
              <a:t>Lazy Load</a:t>
            </a:r>
            <a:r>
              <a:rPr lang="it" sz="1200"/>
              <a:t>.</a:t>
            </a:r>
            <a:endParaRPr sz="1200"/>
          </a:p>
          <a:p>
            <a:pPr indent="-304800" lvl="0" marL="457200" rtl="0" algn="l">
              <a:spcBef>
                <a:spcPts val="0"/>
              </a:spcBef>
              <a:spcAft>
                <a:spcPts val="0"/>
              </a:spcAft>
              <a:buSzPts val="1200"/>
              <a:buChar char="●"/>
            </a:pPr>
            <a:r>
              <a:rPr lang="it" sz="1200"/>
              <a:t>Una proprietà importante delle classi dipendenti è che non hanno un </a:t>
            </a:r>
            <a:r>
              <a:rPr lang="it" sz="1200" u="sng">
                <a:solidFill>
                  <a:schemeClr val="hlink"/>
                </a:solidFill>
                <a:hlinkClick action="ppaction://hlinksldjump" r:id="rId6"/>
              </a:rPr>
              <a:t>Identity Field</a:t>
            </a:r>
            <a:r>
              <a:rPr lang="it" sz="1200"/>
              <a:t>, quindi non possono essere memorizzate in un’</a:t>
            </a:r>
            <a:r>
              <a:rPr lang="it" sz="1200" u="sng">
                <a:solidFill>
                  <a:schemeClr val="hlink"/>
                </a:solidFill>
                <a:hlinkClick action="ppaction://hlinksldjump" r:id="rId7"/>
              </a:rPr>
              <a:t>Identity Map</a:t>
            </a:r>
            <a:r>
              <a:rPr lang="it" sz="1200"/>
              <a:t> e non possono essere caricate tramite un metodo di ricerca che riceve un id. Quindi, tutti gli eventuali caricamenti devono avvenire attraverso la classe proprietaria.</a:t>
            </a:r>
            <a:endParaRPr sz="1200"/>
          </a:p>
        </p:txBody>
      </p:sp>
      <p:sp>
        <p:nvSpPr>
          <p:cNvPr id="781" name="Google Shape;781;p1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Dependent Mapping: funzionamento</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19"/>
          <p:cNvSpPr txBox="1"/>
          <p:nvPr>
            <p:ph idx="4294967295" type="body"/>
          </p:nvPr>
        </p:nvSpPr>
        <p:spPr>
          <a:xfrm>
            <a:off x="460950" y="1121800"/>
            <a:ext cx="8222100" cy="335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Il caso d’uso è di utilizzare quando si ha un oggetto che è riferito solo da un altro oggetto.</a:t>
            </a:r>
            <a:endParaRPr sz="1200"/>
          </a:p>
          <a:p>
            <a:pPr indent="-304800" lvl="0" marL="457200" rtl="0" algn="l">
              <a:spcBef>
                <a:spcPts val="0"/>
              </a:spcBef>
              <a:spcAft>
                <a:spcPts val="0"/>
              </a:spcAft>
              <a:buSzPts val="1200"/>
              <a:buChar char="●"/>
            </a:pPr>
            <a:r>
              <a:rPr lang="it" sz="1200"/>
              <a:t>Per rendere possibile l’uso del Dependent Mapping dobbiamo considerare una serie di precondizioni:</a:t>
            </a:r>
            <a:endParaRPr sz="1200"/>
          </a:p>
          <a:p>
            <a:pPr indent="-304800" lvl="1" marL="914400" rtl="0" algn="l">
              <a:spcBef>
                <a:spcPts val="0"/>
              </a:spcBef>
              <a:spcAft>
                <a:spcPts val="0"/>
              </a:spcAft>
              <a:buSzPts val="1200"/>
              <a:buChar char="○"/>
            </a:pPr>
            <a:r>
              <a:rPr lang="it" sz="1200"/>
              <a:t>un dipendente deve avere esattamente un proprietario;</a:t>
            </a:r>
            <a:endParaRPr sz="1200"/>
          </a:p>
          <a:p>
            <a:pPr indent="-304800" lvl="1" marL="914400" rtl="0" algn="l">
              <a:spcBef>
                <a:spcPts val="0"/>
              </a:spcBef>
              <a:spcAft>
                <a:spcPts val="0"/>
              </a:spcAft>
              <a:buSzPts val="1200"/>
              <a:buChar char="○"/>
            </a:pPr>
            <a:r>
              <a:rPr lang="it" sz="1200"/>
              <a:t>solo la classe proprietaria può riferire una classe dipendente, non devono essere presenti altri riferimenti da parte di altre classi.</a:t>
            </a:r>
            <a:endParaRPr sz="1200"/>
          </a:p>
        </p:txBody>
      </p:sp>
      <p:sp>
        <p:nvSpPr>
          <p:cNvPr id="787" name="Google Shape;787;p1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Dependent Mapping: quando (non) usarli</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20"/>
          <p:cNvSpPr txBox="1"/>
          <p:nvPr>
            <p:ph idx="4294967295" type="body"/>
          </p:nvPr>
        </p:nvSpPr>
        <p:spPr>
          <a:xfrm>
            <a:off x="460950" y="1121800"/>
            <a:ext cx="8222100" cy="3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record</a:t>
            </a:r>
            <a:r>
              <a:rPr lang="it" sz="1000">
                <a:latin typeface="Courier New"/>
                <a:ea typeface="Courier New"/>
                <a:cs typeface="Courier New"/>
                <a:sym typeface="Courier New"/>
              </a:rPr>
              <a:t> Track(String title)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Album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List&lt;Track&gt; tracks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ArrayList&lt;&gt;();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addTrack(Track t) { tracks.add(t);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removeTrack(Track t) { tracks.remove(t);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AlbumMapper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updateTracks(Album album)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Do update of tracks</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insertTrack(Track t, Album album)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Do insert</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793" name="Google Shape;793;p1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Dependent Mapping: esempio</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21"/>
          <p:cNvSpPr txBox="1"/>
          <p:nvPr>
            <p:ph idx="4294967295" type="body"/>
          </p:nvPr>
        </p:nvSpPr>
        <p:spPr>
          <a:xfrm>
            <a:off x="460950" y="1121800"/>
            <a:ext cx="8222100" cy="16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Esegue il mapping di un oggetto in diversi campi della tabella di un altro oggetto.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Alcuni oggetti piccoli che hanno senso in un sistema a oggetti non hanno senso come tabelle di un database.</a:t>
            </a:r>
            <a:endParaRPr sz="1200"/>
          </a:p>
          <a:p>
            <a:pPr indent="-304800" lvl="0" marL="457200" rtl="0" algn="l">
              <a:spcBef>
                <a:spcPts val="0"/>
              </a:spcBef>
              <a:spcAft>
                <a:spcPts val="0"/>
              </a:spcAft>
              <a:buSzPts val="1200"/>
              <a:buChar char="●"/>
            </a:pPr>
            <a:r>
              <a:rPr lang="it" sz="1200"/>
              <a:t>Nell’esempio di seguito ha senso creare una classe </a:t>
            </a:r>
            <a:r>
              <a:rPr lang="it" sz="1200">
                <a:latin typeface="Courier New"/>
                <a:ea typeface="Courier New"/>
                <a:cs typeface="Courier New"/>
                <a:sym typeface="Courier New"/>
              </a:rPr>
              <a:t>Money</a:t>
            </a:r>
            <a:r>
              <a:rPr lang="it" sz="1200"/>
              <a:t> per gestire la valuta, mentre non ha senso creare una tabella specifica nel database.</a:t>
            </a:r>
            <a:endParaRPr sz="1200"/>
          </a:p>
          <a:p>
            <a:pPr indent="0" lvl="0" marL="0" rtl="0" algn="l">
              <a:spcBef>
                <a:spcPts val="0"/>
              </a:spcBef>
              <a:spcAft>
                <a:spcPts val="0"/>
              </a:spcAft>
              <a:buNone/>
            </a:pPr>
            <a:r>
              <a:t/>
            </a:r>
            <a:endParaRPr sz="1200"/>
          </a:p>
        </p:txBody>
      </p:sp>
      <p:sp>
        <p:nvSpPr>
          <p:cNvPr id="799" name="Google Shape;799;p1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Embedded Value</a:t>
            </a:r>
            <a:endParaRPr/>
          </a:p>
        </p:txBody>
      </p:sp>
      <p:graphicFrame>
        <p:nvGraphicFramePr>
          <p:cNvPr id="800" name="Google Shape;800;p121"/>
          <p:cNvGraphicFramePr/>
          <p:nvPr/>
        </p:nvGraphicFramePr>
        <p:xfrm>
          <a:off x="684800" y="2939600"/>
          <a:ext cx="3000000" cy="3000000"/>
        </p:xfrm>
        <a:graphic>
          <a:graphicData uri="http://schemas.openxmlformats.org/drawingml/2006/table">
            <a:tbl>
              <a:tblPr>
                <a:noFill/>
                <a:tableStyleId>{AB76CA41-C93A-4715-B317-91CE8366F534}</a:tableStyleId>
              </a:tblPr>
              <a:tblGrid>
                <a:gridCol w="3787025"/>
              </a:tblGrid>
              <a:tr h="396225">
                <a:tc>
                  <a:txBody>
                    <a:bodyPr/>
                    <a:lstStyle/>
                    <a:p>
                      <a:pPr indent="0" lvl="0" marL="0" rtl="0" algn="ctr">
                        <a:spcBef>
                          <a:spcPts val="0"/>
                        </a:spcBef>
                        <a:spcAft>
                          <a:spcPts val="0"/>
                        </a:spcAft>
                        <a:buNone/>
                      </a:pPr>
                      <a:r>
                        <a:rPr lang="it">
                          <a:solidFill>
                            <a:schemeClr val="accent5"/>
                          </a:solidFill>
                          <a:latin typeface="Courier New"/>
                          <a:ea typeface="Courier New"/>
                          <a:cs typeface="Courier New"/>
                          <a:sym typeface="Courier New"/>
                        </a:rPr>
                        <a:t>class</a:t>
                      </a:r>
                      <a:r>
                        <a:rPr lang="it">
                          <a:solidFill>
                            <a:schemeClr val="lt2"/>
                          </a:solidFill>
                          <a:latin typeface="Courier New"/>
                          <a:ea typeface="Courier New"/>
                          <a:cs typeface="Courier New"/>
                          <a:sym typeface="Courier New"/>
                        </a:rPr>
                        <a:t> Employee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private</a:t>
                      </a:r>
                      <a:r>
                        <a:rPr lang="it">
                          <a:solidFill>
                            <a:schemeClr val="lt2"/>
                          </a:solidFill>
                          <a:latin typeface="Courier New"/>
                          <a:ea typeface="Courier New"/>
                          <a:cs typeface="Courier New"/>
                          <a:sym typeface="Courier New"/>
                        </a:rPr>
                        <a:t> String id;</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private</a:t>
                      </a:r>
                      <a:r>
                        <a:rPr lang="it">
                          <a:solidFill>
                            <a:schemeClr val="lt2"/>
                          </a:solidFill>
                          <a:latin typeface="Courier New"/>
                          <a:ea typeface="Courier New"/>
                          <a:cs typeface="Courier New"/>
                          <a:sym typeface="Courier New"/>
                        </a:rPr>
                        <a:t> String firstName;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private</a:t>
                      </a:r>
                      <a:r>
                        <a:rPr lang="it">
                          <a:solidFill>
                            <a:schemeClr val="lt2"/>
                          </a:solidFill>
                          <a:latin typeface="Courier New"/>
                          <a:ea typeface="Courier New"/>
                          <a:cs typeface="Courier New"/>
                          <a:sym typeface="Courier New"/>
                        </a:rPr>
                        <a:t> String 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private</a:t>
                      </a:r>
                      <a:r>
                        <a:rPr lang="it">
                          <a:solidFill>
                            <a:schemeClr val="lt2"/>
                          </a:solidFill>
                          <a:latin typeface="Courier New"/>
                          <a:ea typeface="Courier New"/>
                          <a:cs typeface="Courier New"/>
                          <a:sym typeface="Courier New"/>
                        </a:rPr>
                        <a:t> Money salary;</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01" name="Google Shape;801;p121"/>
          <p:cNvGraphicFramePr/>
          <p:nvPr/>
        </p:nvGraphicFramePr>
        <p:xfrm>
          <a:off x="4672175" y="2939600"/>
          <a:ext cx="3000000" cy="3000000"/>
        </p:xfrm>
        <a:graphic>
          <a:graphicData uri="http://schemas.openxmlformats.org/drawingml/2006/table">
            <a:tbl>
              <a:tblPr>
                <a:noFill/>
                <a:tableStyleId>{AB76CA41-C93A-4715-B317-91CE8366F534}</a:tableStyleId>
              </a:tblPr>
              <a:tblGrid>
                <a:gridCol w="3787025"/>
              </a:tblGrid>
              <a:tr h="396225">
                <a:tc>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a:t>
                      </a:r>
                      <a:r>
                        <a:rPr lang="it">
                          <a:solidFill>
                            <a:schemeClr val="lt2"/>
                          </a:solidFill>
                          <a:latin typeface="Roboto"/>
                          <a:ea typeface="Roboto"/>
                          <a:cs typeface="Roboto"/>
                          <a:sym typeface="Roboto"/>
                        </a:rPr>
                        <a:t> employees</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first_name: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last_name: varchar</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salary_amount: decimal</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salary_currency: varchar</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Layering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122"/>
          <p:cNvSpPr txBox="1"/>
          <p:nvPr>
            <p:ph idx="4294967295" type="body"/>
          </p:nvPr>
        </p:nvSpPr>
        <p:spPr>
          <a:xfrm>
            <a:off x="460950" y="1121800"/>
            <a:ext cx="8222100" cy="3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Salva un grafo di oggetti serializzandoli in un unico grande oggetto (LOB), che è memorizzato all’interno di un campo di una tabella.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Alcuni oggetti contengono una serie di piccoli oggetti all’interno, dove la maggior parte delle informazioni non è negli oggetti stessi, ma nei loro collegamenti. Ad esempio un albero genealogico, dove ogni singolo nodo è una persona e poi è necessario gestire tutte le discendenze, oppure l’elenco di tutti i dipartimenti di una struttura e le loro gerarchie.</a:t>
            </a:r>
            <a:endParaRPr sz="1200"/>
          </a:p>
          <a:p>
            <a:pPr indent="-304800" lvl="0" marL="457200" rtl="0" algn="l">
              <a:spcBef>
                <a:spcPts val="0"/>
              </a:spcBef>
              <a:spcAft>
                <a:spcPts val="0"/>
              </a:spcAft>
              <a:buSzPts val="1200"/>
              <a:buChar char="●"/>
            </a:pPr>
            <a:r>
              <a:rPr lang="it" sz="1200"/>
              <a:t>A livello pratico, molti database supportano il tipo </a:t>
            </a:r>
            <a:r>
              <a:rPr lang="it" sz="1200">
                <a:solidFill>
                  <a:schemeClr val="accent3"/>
                </a:solidFill>
              </a:rPr>
              <a:t>BLOB</a:t>
            </a:r>
            <a:r>
              <a:rPr lang="it" sz="1200"/>
              <a:t> (acronimo di </a:t>
            </a:r>
            <a:r>
              <a:rPr lang="it" sz="1200">
                <a:solidFill>
                  <a:schemeClr val="accent3"/>
                </a:solidFill>
              </a:rPr>
              <a:t>B</a:t>
            </a:r>
            <a:r>
              <a:rPr lang="it" sz="1200"/>
              <a:t>inary </a:t>
            </a:r>
            <a:r>
              <a:rPr lang="it" sz="1200">
                <a:solidFill>
                  <a:schemeClr val="accent3"/>
                </a:solidFill>
              </a:rPr>
              <a:t>L</a:t>
            </a:r>
            <a:r>
              <a:rPr lang="it" sz="1200"/>
              <a:t>arge </a:t>
            </a:r>
            <a:r>
              <a:rPr lang="it" sz="1200">
                <a:solidFill>
                  <a:schemeClr val="accent3"/>
                </a:solidFill>
              </a:rPr>
              <a:t>OB</a:t>
            </a:r>
            <a:r>
              <a:rPr lang="it" sz="1200"/>
              <a:t>ject) e il tipo </a:t>
            </a:r>
            <a:r>
              <a:rPr lang="it" sz="1200">
                <a:solidFill>
                  <a:schemeClr val="accent3"/>
                </a:solidFill>
              </a:rPr>
              <a:t>CLOB</a:t>
            </a:r>
            <a:r>
              <a:rPr lang="it" sz="1200"/>
              <a:t> </a:t>
            </a:r>
            <a:r>
              <a:rPr lang="it" sz="1200"/>
              <a:t>(acronimo</a:t>
            </a:r>
            <a:r>
              <a:rPr lang="it" sz="1200"/>
              <a:t> di </a:t>
            </a:r>
            <a:r>
              <a:rPr lang="it" sz="1200">
                <a:solidFill>
                  <a:schemeClr val="accent3"/>
                </a:solidFill>
              </a:rPr>
              <a:t>C</a:t>
            </a:r>
            <a:r>
              <a:rPr lang="it" sz="1200"/>
              <a:t>haracter </a:t>
            </a:r>
            <a:r>
              <a:rPr lang="it" sz="1200">
                <a:solidFill>
                  <a:schemeClr val="accent3"/>
                </a:solidFill>
              </a:rPr>
              <a:t>L</a:t>
            </a:r>
            <a:r>
              <a:rPr lang="it" sz="1200"/>
              <a:t>arge </a:t>
            </a:r>
            <a:r>
              <a:rPr lang="it" sz="1200">
                <a:solidFill>
                  <a:schemeClr val="accent3"/>
                </a:solidFill>
              </a:rPr>
              <a:t>OB</a:t>
            </a:r>
            <a:r>
              <a:rPr lang="it" sz="1200"/>
              <a:t>ject). </a:t>
            </a:r>
            <a:endParaRPr sz="1200"/>
          </a:p>
          <a:p>
            <a:pPr indent="-304800" lvl="1" marL="914400" rtl="0" algn="l">
              <a:spcBef>
                <a:spcPts val="0"/>
              </a:spcBef>
              <a:spcAft>
                <a:spcPts val="0"/>
              </a:spcAft>
              <a:buSzPts val="1200"/>
              <a:buChar char="○"/>
            </a:pPr>
            <a:r>
              <a:rPr lang="it" sz="1200"/>
              <a:t>Il BLOB supporta dati in formato binario e ha come svantaggio il fatto che è difficile ricostruire l’oggetto originale senza conoscere com’è stato salvato e, inoltre, è molto complesso utilizzare una forma di versioning.</a:t>
            </a:r>
            <a:endParaRPr sz="1200"/>
          </a:p>
          <a:p>
            <a:pPr indent="-304800" lvl="1" marL="914400" rtl="0" algn="l">
              <a:spcBef>
                <a:spcPts val="0"/>
              </a:spcBef>
              <a:spcAft>
                <a:spcPts val="0"/>
              </a:spcAft>
              <a:buSzPts val="1200"/>
              <a:buChar char="○"/>
            </a:pPr>
            <a:r>
              <a:rPr lang="it" sz="1200"/>
              <a:t>Il CLOB supporta i dati in formato testuale, ma conviene utilizzare un qualche linguaggio strutturato tipo </a:t>
            </a:r>
            <a:r>
              <a:rPr lang="it" sz="1200">
                <a:solidFill>
                  <a:schemeClr val="accent3"/>
                </a:solidFill>
              </a:rPr>
              <a:t>XML</a:t>
            </a:r>
            <a:r>
              <a:rPr lang="it" sz="1200"/>
              <a:t> o </a:t>
            </a:r>
            <a:r>
              <a:rPr lang="it" sz="1200">
                <a:solidFill>
                  <a:schemeClr val="accent3"/>
                </a:solidFill>
              </a:rPr>
              <a:t>JSON</a:t>
            </a:r>
            <a:r>
              <a:rPr lang="it" sz="1200"/>
              <a:t> per evitare di scrivere il parser per il testo. Lo svantaggio principale del CLOB è che occupa molto spazio.</a:t>
            </a:r>
            <a:endParaRPr sz="1200"/>
          </a:p>
        </p:txBody>
      </p:sp>
      <p:sp>
        <p:nvSpPr>
          <p:cNvPr id="807" name="Google Shape;807;p1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Serialized LOB</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23"/>
          <p:cNvSpPr txBox="1"/>
          <p:nvPr>
            <p:ph idx="4294967295" type="body"/>
          </p:nvPr>
        </p:nvSpPr>
        <p:spPr>
          <a:xfrm>
            <a:off x="460950" y="1121800"/>
            <a:ext cx="82221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Rappresenta l’ereditarietà di classi come una singola tabella che ha come colonne tutti i campi delle varie classi.</a:t>
            </a:r>
            <a:endParaRPr sz="1200"/>
          </a:p>
        </p:txBody>
      </p:sp>
      <p:sp>
        <p:nvSpPr>
          <p:cNvPr id="813" name="Google Shape;813;p1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Single Table Inheritance</a:t>
            </a:r>
            <a:endParaRPr/>
          </a:p>
        </p:txBody>
      </p:sp>
      <p:graphicFrame>
        <p:nvGraphicFramePr>
          <p:cNvPr id="814" name="Google Shape;814;p123"/>
          <p:cNvGraphicFramePr/>
          <p:nvPr/>
        </p:nvGraphicFramePr>
        <p:xfrm>
          <a:off x="1860975" y="1580025"/>
          <a:ext cx="3000000" cy="3000000"/>
        </p:xfrm>
        <a:graphic>
          <a:graphicData uri="http://schemas.openxmlformats.org/drawingml/2006/table">
            <a:tbl>
              <a:tblPr>
                <a:noFill/>
                <a:tableStyleId>{AB76CA41-C93A-4715-B317-91CE8366F534}</a:tableStyleId>
              </a:tblPr>
              <a:tblGrid>
                <a:gridCol w="1767050"/>
              </a:tblGrid>
              <a:tr h="3810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long</a:t>
                      </a:r>
                      <a:r>
                        <a:rPr lang="it" sz="1200">
                          <a:solidFill>
                            <a:schemeClr val="lt2"/>
                          </a:solidFill>
                          <a:latin typeface="Courier New"/>
                          <a:ea typeface="Courier New"/>
                          <a:cs typeface="Courier New"/>
                          <a:sym typeface="Courier New"/>
                        </a:rPr>
                        <a:t> id;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firstName;</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lastName;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15" name="Google Shape;815;p123"/>
          <p:cNvGraphicFramePr/>
          <p:nvPr/>
        </p:nvGraphicFramePr>
        <p:xfrm>
          <a:off x="460938" y="3144750"/>
          <a:ext cx="3000000" cy="3000000"/>
        </p:xfrm>
        <a:graphic>
          <a:graphicData uri="http://schemas.openxmlformats.org/drawingml/2006/table">
            <a:tbl>
              <a:tblPr>
                <a:noFill/>
                <a:tableStyleId>{AB76CA41-C93A-4715-B317-91CE8366F534}</a:tableStyleId>
              </a:tblPr>
              <a:tblGrid>
                <a:gridCol w="2125025"/>
              </a:tblGrid>
              <a:tr h="36572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Student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avgScore;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16" name="Google Shape;816;p123"/>
          <p:cNvGraphicFramePr/>
          <p:nvPr/>
        </p:nvGraphicFramePr>
        <p:xfrm>
          <a:off x="3000675" y="3144750"/>
          <a:ext cx="3000000" cy="3000000"/>
        </p:xfrm>
        <a:graphic>
          <a:graphicData uri="http://schemas.openxmlformats.org/drawingml/2006/table">
            <a:tbl>
              <a:tblPr>
                <a:noFill/>
                <a:tableStyleId>{AB76CA41-C93A-4715-B317-91CE8366F534}</a:tableStyleId>
              </a:tblPr>
              <a:tblGrid>
                <a:gridCol w="2164475"/>
              </a:tblGrid>
              <a:tr h="30727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salary;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17" name="Google Shape;817;p123"/>
          <p:cNvGraphicFramePr/>
          <p:nvPr/>
        </p:nvGraphicFramePr>
        <p:xfrm>
          <a:off x="3000663" y="4363375"/>
          <a:ext cx="3000000" cy="3000000"/>
        </p:xfrm>
        <a:graphic>
          <a:graphicData uri="http://schemas.openxmlformats.org/drawingml/2006/table">
            <a:tbl>
              <a:tblPr>
                <a:noFill/>
                <a:tableStyleId>{AB76CA41-C93A-4715-B317-91CE8366F534}</a:tableStyleId>
              </a:tblPr>
              <a:tblGrid>
                <a:gridCol w="2164475"/>
              </a:tblGrid>
              <a:tr h="30555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FixedTermProfessor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155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int</a:t>
                      </a:r>
                      <a:r>
                        <a:rPr lang="it" sz="1200">
                          <a:solidFill>
                            <a:schemeClr val="lt2"/>
                          </a:solidFill>
                          <a:latin typeface="Courier New"/>
                          <a:ea typeface="Courier New"/>
                          <a:cs typeface="Courier New"/>
                          <a:sym typeface="Courier New"/>
                        </a:rPr>
                        <a:t> daysOfContract;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818" name="Google Shape;818;p123"/>
          <p:cNvCxnSpPr/>
          <p:nvPr/>
        </p:nvCxnSpPr>
        <p:spPr>
          <a:xfrm rot="10800000">
            <a:off x="4102950" y="3908575"/>
            <a:ext cx="6600" cy="454800"/>
          </a:xfrm>
          <a:prstGeom prst="straightConnector1">
            <a:avLst/>
          </a:prstGeom>
          <a:noFill/>
          <a:ln cap="flat" cmpd="sng" w="9525">
            <a:solidFill>
              <a:schemeClr val="dk1"/>
            </a:solidFill>
            <a:prstDash val="solid"/>
            <a:round/>
            <a:headEnd len="med" w="med" type="none"/>
            <a:tailEnd len="med" w="med" type="triangle"/>
          </a:ln>
        </p:spPr>
      </p:cxnSp>
      <p:cxnSp>
        <p:nvCxnSpPr>
          <p:cNvPr id="819" name="Google Shape;819;p123"/>
          <p:cNvCxnSpPr/>
          <p:nvPr/>
        </p:nvCxnSpPr>
        <p:spPr>
          <a:xfrm rot="10800000">
            <a:off x="1425475"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20" name="Google Shape;820;p123"/>
          <p:cNvCxnSpPr/>
          <p:nvPr/>
        </p:nvCxnSpPr>
        <p:spPr>
          <a:xfrm rot="10800000">
            <a:off x="4082913"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21" name="Google Shape;821;p123"/>
          <p:cNvCxnSpPr/>
          <p:nvPr/>
        </p:nvCxnSpPr>
        <p:spPr>
          <a:xfrm>
            <a:off x="1425475" y="2982300"/>
            <a:ext cx="2660400" cy="0"/>
          </a:xfrm>
          <a:prstGeom prst="straightConnector1">
            <a:avLst/>
          </a:prstGeom>
          <a:noFill/>
          <a:ln cap="flat" cmpd="sng" w="9525">
            <a:solidFill>
              <a:schemeClr val="dk1"/>
            </a:solidFill>
            <a:prstDash val="solid"/>
            <a:round/>
            <a:headEnd len="med" w="med" type="none"/>
            <a:tailEnd len="med" w="med" type="none"/>
          </a:ln>
        </p:spPr>
      </p:cxnSp>
      <p:cxnSp>
        <p:nvCxnSpPr>
          <p:cNvPr id="822" name="Google Shape;822;p123"/>
          <p:cNvCxnSpPr/>
          <p:nvPr/>
        </p:nvCxnSpPr>
        <p:spPr>
          <a:xfrm rot="10800000">
            <a:off x="2811525" y="2680200"/>
            <a:ext cx="0" cy="3021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23" name="Google Shape;823;p123"/>
          <p:cNvGraphicFramePr/>
          <p:nvPr/>
        </p:nvGraphicFramePr>
        <p:xfrm>
          <a:off x="5941600" y="1580025"/>
          <a:ext cx="3000000" cy="3000000"/>
        </p:xfrm>
        <a:graphic>
          <a:graphicData uri="http://schemas.openxmlformats.org/drawingml/2006/table">
            <a:tbl>
              <a:tblPr>
                <a:noFill/>
                <a:tableStyleId>{AB76CA41-C93A-4715-B317-91CE8366F534}</a:tableStyleId>
              </a:tblPr>
              <a:tblGrid>
                <a:gridCol w="2983250"/>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people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1437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last</a:t>
                      </a:r>
                      <a:r>
                        <a:rPr lang="it" sz="1200">
                          <a:solidFill>
                            <a:schemeClr val="lt2"/>
                          </a:solidFill>
                          <a:latin typeface="Roboto"/>
                          <a:ea typeface="Roboto"/>
                          <a:cs typeface="Roboto"/>
                          <a:sym typeface="Roboto"/>
                        </a:rPr>
                        <a: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avg_score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salary</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days_of_contract</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type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24"/>
          <p:cNvSpPr txBox="1"/>
          <p:nvPr>
            <p:ph idx="4294967295" type="body"/>
          </p:nvPr>
        </p:nvSpPr>
        <p:spPr>
          <a:xfrm>
            <a:off x="460950" y="1121800"/>
            <a:ext cx="8222100" cy="3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Ogni classe memorizza ciò che è rilevante per la classe.</a:t>
            </a:r>
            <a:endParaRPr sz="1200"/>
          </a:p>
          <a:p>
            <a:pPr indent="-304800" lvl="0" marL="457200" rtl="0" algn="l">
              <a:spcBef>
                <a:spcPts val="0"/>
              </a:spcBef>
              <a:spcAft>
                <a:spcPts val="0"/>
              </a:spcAft>
              <a:buSzPts val="1200"/>
              <a:buChar char="●"/>
            </a:pPr>
            <a:r>
              <a:rPr lang="it" sz="1200"/>
              <a:t>Ogni colonna nella tabella che non è rilevante è lasciata vuota.</a:t>
            </a:r>
            <a:endParaRPr sz="1200"/>
          </a:p>
          <a:p>
            <a:pPr indent="-304800" lvl="0" marL="457200" rtl="0" algn="l">
              <a:spcBef>
                <a:spcPts val="0"/>
              </a:spcBef>
              <a:spcAft>
                <a:spcPts val="0"/>
              </a:spcAft>
              <a:buSzPts val="1200"/>
              <a:buChar char="●"/>
            </a:pPr>
            <a:r>
              <a:rPr lang="it" sz="1200"/>
              <a:t>Il campo tipo serve per capire, in fase di caricamento, quale classe istanziare.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Pro:</a:t>
            </a:r>
            <a:endParaRPr sz="1200"/>
          </a:p>
          <a:p>
            <a:pPr indent="-304800" lvl="0" marL="457200" rtl="0" algn="l">
              <a:spcBef>
                <a:spcPts val="0"/>
              </a:spcBef>
              <a:spcAft>
                <a:spcPts val="0"/>
              </a:spcAft>
              <a:buSzPts val="1200"/>
              <a:buChar char="●"/>
            </a:pPr>
            <a:r>
              <a:rPr lang="it" sz="1200"/>
              <a:t>C’è una sola classe di cui preoccuparsi nel database.</a:t>
            </a:r>
            <a:endParaRPr sz="1200"/>
          </a:p>
          <a:p>
            <a:pPr indent="-304800" lvl="0" marL="457200" rtl="0" algn="l">
              <a:spcBef>
                <a:spcPts val="0"/>
              </a:spcBef>
              <a:spcAft>
                <a:spcPts val="0"/>
              </a:spcAft>
              <a:buSzPts val="1200"/>
              <a:buChar char="●"/>
            </a:pPr>
            <a:r>
              <a:rPr lang="it" sz="1200"/>
              <a:t>Non è necessario effettuare join quando si leggono i dati.</a:t>
            </a:r>
            <a:endParaRPr sz="1200"/>
          </a:p>
          <a:p>
            <a:pPr indent="-304800" lvl="0" marL="457200" rtl="0" algn="l">
              <a:spcBef>
                <a:spcPts val="0"/>
              </a:spcBef>
              <a:spcAft>
                <a:spcPts val="0"/>
              </a:spcAft>
              <a:buSzPts val="1200"/>
              <a:buChar char="●"/>
            </a:pPr>
            <a:r>
              <a:rPr lang="it" sz="1200"/>
              <a:t>Nel caso in cui un campo dovesse essere spostato in una superclasse o in una sottoclasse non sarebbe necessario effettuare cambiamenti alla tabella.</a:t>
            </a:r>
            <a:endParaRPr sz="1200"/>
          </a:p>
          <a:p>
            <a:pPr indent="0" lvl="0" marL="0" rtl="0" algn="l">
              <a:spcBef>
                <a:spcPts val="0"/>
              </a:spcBef>
              <a:spcAft>
                <a:spcPts val="0"/>
              </a:spcAft>
              <a:buNone/>
            </a:pPr>
            <a:r>
              <a:rPr lang="it" sz="1200"/>
              <a:t>Contro:</a:t>
            </a:r>
            <a:endParaRPr sz="1200"/>
          </a:p>
          <a:p>
            <a:pPr indent="-304800" lvl="0" marL="457200" rtl="0" algn="l">
              <a:spcBef>
                <a:spcPts val="0"/>
              </a:spcBef>
              <a:spcAft>
                <a:spcPts val="0"/>
              </a:spcAft>
              <a:buSzPts val="1200"/>
              <a:buChar char="●"/>
            </a:pPr>
            <a:r>
              <a:rPr lang="it" sz="1200"/>
              <a:t>Ci sono tanti valori vuoti, che potrebbe essere uno spreco di spazio per il database.</a:t>
            </a:r>
            <a:endParaRPr sz="1200"/>
          </a:p>
          <a:p>
            <a:pPr indent="-304800" lvl="0" marL="457200" rtl="0" algn="l">
              <a:spcBef>
                <a:spcPts val="0"/>
              </a:spcBef>
              <a:spcAft>
                <a:spcPts val="0"/>
              </a:spcAft>
              <a:buSzPts val="1200"/>
              <a:buChar char="●"/>
            </a:pPr>
            <a:r>
              <a:rPr lang="it" sz="1200"/>
              <a:t>La tabella potrebbe diventare troppo grande, con molte indicizzazioni, e, in caso di molti accessi contemporanei, con tanti lock.</a:t>
            </a:r>
            <a:endParaRPr sz="1200"/>
          </a:p>
          <a:p>
            <a:pPr indent="-304800" lvl="0" marL="457200" rtl="0" algn="l">
              <a:spcBef>
                <a:spcPts val="0"/>
              </a:spcBef>
              <a:spcAft>
                <a:spcPts val="0"/>
              </a:spcAft>
              <a:buSzPts val="1200"/>
              <a:buChar char="●"/>
            </a:pPr>
            <a:r>
              <a:rPr lang="it" sz="1200"/>
              <a:t>Non si può usare un campo con lo stesso nome in due sottoclassi non collegate. Una possibile soluzione è usare un prefisso con il nome della classe.</a:t>
            </a:r>
            <a:endParaRPr sz="1200"/>
          </a:p>
        </p:txBody>
      </p:sp>
      <p:sp>
        <p:nvSpPr>
          <p:cNvPr id="829" name="Google Shape;829;p1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Single Table Inheritance: funzionamento</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25"/>
          <p:cNvSpPr txBox="1"/>
          <p:nvPr>
            <p:ph idx="4294967295" type="body"/>
          </p:nvPr>
        </p:nvSpPr>
        <p:spPr>
          <a:xfrm>
            <a:off x="460950" y="1121800"/>
            <a:ext cx="8222100" cy="3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Rappresenta l’ereditarietà di classi con una tabella per ogni classe.</a:t>
            </a:r>
            <a:endParaRPr sz="1200"/>
          </a:p>
        </p:txBody>
      </p:sp>
      <p:sp>
        <p:nvSpPr>
          <p:cNvPr id="835" name="Google Shape;835;p1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Class Table Inheritance</a:t>
            </a:r>
            <a:endParaRPr/>
          </a:p>
        </p:txBody>
      </p:sp>
      <p:graphicFrame>
        <p:nvGraphicFramePr>
          <p:cNvPr id="836" name="Google Shape;836;p125"/>
          <p:cNvGraphicFramePr/>
          <p:nvPr/>
        </p:nvGraphicFramePr>
        <p:xfrm>
          <a:off x="1860975" y="1580025"/>
          <a:ext cx="3000000" cy="3000000"/>
        </p:xfrm>
        <a:graphic>
          <a:graphicData uri="http://schemas.openxmlformats.org/drawingml/2006/table">
            <a:tbl>
              <a:tblPr>
                <a:noFill/>
                <a:tableStyleId>{AB76CA41-C93A-4715-B317-91CE8366F534}</a:tableStyleId>
              </a:tblPr>
              <a:tblGrid>
                <a:gridCol w="1767050"/>
              </a:tblGrid>
              <a:tr h="3810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long</a:t>
                      </a:r>
                      <a:r>
                        <a:rPr lang="it" sz="1200">
                          <a:solidFill>
                            <a:schemeClr val="lt2"/>
                          </a:solidFill>
                          <a:latin typeface="Courier New"/>
                          <a:ea typeface="Courier New"/>
                          <a:cs typeface="Courier New"/>
                          <a:sym typeface="Courier New"/>
                        </a:rPr>
                        <a:t> id;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firstName;</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lastName;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37" name="Google Shape;837;p125"/>
          <p:cNvGraphicFramePr/>
          <p:nvPr/>
        </p:nvGraphicFramePr>
        <p:xfrm>
          <a:off x="460938" y="3144750"/>
          <a:ext cx="3000000" cy="3000000"/>
        </p:xfrm>
        <a:graphic>
          <a:graphicData uri="http://schemas.openxmlformats.org/drawingml/2006/table">
            <a:tbl>
              <a:tblPr>
                <a:noFill/>
                <a:tableStyleId>{AB76CA41-C93A-4715-B317-91CE8366F534}</a:tableStyleId>
              </a:tblPr>
              <a:tblGrid>
                <a:gridCol w="2125025"/>
              </a:tblGrid>
              <a:tr h="36572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Student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avgScore;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38" name="Google Shape;838;p125"/>
          <p:cNvGraphicFramePr/>
          <p:nvPr/>
        </p:nvGraphicFramePr>
        <p:xfrm>
          <a:off x="3000675" y="3144750"/>
          <a:ext cx="3000000" cy="3000000"/>
        </p:xfrm>
        <a:graphic>
          <a:graphicData uri="http://schemas.openxmlformats.org/drawingml/2006/table">
            <a:tbl>
              <a:tblPr>
                <a:noFill/>
                <a:tableStyleId>{AB76CA41-C93A-4715-B317-91CE8366F534}</a:tableStyleId>
              </a:tblPr>
              <a:tblGrid>
                <a:gridCol w="2164475"/>
              </a:tblGrid>
              <a:tr h="30727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salary;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39" name="Google Shape;839;p125"/>
          <p:cNvGraphicFramePr/>
          <p:nvPr/>
        </p:nvGraphicFramePr>
        <p:xfrm>
          <a:off x="3000663" y="4363375"/>
          <a:ext cx="3000000" cy="3000000"/>
        </p:xfrm>
        <a:graphic>
          <a:graphicData uri="http://schemas.openxmlformats.org/drawingml/2006/table">
            <a:tbl>
              <a:tblPr>
                <a:noFill/>
                <a:tableStyleId>{AB76CA41-C93A-4715-B317-91CE8366F534}</a:tableStyleId>
              </a:tblPr>
              <a:tblGrid>
                <a:gridCol w="2164475"/>
              </a:tblGrid>
              <a:tr h="30555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FixedTermProfessor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155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int</a:t>
                      </a:r>
                      <a:r>
                        <a:rPr lang="it" sz="1200">
                          <a:solidFill>
                            <a:schemeClr val="lt2"/>
                          </a:solidFill>
                          <a:latin typeface="Courier New"/>
                          <a:ea typeface="Courier New"/>
                          <a:cs typeface="Courier New"/>
                          <a:sym typeface="Courier New"/>
                        </a:rPr>
                        <a:t> daysOfContract;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840" name="Google Shape;840;p125"/>
          <p:cNvCxnSpPr/>
          <p:nvPr/>
        </p:nvCxnSpPr>
        <p:spPr>
          <a:xfrm rot="10800000">
            <a:off x="4102950" y="3908575"/>
            <a:ext cx="6600" cy="454800"/>
          </a:xfrm>
          <a:prstGeom prst="straightConnector1">
            <a:avLst/>
          </a:prstGeom>
          <a:noFill/>
          <a:ln cap="flat" cmpd="sng" w="9525">
            <a:solidFill>
              <a:schemeClr val="dk1"/>
            </a:solidFill>
            <a:prstDash val="solid"/>
            <a:round/>
            <a:headEnd len="med" w="med" type="none"/>
            <a:tailEnd len="med" w="med" type="triangle"/>
          </a:ln>
        </p:spPr>
      </p:cxnSp>
      <p:cxnSp>
        <p:nvCxnSpPr>
          <p:cNvPr id="841" name="Google Shape;841;p125"/>
          <p:cNvCxnSpPr/>
          <p:nvPr/>
        </p:nvCxnSpPr>
        <p:spPr>
          <a:xfrm rot="10800000">
            <a:off x="1425475"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125"/>
          <p:cNvCxnSpPr/>
          <p:nvPr/>
        </p:nvCxnSpPr>
        <p:spPr>
          <a:xfrm rot="10800000">
            <a:off x="4082913"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43" name="Google Shape;843;p125"/>
          <p:cNvCxnSpPr/>
          <p:nvPr/>
        </p:nvCxnSpPr>
        <p:spPr>
          <a:xfrm>
            <a:off x="1425475" y="2982300"/>
            <a:ext cx="2660400" cy="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25"/>
          <p:cNvCxnSpPr/>
          <p:nvPr/>
        </p:nvCxnSpPr>
        <p:spPr>
          <a:xfrm rot="10800000">
            <a:off x="2811525" y="2680200"/>
            <a:ext cx="0" cy="3021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45" name="Google Shape;845;p125"/>
          <p:cNvGraphicFramePr/>
          <p:nvPr/>
        </p:nvGraphicFramePr>
        <p:xfrm>
          <a:off x="5941600" y="1580025"/>
          <a:ext cx="3000000" cy="3000000"/>
        </p:xfrm>
        <a:graphic>
          <a:graphicData uri="http://schemas.openxmlformats.org/drawingml/2006/table">
            <a:tbl>
              <a:tblPr>
                <a:noFill/>
                <a:tableStyleId>{AB76CA41-C93A-4715-B317-91CE8366F534}</a:tableStyleId>
              </a:tblPr>
              <a:tblGrid>
                <a:gridCol w="2983250"/>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people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64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46" name="Google Shape;846;p125"/>
          <p:cNvGraphicFramePr/>
          <p:nvPr/>
        </p:nvGraphicFramePr>
        <p:xfrm>
          <a:off x="5941600" y="2763750"/>
          <a:ext cx="3000000" cy="3000000"/>
        </p:xfrm>
        <a:graphic>
          <a:graphicData uri="http://schemas.openxmlformats.org/drawingml/2006/table">
            <a:tbl>
              <a:tblPr>
                <a:noFill/>
                <a:tableStyleId>{AB76CA41-C93A-4715-B317-91CE8366F534}</a:tableStyleId>
              </a:tblPr>
              <a:tblGrid>
                <a:gridCol w="2983250"/>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students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975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avg_score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47" name="Google Shape;847;p125"/>
          <p:cNvGraphicFramePr/>
          <p:nvPr/>
        </p:nvGraphicFramePr>
        <p:xfrm>
          <a:off x="5941600" y="3536775"/>
          <a:ext cx="3000000" cy="3000000"/>
        </p:xfrm>
        <a:graphic>
          <a:graphicData uri="http://schemas.openxmlformats.org/drawingml/2006/table">
            <a:tbl>
              <a:tblPr>
                <a:noFill/>
                <a:tableStyleId>{AB76CA41-C93A-4715-B317-91CE8366F534}</a:tableStyleId>
              </a:tblPr>
              <a:tblGrid>
                <a:gridCol w="2983250"/>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professors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975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salary</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48" name="Google Shape;848;p125"/>
          <p:cNvGraphicFramePr/>
          <p:nvPr/>
        </p:nvGraphicFramePr>
        <p:xfrm>
          <a:off x="5941600" y="4309800"/>
          <a:ext cx="3000000" cy="3000000"/>
        </p:xfrm>
        <a:graphic>
          <a:graphicData uri="http://schemas.openxmlformats.org/drawingml/2006/table">
            <a:tbl>
              <a:tblPr>
                <a:noFill/>
                <a:tableStyleId>{AB76CA41-C93A-4715-B317-91CE8366F534}</a:tableStyleId>
              </a:tblPr>
              <a:tblGrid>
                <a:gridCol w="2983250"/>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fixed_term_professors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975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days_of_contract</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26"/>
          <p:cNvSpPr txBox="1"/>
          <p:nvPr>
            <p:ph idx="4294967295" type="body"/>
          </p:nvPr>
        </p:nvSpPr>
        <p:spPr>
          <a:xfrm>
            <a:off x="460950" y="1121800"/>
            <a:ext cx="8222100" cy="3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Ogni classe è memorizzata nella propria tabella.</a:t>
            </a:r>
            <a:endParaRPr sz="1200"/>
          </a:p>
          <a:p>
            <a:pPr indent="-304800" lvl="0" marL="457200" rtl="0" algn="l">
              <a:spcBef>
                <a:spcPts val="0"/>
              </a:spcBef>
              <a:spcAft>
                <a:spcPts val="0"/>
              </a:spcAft>
              <a:buSzPts val="1200"/>
              <a:buChar char="●"/>
            </a:pPr>
            <a:r>
              <a:rPr lang="it" sz="1200"/>
              <a:t>Per legare le tuple della superclasse con quelle delle sottoclassi si può usare lo stesso valore di ID. Oppure, ogni tupla ha il proprio ID e si usano le chiavi esterne.</a:t>
            </a:r>
            <a:endParaRPr sz="1200"/>
          </a:p>
          <a:p>
            <a:pPr indent="0" lvl="0" marL="0" rtl="0" algn="l">
              <a:spcBef>
                <a:spcPts val="0"/>
              </a:spcBef>
              <a:spcAft>
                <a:spcPts val="0"/>
              </a:spcAft>
              <a:buNone/>
            </a:pPr>
            <a:r>
              <a:rPr lang="it" sz="1200"/>
              <a:t>Pro:</a:t>
            </a:r>
            <a:endParaRPr sz="1200"/>
          </a:p>
          <a:p>
            <a:pPr indent="-304800" lvl="0" marL="457200" rtl="0" algn="l">
              <a:spcBef>
                <a:spcPts val="0"/>
              </a:spcBef>
              <a:spcAft>
                <a:spcPts val="0"/>
              </a:spcAft>
              <a:buSzPts val="1200"/>
              <a:buChar char="●"/>
            </a:pPr>
            <a:r>
              <a:rPr lang="it" sz="1200"/>
              <a:t>Tutte le colonne sono rilevanti, quindi non c’è spreco di spazio.</a:t>
            </a:r>
            <a:endParaRPr sz="1200"/>
          </a:p>
          <a:p>
            <a:pPr indent="-304800" lvl="0" marL="457200" rtl="0" algn="l">
              <a:spcBef>
                <a:spcPts val="0"/>
              </a:spcBef>
              <a:spcAft>
                <a:spcPts val="0"/>
              </a:spcAft>
              <a:buSzPts val="1200"/>
              <a:buChar char="●"/>
            </a:pPr>
            <a:r>
              <a:rPr lang="it" sz="1200"/>
              <a:t>La relazione tra il modello del dominio e il database è abbastanza semplice.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Contro:</a:t>
            </a:r>
            <a:endParaRPr sz="1200"/>
          </a:p>
          <a:p>
            <a:pPr indent="-304800" lvl="0" marL="457200" rtl="0" algn="l">
              <a:spcBef>
                <a:spcPts val="0"/>
              </a:spcBef>
              <a:spcAft>
                <a:spcPts val="0"/>
              </a:spcAft>
              <a:buSzPts val="1200"/>
              <a:buChar char="●"/>
            </a:pPr>
            <a:r>
              <a:rPr lang="it" sz="1200"/>
              <a:t>Quando si vuole caricare un oggetto è necessario caricare tante tabelle, che richiede diversi join oppure query multiple.</a:t>
            </a:r>
            <a:endParaRPr sz="1200"/>
          </a:p>
          <a:p>
            <a:pPr indent="-304800" lvl="0" marL="457200" rtl="0" algn="l">
              <a:spcBef>
                <a:spcPts val="0"/>
              </a:spcBef>
              <a:spcAft>
                <a:spcPts val="0"/>
              </a:spcAft>
              <a:buSzPts val="1200"/>
              <a:buChar char="●"/>
            </a:pPr>
            <a:r>
              <a:rPr lang="it" sz="1200"/>
              <a:t>Ogni cambiamento dei campi nella gerarchia richiede un cambio nel database.</a:t>
            </a:r>
            <a:endParaRPr sz="1200"/>
          </a:p>
          <a:p>
            <a:pPr indent="-304800" lvl="0" marL="457200" rtl="0" algn="l">
              <a:spcBef>
                <a:spcPts val="0"/>
              </a:spcBef>
              <a:spcAft>
                <a:spcPts val="0"/>
              </a:spcAft>
              <a:buSzPts val="1200"/>
              <a:buChar char="●"/>
            </a:pPr>
            <a:r>
              <a:rPr lang="it" sz="1200"/>
              <a:t>La tabella contenente la superclasse potrebbe diventare un problema perché richiederebbe tanti accessi.</a:t>
            </a:r>
            <a:endParaRPr sz="1200"/>
          </a:p>
        </p:txBody>
      </p:sp>
      <p:sp>
        <p:nvSpPr>
          <p:cNvPr id="854" name="Google Shape;854;p1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Class Table Inheritance</a:t>
            </a:r>
            <a:r>
              <a:rPr lang="it"/>
              <a:t>: funzionamento</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27"/>
          <p:cNvSpPr txBox="1"/>
          <p:nvPr>
            <p:ph idx="4294967295" type="body"/>
          </p:nvPr>
        </p:nvSpPr>
        <p:spPr>
          <a:xfrm>
            <a:off x="460950" y="1121800"/>
            <a:ext cx="8222100" cy="3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Rappresenta l’ereditarietà di classi con una tabella per ogni classe concreta nella gerarchia.</a:t>
            </a:r>
            <a:endParaRPr sz="1200"/>
          </a:p>
        </p:txBody>
      </p:sp>
      <p:sp>
        <p:nvSpPr>
          <p:cNvPr id="860" name="Google Shape;860;p1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Concrete Table Inheritance</a:t>
            </a:r>
            <a:endParaRPr/>
          </a:p>
        </p:txBody>
      </p:sp>
      <p:graphicFrame>
        <p:nvGraphicFramePr>
          <p:cNvPr id="861" name="Google Shape;861;p127"/>
          <p:cNvGraphicFramePr/>
          <p:nvPr/>
        </p:nvGraphicFramePr>
        <p:xfrm>
          <a:off x="1860975" y="1580025"/>
          <a:ext cx="3000000" cy="3000000"/>
        </p:xfrm>
        <a:graphic>
          <a:graphicData uri="http://schemas.openxmlformats.org/drawingml/2006/table">
            <a:tbl>
              <a:tblPr>
                <a:noFill/>
                <a:tableStyleId>{AB76CA41-C93A-4715-B317-91CE8366F534}</a:tableStyleId>
              </a:tblPr>
              <a:tblGrid>
                <a:gridCol w="1767050"/>
              </a:tblGrid>
              <a:tr h="3810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long</a:t>
                      </a:r>
                      <a:r>
                        <a:rPr lang="it" sz="1200">
                          <a:solidFill>
                            <a:schemeClr val="lt2"/>
                          </a:solidFill>
                          <a:latin typeface="Courier New"/>
                          <a:ea typeface="Courier New"/>
                          <a:cs typeface="Courier New"/>
                          <a:sym typeface="Courier New"/>
                        </a:rPr>
                        <a:t> id;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firstName;</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String lastName;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62" name="Google Shape;862;p127"/>
          <p:cNvGraphicFramePr/>
          <p:nvPr/>
        </p:nvGraphicFramePr>
        <p:xfrm>
          <a:off x="460938" y="3144750"/>
          <a:ext cx="3000000" cy="3000000"/>
        </p:xfrm>
        <a:graphic>
          <a:graphicData uri="http://schemas.openxmlformats.org/drawingml/2006/table">
            <a:tbl>
              <a:tblPr>
                <a:noFill/>
                <a:tableStyleId>{AB76CA41-C93A-4715-B317-91CE8366F534}</a:tableStyleId>
              </a:tblPr>
              <a:tblGrid>
                <a:gridCol w="2125025"/>
              </a:tblGrid>
              <a:tr h="36572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Student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avgScore;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63" name="Google Shape;863;p127"/>
          <p:cNvGraphicFramePr/>
          <p:nvPr/>
        </p:nvGraphicFramePr>
        <p:xfrm>
          <a:off x="3000675" y="3144750"/>
          <a:ext cx="3000000" cy="3000000"/>
        </p:xfrm>
        <a:graphic>
          <a:graphicData uri="http://schemas.openxmlformats.org/drawingml/2006/table">
            <a:tbl>
              <a:tblPr>
                <a:noFill/>
                <a:tableStyleId>{AB76CA41-C93A-4715-B317-91CE8366F534}</a:tableStyleId>
              </a:tblPr>
              <a:tblGrid>
                <a:gridCol w="2164475"/>
              </a:tblGrid>
              <a:tr h="307275">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675">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float</a:t>
                      </a:r>
                      <a:r>
                        <a:rPr lang="it" sz="1200">
                          <a:solidFill>
                            <a:schemeClr val="lt2"/>
                          </a:solidFill>
                          <a:latin typeface="Courier New"/>
                          <a:ea typeface="Courier New"/>
                          <a:cs typeface="Courier New"/>
                          <a:sym typeface="Courier New"/>
                        </a:rPr>
                        <a:t> salary;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64" name="Google Shape;864;p127"/>
          <p:cNvGraphicFramePr/>
          <p:nvPr/>
        </p:nvGraphicFramePr>
        <p:xfrm>
          <a:off x="3000663" y="4363375"/>
          <a:ext cx="3000000" cy="3000000"/>
        </p:xfrm>
        <a:graphic>
          <a:graphicData uri="http://schemas.openxmlformats.org/drawingml/2006/table">
            <a:tbl>
              <a:tblPr>
                <a:noFill/>
                <a:tableStyleId>{AB76CA41-C93A-4715-B317-91CE8366F534}</a:tableStyleId>
              </a:tblPr>
              <a:tblGrid>
                <a:gridCol w="2164475"/>
              </a:tblGrid>
              <a:tr h="30555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FixedTermProfessor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1550">
                <a:tc>
                  <a:txBody>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int</a:t>
                      </a:r>
                      <a:r>
                        <a:rPr lang="it" sz="1200">
                          <a:solidFill>
                            <a:schemeClr val="lt2"/>
                          </a:solidFill>
                          <a:latin typeface="Courier New"/>
                          <a:ea typeface="Courier New"/>
                          <a:cs typeface="Courier New"/>
                          <a:sym typeface="Courier New"/>
                        </a:rPr>
                        <a:t> daysOfContract;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865" name="Google Shape;865;p127"/>
          <p:cNvCxnSpPr/>
          <p:nvPr/>
        </p:nvCxnSpPr>
        <p:spPr>
          <a:xfrm rot="10800000">
            <a:off x="4102950" y="3908575"/>
            <a:ext cx="6600" cy="454800"/>
          </a:xfrm>
          <a:prstGeom prst="straightConnector1">
            <a:avLst/>
          </a:prstGeom>
          <a:noFill/>
          <a:ln cap="flat" cmpd="sng" w="9525">
            <a:solidFill>
              <a:schemeClr val="dk1"/>
            </a:solidFill>
            <a:prstDash val="solid"/>
            <a:round/>
            <a:headEnd len="med" w="med" type="none"/>
            <a:tailEnd len="med" w="med" type="triangle"/>
          </a:ln>
        </p:spPr>
      </p:cxnSp>
      <p:cxnSp>
        <p:nvCxnSpPr>
          <p:cNvPr id="866" name="Google Shape;866;p127"/>
          <p:cNvCxnSpPr/>
          <p:nvPr/>
        </p:nvCxnSpPr>
        <p:spPr>
          <a:xfrm rot="10800000">
            <a:off x="1425475"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67" name="Google Shape;867;p127"/>
          <p:cNvCxnSpPr/>
          <p:nvPr/>
        </p:nvCxnSpPr>
        <p:spPr>
          <a:xfrm rot="10800000">
            <a:off x="4082913" y="2975825"/>
            <a:ext cx="0" cy="170700"/>
          </a:xfrm>
          <a:prstGeom prst="straightConnector1">
            <a:avLst/>
          </a:prstGeom>
          <a:noFill/>
          <a:ln cap="flat" cmpd="sng" w="9525">
            <a:solidFill>
              <a:schemeClr val="dk1"/>
            </a:solidFill>
            <a:prstDash val="solid"/>
            <a:round/>
            <a:headEnd len="med" w="med" type="none"/>
            <a:tailEnd len="med" w="med" type="none"/>
          </a:ln>
        </p:spPr>
      </p:cxnSp>
      <p:cxnSp>
        <p:nvCxnSpPr>
          <p:cNvPr id="868" name="Google Shape;868;p127"/>
          <p:cNvCxnSpPr/>
          <p:nvPr/>
        </p:nvCxnSpPr>
        <p:spPr>
          <a:xfrm>
            <a:off x="1425475" y="2982300"/>
            <a:ext cx="2660400" cy="0"/>
          </a:xfrm>
          <a:prstGeom prst="straightConnector1">
            <a:avLst/>
          </a:prstGeom>
          <a:noFill/>
          <a:ln cap="flat" cmpd="sng" w="9525">
            <a:solidFill>
              <a:schemeClr val="dk1"/>
            </a:solidFill>
            <a:prstDash val="solid"/>
            <a:round/>
            <a:headEnd len="med" w="med" type="none"/>
            <a:tailEnd len="med" w="med" type="none"/>
          </a:ln>
        </p:spPr>
      </p:cxnSp>
      <p:cxnSp>
        <p:nvCxnSpPr>
          <p:cNvPr id="869" name="Google Shape;869;p127"/>
          <p:cNvCxnSpPr/>
          <p:nvPr/>
        </p:nvCxnSpPr>
        <p:spPr>
          <a:xfrm rot="10800000">
            <a:off x="2811525" y="2680200"/>
            <a:ext cx="0" cy="3021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70" name="Google Shape;870;p127"/>
          <p:cNvGraphicFramePr/>
          <p:nvPr/>
        </p:nvGraphicFramePr>
        <p:xfrm>
          <a:off x="5902200" y="1580025"/>
          <a:ext cx="3000000" cy="3000000"/>
        </p:xfrm>
        <a:graphic>
          <a:graphicData uri="http://schemas.openxmlformats.org/drawingml/2006/table">
            <a:tbl>
              <a:tblPr>
                <a:noFill/>
                <a:tableStyleId>{AB76CA41-C93A-4715-B317-91CE8366F534}</a:tableStyleId>
              </a:tblPr>
              <a:tblGrid>
                <a:gridCol w="1321300"/>
              </a:tblGrid>
              <a:tr h="5486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students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1437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avg_score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71" name="Google Shape;871;p127"/>
          <p:cNvGraphicFramePr/>
          <p:nvPr/>
        </p:nvGraphicFramePr>
        <p:xfrm>
          <a:off x="7478750" y="1580025"/>
          <a:ext cx="3000000" cy="3000000"/>
        </p:xfrm>
        <a:graphic>
          <a:graphicData uri="http://schemas.openxmlformats.org/drawingml/2006/table">
            <a:tbl>
              <a:tblPr>
                <a:noFill/>
                <a:tableStyleId>{AB76CA41-C93A-4715-B317-91CE8366F534}</a:tableStyleId>
              </a:tblPr>
              <a:tblGrid>
                <a:gridCol w="1321300"/>
              </a:tblGrid>
              <a:tr h="5486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professors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1437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salary</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872" name="Google Shape;872;p127"/>
          <p:cNvGraphicFramePr/>
          <p:nvPr/>
        </p:nvGraphicFramePr>
        <p:xfrm>
          <a:off x="5902200" y="3125325"/>
          <a:ext cx="3000000" cy="3000000"/>
        </p:xfrm>
        <a:graphic>
          <a:graphicData uri="http://schemas.openxmlformats.org/drawingml/2006/table">
            <a:tbl>
              <a:tblPr>
                <a:noFill/>
                <a:tableStyleId>{AB76CA41-C93A-4715-B317-91CE8366F534}</a:tableStyleId>
              </a:tblPr>
              <a:tblGrid>
                <a:gridCol w="2897850"/>
              </a:tblGrid>
              <a:tr h="344975">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Table fixed_term_professors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860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salary</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days_of_contract</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28"/>
          <p:cNvSpPr txBox="1"/>
          <p:nvPr>
            <p:ph idx="4294967295" type="body"/>
          </p:nvPr>
        </p:nvSpPr>
        <p:spPr>
          <a:xfrm>
            <a:off x="460950" y="1121800"/>
            <a:ext cx="8222100" cy="36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Ogni classe concreta è memorizzata nella propria tabella e contiene una colonna per tutti i suoi campi e per tutti i campi di tutte le sue superclassi.</a:t>
            </a:r>
            <a:endParaRPr sz="1200"/>
          </a:p>
          <a:p>
            <a:pPr indent="-304800" lvl="0" marL="457200" rtl="0" algn="l">
              <a:spcBef>
                <a:spcPts val="0"/>
              </a:spcBef>
              <a:spcAft>
                <a:spcPts val="0"/>
              </a:spcAft>
              <a:buSzPts val="1200"/>
              <a:buChar char="●"/>
            </a:pPr>
            <a:r>
              <a:rPr lang="it" sz="1200"/>
              <a:t>È necessario prestare attenzione alla scelta delle chiavi primarie, in quanto bisogna assicurare che ogni chiave sia univoca non solo per la propria tabella ma per tutta la gerarchia, altrimenti si potrebbero avere dei problemi in combinazione con l’</a:t>
            </a:r>
            <a:r>
              <a:rPr lang="it" sz="1200" u="sng">
                <a:solidFill>
                  <a:schemeClr val="hlink"/>
                </a:solidFill>
                <a:hlinkClick action="ppaction://hlinksldjump" r:id="rId3"/>
              </a:rPr>
              <a:t>Identity Field</a:t>
            </a:r>
            <a:r>
              <a:rPr lang="it" sz="1200"/>
              <a:t>.</a:t>
            </a:r>
            <a:endParaRPr sz="1200"/>
          </a:p>
          <a:p>
            <a:pPr indent="0" lvl="0" marL="0" rtl="0" algn="l">
              <a:spcBef>
                <a:spcPts val="0"/>
              </a:spcBef>
              <a:spcAft>
                <a:spcPts val="0"/>
              </a:spcAft>
              <a:buNone/>
            </a:pPr>
            <a:r>
              <a:rPr lang="it" sz="1200"/>
              <a:t>Pro:</a:t>
            </a:r>
            <a:endParaRPr sz="1200"/>
          </a:p>
          <a:p>
            <a:pPr indent="-304800" lvl="0" marL="457200" rtl="0" algn="l">
              <a:spcBef>
                <a:spcPts val="0"/>
              </a:spcBef>
              <a:spcAft>
                <a:spcPts val="0"/>
              </a:spcAft>
              <a:buSzPts val="1200"/>
              <a:buChar char="●"/>
            </a:pPr>
            <a:r>
              <a:rPr lang="it" sz="1200"/>
              <a:t>Ogni tabella contiene tutto e tutte le colonne sono rilevanti.</a:t>
            </a:r>
            <a:endParaRPr sz="1200"/>
          </a:p>
          <a:p>
            <a:pPr indent="-304800" lvl="0" marL="457200" rtl="0" algn="l">
              <a:spcBef>
                <a:spcPts val="0"/>
              </a:spcBef>
              <a:spcAft>
                <a:spcPts val="0"/>
              </a:spcAft>
              <a:buSzPts val="1200"/>
              <a:buChar char="●"/>
            </a:pPr>
            <a:r>
              <a:rPr lang="it" sz="1200"/>
              <a:t>Non ci sono join o query multiple quando si leggono i dati.</a:t>
            </a:r>
            <a:endParaRPr sz="1200"/>
          </a:p>
          <a:p>
            <a:pPr indent="-304800" lvl="0" marL="457200" rtl="0" algn="l">
              <a:spcBef>
                <a:spcPts val="0"/>
              </a:spcBef>
              <a:spcAft>
                <a:spcPts val="0"/>
              </a:spcAft>
              <a:buSzPts val="1200"/>
              <a:buChar char="●"/>
            </a:pPr>
            <a:r>
              <a:rPr lang="it" sz="1200"/>
              <a:t>Gli accessi a una tabella sono richiesti solo quando c’è un accesso alla classe specifica.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Contro:</a:t>
            </a:r>
            <a:endParaRPr sz="1200"/>
          </a:p>
          <a:p>
            <a:pPr indent="-304800" lvl="0" marL="457200" rtl="0" algn="l">
              <a:spcBef>
                <a:spcPts val="0"/>
              </a:spcBef>
              <a:spcAft>
                <a:spcPts val="0"/>
              </a:spcAft>
              <a:buSzPts val="1200"/>
              <a:buChar char="●"/>
            </a:pPr>
            <a:r>
              <a:rPr lang="it" sz="1200"/>
              <a:t>Può essere </a:t>
            </a:r>
            <a:r>
              <a:rPr lang="it" sz="1200"/>
              <a:t>difficile</a:t>
            </a:r>
            <a:r>
              <a:rPr lang="it" sz="1200"/>
              <a:t> gestire le chiavi primarie.</a:t>
            </a:r>
            <a:endParaRPr sz="1200"/>
          </a:p>
          <a:p>
            <a:pPr indent="-304800" lvl="0" marL="457200" rtl="0" algn="l">
              <a:spcBef>
                <a:spcPts val="0"/>
              </a:spcBef>
              <a:spcAft>
                <a:spcPts val="0"/>
              </a:spcAft>
              <a:buSzPts val="1200"/>
              <a:buChar char="●"/>
            </a:pPr>
            <a:r>
              <a:rPr lang="it" sz="1200"/>
              <a:t>Se cambia un campo di una superclasse, bisogna cambiarlo in tutte le sottoclassi.</a:t>
            </a:r>
            <a:endParaRPr sz="1200"/>
          </a:p>
          <a:p>
            <a:pPr indent="-304800" lvl="0" marL="457200" rtl="0" algn="l">
              <a:spcBef>
                <a:spcPts val="0"/>
              </a:spcBef>
              <a:spcAft>
                <a:spcPts val="0"/>
              </a:spcAft>
              <a:buSzPts val="1200"/>
              <a:buChar char="●"/>
            </a:pPr>
            <a:r>
              <a:rPr lang="it" sz="1200"/>
              <a:t>Una ricerca su una superclasse richiede una ricerca all’interno di tutte le tabelle.</a:t>
            </a:r>
            <a:endParaRPr sz="1200"/>
          </a:p>
        </p:txBody>
      </p:sp>
      <p:sp>
        <p:nvSpPr>
          <p:cNvPr id="878" name="Google Shape;878;p1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Concrete Table Inheritance</a:t>
            </a:r>
            <a:r>
              <a:rPr lang="it"/>
              <a:t>: funzionamento</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29"/>
          <p:cNvSpPr txBox="1"/>
          <p:nvPr>
            <p:ph idx="4294967295" type="body"/>
          </p:nvPr>
        </p:nvSpPr>
        <p:spPr>
          <a:xfrm>
            <a:off x="460950" y="964150"/>
            <a:ext cx="82221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struttura che organizza i database mappers e che gestisce l’ereditarietà.</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Si possono organizzare i mapper con una gerarchia in modo che ogni classe del dominio abbia un mapper che salva e carica i dati per quella classe.</a:t>
            </a:r>
            <a:endParaRPr sz="1200"/>
          </a:p>
          <a:p>
            <a:pPr indent="-304800" lvl="0" marL="457200" rtl="0" algn="l">
              <a:spcBef>
                <a:spcPts val="0"/>
              </a:spcBef>
              <a:spcAft>
                <a:spcPts val="0"/>
              </a:spcAft>
              <a:buSzPts val="1200"/>
              <a:buChar char="●"/>
            </a:pPr>
            <a:r>
              <a:rPr lang="it" sz="1200"/>
              <a:t>In questo modo c’è un punto dove si può cambiare il mapping.</a:t>
            </a:r>
            <a:endParaRPr sz="1200"/>
          </a:p>
          <a:p>
            <a:pPr indent="-304800" lvl="0" marL="457200" rtl="0" algn="l">
              <a:spcBef>
                <a:spcPts val="0"/>
              </a:spcBef>
              <a:spcAft>
                <a:spcPts val="0"/>
              </a:spcAft>
              <a:buSzPts val="1200"/>
              <a:buChar char="●"/>
            </a:pPr>
            <a:r>
              <a:rPr lang="it" sz="1200"/>
              <a:t>Negli esempi precedenti, immaginiamo di avere un mapper per ogni classe concreta della gerarchia, es. </a:t>
            </a:r>
            <a:r>
              <a:rPr lang="it" sz="1200">
                <a:latin typeface="Courier New"/>
                <a:ea typeface="Courier New"/>
                <a:cs typeface="Courier New"/>
                <a:sym typeface="Courier New"/>
              </a:rPr>
              <a:t>StudentMapper</a:t>
            </a:r>
            <a:r>
              <a:rPr lang="it" sz="1200"/>
              <a:t>, </a:t>
            </a:r>
            <a:r>
              <a:rPr lang="it" sz="1200">
                <a:latin typeface="Courier New"/>
                <a:ea typeface="Courier New"/>
                <a:cs typeface="Courier New"/>
                <a:sym typeface="Courier New"/>
              </a:rPr>
              <a:t>ProfessorMapper</a:t>
            </a:r>
            <a:r>
              <a:rPr lang="it" sz="1200"/>
              <a:t>, e </a:t>
            </a:r>
            <a:r>
              <a:rPr lang="it" sz="1200">
                <a:latin typeface="Courier New"/>
                <a:ea typeface="Courier New"/>
                <a:cs typeface="Courier New"/>
                <a:sym typeface="Courier New"/>
              </a:rPr>
              <a:t>FixedTermProfessorMapper</a:t>
            </a:r>
            <a:r>
              <a:rPr lang="it" sz="1200"/>
              <a:t>. In questi mapper sono dichiarati i vari metodi per gestire le operazioni CRUD.</a:t>
            </a:r>
            <a:endParaRPr sz="1200"/>
          </a:p>
          <a:p>
            <a:pPr indent="-304800" lvl="0" marL="457200" rtl="0" algn="l">
              <a:spcBef>
                <a:spcPts val="0"/>
              </a:spcBef>
              <a:spcAft>
                <a:spcPts val="0"/>
              </a:spcAft>
              <a:buSzPts val="1200"/>
              <a:buChar char="●"/>
            </a:pPr>
            <a:r>
              <a:rPr lang="it" sz="1200"/>
              <a:t>Per supportare il caricamento e il salvataggio delle classi astratte, tipo </a:t>
            </a:r>
            <a:r>
              <a:rPr lang="it" sz="1200">
                <a:latin typeface="Courier New"/>
                <a:ea typeface="Courier New"/>
                <a:cs typeface="Courier New"/>
                <a:sym typeface="Courier New"/>
              </a:rPr>
              <a:t>Person</a:t>
            </a:r>
            <a:r>
              <a:rPr lang="it" sz="1200"/>
              <a:t>, si può usare una classe </a:t>
            </a:r>
            <a:r>
              <a:rPr lang="it" sz="1200">
                <a:latin typeface="Courier New"/>
                <a:ea typeface="Courier New"/>
                <a:cs typeface="Courier New"/>
                <a:sym typeface="Courier New"/>
              </a:rPr>
              <a:t>AbstractPersonMapper</a:t>
            </a:r>
            <a:r>
              <a:rPr lang="it" sz="1200"/>
              <a:t>, che è usata solo dai Mapper delle classi concrete. Un’altra classe, </a:t>
            </a:r>
            <a:r>
              <a:rPr lang="it" sz="1200">
                <a:latin typeface="Courier New"/>
                <a:ea typeface="Courier New"/>
                <a:cs typeface="Courier New"/>
                <a:sym typeface="Courier New"/>
              </a:rPr>
              <a:t>PersonMapper</a:t>
            </a:r>
            <a:r>
              <a:rPr lang="it" sz="1200"/>
              <a:t>, invece definisce l’interfaccia per le operazioni che si vogliono svolgere a livello di </a:t>
            </a:r>
            <a:r>
              <a:rPr lang="it" sz="1200">
                <a:latin typeface="Courier New"/>
                <a:ea typeface="Courier New"/>
                <a:cs typeface="Courier New"/>
                <a:sym typeface="Courier New"/>
              </a:rPr>
              <a:t>Person</a:t>
            </a:r>
            <a:r>
              <a:rPr lang="it" sz="1200"/>
              <a:t>.</a:t>
            </a:r>
            <a:endParaRPr sz="1200"/>
          </a:p>
          <a:p>
            <a:pPr indent="-304800" lvl="0" marL="457200" rtl="0" algn="l">
              <a:spcBef>
                <a:spcPts val="0"/>
              </a:spcBef>
              <a:spcAft>
                <a:spcPts val="0"/>
              </a:spcAft>
              <a:buSzPts val="1200"/>
              <a:buChar char="●"/>
            </a:pPr>
            <a:r>
              <a:rPr lang="it" sz="1200"/>
              <a:t>Il comportamento tipico dei metodi find è di cercare una tupla nel database, istanziare un oggetto del tipo corretto, e infine caricare l’oggetto dal database. </a:t>
            </a:r>
            <a:endParaRPr sz="1200"/>
          </a:p>
          <a:p>
            <a:pPr indent="-304800" lvl="0" marL="457200" rtl="0" algn="l">
              <a:spcBef>
                <a:spcPts val="0"/>
              </a:spcBef>
              <a:spcAft>
                <a:spcPts val="0"/>
              </a:spcAft>
              <a:buSzPts val="1200"/>
              <a:buChar char="●"/>
            </a:pPr>
            <a:r>
              <a:rPr lang="it" sz="1200"/>
              <a:t>Il metodo di caricamento è implementato da ogni Mapper nella gerarchia. Quindi, il </a:t>
            </a:r>
            <a:r>
              <a:rPr lang="it" sz="1200">
                <a:latin typeface="Courier New"/>
                <a:ea typeface="Courier New"/>
                <a:cs typeface="Courier New"/>
                <a:sym typeface="Courier New"/>
              </a:rPr>
              <a:t>FixedTermProfessorMapper</a:t>
            </a:r>
            <a:r>
              <a:rPr lang="it" sz="1200"/>
              <a:t> carica il dato specifico della classe </a:t>
            </a:r>
            <a:r>
              <a:rPr lang="it" sz="1200">
                <a:latin typeface="Courier New"/>
                <a:ea typeface="Courier New"/>
                <a:cs typeface="Courier New"/>
                <a:sym typeface="Courier New"/>
              </a:rPr>
              <a:t>FixedTermProfessor</a:t>
            </a:r>
            <a:r>
              <a:rPr lang="it" sz="1200"/>
              <a:t> e chiama il metodo della superclasse </a:t>
            </a:r>
            <a:r>
              <a:rPr lang="it" sz="1200">
                <a:latin typeface="Courier New"/>
                <a:ea typeface="Courier New"/>
                <a:cs typeface="Courier New"/>
                <a:sym typeface="Courier New"/>
              </a:rPr>
              <a:t>ProfessorMapper</a:t>
            </a:r>
            <a:r>
              <a:rPr lang="it" sz="1200"/>
              <a:t> per caricare il dato relativo al </a:t>
            </a:r>
            <a:r>
              <a:rPr lang="it" sz="1200">
                <a:latin typeface="Courier New"/>
                <a:ea typeface="Courier New"/>
                <a:cs typeface="Courier New"/>
                <a:sym typeface="Courier New"/>
              </a:rPr>
              <a:t>Professor</a:t>
            </a:r>
            <a:r>
              <a:rPr lang="it" sz="1200"/>
              <a:t>, che a sua volta chiama il metodo di </a:t>
            </a:r>
            <a:r>
              <a:rPr lang="it" sz="1200">
                <a:latin typeface="Courier New"/>
                <a:ea typeface="Courier New"/>
                <a:cs typeface="Courier New"/>
                <a:sym typeface="Courier New"/>
              </a:rPr>
              <a:t>AbstractPersonMapper</a:t>
            </a:r>
            <a:r>
              <a:rPr lang="it" sz="1200"/>
              <a:t>, e così via. I metodi di inserimento e salvataggio operano in modo simile.</a:t>
            </a:r>
            <a:endParaRPr sz="1200"/>
          </a:p>
        </p:txBody>
      </p:sp>
      <p:sp>
        <p:nvSpPr>
          <p:cNvPr id="884" name="Google Shape;884;p1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Inheritance Mappers</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30"/>
          <p:cNvSpPr txBox="1"/>
          <p:nvPr>
            <p:ph idx="4294967295" type="body"/>
          </p:nvPr>
        </p:nvSpPr>
        <p:spPr>
          <a:xfrm>
            <a:off x="0" y="663475"/>
            <a:ext cx="9144000" cy="44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abstract class</a:t>
            </a:r>
            <a:r>
              <a:rPr lang="it" sz="1000">
                <a:latin typeface="Courier New"/>
                <a:ea typeface="Courier New"/>
                <a:cs typeface="Courier New"/>
                <a:sym typeface="Courier New"/>
              </a:rPr>
              <a:t> Mapper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DomainObject abstractFind(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ResultSet result = findRowWithId(id);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(result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load(getDomainObject(), result);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abstract</a:t>
            </a:r>
            <a:r>
              <a:rPr lang="it" sz="1000">
                <a:latin typeface="Courier New"/>
                <a:ea typeface="Courier New"/>
                <a:cs typeface="Courier New"/>
                <a:sym typeface="Courier New"/>
              </a:rPr>
              <a:t> DomainObject getDomainObject();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void</a:t>
            </a:r>
            <a:r>
              <a:rPr lang="it" sz="1000">
                <a:latin typeface="Courier New"/>
                <a:ea typeface="Courier New"/>
                <a:cs typeface="Courier New"/>
                <a:sym typeface="Courier New"/>
              </a:rPr>
              <a:t> load(DomainObject obj, ResultSet result)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obj.setId(result.getLong(</a:t>
            </a:r>
            <a:r>
              <a:rPr lang="it" sz="1000">
                <a:solidFill>
                  <a:schemeClr val="accent2"/>
                </a:solidFill>
                <a:latin typeface="Courier New"/>
                <a:ea typeface="Courier New"/>
                <a:cs typeface="Courier New"/>
                <a:sym typeface="Courier New"/>
              </a:rPr>
              <a:t>"id"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abstract </a:t>
            </a:r>
            <a:r>
              <a:rPr lang="it" sz="1000">
                <a:latin typeface="Courier New"/>
                <a:ea typeface="Courier New"/>
                <a:cs typeface="Courier New"/>
                <a:sym typeface="Courier New"/>
              </a:rPr>
              <a:t>ResultSet findRowWithId(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abstract class</a:t>
            </a:r>
            <a:r>
              <a:rPr lang="it" sz="1000">
                <a:latin typeface="Courier New"/>
                <a:ea typeface="Courier New"/>
                <a:cs typeface="Courier New"/>
                <a:sym typeface="Courier New"/>
              </a:rPr>
              <a:t> AbstractPersonMapper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Mapper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void</a:t>
            </a:r>
            <a:r>
              <a:rPr lang="it" sz="1000">
                <a:latin typeface="Courier New"/>
                <a:ea typeface="Courier New"/>
                <a:cs typeface="Courier New"/>
                <a:sym typeface="Courier New"/>
              </a:rPr>
              <a:t> load(DomainObject obj, ResultSet result)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super.load(obj, result);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 person = (Person) obj;</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obj.setFirstName(result.getString(</a:t>
            </a:r>
            <a:r>
              <a:rPr lang="it" sz="1000">
                <a:solidFill>
                  <a:schemeClr val="accent2"/>
                </a:solidFill>
                <a:latin typeface="Courier New"/>
                <a:ea typeface="Courier New"/>
                <a:cs typeface="Courier New"/>
                <a:sym typeface="Courier New"/>
              </a:rPr>
              <a:t>"first_name"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obj.setLastName(result.getString(</a:t>
            </a:r>
            <a:r>
              <a:rPr lang="it" sz="1000">
                <a:solidFill>
                  <a:schemeClr val="accent2"/>
                </a:solidFill>
                <a:latin typeface="Courier New"/>
                <a:ea typeface="Courier New"/>
                <a:cs typeface="Courier New"/>
                <a:sym typeface="Courier New"/>
              </a:rPr>
              <a:t>"last_name"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abstract </a:t>
            </a:r>
            <a:r>
              <a:rPr lang="it" sz="1000">
                <a:latin typeface="Courier New"/>
                <a:ea typeface="Courier New"/>
                <a:cs typeface="Courier New"/>
                <a:sym typeface="Courier New"/>
              </a:rPr>
              <a:t>ResultSet findRowWithId(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890" name="Google Shape;890;p13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Inheritance Mappers: esempio</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31"/>
          <p:cNvSpPr txBox="1"/>
          <p:nvPr>
            <p:ph idx="4294967295" type="body"/>
          </p:nvPr>
        </p:nvSpPr>
        <p:spPr>
          <a:xfrm>
            <a:off x="0" y="663475"/>
            <a:ext cx="9144000" cy="447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ProfessorMapper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AbstractPersonMapper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Professor find(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(Professor) abstractFind(id);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a:t>
            </a:r>
            <a:r>
              <a:rPr lang="it" sz="900">
                <a:latin typeface="Courier New"/>
                <a:ea typeface="Courier New"/>
                <a:cs typeface="Courier New"/>
                <a:sym typeface="Courier New"/>
              </a:rPr>
              <a:t> DomainObject getDomainObject() { </a:t>
            </a:r>
            <a:r>
              <a:rPr lang="it" sz="900">
                <a:solidFill>
                  <a:schemeClr val="accent5"/>
                </a:solidFill>
                <a:latin typeface="Courier New"/>
                <a:ea typeface="Courier New"/>
                <a:cs typeface="Courier New"/>
                <a:sym typeface="Courier New"/>
              </a:rPr>
              <a:t>return new</a:t>
            </a:r>
            <a:r>
              <a:rPr lang="it" sz="900">
                <a:latin typeface="Courier New"/>
                <a:ea typeface="Courier New"/>
                <a:cs typeface="Courier New"/>
                <a:sym typeface="Courier New"/>
              </a:rPr>
              <a:t> Professor();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a:t>
            </a:r>
            <a:r>
              <a:rPr lang="it" sz="900">
                <a:latin typeface="Courier New"/>
                <a:ea typeface="Courier New"/>
                <a:cs typeface="Courier New"/>
                <a:sym typeface="Courier New"/>
              </a:rPr>
              <a:t> load(DomainObject obj, ResultSet result)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super</a:t>
            </a:r>
            <a:r>
              <a:rPr lang="it" sz="900">
                <a:latin typeface="Courier New"/>
                <a:ea typeface="Courier New"/>
                <a:cs typeface="Courier New"/>
                <a:sym typeface="Courier New"/>
              </a:rPr>
              <a:t>.load(obj, result);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Professor professor = (Professor) 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professor.setSalary(result.getFloat(</a:t>
            </a:r>
            <a:r>
              <a:rPr lang="it" sz="900">
                <a:solidFill>
                  <a:schemeClr val="accent2"/>
                </a:solidFill>
                <a:latin typeface="Courier New"/>
                <a:ea typeface="Courier New"/>
                <a:cs typeface="Courier New"/>
                <a:sym typeface="Courier New"/>
              </a:rPr>
              <a:t>"salary"</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a:t>
            </a:r>
            <a:r>
              <a:rPr lang="it" sz="900">
                <a:latin typeface="Courier New"/>
                <a:ea typeface="Courier New"/>
                <a:cs typeface="Courier New"/>
                <a:sym typeface="Courier New"/>
              </a:rPr>
              <a:t>ResultSet findRowWithId(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FixedTermProfessorMapper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ProfessorMapper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FixedTermProfessor find(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(FixedTermProfessor) abstractFind(id);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a:t>
            </a:r>
            <a:r>
              <a:rPr lang="it" sz="900">
                <a:latin typeface="Courier New"/>
                <a:ea typeface="Courier New"/>
                <a:cs typeface="Courier New"/>
                <a:sym typeface="Courier New"/>
              </a:rPr>
              <a:t> DomainObject getDomainObject() { </a:t>
            </a:r>
            <a:r>
              <a:rPr lang="it" sz="900">
                <a:solidFill>
                  <a:schemeClr val="accent5"/>
                </a:solidFill>
                <a:latin typeface="Courier New"/>
                <a:ea typeface="Courier New"/>
                <a:cs typeface="Courier New"/>
                <a:sym typeface="Courier New"/>
              </a:rPr>
              <a:t>return new</a:t>
            </a:r>
            <a:r>
              <a:rPr lang="it" sz="900">
                <a:latin typeface="Courier New"/>
                <a:ea typeface="Courier New"/>
                <a:cs typeface="Courier New"/>
                <a:sym typeface="Courier New"/>
              </a:rPr>
              <a:t> FixedTermProfessor();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a:t>
            </a:r>
            <a:r>
              <a:rPr lang="it" sz="900">
                <a:latin typeface="Courier New"/>
                <a:ea typeface="Courier New"/>
                <a:cs typeface="Courier New"/>
                <a:sym typeface="Courier New"/>
              </a:rPr>
              <a:t> load(DomainObject obj, ResultSet result)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super</a:t>
            </a:r>
            <a:r>
              <a:rPr lang="it" sz="900">
                <a:latin typeface="Courier New"/>
                <a:ea typeface="Courier New"/>
                <a:cs typeface="Courier New"/>
                <a:sym typeface="Courier New"/>
              </a:rPr>
              <a:t>.load(obj, result);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FixedTermProfessor professor = (FixedTermProfessor) 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professor.setDaysOfContract(result.getInt(</a:t>
            </a:r>
            <a:r>
              <a:rPr lang="it" sz="900">
                <a:solidFill>
                  <a:schemeClr val="accent2"/>
                </a:solidFill>
                <a:latin typeface="Courier New"/>
                <a:ea typeface="Courier New"/>
                <a:cs typeface="Courier New"/>
                <a:sym typeface="Courier New"/>
              </a:rPr>
              <a:t>"days_of_contract"</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a:t>
            </a:r>
            <a:r>
              <a:rPr lang="it" sz="900">
                <a:latin typeface="Courier New"/>
                <a:ea typeface="Courier New"/>
                <a:cs typeface="Courier New"/>
                <a:sym typeface="Courier New"/>
              </a:rPr>
              <a:t>ResultSet findRowWithId(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StudentMapper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AbstractPersonMapper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Student find(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(Student) abstractFind(id);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a:t>
            </a:r>
            <a:r>
              <a:rPr lang="it" sz="900">
                <a:latin typeface="Courier New"/>
                <a:ea typeface="Courier New"/>
                <a:cs typeface="Courier New"/>
                <a:sym typeface="Courier New"/>
              </a:rPr>
              <a:t> DomainObject getDomainObject() { </a:t>
            </a:r>
            <a:r>
              <a:rPr lang="it" sz="900">
                <a:solidFill>
                  <a:schemeClr val="accent5"/>
                </a:solidFill>
                <a:latin typeface="Courier New"/>
                <a:ea typeface="Courier New"/>
                <a:cs typeface="Courier New"/>
                <a:sym typeface="Courier New"/>
              </a:rPr>
              <a:t>return new</a:t>
            </a:r>
            <a:r>
              <a:rPr lang="it" sz="900">
                <a:latin typeface="Courier New"/>
                <a:ea typeface="Courier New"/>
                <a:cs typeface="Courier New"/>
                <a:sym typeface="Courier New"/>
              </a:rPr>
              <a:t> Student();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a:t>
            </a:r>
            <a:r>
              <a:rPr lang="it" sz="900">
                <a:latin typeface="Courier New"/>
                <a:ea typeface="Courier New"/>
                <a:cs typeface="Courier New"/>
                <a:sym typeface="Courier New"/>
              </a:rPr>
              <a:t> load(DomainObject obj, ResultSet result)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super</a:t>
            </a:r>
            <a:r>
              <a:rPr lang="it" sz="900">
                <a:latin typeface="Courier New"/>
                <a:ea typeface="Courier New"/>
                <a:cs typeface="Courier New"/>
                <a:sym typeface="Courier New"/>
              </a:rPr>
              <a:t>.load(obj, result);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Student student = (Student) 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student.setAvgScore(result.getFloat(</a:t>
            </a:r>
            <a:r>
              <a:rPr lang="it" sz="900">
                <a:solidFill>
                  <a:schemeClr val="accent2"/>
                </a:solidFill>
                <a:latin typeface="Courier New"/>
                <a:ea typeface="Courier New"/>
                <a:cs typeface="Courier New"/>
                <a:sym typeface="Courier New"/>
              </a:rPr>
              <a:t>"avg_score"</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a:t>
            </a:r>
            <a:r>
              <a:rPr lang="it" sz="900">
                <a:latin typeface="Courier New"/>
                <a:ea typeface="Courier New"/>
                <a:cs typeface="Courier New"/>
                <a:sym typeface="Courier New"/>
              </a:rPr>
              <a:t>ResultSet findRowWithId(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 ...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896" name="Google Shape;896;p1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Inheritance Mappers: esempio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0" y="1816950"/>
            <a:ext cx="8996100" cy="3271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La divisione in strati è una delle tecniche più comuni utilizzate per scomporre un sistema software complicato.</a:t>
            </a:r>
            <a:endParaRPr sz="1200"/>
          </a:p>
          <a:p>
            <a:pPr indent="-304800" lvl="0" marL="457200" rtl="0" algn="l">
              <a:lnSpc>
                <a:spcPct val="115000"/>
              </a:lnSpc>
              <a:spcBef>
                <a:spcPts val="0"/>
              </a:spcBef>
              <a:spcAft>
                <a:spcPts val="0"/>
              </a:spcAft>
              <a:buSzPts val="1200"/>
              <a:buChar char="●"/>
            </a:pPr>
            <a:r>
              <a:rPr lang="it" sz="1200"/>
              <a:t>Quando si pensa a un software in termine di strati, si può immaginare una sorta di pila dove ogni </a:t>
            </a:r>
            <a:r>
              <a:rPr lang="it" sz="1200"/>
              <a:t>strat</a:t>
            </a:r>
            <a:r>
              <a:rPr lang="it" sz="1200"/>
              <a:t>o è disposto sopra un altro. Quindi, uno </a:t>
            </a:r>
            <a:r>
              <a:rPr lang="it" sz="1200"/>
              <a:t>strat</a:t>
            </a:r>
            <a:r>
              <a:rPr lang="it" sz="1200"/>
              <a:t>o superiore utilizza qualche elemento dello </a:t>
            </a:r>
            <a:r>
              <a:rPr lang="it" sz="1200"/>
              <a:t>strat</a:t>
            </a:r>
            <a:r>
              <a:rPr lang="it" sz="1200"/>
              <a:t>o inferiore e lo </a:t>
            </a:r>
            <a:r>
              <a:rPr lang="it" sz="1200"/>
              <a:t>strat</a:t>
            </a:r>
            <a:r>
              <a:rPr lang="it" sz="1200"/>
              <a:t>o inferiore non conosce i superiori. Inoltre, ogni </a:t>
            </a:r>
            <a:r>
              <a:rPr lang="it" sz="1200"/>
              <a:t>strat</a:t>
            </a:r>
            <a:r>
              <a:rPr lang="it" sz="1200"/>
              <a:t>o spesso nasconde gli </a:t>
            </a:r>
            <a:r>
              <a:rPr lang="it" sz="1200"/>
              <a:t>strat</a:t>
            </a:r>
            <a:r>
              <a:rPr lang="it" sz="1200"/>
              <a:t>i sottostanti agli </a:t>
            </a:r>
            <a:r>
              <a:rPr lang="it" sz="1200"/>
              <a:t>strat</a:t>
            </a:r>
            <a:r>
              <a:rPr lang="it" sz="1200"/>
              <a:t>i superiori.</a:t>
            </a:r>
            <a:endParaRPr sz="1200"/>
          </a:p>
          <a:p>
            <a:pPr indent="-304800" lvl="0" marL="457200" rtl="0" algn="l">
              <a:lnSpc>
                <a:spcPct val="115000"/>
              </a:lnSpc>
              <a:spcBef>
                <a:spcPts val="0"/>
              </a:spcBef>
              <a:spcAft>
                <a:spcPts val="0"/>
              </a:spcAft>
              <a:buSzPts val="1200"/>
              <a:buChar char="●"/>
            </a:pPr>
            <a:r>
              <a:rPr lang="it" sz="1200"/>
              <a:t>Vantaggi:</a:t>
            </a:r>
            <a:endParaRPr sz="1200"/>
          </a:p>
          <a:p>
            <a:pPr indent="-304800" lvl="1" marL="914400" rtl="0" algn="l">
              <a:lnSpc>
                <a:spcPct val="115000"/>
              </a:lnSpc>
              <a:spcBef>
                <a:spcPts val="0"/>
              </a:spcBef>
              <a:spcAft>
                <a:spcPts val="0"/>
              </a:spcAft>
              <a:buSzPts val="1200"/>
              <a:buChar char="○"/>
            </a:pPr>
            <a:r>
              <a:rPr lang="it" sz="1200"/>
              <a:t>Ogni </a:t>
            </a:r>
            <a:r>
              <a:rPr lang="it" sz="1200"/>
              <a:t>strat</a:t>
            </a:r>
            <a:r>
              <a:rPr lang="it" sz="1200"/>
              <a:t>o si può analizzare in modo indipendente senza conoscere i dettagli degli altri </a:t>
            </a:r>
            <a:r>
              <a:rPr lang="it" sz="1200"/>
              <a:t>strat</a:t>
            </a:r>
            <a:r>
              <a:rPr lang="it" sz="1200"/>
              <a:t>i.</a:t>
            </a:r>
            <a:endParaRPr sz="1200"/>
          </a:p>
          <a:p>
            <a:pPr indent="-304800" lvl="1" marL="914400" rtl="0" algn="l">
              <a:lnSpc>
                <a:spcPct val="115000"/>
              </a:lnSpc>
              <a:spcBef>
                <a:spcPts val="0"/>
              </a:spcBef>
              <a:spcAft>
                <a:spcPts val="0"/>
              </a:spcAft>
              <a:buSzPts val="1200"/>
              <a:buChar char="○"/>
            </a:pPr>
            <a:r>
              <a:rPr lang="it" sz="1200"/>
              <a:t>Uno </a:t>
            </a:r>
            <a:r>
              <a:rPr lang="it" sz="1200"/>
              <a:t>strat</a:t>
            </a:r>
            <a:r>
              <a:rPr lang="it" sz="1200"/>
              <a:t>o può essere sostituito con implementazioni alternative degli stessi servizi di base.</a:t>
            </a:r>
            <a:endParaRPr sz="1200"/>
          </a:p>
          <a:p>
            <a:pPr indent="-304800" lvl="1" marL="914400" rtl="0" algn="l">
              <a:lnSpc>
                <a:spcPct val="115000"/>
              </a:lnSpc>
              <a:spcBef>
                <a:spcPts val="0"/>
              </a:spcBef>
              <a:spcAft>
                <a:spcPts val="0"/>
              </a:spcAft>
              <a:buSzPts val="1200"/>
              <a:buChar char="○"/>
            </a:pPr>
            <a:r>
              <a:rPr lang="it" sz="1200"/>
              <a:t>Si minimizzano le dipendenze tra i diversi </a:t>
            </a:r>
            <a:r>
              <a:rPr lang="it" sz="1200"/>
              <a:t>strat</a:t>
            </a:r>
            <a:r>
              <a:rPr lang="it" sz="1200"/>
              <a:t>i.</a:t>
            </a:r>
            <a:endParaRPr sz="1200"/>
          </a:p>
          <a:p>
            <a:pPr indent="-304800" lvl="1" marL="914400" rtl="0" algn="l">
              <a:lnSpc>
                <a:spcPct val="115000"/>
              </a:lnSpc>
              <a:spcBef>
                <a:spcPts val="0"/>
              </a:spcBef>
              <a:spcAft>
                <a:spcPts val="0"/>
              </a:spcAft>
              <a:buSzPts val="1200"/>
              <a:buChar char="○"/>
            </a:pPr>
            <a:r>
              <a:rPr lang="it" sz="1200"/>
              <a:t>In genere, gli strati rendono possibile una </a:t>
            </a:r>
            <a:r>
              <a:rPr lang="it" sz="1200"/>
              <a:t>standardizzazione delle operazioni compiute dallo strato</a:t>
            </a:r>
            <a:r>
              <a:rPr lang="it" sz="1200"/>
              <a:t>.</a:t>
            </a:r>
            <a:endParaRPr sz="1200"/>
          </a:p>
          <a:p>
            <a:pPr indent="-304800" lvl="1" marL="914400" rtl="0" algn="l">
              <a:lnSpc>
                <a:spcPct val="115000"/>
              </a:lnSpc>
              <a:spcBef>
                <a:spcPts val="0"/>
              </a:spcBef>
              <a:spcAft>
                <a:spcPts val="0"/>
              </a:spcAft>
              <a:buSzPts val="1200"/>
              <a:buChar char="○"/>
            </a:pPr>
            <a:r>
              <a:rPr lang="it" sz="1200"/>
              <a:t>Gli strati completati permettono di implementare ulteriori strati che li utilizzano.</a:t>
            </a:r>
            <a:endParaRPr sz="1200"/>
          </a:p>
          <a:p>
            <a:pPr indent="-304800" lvl="0" marL="457200" rtl="0" algn="l">
              <a:lnSpc>
                <a:spcPct val="115000"/>
              </a:lnSpc>
              <a:spcBef>
                <a:spcPts val="0"/>
              </a:spcBef>
              <a:spcAft>
                <a:spcPts val="0"/>
              </a:spcAft>
              <a:buSzPts val="1200"/>
              <a:buChar char="●"/>
            </a:pPr>
            <a:r>
              <a:rPr lang="it" sz="1200"/>
              <a:t>Svantaggi:</a:t>
            </a:r>
            <a:endParaRPr sz="1200"/>
          </a:p>
          <a:p>
            <a:pPr indent="-304800" lvl="1" marL="914400" rtl="0" algn="l">
              <a:lnSpc>
                <a:spcPct val="115000"/>
              </a:lnSpc>
              <a:spcBef>
                <a:spcPts val="0"/>
              </a:spcBef>
              <a:spcAft>
                <a:spcPts val="0"/>
              </a:spcAft>
              <a:buSzPts val="1200"/>
              <a:buChar char="○"/>
            </a:pPr>
            <a:r>
              <a:rPr lang="it" sz="1200"/>
              <a:t>Spesso le modifiche su uno strato si </a:t>
            </a:r>
            <a:r>
              <a:rPr lang="it" sz="1200"/>
              <a:t>ripercuotono</a:t>
            </a:r>
            <a:r>
              <a:rPr lang="it" sz="1200"/>
              <a:t> sugli altri. Ad esempio, se volessi mostrare un nuovo campo all’interno dell’interfaccia grafica, probabilmente dovrei aggiungere questo campo nel database e, di conseguenza, anche negli strati tra l’interfaccia grafica e il database.</a:t>
            </a:r>
            <a:endParaRPr sz="1200"/>
          </a:p>
          <a:p>
            <a:pPr indent="-304800" lvl="1" marL="914400" rtl="0" algn="l">
              <a:lnSpc>
                <a:spcPct val="115000"/>
              </a:lnSpc>
              <a:spcBef>
                <a:spcPts val="0"/>
              </a:spcBef>
              <a:spcAft>
                <a:spcPts val="0"/>
              </a:spcAft>
              <a:buSzPts val="1200"/>
              <a:buChar char="○"/>
            </a:pPr>
            <a:r>
              <a:rPr lang="it" sz="1200"/>
              <a:t>Avere molti strati può avere conseguenze negative sulle performance.</a:t>
            </a:r>
            <a:endParaRPr sz="1200"/>
          </a:p>
        </p:txBody>
      </p:sp>
      <p:sp>
        <p:nvSpPr>
          <p:cNvPr id="149" name="Google Shape;149;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Layering</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32"/>
          <p:cNvSpPr txBox="1"/>
          <p:nvPr>
            <p:ph idx="4294967295" type="body"/>
          </p:nvPr>
        </p:nvSpPr>
        <p:spPr>
          <a:xfrm>
            <a:off x="0" y="663475"/>
            <a:ext cx="9144000" cy="44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PersonMapper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Mapper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StudentMapper studentMapper;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ProfessorMapper professorMapper;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FixedTermProfessorMapper fixedTermProfessorMapper;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PersonMapper(...)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studentMapper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StudentMapper(...);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professorMapper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ProfessorMapper(...);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fixedTermProfessorMapper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FixedTermProfessorMapper(...);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 person = studentMapper.find(id);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(person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person = professorMapper.find(id);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(person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person = fixedTermProfessorMapper.find(id);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person;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902" name="Google Shape;902;p1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Inheritance Mappers: esempio</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33"/>
          <p:cNvSpPr txBox="1"/>
          <p:nvPr>
            <p:ph type="title"/>
          </p:nvPr>
        </p:nvSpPr>
        <p:spPr>
          <a:xfrm>
            <a:off x="460950" y="2065350"/>
            <a:ext cx="8564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Object-Relational Metadata Mapping Patterns</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34"/>
          <p:cNvSpPr txBox="1"/>
          <p:nvPr>
            <p:ph idx="4294967295" type="body"/>
          </p:nvPr>
        </p:nvSpPr>
        <p:spPr>
          <a:xfrm>
            <a:off x="460950" y="1121800"/>
            <a:ext cx="8222100" cy="23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Molte delle classi che abbiamo visto hanno delle porzioni di codice che sono specifiche degli oggetti che si vogliono leggere dal database, ma ripetitive, nel senso che molte delle azioni sono simili tra di loro. Quindi, è preferibile generalizzare ulteriormente questo codice, ad esempio utilizzando dei metadati o delle annotazioni, da cui generare automaticamente il codice di lettura e scrittura,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questo contesto, troviamo tre tipi di pattern principali: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Metadata Mapping</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Query Object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Repository</a:t>
            </a:r>
            <a:endParaRPr sz="1200"/>
          </a:p>
        </p:txBody>
      </p:sp>
      <p:sp>
        <p:nvSpPr>
          <p:cNvPr id="913" name="Google Shape;913;p1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35"/>
          <p:cNvSpPr txBox="1"/>
          <p:nvPr>
            <p:ph idx="4294967295" type="body"/>
          </p:nvPr>
        </p:nvSpPr>
        <p:spPr>
          <a:xfrm>
            <a:off x="460950" y="1121800"/>
            <a:ext cx="8222100" cy="27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Gestisce i dettagli degli aspetti legati all’object-relational mapping in metadati.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Ci sono due tipi di approcci possibili:</a:t>
            </a:r>
            <a:endParaRPr sz="1200"/>
          </a:p>
          <a:p>
            <a:pPr indent="-304800" lvl="0" marL="457200" rtl="0" algn="l">
              <a:spcBef>
                <a:spcPts val="0"/>
              </a:spcBef>
              <a:spcAft>
                <a:spcPts val="0"/>
              </a:spcAft>
              <a:buSzPts val="1200"/>
              <a:buChar char="●"/>
            </a:pPr>
            <a:r>
              <a:rPr lang="it" sz="1200"/>
              <a:t>Generazione automatica del codice, quindi si scrive un programma il cui input sono i metadati e il cui output è il codice relativo alle classi che effettuano il mapping. Le classi generate vengono poi inglobate all’interno del sistema.</a:t>
            </a:r>
            <a:endParaRPr sz="1200"/>
          </a:p>
          <a:p>
            <a:pPr indent="-304800" lvl="1" marL="914400" rtl="0" algn="l">
              <a:spcBef>
                <a:spcPts val="0"/>
              </a:spcBef>
              <a:spcAft>
                <a:spcPts val="0"/>
              </a:spcAft>
              <a:buSzPts val="1200"/>
              <a:buChar char="○"/>
            </a:pPr>
            <a:r>
              <a:rPr lang="it" sz="1200"/>
              <a:t>Pro: generalmente offre buone performance.</a:t>
            </a:r>
            <a:endParaRPr sz="1200"/>
          </a:p>
          <a:p>
            <a:pPr indent="-304800" lvl="1" marL="914400" rtl="0" algn="l">
              <a:spcBef>
                <a:spcPts val="0"/>
              </a:spcBef>
              <a:spcAft>
                <a:spcPts val="0"/>
              </a:spcAft>
              <a:buSzPts val="1200"/>
              <a:buChar char="○"/>
            </a:pPr>
            <a:r>
              <a:rPr lang="it" sz="1200"/>
              <a:t>Contro: poco dinamico, ogni cambio richiede la generazione del codice.</a:t>
            </a:r>
            <a:endParaRPr sz="1200"/>
          </a:p>
          <a:p>
            <a:pPr indent="-304800" lvl="0" marL="457200" rtl="0" algn="l">
              <a:spcBef>
                <a:spcPts val="0"/>
              </a:spcBef>
              <a:spcAft>
                <a:spcPts val="0"/>
              </a:spcAft>
              <a:buSzPts val="1200"/>
              <a:buChar char="●"/>
            </a:pPr>
            <a:r>
              <a:rPr lang="it" sz="1200"/>
              <a:t>Uso della </a:t>
            </a:r>
            <a:r>
              <a:rPr lang="it" sz="1200" u="sng">
                <a:solidFill>
                  <a:schemeClr val="hlink"/>
                </a:solidFill>
                <a:hlinkClick r:id="rId3"/>
              </a:rPr>
              <a:t>Reflection</a:t>
            </a:r>
            <a:r>
              <a:rPr lang="it" sz="1200"/>
              <a:t>, quindi si richiede una convenzione su alcuni nomi dei metodi (es. setter) che poi si possono utilizzare automaticamente leggendo i metadati.</a:t>
            </a:r>
            <a:endParaRPr sz="1200"/>
          </a:p>
          <a:p>
            <a:pPr indent="-304800" lvl="1" marL="914400" rtl="0" algn="l">
              <a:spcBef>
                <a:spcPts val="0"/>
              </a:spcBef>
              <a:spcAft>
                <a:spcPts val="0"/>
              </a:spcAft>
              <a:buSzPts val="1200"/>
              <a:buChar char="○"/>
            </a:pPr>
            <a:r>
              <a:rPr lang="it" sz="1200"/>
              <a:t>Pro: dinamico, si può cambiare facilmente il mapping, anche a tempo di esecuzione.</a:t>
            </a:r>
            <a:endParaRPr sz="1200"/>
          </a:p>
          <a:p>
            <a:pPr indent="-304800" lvl="1" marL="914400" rtl="0" algn="l">
              <a:spcBef>
                <a:spcPts val="0"/>
              </a:spcBef>
              <a:spcAft>
                <a:spcPts val="0"/>
              </a:spcAft>
              <a:buSzPts val="1200"/>
              <a:buChar char="○"/>
            </a:pPr>
            <a:r>
              <a:rPr lang="it" sz="1200"/>
              <a:t>Contro: tipicamente più lento dell’approccio basato su generazione automatica del codice.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file su cui scrivere i metadati possono essere in formato XML oppure JSON.</a:t>
            </a:r>
            <a:endParaRPr sz="1200"/>
          </a:p>
        </p:txBody>
      </p:sp>
      <p:sp>
        <p:nvSpPr>
          <p:cNvPr id="919" name="Google Shape;919;p1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Metadata Mapping</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36"/>
          <p:cNvSpPr txBox="1"/>
          <p:nvPr>
            <p:ph idx="4294967295" type="body"/>
          </p:nvPr>
        </p:nvSpPr>
        <p:spPr>
          <a:xfrm>
            <a:off x="460950" y="1121800"/>
            <a:ext cx="8222100" cy="28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che rappresenta una query su un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È un interprete, cioè, una struttura di oggetti che può formare una query.</a:t>
            </a:r>
            <a:endParaRPr sz="1200"/>
          </a:p>
          <a:p>
            <a:pPr indent="-304800" lvl="0" marL="457200" rtl="0" algn="l">
              <a:spcBef>
                <a:spcPts val="0"/>
              </a:spcBef>
              <a:spcAft>
                <a:spcPts val="0"/>
              </a:spcAft>
              <a:buSzPts val="1200"/>
              <a:buChar char="●"/>
            </a:pPr>
            <a:r>
              <a:rPr lang="it" sz="1200"/>
              <a:t>Il vantaggio principale è che permette di scrivere delle query non dipendenti da SQL. Inoltre, è molto utile in combinazione con i </a:t>
            </a:r>
            <a:r>
              <a:rPr lang="it" sz="1200" u="sng">
                <a:solidFill>
                  <a:schemeClr val="hlink"/>
                </a:solidFill>
                <a:hlinkClick action="ppaction://hlinksldjump" r:id="rId3"/>
              </a:rPr>
              <a:t>Repository</a:t>
            </a:r>
            <a:r>
              <a:rPr lang="it" sz="1200"/>
              <a:t> per scrivere codice più snello.</a:t>
            </a:r>
            <a:endParaRPr sz="1200"/>
          </a:p>
          <a:p>
            <a:pPr indent="-304800" lvl="0" marL="457200" rtl="0" algn="l">
              <a:spcBef>
                <a:spcPts val="0"/>
              </a:spcBef>
              <a:spcAft>
                <a:spcPts val="0"/>
              </a:spcAft>
              <a:buSzPts val="1200"/>
              <a:buChar char="●"/>
            </a:pPr>
            <a:r>
              <a:rPr lang="it" sz="1200"/>
              <a:t>Idea di funzionamento:</a:t>
            </a:r>
            <a:endParaRPr sz="1200"/>
          </a:p>
          <a:p>
            <a:pPr indent="0" lvl="0" marL="914400" rtl="0" algn="l">
              <a:spcBef>
                <a:spcPts val="0"/>
              </a:spcBef>
              <a:spcAft>
                <a:spcPts val="0"/>
              </a:spcAft>
              <a:buNone/>
            </a:pPr>
            <a:r>
              <a:rPr lang="it" sz="1100">
                <a:latin typeface="Courier New"/>
                <a:ea typeface="Courier New"/>
                <a:cs typeface="Courier New"/>
                <a:sym typeface="Courier New"/>
              </a:rPr>
              <a:t>QueryObject query = </a:t>
            </a:r>
            <a:r>
              <a:rPr lang="it" sz="1100">
                <a:solidFill>
                  <a:schemeClr val="accent5"/>
                </a:solidFill>
                <a:latin typeface="Courier New"/>
                <a:ea typeface="Courier New"/>
                <a:cs typeface="Courier New"/>
                <a:sym typeface="Courier New"/>
              </a:rPr>
              <a:t>new</a:t>
            </a:r>
            <a:r>
              <a:rPr lang="it" sz="1100">
                <a:latin typeface="Courier New"/>
                <a:ea typeface="Courier New"/>
                <a:cs typeface="Courier New"/>
                <a:sym typeface="Courier New"/>
              </a:rPr>
              <a:t> QueryObject(Person.</a:t>
            </a:r>
            <a:r>
              <a:rPr lang="it" sz="1100">
                <a:solidFill>
                  <a:schemeClr val="accent5"/>
                </a:solidFill>
                <a:latin typeface="Courier New"/>
                <a:ea typeface="Courier New"/>
                <a:cs typeface="Courier New"/>
                <a:sym typeface="Courier New"/>
              </a:rPr>
              <a:t>class</a:t>
            </a:r>
            <a:r>
              <a:rPr lang="it" sz="1100">
                <a:latin typeface="Courier New"/>
                <a:ea typeface="Courier New"/>
                <a:cs typeface="Courier New"/>
                <a:sym typeface="Courier New"/>
              </a:rPr>
              <a:t>)</a:t>
            </a:r>
            <a:endParaRPr sz="1100">
              <a:latin typeface="Courier New"/>
              <a:ea typeface="Courier New"/>
              <a:cs typeface="Courier New"/>
              <a:sym typeface="Courier New"/>
            </a:endParaRPr>
          </a:p>
          <a:p>
            <a:pPr indent="457200" lvl="0" marL="914400" rtl="0" algn="l">
              <a:spcBef>
                <a:spcPts val="0"/>
              </a:spcBef>
              <a:spcAft>
                <a:spcPts val="0"/>
              </a:spcAft>
              <a:buNone/>
            </a:pPr>
            <a:r>
              <a:rPr lang="it" sz="1100">
                <a:latin typeface="Courier New"/>
                <a:ea typeface="Courier New"/>
                <a:cs typeface="Courier New"/>
                <a:sym typeface="Courier New"/>
              </a:rPr>
              <a:t>.addCriteria(Restrictions.equalTo(</a:t>
            </a:r>
            <a:r>
              <a:rPr lang="it" sz="1100">
                <a:solidFill>
                  <a:schemeClr val="accent2"/>
                </a:solidFill>
                <a:latin typeface="Courier New"/>
                <a:ea typeface="Courier New"/>
                <a:cs typeface="Courier New"/>
                <a:sym typeface="Courier New"/>
              </a:rPr>
              <a:t>"first_name"</a:t>
            </a:r>
            <a:r>
              <a:rPr lang="it" sz="1100">
                <a:latin typeface="Courier New"/>
                <a:ea typeface="Courier New"/>
                <a:cs typeface="Courier New"/>
                <a:sym typeface="Courier New"/>
              </a:rPr>
              <a:t>, </a:t>
            </a:r>
            <a:r>
              <a:rPr lang="it" sz="1100">
                <a:solidFill>
                  <a:schemeClr val="accent2"/>
                </a:solidFill>
                <a:latin typeface="Courier New"/>
                <a:ea typeface="Courier New"/>
                <a:cs typeface="Courier New"/>
                <a:sym typeface="Courier New"/>
              </a:rPr>
              <a:t>"Mario"</a:t>
            </a:r>
            <a:r>
              <a:rPr lang="it" sz="1100">
                <a:latin typeface="Courier New"/>
                <a:ea typeface="Courier New"/>
                <a:cs typeface="Courier New"/>
                <a:sym typeface="Courier New"/>
              </a:rPr>
              <a:t>))</a:t>
            </a:r>
            <a:endParaRPr sz="1100">
              <a:latin typeface="Courier New"/>
              <a:ea typeface="Courier New"/>
              <a:cs typeface="Courier New"/>
              <a:sym typeface="Courier New"/>
            </a:endParaRPr>
          </a:p>
          <a:p>
            <a:pPr indent="457200" lvl="0" marL="914400" rtl="0" algn="l">
              <a:spcBef>
                <a:spcPts val="0"/>
              </a:spcBef>
              <a:spcAft>
                <a:spcPts val="0"/>
              </a:spcAft>
              <a:buNone/>
            </a:pPr>
            <a:r>
              <a:rPr lang="it" sz="1100">
                <a:latin typeface="Courier New"/>
                <a:ea typeface="Courier New"/>
                <a:cs typeface="Courier New"/>
                <a:sym typeface="Courier New"/>
              </a:rPr>
              <a:t>.addCriteria(Restrictions.equalTo(</a:t>
            </a:r>
            <a:r>
              <a:rPr lang="it" sz="1100">
                <a:solidFill>
                  <a:schemeClr val="accent2"/>
                </a:solidFill>
                <a:latin typeface="Courier New"/>
                <a:ea typeface="Courier New"/>
                <a:cs typeface="Courier New"/>
                <a:sym typeface="Courier New"/>
              </a:rPr>
              <a:t>"last_name"</a:t>
            </a:r>
            <a:r>
              <a:rPr lang="it" sz="1100">
                <a:latin typeface="Courier New"/>
                <a:ea typeface="Courier New"/>
                <a:cs typeface="Courier New"/>
                <a:sym typeface="Courier New"/>
              </a:rPr>
              <a:t>, </a:t>
            </a:r>
            <a:r>
              <a:rPr lang="it" sz="1100">
                <a:solidFill>
                  <a:schemeClr val="accent2"/>
                </a:solidFill>
                <a:latin typeface="Courier New"/>
                <a:ea typeface="Courier New"/>
                <a:cs typeface="Courier New"/>
                <a:sym typeface="Courier New"/>
              </a:rPr>
              <a:t>"Rossi"</a:t>
            </a:r>
            <a:r>
              <a:rPr lang="it" sz="1100">
                <a:latin typeface="Courier New"/>
                <a:ea typeface="Courier New"/>
                <a:cs typeface="Courier New"/>
                <a:sym typeface="Courier New"/>
              </a:rPr>
              <a:t>))</a:t>
            </a:r>
            <a:endParaRPr sz="1100">
              <a:latin typeface="Courier New"/>
              <a:ea typeface="Courier New"/>
              <a:cs typeface="Courier New"/>
              <a:sym typeface="Courier New"/>
            </a:endParaRPr>
          </a:p>
          <a:p>
            <a:pPr indent="457200" lvl="0" marL="914400" rtl="0" algn="l">
              <a:spcBef>
                <a:spcPts val="0"/>
              </a:spcBef>
              <a:spcAft>
                <a:spcPts val="0"/>
              </a:spcAft>
              <a:buNone/>
            </a:pPr>
            <a:r>
              <a:rPr lang="it" sz="1100">
                <a:latin typeface="Courier New"/>
                <a:ea typeface="Courier New"/>
                <a:cs typeface="Courier New"/>
                <a:sym typeface="Courier New"/>
              </a:rPr>
              <a:t>.addCriteria(Restrictions.greaterThan(</a:t>
            </a:r>
            <a:r>
              <a:rPr lang="it" sz="1100">
                <a:solidFill>
                  <a:schemeClr val="accent2"/>
                </a:solidFill>
                <a:latin typeface="Courier New"/>
                <a:ea typeface="Courier New"/>
                <a:cs typeface="Courier New"/>
                <a:sym typeface="Courier New"/>
              </a:rPr>
              <a:t>"age"</a:t>
            </a:r>
            <a:r>
              <a:rPr lang="it" sz="1100">
                <a:latin typeface="Courier New"/>
                <a:ea typeface="Courier New"/>
                <a:cs typeface="Courier New"/>
                <a:sym typeface="Courier New"/>
              </a:rPr>
              <a:t>, 25));</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a:p>
            <a:pPr indent="457200" lvl="0" marL="22860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925" name="Google Shape;925;p1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Query Object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37"/>
          <p:cNvSpPr txBox="1"/>
          <p:nvPr>
            <p:ph idx="4294967295" type="body"/>
          </p:nvPr>
        </p:nvSpPr>
        <p:spPr>
          <a:xfrm>
            <a:off x="460950" y="1121800"/>
            <a:ext cx="8222100" cy="29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Si pone in mezzo tra lo strato di dominio e lo strato con i data mapping, agendo come una collezione in memoria di oggetti del dominio.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Concettualmente, un Repository incapsula un insieme di oggetti memorizzati in un data store e le operazioni effettuate su questi ultimi, mostrando un’interfaccia orientata agli oggetti del livello di persistenza.</a:t>
            </a:r>
            <a:endParaRPr sz="1200"/>
          </a:p>
        </p:txBody>
      </p:sp>
      <p:sp>
        <p:nvSpPr>
          <p:cNvPr id="931" name="Google Shape;931;p1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Repository</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38"/>
          <p:cNvSpPr txBox="1"/>
          <p:nvPr>
            <p:ph idx="4294967295" type="body"/>
          </p:nvPr>
        </p:nvSpPr>
        <p:spPr>
          <a:xfrm>
            <a:off x="460950" y="1121800"/>
            <a:ext cx="8222100" cy="39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Il Repository utilizza un certo numero di altri pattern visti finora.</a:t>
            </a:r>
            <a:endParaRPr sz="1200"/>
          </a:p>
          <a:p>
            <a:pPr indent="-304800" lvl="0" marL="457200" rtl="0" algn="l">
              <a:spcBef>
                <a:spcPts val="0"/>
              </a:spcBef>
              <a:spcAft>
                <a:spcPts val="0"/>
              </a:spcAft>
              <a:buSzPts val="1200"/>
              <a:buChar char="●"/>
            </a:pPr>
            <a:r>
              <a:rPr lang="it" sz="1200"/>
              <a:t>A livello pratico, sembra un piccolo database orientato agli oggetti.</a:t>
            </a:r>
            <a:endParaRPr sz="1200"/>
          </a:p>
          <a:p>
            <a:pPr indent="-304800" lvl="0" marL="457200" rtl="0" algn="l">
              <a:spcBef>
                <a:spcPts val="0"/>
              </a:spcBef>
              <a:spcAft>
                <a:spcPts val="0"/>
              </a:spcAft>
              <a:buSzPts val="1200"/>
              <a:buChar char="●"/>
            </a:pPr>
            <a:r>
              <a:rPr lang="it" sz="1200"/>
              <a:t>Internamente, l’implementazione di un Repository potrebbe essere anche complessa, ma esternamente offre un’interfaccia semplice e pulita.</a:t>
            </a:r>
            <a:endParaRPr sz="1200"/>
          </a:p>
          <a:p>
            <a:pPr indent="-304800" lvl="0" marL="457200" rtl="0" algn="l">
              <a:spcBef>
                <a:spcPts val="0"/>
              </a:spcBef>
              <a:spcAft>
                <a:spcPts val="0"/>
              </a:spcAft>
              <a:buSzPts val="1200"/>
              <a:buChar char="●"/>
            </a:pPr>
            <a:r>
              <a:rPr lang="it" sz="1200"/>
              <a:t>Dal punto di vista esterno un repository sembra simile a un </a:t>
            </a:r>
            <a:r>
              <a:rPr lang="it" sz="1200" u="sng">
                <a:solidFill>
                  <a:schemeClr val="hlink"/>
                </a:solidFill>
                <a:hlinkClick action="ppaction://hlinksldjump" r:id="rId3"/>
              </a:rPr>
              <a:t>Table Gateway</a:t>
            </a:r>
            <a:r>
              <a:rPr lang="it" sz="1200"/>
              <a:t> (o DAO), con alcune differenze:</a:t>
            </a:r>
            <a:endParaRPr sz="1200"/>
          </a:p>
          <a:p>
            <a:pPr indent="-304800" lvl="1" marL="914400" rtl="0" algn="l">
              <a:spcBef>
                <a:spcPts val="0"/>
              </a:spcBef>
              <a:spcAft>
                <a:spcPts val="0"/>
              </a:spcAft>
              <a:buSzPts val="1200"/>
              <a:buAutoNum type="arabicPeriod"/>
            </a:pPr>
            <a:r>
              <a:rPr lang="it" sz="1200"/>
              <a:t>Il Table Gateway è un’astrazione sullo strato di persistenza (cioè interagisce con il database e nasconde le query all’esterno), mentre il repository è un’astrazione di una collezione di oggetti (è un concetto di alto livello più vicino agli oggetti relativi al </a:t>
            </a:r>
            <a:r>
              <a:rPr lang="it" sz="1200" u="sng">
                <a:solidFill>
                  <a:schemeClr val="hlink"/>
                </a:solidFill>
                <a:hlinkClick action="ppaction://hlinksldjump" r:id="rId4"/>
              </a:rPr>
              <a:t>Domain Model</a:t>
            </a:r>
            <a:r>
              <a:rPr lang="it" sz="1200"/>
              <a:t>) e può essere visto come uno strato tra il dominio e l’accesso ai dati, nascondendo all’esterno la complessità di raccogliere i dati e preparare gli oggetti del dominio.</a:t>
            </a:r>
            <a:endParaRPr sz="1200"/>
          </a:p>
          <a:p>
            <a:pPr indent="-304800" lvl="1" marL="914400" rtl="0" algn="l">
              <a:spcBef>
                <a:spcPts val="0"/>
              </a:spcBef>
              <a:spcAft>
                <a:spcPts val="0"/>
              </a:spcAft>
              <a:buSzPts val="1200"/>
              <a:buAutoNum type="arabicPeriod"/>
            </a:pPr>
            <a:r>
              <a:rPr lang="it" sz="1200"/>
              <a:t>Al proprio interno un repository può usare diversi Table Gateway per accedere allo strato di persistenza.</a:t>
            </a:r>
            <a:endParaRPr sz="1200"/>
          </a:p>
          <a:p>
            <a:pPr indent="-304800" lvl="0" marL="457200" rtl="0" algn="l">
              <a:spcBef>
                <a:spcPts val="0"/>
              </a:spcBef>
              <a:spcAft>
                <a:spcPts val="0"/>
              </a:spcAft>
              <a:buSzPts val="1200"/>
              <a:buChar char="●"/>
            </a:pPr>
            <a:r>
              <a:rPr lang="it" sz="1200"/>
              <a:t>Internamente, il flusso di funzionamento di una ricerca potrebbe essere il seguente:</a:t>
            </a:r>
            <a:endParaRPr sz="1200"/>
          </a:p>
          <a:p>
            <a:pPr indent="-304800" lvl="1" marL="914400" rtl="0" algn="l">
              <a:spcBef>
                <a:spcPts val="0"/>
              </a:spcBef>
              <a:spcAft>
                <a:spcPts val="0"/>
              </a:spcAft>
              <a:buSzPts val="1200"/>
              <a:buAutoNum type="arabicPeriod"/>
            </a:pPr>
            <a:r>
              <a:rPr lang="it" sz="1200"/>
              <a:t>il client crea un oggetto che rappresenta i criteri di una query;</a:t>
            </a:r>
            <a:endParaRPr sz="1200"/>
          </a:p>
          <a:p>
            <a:pPr indent="-304800" lvl="1" marL="914400" rtl="0" algn="l">
              <a:spcBef>
                <a:spcPts val="0"/>
              </a:spcBef>
              <a:spcAft>
                <a:spcPts val="0"/>
              </a:spcAft>
              <a:buSzPts val="1200"/>
              <a:buAutoNum type="arabicPeriod"/>
            </a:pPr>
            <a:r>
              <a:rPr lang="it" sz="1200"/>
              <a:t>il client invoca un metodo del repository passando come parametro l’oggetto creato e il metodo restituisce come risultato una collezione di oggetti del dominio, corrispondenti ai criteri scelti.</a:t>
            </a:r>
            <a:endParaRPr sz="1200"/>
          </a:p>
          <a:p>
            <a:pPr indent="-304800" lvl="0" marL="457200" rtl="0" algn="l">
              <a:spcBef>
                <a:spcPts val="0"/>
              </a:spcBef>
              <a:spcAft>
                <a:spcPts val="0"/>
              </a:spcAft>
              <a:buSzPts val="1200"/>
              <a:buChar char="●"/>
            </a:pPr>
            <a:r>
              <a:rPr lang="it" sz="1200"/>
              <a:t>Internamente, il Repository combina </a:t>
            </a:r>
            <a:r>
              <a:rPr lang="it" sz="1200" u="sng">
                <a:solidFill>
                  <a:schemeClr val="accent5"/>
                </a:solidFill>
                <a:hlinkClick action="ppaction://hlinksldjump" r:id="rId5">
                  <a:extLst>
                    <a:ext uri="{A12FA001-AC4F-418D-AE19-62706E023703}">
                      <ahyp:hlinkClr val="tx"/>
                    </a:ext>
                  </a:extLst>
                </a:hlinkClick>
              </a:rPr>
              <a:t>Metadata Mapping</a:t>
            </a:r>
            <a:r>
              <a:rPr lang="it" sz="1200"/>
              <a:t> e </a:t>
            </a:r>
            <a:r>
              <a:rPr lang="it" sz="1200" u="sng">
                <a:solidFill>
                  <a:schemeClr val="accent5"/>
                </a:solidFill>
                <a:hlinkClick action="ppaction://hlinksldjump" r:id="rId6">
                  <a:extLst>
                    <a:ext uri="{A12FA001-AC4F-418D-AE19-62706E023703}">
                      <ahyp:hlinkClr val="tx"/>
                    </a:ext>
                  </a:extLst>
                </a:hlinkClick>
              </a:rPr>
              <a:t>Query Object</a:t>
            </a:r>
            <a:r>
              <a:rPr lang="it" sz="1200"/>
              <a:t> per generare automaticamente il codice SQL a partire dai criteri scelti.</a:t>
            </a:r>
            <a:endParaRPr sz="1200"/>
          </a:p>
        </p:txBody>
      </p:sp>
      <p:sp>
        <p:nvSpPr>
          <p:cNvPr id="937" name="Google Shape;937;p1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Repository: funzionamento</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39"/>
          <p:cNvSpPr txBox="1"/>
          <p:nvPr>
            <p:ph idx="4294967295" type="body"/>
          </p:nvPr>
        </p:nvSpPr>
        <p:spPr>
          <a:xfrm>
            <a:off x="74275" y="710375"/>
            <a:ext cx="8877900" cy="42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100">
                <a:solidFill>
                  <a:schemeClr val="accent5"/>
                </a:solidFill>
                <a:latin typeface="Courier New"/>
                <a:ea typeface="Courier New"/>
                <a:cs typeface="Courier New"/>
                <a:sym typeface="Courier New"/>
              </a:rPr>
              <a:t>public interface</a:t>
            </a:r>
            <a:r>
              <a:rPr lang="it" sz="1100">
                <a:latin typeface="Courier New"/>
                <a:ea typeface="Courier New"/>
                <a:cs typeface="Courier New"/>
                <a:sym typeface="Courier New"/>
              </a:rPr>
              <a:t> UserRepository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List&lt;User&gt; findAll();</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Optional&lt;User&gt; findById(</a:t>
            </a:r>
            <a:r>
              <a:rPr lang="it" sz="1100">
                <a:solidFill>
                  <a:schemeClr val="accent5"/>
                </a:solidFill>
                <a:latin typeface="Courier New"/>
                <a:ea typeface="Courier New"/>
                <a:cs typeface="Courier New"/>
                <a:sym typeface="Courier New"/>
              </a:rPr>
              <a:t>long</a:t>
            </a:r>
            <a:r>
              <a:rPr lang="it" sz="1100">
                <a:latin typeface="Courier New"/>
                <a:ea typeface="Courier New"/>
                <a:cs typeface="Courier New"/>
                <a:sym typeface="Courier New"/>
              </a:rPr>
              <a:t> id);</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List&lt;User&gt; findByFirstName(String firstName);</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List&lt;User&gt; findByLastName(String lastName);</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List&lt;User&gt; findBy(QueryObject criteria);</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void</a:t>
            </a:r>
            <a:r>
              <a:rPr lang="it" sz="1100">
                <a:latin typeface="Courier New"/>
                <a:ea typeface="Courier New"/>
                <a:cs typeface="Courier New"/>
                <a:sym typeface="Courier New"/>
              </a:rPr>
              <a:t> save(User user);</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void</a:t>
            </a:r>
            <a:r>
              <a:rPr lang="it" sz="1100">
                <a:latin typeface="Courier New"/>
                <a:ea typeface="Courier New"/>
                <a:cs typeface="Courier New"/>
                <a:sym typeface="Courier New"/>
              </a:rPr>
              <a:t> delete(User user);</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it" sz="1100">
                <a:solidFill>
                  <a:schemeClr val="accent5"/>
                </a:solidFill>
                <a:latin typeface="Courier New"/>
                <a:ea typeface="Courier New"/>
                <a:cs typeface="Courier New"/>
                <a:sym typeface="Courier New"/>
              </a:rPr>
              <a:t>public class</a:t>
            </a:r>
            <a:r>
              <a:rPr lang="it" sz="1100">
                <a:latin typeface="Courier New"/>
                <a:ea typeface="Courier New"/>
                <a:cs typeface="Courier New"/>
                <a:sym typeface="Courier New"/>
              </a:rPr>
              <a:t> UserRepositoryImpl </a:t>
            </a:r>
            <a:r>
              <a:rPr lang="it" sz="1100">
                <a:solidFill>
                  <a:schemeClr val="accent5"/>
                </a:solidFill>
                <a:latin typeface="Courier New"/>
                <a:ea typeface="Courier New"/>
                <a:cs typeface="Courier New"/>
                <a:sym typeface="Courier New"/>
              </a:rPr>
              <a:t>implements</a:t>
            </a:r>
            <a:r>
              <a:rPr lang="it" sz="1100">
                <a:latin typeface="Courier New"/>
                <a:ea typeface="Courier New"/>
                <a:cs typeface="Courier New"/>
                <a:sym typeface="Courier New"/>
              </a:rPr>
              <a:t> UserRepository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private</a:t>
            </a:r>
            <a:r>
              <a:rPr lang="it" sz="1100">
                <a:latin typeface="Courier New"/>
                <a:ea typeface="Courier New"/>
                <a:cs typeface="Courier New"/>
                <a:sym typeface="Courier New"/>
              </a:rPr>
              <a:t> UserDAO userDAO;</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private</a:t>
            </a:r>
            <a:r>
              <a:rPr lang="it" sz="1100">
                <a:latin typeface="Courier New"/>
                <a:ea typeface="Courier New"/>
                <a:cs typeface="Courier New"/>
                <a:sym typeface="Courier New"/>
              </a:rPr>
              <a:t> PostDAO postDAO;</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latin typeface="Courier New"/>
                <a:ea typeface="Courier New"/>
                <a:cs typeface="Courier New"/>
                <a:sym typeface="Courier New"/>
              </a:rPr>
              <a:t>Optional&lt;User&gt; findById(</a:t>
            </a:r>
            <a:r>
              <a:rPr lang="it" sz="1100">
                <a:solidFill>
                  <a:schemeClr val="accent5"/>
                </a:solidFill>
                <a:latin typeface="Courier New"/>
                <a:ea typeface="Courier New"/>
                <a:cs typeface="Courier New"/>
                <a:sym typeface="Courier New"/>
              </a:rPr>
              <a:t>long</a:t>
            </a:r>
            <a:r>
              <a:rPr lang="it" sz="1100">
                <a:latin typeface="Courier New"/>
                <a:ea typeface="Courier New"/>
                <a:cs typeface="Courier New"/>
                <a:sym typeface="Courier New"/>
              </a:rPr>
              <a:t> id)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User user = userDAO.findById(id);</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if</a:t>
            </a:r>
            <a:r>
              <a:rPr lang="it" sz="1100">
                <a:latin typeface="Courier New"/>
                <a:ea typeface="Courier New"/>
                <a:cs typeface="Courier New"/>
                <a:sym typeface="Courier New"/>
              </a:rPr>
              <a:t>(user == </a:t>
            </a:r>
            <a:r>
              <a:rPr lang="it" sz="1100">
                <a:solidFill>
                  <a:schemeClr val="accent5"/>
                </a:solidFill>
                <a:latin typeface="Courier New"/>
                <a:ea typeface="Courier New"/>
                <a:cs typeface="Courier New"/>
                <a:sym typeface="Courier New"/>
              </a:rPr>
              <a:t>null</a:t>
            </a: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return</a:t>
            </a:r>
            <a:r>
              <a:rPr lang="it" sz="1100">
                <a:latin typeface="Courier New"/>
                <a:ea typeface="Courier New"/>
                <a:cs typeface="Courier New"/>
                <a:sym typeface="Courier New"/>
              </a:rPr>
              <a:t> Optional.empty();</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List&lt;Post&gt; userPosts = postDAO.findAllByUserId(id);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for</a:t>
            </a:r>
            <a:r>
              <a:rPr lang="it" sz="1100">
                <a:latin typeface="Courier New"/>
                <a:ea typeface="Courier New"/>
                <a:cs typeface="Courier New"/>
                <a:sym typeface="Courier New"/>
              </a:rPr>
              <a:t>(Post p : userPosts)</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user.addPost(p);</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r>
              <a:rPr lang="it" sz="1100">
                <a:solidFill>
                  <a:schemeClr val="accent5"/>
                </a:solidFill>
                <a:latin typeface="Courier New"/>
                <a:ea typeface="Courier New"/>
                <a:cs typeface="Courier New"/>
                <a:sym typeface="Courier New"/>
              </a:rPr>
              <a:t>return</a:t>
            </a:r>
            <a:r>
              <a:rPr lang="it" sz="1100">
                <a:latin typeface="Courier New"/>
                <a:ea typeface="Courier New"/>
                <a:cs typeface="Courier New"/>
                <a:sym typeface="Courier New"/>
              </a:rPr>
              <a:t> Optional.of(user);</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it" sz="1100">
                <a:latin typeface="Courier New"/>
                <a:ea typeface="Courier New"/>
                <a:cs typeface="Courier New"/>
                <a:sym typeface="Courier New"/>
              </a:rPr>
              <a:t>}</a:t>
            </a:r>
            <a:endParaRPr sz="1100">
              <a:latin typeface="Courier New"/>
              <a:ea typeface="Courier New"/>
              <a:cs typeface="Courier New"/>
              <a:sym typeface="Courier New"/>
            </a:endParaRPr>
          </a:p>
        </p:txBody>
      </p:sp>
      <p:sp>
        <p:nvSpPr>
          <p:cNvPr id="943" name="Google Shape;943;p1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Repository: esempio di interfaccia</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40"/>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Object/Relational Mapping (ORM)</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41"/>
          <p:cNvSpPr txBox="1"/>
          <p:nvPr>
            <p:ph idx="4294967295" type="body"/>
          </p:nvPr>
        </p:nvSpPr>
        <p:spPr>
          <a:xfrm>
            <a:off x="460950" y="1121800"/>
            <a:ext cx="8222100" cy="23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t>
            </a:r>
            <a:r>
              <a:rPr lang="it" sz="1200">
                <a:solidFill>
                  <a:schemeClr val="accent3"/>
                </a:solidFill>
              </a:rPr>
              <a:t>’object-relational mapping</a:t>
            </a:r>
            <a:r>
              <a:rPr lang="it" sz="1200"/>
              <a:t> (</a:t>
            </a:r>
            <a:r>
              <a:rPr lang="it" sz="1200">
                <a:solidFill>
                  <a:schemeClr val="accent3"/>
                </a:solidFill>
              </a:rPr>
              <a:t>ORM</a:t>
            </a:r>
            <a:r>
              <a:rPr lang="it" sz="1200"/>
              <a:t>) è una tecnica di programmazione per gestire la connessione tra i sistemi orientati agli oggetti e i database relazionali. Permette di gestire la persistenza automatica e trasparente degli oggetti di un’applicazione Java in tabelle di un database relazionale, usando metadati che descrivono il mapping tra le classi di un’applicazione e lo schema di un database relazionale.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Quindi:</a:t>
            </a:r>
            <a:endParaRPr sz="1200"/>
          </a:p>
          <a:p>
            <a:pPr indent="-304800" lvl="0" marL="457200" rtl="0" algn="l">
              <a:spcBef>
                <a:spcPts val="0"/>
              </a:spcBef>
              <a:spcAft>
                <a:spcPts val="0"/>
              </a:spcAft>
              <a:buSzPts val="1200"/>
              <a:buChar char="●"/>
            </a:pPr>
            <a:r>
              <a:rPr lang="it" sz="1200"/>
              <a:t>ORM trasforma i dati dalla rappresentazione ad oggetti nella rappresentazione relazionale e viceversa;</a:t>
            </a:r>
            <a:endParaRPr sz="1200"/>
          </a:p>
          <a:p>
            <a:pPr indent="-304800" lvl="0" marL="457200" rtl="0" algn="l">
              <a:spcBef>
                <a:spcPts val="0"/>
              </a:spcBef>
              <a:spcAft>
                <a:spcPts val="0"/>
              </a:spcAft>
              <a:buSzPts val="1200"/>
              <a:buChar char="●"/>
            </a:pPr>
            <a:r>
              <a:rPr lang="it" sz="1200"/>
              <a:t>I programmi che usano ORM devono produrre delle meta-informazioni su come effettuare il mapping tra gli oggetti in memoria e il database e la trasformazione è gestita interamente da ORM.</a:t>
            </a:r>
            <a:endParaRPr sz="1200"/>
          </a:p>
        </p:txBody>
      </p:sp>
      <p:sp>
        <p:nvSpPr>
          <p:cNvPr id="954" name="Google Shape;954;p1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3-strati</a:t>
            </a:r>
            <a:endParaRPr/>
          </a:p>
        </p:txBody>
      </p:sp>
      <p:sp>
        <p:nvSpPr>
          <p:cNvPr id="155" name="Google Shape;155;p25"/>
          <p:cNvSpPr/>
          <p:nvPr/>
        </p:nvSpPr>
        <p:spPr>
          <a:xfrm>
            <a:off x="557225" y="972225"/>
            <a:ext cx="5232300" cy="1161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Presentazione</a:t>
            </a:r>
            <a:endParaRPr>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Il primo strato contiene l’interfaccia utente.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Ha il compito di rendere chiaro all’utente le operazioni che può svolgere e di mostrare i risultati.</a:t>
            </a:r>
            <a:endParaRPr sz="1200">
              <a:solidFill>
                <a:schemeClr val="lt2"/>
              </a:solidFill>
              <a:latin typeface="Roboto"/>
              <a:ea typeface="Roboto"/>
              <a:cs typeface="Roboto"/>
              <a:sym typeface="Roboto"/>
            </a:endParaRPr>
          </a:p>
        </p:txBody>
      </p:sp>
      <p:sp>
        <p:nvSpPr>
          <p:cNvPr id="156" name="Google Shape;156;p25"/>
          <p:cNvSpPr/>
          <p:nvPr/>
        </p:nvSpPr>
        <p:spPr>
          <a:xfrm>
            <a:off x="557225" y="2250325"/>
            <a:ext cx="5232300" cy="1161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Dominio</a:t>
            </a:r>
            <a:endParaRPr>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Coordina l’applicazione.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Processa i comandi.</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Effettua valutazioni logiche e calcoli.</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Si occupa di far comunicare i due strati.</a:t>
            </a:r>
            <a:endParaRPr>
              <a:solidFill>
                <a:schemeClr val="lt2"/>
              </a:solidFill>
              <a:latin typeface="Roboto"/>
              <a:ea typeface="Roboto"/>
              <a:cs typeface="Roboto"/>
              <a:sym typeface="Roboto"/>
            </a:endParaRPr>
          </a:p>
        </p:txBody>
      </p:sp>
      <p:sp>
        <p:nvSpPr>
          <p:cNvPr id="157" name="Google Shape;157;p25"/>
          <p:cNvSpPr/>
          <p:nvPr/>
        </p:nvSpPr>
        <p:spPr>
          <a:xfrm>
            <a:off x="557225" y="3545725"/>
            <a:ext cx="5232300" cy="1161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Dati</a:t>
            </a:r>
            <a:endParaRPr>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È lo strato che contiene le informazioni memorizzate nei database o nel sistema.</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Si occupa di memorizzare e leggere le informazioni e di metterle a disposizione degli altri stati.</a:t>
            </a:r>
            <a:endParaRPr>
              <a:solidFill>
                <a:schemeClr val="lt2"/>
              </a:solidFill>
              <a:latin typeface="Roboto"/>
              <a:ea typeface="Roboto"/>
              <a:cs typeface="Roboto"/>
              <a:sym typeface="Roboto"/>
            </a:endParaRPr>
          </a:p>
        </p:txBody>
      </p:sp>
      <p:grpSp>
        <p:nvGrpSpPr>
          <p:cNvPr id="158" name="Google Shape;158;p25"/>
          <p:cNvGrpSpPr/>
          <p:nvPr/>
        </p:nvGrpSpPr>
        <p:grpSpPr>
          <a:xfrm>
            <a:off x="6394725" y="1271900"/>
            <a:ext cx="2167425" cy="3207096"/>
            <a:chOff x="6394725" y="1271900"/>
            <a:chExt cx="2167425" cy="3207096"/>
          </a:xfrm>
        </p:grpSpPr>
        <p:pic>
          <p:nvPicPr>
            <p:cNvPr id="159" name="Google Shape;159;p25"/>
            <p:cNvPicPr preferRelativeResize="0"/>
            <p:nvPr/>
          </p:nvPicPr>
          <p:blipFill>
            <a:blip r:embed="rId3">
              <a:alphaModFix/>
            </a:blip>
            <a:stretch>
              <a:fillRect/>
            </a:stretch>
          </p:blipFill>
          <p:spPr>
            <a:xfrm>
              <a:off x="6584750" y="1271900"/>
              <a:ext cx="562550" cy="562550"/>
            </a:xfrm>
            <a:prstGeom prst="rect">
              <a:avLst/>
            </a:prstGeom>
            <a:noFill/>
            <a:ln>
              <a:noFill/>
            </a:ln>
          </p:spPr>
        </p:pic>
        <p:pic>
          <p:nvPicPr>
            <p:cNvPr id="160" name="Google Shape;160;p25"/>
            <p:cNvPicPr preferRelativeResize="0"/>
            <p:nvPr/>
          </p:nvPicPr>
          <p:blipFill>
            <a:blip r:embed="rId3">
              <a:alphaModFix/>
            </a:blip>
            <a:stretch>
              <a:fillRect/>
            </a:stretch>
          </p:blipFill>
          <p:spPr>
            <a:xfrm>
              <a:off x="7809575" y="1271900"/>
              <a:ext cx="562550" cy="562550"/>
            </a:xfrm>
            <a:prstGeom prst="rect">
              <a:avLst/>
            </a:prstGeom>
            <a:noFill/>
            <a:ln>
              <a:noFill/>
            </a:ln>
          </p:spPr>
        </p:pic>
        <p:sp>
          <p:nvSpPr>
            <p:cNvPr id="161" name="Google Shape;161;p25"/>
            <p:cNvSpPr/>
            <p:nvPr/>
          </p:nvSpPr>
          <p:spPr>
            <a:xfrm>
              <a:off x="6394725" y="2452200"/>
              <a:ext cx="942600" cy="562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Lista studenti triennali</a:t>
              </a:r>
              <a:endParaRPr sz="1200">
                <a:solidFill>
                  <a:schemeClr val="lt2"/>
                </a:solidFill>
                <a:latin typeface="Roboto"/>
                <a:ea typeface="Roboto"/>
                <a:cs typeface="Roboto"/>
                <a:sym typeface="Roboto"/>
              </a:endParaRPr>
            </a:p>
          </p:txBody>
        </p:sp>
        <p:cxnSp>
          <p:nvCxnSpPr>
            <p:cNvPr id="162" name="Google Shape;162;p25"/>
            <p:cNvCxnSpPr>
              <a:stCxn id="159" idx="2"/>
              <a:endCxn id="161" idx="0"/>
            </p:cNvCxnSpPr>
            <p:nvPr/>
          </p:nvCxnSpPr>
          <p:spPr>
            <a:xfrm>
              <a:off x="6866025" y="1834450"/>
              <a:ext cx="0" cy="617700"/>
            </a:xfrm>
            <a:prstGeom prst="straightConnector1">
              <a:avLst/>
            </a:prstGeom>
            <a:noFill/>
            <a:ln cap="flat" cmpd="sng" w="9525">
              <a:solidFill>
                <a:schemeClr val="dk1"/>
              </a:solidFill>
              <a:prstDash val="solid"/>
              <a:round/>
              <a:headEnd len="med" w="med" type="none"/>
              <a:tailEnd len="med" w="med" type="triangle"/>
            </a:ln>
          </p:spPr>
        </p:cxnSp>
        <p:sp>
          <p:nvSpPr>
            <p:cNvPr id="163" name="Google Shape;163;p25"/>
            <p:cNvSpPr/>
            <p:nvPr/>
          </p:nvSpPr>
          <p:spPr>
            <a:xfrm>
              <a:off x="7193006" y="3865496"/>
              <a:ext cx="534600" cy="6135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cxnSp>
          <p:nvCxnSpPr>
            <p:cNvPr id="164" name="Google Shape;164;p25"/>
            <p:cNvCxnSpPr>
              <a:stCxn id="161" idx="2"/>
            </p:cNvCxnSpPr>
            <p:nvPr/>
          </p:nvCxnSpPr>
          <p:spPr>
            <a:xfrm flipH="1" rot="-5400000">
              <a:off x="6648075" y="3232650"/>
              <a:ext cx="865200" cy="429300"/>
            </a:xfrm>
            <a:prstGeom prst="bentConnector3">
              <a:avLst>
                <a:gd fmla="val 50000" name="adj1"/>
              </a:avLst>
            </a:prstGeom>
            <a:noFill/>
            <a:ln cap="flat" cmpd="sng" w="9525">
              <a:solidFill>
                <a:schemeClr val="dk1"/>
              </a:solidFill>
              <a:prstDash val="solid"/>
              <a:round/>
              <a:headEnd len="med" w="med" type="none"/>
              <a:tailEnd len="med" w="med" type="triangle"/>
            </a:ln>
          </p:spPr>
        </p:cxnSp>
        <p:sp>
          <p:nvSpPr>
            <p:cNvPr id="165" name="Google Shape;165;p25"/>
            <p:cNvSpPr txBox="1"/>
            <p:nvPr/>
          </p:nvSpPr>
          <p:spPr>
            <a:xfrm>
              <a:off x="6855875" y="3155775"/>
              <a:ext cx="50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2"/>
                  </a:solidFill>
                  <a:latin typeface="Roboto"/>
                  <a:ea typeface="Roboto"/>
                  <a:cs typeface="Roboto"/>
                  <a:sym typeface="Roboto"/>
                </a:rPr>
                <a:t>Query</a:t>
              </a:r>
              <a:endParaRPr sz="1000">
                <a:solidFill>
                  <a:schemeClr val="lt2"/>
                </a:solidFill>
                <a:latin typeface="Roboto"/>
                <a:ea typeface="Roboto"/>
                <a:cs typeface="Roboto"/>
                <a:sym typeface="Roboto"/>
              </a:endParaRPr>
            </a:p>
          </p:txBody>
        </p:sp>
        <p:cxnSp>
          <p:nvCxnSpPr>
            <p:cNvPr id="166" name="Google Shape;166;p25"/>
            <p:cNvCxnSpPr>
              <a:endCxn id="167" idx="2"/>
            </p:cNvCxnSpPr>
            <p:nvPr/>
          </p:nvCxnSpPr>
          <p:spPr>
            <a:xfrm rot="-5400000">
              <a:off x="7434600" y="3216750"/>
              <a:ext cx="858300" cy="454200"/>
            </a:xfrm>
            <a:prstGeom prst="bentConnector3">
              <a:avLst>
                <a:gd fmla="val 50000" name="adj1"/>
              </a:avLst>
            </a:prstGeom>
            <a:noFill/>
            <a:ln cap="flat" cmpd="sng" w="9525">
              <a:solidFill>
                <a:schemeClr val="dk1"/>
              </a:solidFill>
              <a:prstDash val="solid"/>
              <a:round/>
              <a:headEnd len="med" w="med" type="none"/>
              <a:tailEnd len="med" w="med" type="triangle"/>
            </a:ln>
          </p:spPr>
        </p:cxnSp>
        <p:sp>
          <p:nvSpPr>
            <p:cNvPr id="167" name="Google Shape;167;p25"/>
            <p:cNvSpPr/>
            <p:nvPr/>
          </p:nvSpPr>
          <p:spPr>
            <a:xfrm>
              <a:off x="7619550" y="2452200"/>
              <a:ext cx="942600" cy="562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Elabora i dati</a:t>
              </a:r>
              <a:endParaRPr sz="1200">
                <a:solidFill>
                  <a:schemeClr val="lt2"/>
                </a:solidFill>
                <a:latin typeface="Roboto"/>
                <a:ea typeface="Roboto"/>
                <a:cs typeface="Roboto"/>
                <a:sym typeface="Roboto"/>
              </a:endParaRPr>
            </a:p>
          </p:txBody>
        </p:sp>
        <p:cxnSp>
          <p:nvCxnSpPr>
            <p:cNvPr id="168" name="Google Shape;168;p25"/>
            <p:cNvCxnSpPr>
              <a:stCxn id="167" idx="0"/>
              <a:endCxn id="160" idx="2"/>
            </p:cNvCxnSpPr>
            <p:nvPr/>
          </p:nvCxnSpPr>
          <p:spPr>
            <a:xfrm rot="10800000">
              <a:off x="8090850" y="1834500"/>
              <a:ext cx="0" cy="617700"/>
            </a:xfrm>
            <a:prstGeom prst="straightConnector1">
              <a:avLst/>
            </a:prstGeom>
            <a:noFill/>
            <a:ln cap="flat" cmpd="sng" w="9525">
              <a:solidFill>
                <a:schemeClr val="dk1"/>
              </a:solidFill>
              <a:prstDash val="solid"/>
              <a:round/>
              <a:headEnd len="med" w="med" type="none"/>
              <a:tailEnd len="med" w="med" type="triangle"/>
            </a:ln>
          </p:spPr>
        </p:cxnSp>
      </p:gr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42"/>
          <p:cNvSpPr txBox="1"/>
          <p:nvPr>
            <p:ph idx="4294967295" type="body"/>
          </p:nvPr>
        </p:nvSpPr>
        <p:spPr>
          <a:xfrm>
            <a:off x="460950" y="1121800"/>
            <a:ext cx="8222100" cy="3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Jakarta Persistence API (</a:t>
            </a:r>
            <a:r>
              <a:rPr lang="it" sz="1200">
                <a:solidFill>
                  <a:schemeClr val="accent3"/>
                </a:solidFill>
              </a:rPr>
              <a:t>JPA</a:t>
            </a:r>
            <a:r>
              <a:rPr lang="it" sz="1200"/>
              <a:t>) è una specifica che definisce un’API che si occupa di gestire la persistenza degli oggetti e il mapping tra oggetti e il modello relazionale. </a:t>
            </a:r>
            <a:r>
              <a:rPr lang="it" sz="1200">
                <a:solidFill>
                  <a:schemeClr val="accent3"/>
                </a:solidFill>
              </a:rPr>
              <a:t>Hibernate</a:t>
            </a:r>
            <a:r>
              <a:rPr lang="it" sz="1200"/>
              <a:t> rappresenta l’implementazione più famosa e diffusa di JPA.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Le specifiche JPA definiscono:</a:t>
            </a:r>
            <a:endParaRPr sz="1200"/>
          </a:p>
          <a:p>
            <a:pPr indent="-304800" lvl="0" marL="457200" rtl="0" algn="l">
              <a:spcBef>
                <a:spcPts val="0"/>
              </a:spcBef>
              <a:spcAft>
                <a:spcPts val="0"/>
              </a:spcAft>
              <a:buSzPts val="1200"/>
              <a:buChar char="●"/>
            </a:pPr>
            <a:r>
              <a:rPr lang="it" sz="1200"/>
              <a:t>un servizio per specificare i metadati relativi al mapping: come le classi persistenti e le loro proprietà sono connesse allo schema relazionale. JPA in genere si basa sulle </a:t>
            </a:r>
            <a:r>
              <a:rPr lang="it" sz="1200" u="sng">
                <a:solidFill>
                  <a:schemeClr val="hlink"/>
                </a:solidFill>
                <a:hlinkClick r:id="rId3"/>
              </a:rPr>
              <a:t>annotazioni</a:t>
            </a:r>
            <a:r>
              <a:rPr lang="it" sz="1200"/>
              <a:t> nelle classi del modello di dominio, oppure si possono scrivere i mapping in file XML;</a:t>
            </a:r>
            <a:endParaRPr sz="1200"/>
          </a:p>
          <a:p>
            <a:pPr indent="-304800" lvl="0" marL="457200" rtl="0" algn="l">
              <a:spcBef>
                <a:spcPts val="0"/>
              </a:spcBef>
              <a:spcAft>
                <a:spcPts val="0"/>
              </a:spcAft>
              <a:buSzPts val="1200"/>
              <a:buChar char="●"/>
            </a:pPr>
            <a:r>
              <a:rPr lang="it" sz="1200"/>
              <a:t>API per realizzare delle operazioni CRUD su istanze di classi persistenti;</a:t>
            </a:r>
            <a:endParaRPr sz="1200"/>
          </a:p>
          <a:p>
            <a:pPr indent="-304800" lvl="0" marL="457200" rtl="0" algn="l">
              <a:spcBef>
                <a:spcPts val="0"/>
              </a:spcBef>
              <a:spcAft>
                <a:spcPts val="0"/>
              </a:spcAft>
              <a:buSzPts val="1200"/>
              <a:buChar char="●"/>
            </a:pPr>
            <a:r>
              <a:rPr lang="it" sz="1200"/>
              <a:t>un linguaggio simile a SQL (chiamato Jakarta Persistence Query Language, </a:t>
            </a:r>
            <a:r>
              <a:rPr lang="it" sz="1200">
                <a:solidFill>
                  <a:schemeClr val="accent3"/>
                </a:solidFill>
              </a:rPr>
              <a:t>JPQL</a:t>
            </a:r>
            <a:r>
              <a:rPr lang="it" sz="1200"/>
              <a:t>) e API per specificare delle query che si riferiscono a classi e a proprietà delle classi. Le API permettono la creazione programmatica di query (come visto per i </a:t>
            </a:r>
            <a:r>
              <a:rPr lang="it" sz="1200" u="sng">
                <a:solidFill>
                  <a:schemeClr val="hlink"/>
                </a:solidFill>
                <a:hlinkClick action="ppaction://hlinksldjump" r:id="rId4"/>
              </a:rPr>
              <a:t>query object</a:t>
            </a:r>
            <a:r>
              <a:rPr lang="it" sz="1200"/>
              <a:t>) senza la manipolazione di stringhe;</a:t>
            </a:r>
            <a:endParaRPr sz="1200"/>
          </a:p>
          <a:p>
            <a:pPr indent="-304800" lvl="0" marL="457200" rtl="0" algn="l">
              <a:spcBef>
                <a:spcPts val="0"/>
              </a:spcBef>
              <a:spcAft>
                <a:spcPts val="0"/>
              </a:spcAft>
              <a:buSzPts val="1200"/>
              <a:buChar char="●"/>
            </a:pPr>
            <a:r>
              <a:rPr lang="it" sz="1200"/>
              <a:t>come il motore della persistenza interagisce con le istanze transazionali per eseguire alcuni controlli e funzioni di ottimizzazione;</a:t>
            </a:r>
            <a:endParaRPr sz="1200"/>
          </a:p>
          <a:p>
            <a:pPr indent="-304800" lvl="0" marL="457200" rtl="0" algn="l">
              <a:spcBef>
                <a:spcPts val="0"/>
              </a:spcBef>
              <a:spcAft>
                <a:spcPts val="0"/>
              </a:spcAft>
              <a:buSzPts val="1200"/>
              <a:buChar char="●"/>
            </a:pPr>
            <a:r>
              <a:rPr lang="it" sz="1200"/>
              <a:t>alcune strategie di caching.</a:t>
            </a:r>
            <a:endParaRPr sz="1200"/>
          </a:p>
        </p:txBody>
      </p:sp>
      <p:sp>
        <p:nvSpPr>
          <p:cNvPr id="960" name="Google Shape;960;p1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Jakarta Persistence API</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43"/>
          <p:cNvSpPr txBox="1"/>
          <p:nvPr>
            <p:ph idx="4294967295" type="body"/>
          </p:nvPr>
        </p:nvSpPr>
        <p:spPr>
          <a:xfrm>
            <a:off x="460950" y="817000"/>
            <a:ext cx="82221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3"/>
                </a:solidFill>
              </a:rPr>
              <a:t>Hibernate</a:t>
            </a:r>
            <a:r>
              <a:rPr lang="it" sz="1200"/>
              <a:t> implementa JPA e supporta il mapping standardizzato, le query, ecc. Tra i vantaggi principali di Hibernate abbiamo:</a:t>
            </a:r>
            <a:endParaRPr sz="1200"/>
          </a:p>
          <a:p>
            <a:pPr indent="-304800" lvl="0" marL="457200" rtl="0" algn="l">
              <a:spcBef>
                <a:spcPts val="0"/>
              </a:spcBef>
              <a:spcAft>
                <a:spcPts val="0"/>
              </a:spcAft>
              <a:buSzPts val="1200"/>
              <a:buChar char="●"/>
            </a:pPr>
            <a:r>
              <a:rPr lang="it" sz="1200"/>
              <a:t>produttività;</a:t>
            </a:r>
            <a:endParaRPr sz="1200"/>
          </a:p>
          <a:p>
            <a:pPr indent="-304800" lvl="0" marL="457200" rtl="0" algn="l">
              <a:spcBef>
                <a:spcPts val="0"/>
              </a:spcBef>
              <a:spcAft>
                <a:spcPts val="0"/>
              </a:spcAft>
              <a:buSzPts val="1200"/>
              <a:buChar char="●"/>
            </a:pPr>
            <a:r>
              <a:rPr lang="it" sz="1200"/>
              <a:t>manutenibilità del codice;</a:t>
            </a:r>
            <a:endParaRPr sz="1200"/>
          </a:p>
          <a:p>
            <a:pPr indent="-304800" lvl="0" marL="457200" rtl="0" algn="l">
              <a:spcBef>
                <a:spcPts val="0"/>
              </a:spcBef>
              <a:spcAft>
                <a:spcPts val="0"/>
              </a:spcAft>
              <a:buSzPts val="1200"/>
              <a:buChar char="●"/>
            </a:pPr>
            <a:r>
              <a:rPr lang="it" sz="1200"/>
              <a:t>performance;</a:t>
            </a:r>
            <a:endParaRPr sz="1200"/>
          </a:p>
          <a:p>
            <a:pPr indent="-304800" lvl="0" marL="457200" rtl="0" algn="l">
              <a:spcBef>
                <a:spcPts val="0"/>
              </a:spcBef>
              <a:spcAft>
                <a:spcPts val="0"/>
              </a:spcAft>
              <a:buSzPts val="1200"/>
              <a:buChar char="●"/>
            </a:pPr>
            <a:r>
              <a:rPr lang="it" sz="1200"/>
              <a:t>indipendenza dal DBMS.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Spring Data</a:t>
            </a:r>
            <a:r>
              <a:rPr lang="it" sz="1200"/>
              <a:t>, di cui Spring Data JPA è un componente, rende l’implementazione del livello di persistenza ancora più efficiente. I vantaggi principali di Spring Data sono:</a:t>
            </a:r>
            <a:endParaRPr sz="1200"/>
          </a:p>
          <a:p>
            <a:pPr indent="-304800" lvl="0" marL="457200" rtl="0" algn="l">
              <a:spcBef>
                <a:spcPts val="0"/>
              </a:spcBef>
              <a:spcAft>
                <a:spcPts val="0"/>
              </a:spcAft>
              <a:buSzPts val="1200"/>
              <a:buChar char="●"/>
            </a:pPr>
            <a:r>
              <a:rPr lang="it" sz="1200"/>
              <a:t>infrastruttura condivisa tra i vari progetti Spring Data;</a:t>
            </a:r>
            <a:endParaRPr sz="1200"/>
          </a:p>
          <a:p>
            <a:pPr indent="-304800" lvl="0" marL="457200" rtl="0" algn="l">
              <a:spcBef>
                <a:spcPts val="0"/>
              </a:spcBef>
              <a:spcAft>
                <a:spcPts val="0"/>
              </a:spcAft>
              <a:buSzPts val="1200"/>
              <a:buChar char="●"/>
            </a:pPr>
            <a:r>
              <a:rPr lang="it" sz="1200"/>
              <a:t>rimozione delle implementazioni dei Data Access Object (DAO, vedi </a:t>
            </a:r>
            <a:r>
              <a:rPr lang="it" sz="1200" u="sng">
                <a:solidFill>
                  <a:schemeClr val="hlink"/>
                </a:solidFill>
                <a:hlinkClick action="ppaction://hlinksldjump" r:id="rId3"/>
              </a:rPr>
              <a:t>Table Data Gateway</a:t>
            </a:r>
            <a:r>
              <a:rPr lang="it" sz="1200"/>
              <a:t>): JPA usa questo pattern, mentre Spring Data JPA permette di </a:t>
            </a:r>
            <a:r>
              <a:rPr lang="it" sz="1200"/>
              <a:t>rimuovere</a:t>
            </a:r>
            <a:r>
              <a:rPr lang="it" sz="1200"/>
              <a:t> completamente l’implementazione dei DAO;</a:t>
            </a:r>
            <a:endParaRPr sz="1200"/>
          </a:p>
          <a:p>
            <a:pPr indent="-304800" lvl="0" marL="457200" rtl="0" algn="l">
              <a:spcBef>
                <a:spcPts val="0"/>
              </a:spcBef>
              <a:spcAft>
                <a:spcPts val="0"/>
              </a:spcAft>
              <a:buSzPts val="1200"/>
              <a:buChar char="●"/>
            </a:pPr>
            <a:r>
              <a:rPr lang="it" sz="1200"/>
              <a:t>creazione automatica delle classi: usando Spring Data JPA, un’interfaccia deve estendere l’interfaccia JpaRepository e Spring Data JPA crea automaticamente l’implementazione per questa interfaccia;</a:t>
            </a:r>
            <a:endParaRPr sz="1200"/>
          </a:p>
          <a:p>
            <a:pPr indent="-304800" lvl="0" marL="457200" rtl="0" algn="l">
              <a:spcBef>
                <a:spcPts val="0"/>
              </a:spcBef>
              <a:spcAft>
                <a:spcPts val="0"/>
              </a:spcAft>
              <a:buSzPts val="1200"/>
              <a:buChar char="●"/>
            </a:pPr>
            <a:r>
              <a:rPr lang="it" sz="1200"/>
              <a:t>implementazione di default per i metodi definiti dall’interfaccia repository (es. le operazioni CRUD di base sono implementate automaticamente);</a:t>
            </a:r>
            <a:endParaRPr sz="1200"/>
          </a:p>
          <a:p>
            <a:pPr indent="-304800" lvl="0" marL="457200" rtl="0" algn="l">
              <a:spcBef>
                <a:spcPts val="0"/>
              </a:spcBef>
              <a:spcAft>
                <a:spcPts val="0"/>
              </a:spcAft>
              <a:buSzPts val="1200"/>
              <a:buChar char="●"/>
            </a:pPr>
            <a:r>
              <a:rPr lang="it" sz="1200"/>
              <a:t>generazione di query: se si definisce un metodo nell’interfaccia repository seguendo una convenzione sui nomi, Spring Data JPA crea la query automaticamente;</a:t>
            </a:r>
            <a:endParaRPr sz="1200"/>
          </a:p>
          <a:p>
            <a:pPr indent="-304800" lvl="0" marL="457200" rtl="0" algn="l">
              <a:spcBef>
                <a:spcPts val="0"/>
              </a:spcBef>
              <a:spcAft>
                <a:spcPts val="0"/>
              </a:spcAft>
              <a:buSzPts val="1200"/>
              <a:buChar char="●"/>
            </a:pPr>
            <a:r>
              <a:rPr lang="it" sz="1200"/>
              <a:t>in caso di necessità si può usare con il database usando JDBC (attraverso Spring Data JDBC).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966" name="Google Shape;966;p1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Hibernate e Spring Data JPA</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144"/>
          <p:cNvSpPr txBox="1"/>
          <p:nvPr>
            <p:ph idx="4294967295" type="body"/>
          </p:nvPr>
        </p:nvSpPr>
        <p:spPr>
          <a:xfrm>
            <a:off x="460950" y="817000"/>
            <a:ext cx="82221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3"/>
                </a:solidFill>
              </a:rPr>
              <a:t>Hibernate</a:t>
            </a:r>
            <a:r>
              <a:rPr lang="it" sz="1200"/>
              <a:t> nasce come servizio ORM, ma attualmente comprende una collezione di strumenti avanzati per la gestione dei dati. Attualmente abbiamo:</a:t>
            </a:r>
            <a:endParaRPr sz="1200"/>
          </a:p>
          <a:p>
            <a:pPr indent="-304800" lvl="0" marL="457200" rtl="0" algn="l">
              <a:spcBef>
                <a:spcPts val="0"/>
              </a:spcBef>
              <a:spcAft>
                <a:spcPts val="0"/>
              </a:spcAft>
              <a:buSzPts val="1200"/>
              <a:buChar char="●"/>
            </a:pPr>
            <a:r>
              <a:rPr lang="it" sz="1200">
                <a:solidFill>
                  <a:schemeClr val="accent3"/>
                </a:solidFill>
              </a:rPr>
              <a:t>Hibernate ORM</a:t>
            </a:r>
            <a:r>
              <a:rPr lang="it" sz="1200"/>
              <a:t> è un servizio di base per la persistenza con i database SQL. È il più vecchio modulo di Hibernate e si può configurare in modo indipendente rispetto agli altri framework.</a:t>
            </a:r>
            <a:endParaRPr sz="1200"/>
          </a:p>
          <a:p>
            <a:pPr indent="-304800" lvl="0" marL="457200" rtl="0" algn="l">
              <a:spcBef>
                <a:spcPts val="0"/>
              </a:spcBef>
              <a:spcAft>
                <a:spcPts val="0"/>
              </a:spcAft>
              <a:buSzPts val="1200"/>
              <a:buChar char="●"/>
            </a:pPr>
            <a:r>
              <a:rPr lang="it" sz="1200">
                <a:solidFill>
                  <a:schemeClr val="accent3"/>
                </a:solidFill>
              </a:rPr>
              <a:t>Hibernate EntityManager</a:t>
            </a:r>
            <a:r>
              <a:rPr lang="it" sz="1200"/>
              <a:t> è l’implementazione di Hibernate delle JPA (e contiene anche altre funzionalità). È un modulo opzionale che si può agganciare a Hibernate ORM.</a:t>
            </a:r>
            <a:endParaRPr sz="1200"/>
          </a:p>
          <a:p>
            <a:pPr indent="-304800" lvl="0" marL="457200" rtl="0" algn="l">
              <a:spcBef>
                <a:spcPts val="0"/>
              </a:spcBef>
              <a:spcAft>
                <a:spcPts val="0"/>
              </a:spcAft>
              <a:buSzPts val="1200"/>
              <a:buChar char="●"/>
            </a:pPr>
            <a:r>
              <a:rPr lang="it" sz="1200">
                <a:solidFill>
                  <a:schemeClr val="accent3"/>
                </a:solidFill>
              </a:rPr>
              <a:t>Hibernate Validator</a:t>
            </a:r>
            <a:r>
              <a:rPr lang="it" sz="1200"/>
              <a:t> è l’implementazione della specifica Bean Validation. È indipendente dagli altri progetti di Hibernate e offre un metodo dichiarativo per validare le classi del domain model.</a:t>
            </a:r>
            <a:endParaRPr sz="1200"/>
          </a:p>
          <a:p>
            <a:pPr indent="-304800" lvl="0" marL="457200" rtl="0" algn="l">
              <a:spcBef>
                <a:spcPts val="0"/>
              </a:spcBef>
              <a:spcAft>
                <a:spcPts val="0"/>
              </a:spcAft>
              <a:buSzPts val="1200"/>
              <a:buChar char="●"/>
            </a:pPr>
            <a:r>
              <a:rPr lang="it" sz="1200">
                <a:solidFill>
                  <a:schemeClr val="accent3"/>
                </a:solidFill>
              </a:rPr>
              <a:t>Hibernate Envers</a:t>
            </a:r>
            <a:r>
              <a:rPr lang="it" sz="1200"/>
              <a:t> è dedicata al controllo del logging e di mantenere versioni multiple dei dati nei database SQL (in modo simile a quello che fa git con il codice).</a:t>
            </a:r>
            <a:endParaRPr sz="1200"/>
          </a:p>
          <a:p>
            <a:pPr indent="-304800" lvl="0" marL="457200" rtl="0" algn="l">
              <a:spcBef>
                <a:spcPts val="0"/>
              </a:spcBef>
              <a:spcAft>
                <a:spcPts val="0"/>
              </a:spcAft>
              <a:buSzPts val="1200"/>
              <a:buChar char="●"/>
            </a:pPr>
            <a:r>
              <a:rPr lang="it" sz="1200">
                <a:solidFill>
                  <a:schemeClr val="accent3"/>
                </a:solidFill>
              </a:rPr>
              <a:t>Hibernate Search</a:t>
            </a:r>
            <a:r>
              <a:rPr lang="it" sz="1200"/>
              <a:t> mantiene un indice aggiornato dei dati del modello di dominio e permette di effettuare delle query utilizzando delle API potenti.</a:t>
            </a:r>
            <a:endParaRPr sz="1200"/>
          </a:p>
          <a:p>
            <a:pPr indent="-304800" lvl="0" marL="457200" rtl="0" algn="l">
              <a:spcBef>
                <a:spcPts val="0"/>
              </a:spcBef>
              <a:spcAft>
                <a:spcPts val="0"/>
              </a:spcAft>
              <a:buSzPts val="1200"/>
              <a:buChar char="●"/>
            </a:pPr>
            <a:r>
              <a:rPr lang="it" sz="1200">
                <a:solidFill>
                  <a:schemeClr val="accent3"/>
                </a:solidFill>
              </a:rPr>
              <a:t>Hibernate OGM</a:t>
            </a:r>
            <a:r>
              <a:rPr lang="it" sz="1200"/>
              <a:t> offre il supporto di JPA anche a soluzioni NoSQL, quindi permette di usare le funzionalità di Hibernate ma il mapping non avviene nel formato relazionale ma in un formato diverso (un documento, un grafo, un sistema chiave/valore).</a:t>
            </a:r>
            <a:endParaRPr sz="1200"/>
          </a:p>
          <a:p>
            <a:pPr indent="-304800" lvl="0" marL="457200" rtl="0" algn="l">
              <a:spcBef>
                <a:spcPts val="0"/>
              </a:spcBef>
              <a:spcAft>
                <a:spcPts val="0"/>
              </a:spcAft>
              <a:buSzPts val="1200"/>
              <a:buChar char="●"/>
            </a:pPr>
            <a:r>
              <a:rPr lang="it" sz="1200">
                <a:solidFill>
                  <a:schemeClr val="accent3"/>
                </a:solidFill>
              </a:rPr>
              <a:t>Hibernate Reactive</a:t>
            </a:r>
            <a:r>
              <a:rPr lang="it" sz="1200"/>
              <a:t> permette di interagire con un database in modo non bloccante.</a:t>
            </a:r>
            <a:endParaRPr sz="1200"/>
          </a:p>
        </p:txBody>
      </p:sp>
      <p:sp>
        <p:nvSpPr>
          <p:cNvPr id="972" name="Google Shape;972;p1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Hibernate</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45"/>
          <p:cNvSpPr txBox="1"/>
          <p:nvPr>
            <p:ph idx="4294967295" type="body"/>
          </p:nvPr>
        </p:nvSpPr>
        <p:spPr>
          <a:xfrm>
            <a:off x="460950" y="817000"/>
            <a:ext cx="82221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Leggiamo e scriviamo i dati di una persona all’interno di un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Passi da fare:</a:t>
            </a:r>
            <a:endParaRPr sz="1200"/>
          </a:p>
          <a:p>
            <a:pPr indent="-304800" lvl="0" marL="457200" rtl="0" algn="l">
              <a:spcBef>
                <a:spcPts val="0"/>
              </a:spcBef>
              <a:spcAft>
                <a:spcPts val="0"/>
              </a:spcAft>
              <a:buSzPts val="1200"/>
              <a:buChar char="●"/>
            </a:pPr>
            <a:r>
              <a:rPr lang="it" sz="1200"/>
              <a:t>Creare un progetto Java con supporto a maven e modificare il file pom.xml per aggiungere le dipendenze di hibernate e di un dbms (useremo </a:t>
            </a:r>
            <a:r>
              <a:rPr lang="it" sz="1200" u="sng">
                <a:solidFill>
                  <a:schemeClr val="hlink"/>
                </a:solidFill>
                <a:hlinkClick r:id="rId3"/>
              </a:rPr>
              <a:t>h2database</a:t>
            </a:r>
            <a:r>
              <a:rPr lang="it" sz="1200"/>
              <a:t> per l’esempio):</a:t>
            </a:r>
            <a:endParaRPr sz="1200"/>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&lt;dependencies&gt;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&lt;dependency&gt;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&lt;groupId&gt;org.hibernate&lt;/groupId&gt;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&lt;artifactId&gt;hibernate-core&lt;/artifactId&gt;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&lt;version&gt;6.1.6.Final&lt;/version&gt;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&lt;/dependency&gt;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&lt;dependency&gt;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&lt;groupId&gt;com.h2database&lt;/groupId&gt;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&lt;artifactId&gt;h2&lt;/artifactId&gt;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&lt;version&gt;2.1.214&lt;/version&gt;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    &lt;/dependency&gt;</a:t>
            </a:r>
            <a:endParaRPr sz="800">
              <a:solidFill>
                <a:schemeClr val="dk2"/>
              </a:solidFill>
              <a:latin typeface="Courier New"/>
              <a:ea typeface="Courier New"/>
              <a:cs typeface="Courier New"/>
              <a:sym typeface="Courier New"/>
            </a:endParaRPr>
          </a:p>
          <a:p>
            <a:pPr indent="0" lvl="0" marL="914400" rtl="0" algn="l">
              <a:spcBef>
                <a:spcPts val="0"/>
              </a:spcBef>
              <a:spcAft>
                <a:spcPts val="0"/>
              </a:spcAft>
              <a:buNone/>
            </a:pPr>
            <a:r>
              <a:rPr lang="it" sz="800">
                <a:solidFill>
                  <a:schemeClr val="dk2"/>
                </a:solidFill>
                <a:latin typeface="Courier New"/>
                <a:ea typeface="Courier New"/>
                <a:cs typeface="Courier New"/>
                <a:sym typeface="Courier New"/>
              </a:rPr>
              <a:t>&lt;/dependencies&gt;</a:t>
            </a:r>
            <a:endParaRPr sz="800">
              <a:solidFill>
                <a:schemeClr val="dk2"/>
              </a:solidFill>
              <a:latin typeface="Courier New"/>
              <a:ea typeface="Courier New"/>
              <a:cs typeface="Courier New"/>
              <a:sym typeface="Courier New"/>
            </a:endParaRPr>
          </a:p>
          <a:p>
            <a:pPr indent="-304800" lvl="0" marL="457200" rtl="0" algn="l">
              <a:spcBef>
                <a:spcPts val="0"/>
              </a:spcBef>
              <a:spcAft>
                <a:spcPts val="0"/>
              </a:spcAft>
              <a:buSzPts val="1200"/>
              <a:buChar char="●"/>
            </a:pPr>
            <a:r>
              <a:rPr lang="it" sz="1200"/>
              <a:t>Creare una risorsa chiamata </a:t>
            </a:r>
            <a:r>
              <a:rPr lang="it" sz="1200">
                <a:solidFill>
                  <a:schemeClr val="accent3"/>
                </a:solidFill>
              </a:rPr>
              <a:t>hibernate.cfg.xml </a:t>
            </a:r>
            <a:r>
              <a:rPr lang="it" sz="1200"/>
              <a:t>(</a:t>
            </a:r>
            <a:r>
              <a:rPr lang="it" sz="1200" u="sng">
                <a:solidFill>
                  <a:schemeClr val="hlink"/>
                </a:solidFill>
                <a:hlinkClick action="ppaction://hlinksldjump" r:id="rId4"/>
              </a:rPr>
              <a:t>contenuto</a:t>
            </a:r>
            <a:r>
              <a:rPr lang="it" sz="1200"/>
              <a:t>).</a:t>
            </a:r>
            <a:endParaRPr sz="1200"/>
          </a:p>
          <a:p>
            <a:pPr indent="0" lvl="0" marL="914400" rtl="0" algn="l">
              <a:spcBef>
                <a:spcPts val="0"/>
              </a:spcBef>
              <a:spcAft>
                <a:spcPts val="0"/>
              </a:spcAft>
              <a:buNone/>
            </a:pPr>
            <a:r>
              <a:t/>
            </a:r>
            <a:endParaRPr sz="1200"/>
          </a:p>
        </p:txBody>
      </p:sp>
      <p:sp>
        <p:nvSpPr>
          <p:cNvPr id="978" name="Google Shape;978;p1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Hibernate: esempio</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46"/>
          <p:cNvSpPr txBox="1"/>
          <p:nvPr>
            <p:ph idx="4294967295" type="body"/>
          </p:nvPr>
        </p:nvSpPr>
        <p:spPr>
          <a:xfrm>
            <a:off x="98250" y="817000"/>
            <a:ext cx="89817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&lt;?</a:t>
            </a:r>
            <a:r>
              <a:rPr lang="it" sz="1000">
                <a:latin typeface="Courier New"/>
                <a:ea typeface="Courier New"/>
                <a:cs typeface="Courier New"/>
                <a:sym typeface="Courier New"/>
              </a:rPr>
              <a:t>xml version = </a:t>
            </a:r>
            <a:r>
              <a:rPr lang="it" sz="1000">
                <a:solidFill>
                  <a:schemeClr val="accent2"/>
                </a:solidFill>
                <a:latin typeface="Courier New"/>
                <a:ea typeface="Courier New"/>
                <a:cs typeface="Courier New"/>
                <a:sym typeface="Courier New"/>
              </a:rPr>
              <a:t>"1.0"</a:t>
            </a:r>
            <a:r>
              <a:rPr lang="it" sz="1000">
                <a:latin typeface="Courier New"/>
                <a:ea typeface="Courier New"/>
                <a:cs typeface="Courier New"/>
                <a:sym typeface="Courier New"/>
              </a:rPr>
              <a:t> encoding = </a:t>
            </a:r>
            <a:r>
              <a:rPr lang="it" sz="1000">
                <a:solidFill>
                  <a:schemeClr val="accent2"/>
                </a:solidFill>
                <a:latin typeface="Courier New"/>
                <a:ea typeface="Courier New"/>
                <a:cs typeface="Courier New"/>
                <a:sym typeface="Courier New"/>
              </a:rPr>
              <a:t>"utf-8"</a:t>
            </a:r>
            <a:r>
              <a:rPr lang="it" sz="1000">
                <a:solidFill>
                  <a:schemeClr val="accent5"/>
                </a:solidFill>
                <a:latin typeface="Courier New"/>
                <a:ea typeface="Courier New"/>
                <a:cs typeface="Courier New"/>
                <a:sym typeface="Courier New"/>
              </a:rPr>
              <a:t>?&gt;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&lt;!DOCTYPE</a:t>
            </a:r>
            <a:r>
              <a:rPr lang="it" sz="1000">
                <a:latin typeface="Courier New"/>
                <a:ea typeface="Courier New"/>
                <a:cs typeface="Courier New"/>
                <a:sym typeface="Courier New"/>
              </a:rPr>
              <a:t> hibernate-configuration </a:t>
            </a:r>
            <a:r>
              <a:rPr lang="it" sz="1000">
                <a:solidFill>
                  <a:schemeClr val="accent5"/>
                </a:solidFill>
                <a:latin typeface="Courier New"/>
                <a:ea typeface="Courier New"/>
                <a:cs typeface="Courier New"/>
                <a:sym typeface="Courier New"/>
              </a:rPr>
              <a:t>SYSTEM</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"http://www.hibernate.org/dtd/hibernate-configuration-3.0.dtd"</a:t>
            </a:r>
            <a:r>
              <a:rPr lang="it" sz="1000">
                <a:solidFill>
                  <a:schemeClr val="accent5"/>
                </a:solidFill>
                <a:latin typeface="Courier New"/>
                <a:ea typeface="Courier New"/>
                <a:cs typeface="Courier New"/>
                <a:sym typeface="Courier New"/>
              </a:rPr>
              <a:t>&gt;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&lt;hibernate-configuration&gt;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&lt;session-factory&gt;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"connection.driver_class"</a:t>
            </a:r>
            <a:r>
              <a:rPr lang="it" sz="1000">
                <a:solidFill>
                  <a:schemeClr val="accent5"/>
                </a:solidFill>
                <a:latin typeface="Courier New"/>
                <a:ea typeface="Courier New"/>
                <a:cs typeface="Courier New"/>
                <a:sym typeface="Courier New"/>
              </a:rPr>
              <a:t>&gt;</a:t>
            </a:r>
            <a:r>
              <a:rPr lang="it" sz="1000">
                <a:latin typeface="Courier New"/>
                <a:ea typeface="Courier New"/>
                <a:cs typeface="Courier New"/>
                <a:sym typeface="Courier New"/>
              </a:rPr>
              <a:t>org.h2.Driver</a:t>
            </a:r>
            <a:r>
              <a:rPr lang="it" sz="1000">
                <a:solidFill>
                  <a:schemeClr val="accent5"/>
                </a:solidFill>
                <a:latin typeface="Courier New"/>
                <a:ea typeface="Courier New"/>
                <a:cs typeface="Courier New"/>
                <a:sym typeface="Courier New"/>
              </a:rPr>
              <a:t>&lt;/property&gt;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"connection.url"</a:t>
            </a:r>
            <a:r>
              <a:rPr lang="it" sz="1000">
                <a:solidFill>
                  <a:schemeClr val="accent5"/>
                </a:solidFill>
                <a:latin typeface="Courier New"/>
                <a:ea typeface="Courier New"/>
                <a:cs typeface="Courier New"/>
                <a:sym typeface="Courier New"/>
              </a:rPr>
              <a:t>&gt;</a:t>
            </a:r>
            <a:r>
              <a:rPr lang="it" sz="1000">
                <a:latin typeface="Courier New"/>
                <a:ea typeface="Courier New"/>
                <a:cs typeface="Courier New"/>
                <a:sym typeface="Courier New"/>
              </a:rPr>
              <a:t>jdbc:h2:mem:test;DB_CLOSE_DELAY=-1;DATABASE_TO_UPPER=false;MODE=MySQL</a:t>
            </a:r>
            <a:r>
              <a:rPr lang="it" sz="1000">
                <a:solidFill>
                  <a:schemeClr val="accent5"/>
                </a:solidFill>
                <a:latin typeface="Courier New"/>
                <a:ea typeface="Courier New"/>
                <a:cs typeface="Courier New"/>
                <a:sym typeface="Courier New"/>
              </a:rPr>
              <a:t>&lt;/property&gt;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"connection.username"</a:t>
            </a:r>
            <a:r>
              <a:rPr lang="it" sz="1000">
                <a:latin typeface="Courier New"/>
                <a:ea typeface="Courier New"/>
                <a:cs typeface="Courier New"/>
                <a:sym typeface="Courier New"/>
              </a:rPr>
              <a:t>&gt;sa</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"connection.password"</a:t>
            </a:r>
            <a:r>
              <a:rPr lang="it" sz="1000">
                <a:latin typeface="Courier New"/>
                <a:ea typeface="Courier New"/>
                <a:cs typeface="Courier New"/>
                <a:sym typeface="Courier New"/>
              </a:rPr>
              <a:t>&gt;</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"connection.pool_size"</a:t>
            </a:r>
            <a:r>
              <a:rPr lang="it" sz="1000">
                <a:latin typeface="Courier New"/>
                <a:ea typeface="Courier New"/>
                <a:cs typeface="Courier New"/>
                <a:sym typeface="Courier New"/>
              </a:rPr>
              <a:t>&gt;1</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"dialect"</a:t>
            </a:r>
            <a:r>
              <a:rPr lang="it" sz="1000">
                <a:latin typeface="Courier New"/>
                <a:ea typeface="Courier New"/>
                <a:cs typeface="Courier New"/>
                <a:sym typeface="Courier New"/>
              </a:rPr>
              <a:t>&gt;org.hibernate.dialect.H2Dialect</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"show_sql"</a:t>
            </a:r>
            <a:r>
              <a:rPr lang="it" sz="1000">
                <a:latin typeface="Courier New"/>
                <a:ea typeface="Courier New"/>
                <a:cs typeface="Courier New"/>
                <a:sym typeface="Courier New"/>
              </a:rPr>
              <a:t>&gt;true</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"current_session_context_class"</a:t>
            </a:r>
            <a:r>
              <a:rPr lang="it" sz="1000">
                <a:latin typeface="Courier New"/>
                <a:ea typeface="Courier New"/>
                <a:cs typeface="Courier New"/>
                <a:sym typeface="Courier New"/>
              </a:rPr>
              <a:t>&gt;thread</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"hibernate.hbm2ddl.auto"</a:t>
            </a:r>
            <a:r>
              <a:rPr lang="it" sz="1000">
                <a:latin typeface="Courier New"/>
                <a:ea typeface="Courier New"/>
                <a:cs typeface="Courier New"/>
                <a:sym typeface="Courier New"/>
              </a:rPr>
              <a:t>&gt;create-drop</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"hibernate.dbcp.initialSize"</a:t>
            </a:r>
            <a:r>
              <a:rPr lang="it" sz="1000">
                <a:latin typeface="Courier New"/>
                <a:ea typeface="Courier New"/>
                <a:cs typeface="Courier New"/>
                <a:sym typeface="Courier New"/>
              </a:rPr>
              <a:t>&gt;5</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"hibernate.dbcp.maxTotal"</a:t>
            </a:r>
            <a:r>
              <a:rPr lang="it" sz="1000">
                <a:latin typeface="Courier New"/>
                <a:ea typeface="Courier New"/>
                <a:cs typeface="Courier New"/>
                <a:sym typeface="Courier New"/>
              </a:rPr>
              <a:t>&gt;20</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"hibernate.dbcp.maxIdle"</a:t>
            </a:r>
            <a:r>
              <a:rPr lang="it" sz="1000">
                <a:latin typeface="Courier New"/>
                <a:ea typeface="Courier New"/>
                <a:cs typeface="Courier New"/>
                <a:sym typeface="Courier New"/>
              </a:rPr>
              <a:t>&gt;10</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"hibernate.dbcp.minIdle"</a:t>
            </a:r>
            <a:r>
              <a:rPr lang="it" sz="1000">
                <a:latin typeface="Courier New"/>
                <a:ea typeface="Courier New"/>
                <a:cs typeface="Courier New"/>
                <a:sym typeface="Courier New"/>
              </a:rPr>
              <a:t>&gt;5</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&lt;property</a:t>
            </a:r>
            <a:r>
              <a:rPr lang="it" sz="1000">
                <a:latin typeface="Courier New"/>
                <a:ea typeface="Courier New"/>
                <a:cs typeface="Courier New"/>
                <a:sym typeface="Courier New"/>
              </a:rPr>
              <a:t> name=</a:t>
            </a:r>
            <a:r>
              <a:rPr lang="it" sz="1000">
                <a:solidFill>
                  <a:schemeClr val="accent2"/>
                </a:solidFill>
                <a:latin typeface="Courier New"/>
                <a:ea typeface="Courier New"/>
                <a:cs typeface="Courier New"/>
                <a:sym typeface="Courier New"/>
              </a:rPr>
              <a:t>"hibernate.dbcp.maxWaitMillis"</a:t>
            </a:r>
            <a:r>
              <a:rPr lang="it" sz="1000">
                <a:latin typeface="Courier New"/>
                <a:ea typeface="Courier New"/>
                <a:cs typeface="Courier New"/>
                <a:sym typeface="Courier New"/>
              </a:rPr>
              <a:t>&gt;-1</a:t>
            </a:r>
            <a:r>
              <a:rPr lang="it" sz="1000">
                <a:solidFill>
                  <a:schemeClr val="accent5"/>
                </a:solidFill>
                <a:latin typeface="Courier New"/>
                <a:ea typeface="Courier New"/>
                <a:cs typeface="Courier New"/>
                <a:sym typeface="Courier New"/>
              </a:rPr>
              <a:t>&lt;/property&gt;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&lt;mapping</a:t>
            </a:r>
            <a:r>
              <a:rPr lang="it" sz="1000">
                <a:latin typeface="Courier New"/>
                <a:ea typeface="Courier New"/>
                <a:cs typeface="Courier New"/>
                <a:sym typeface="Courier New"/>
              </a:rPr>
              <a:t> class=</a:t>
            </a:r>
            <a:r>
              <a:rPr lang="it" sz="1000">
                <a:solidFill>
                  <a:schemeClr val="accent2"/>
                </a:solidFill>
                <a:latin typeface="Courier New"/>
                <a:ea typeface="Courier New"/>
                <a:cs typeface="Courier New"/>
                <a:sym typeface="Courier New"/>
              </a:rPr>
              <a:t>"domain.Person"</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&lt;/session-factory&gt;</a:t>
            </a:r>
            <a:endParaRPr sz="1000">
              <a:solidFill>
                <a:schemeClr val="accent5"/>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&lt;/hibernate-configuration&gt;</a:t>
            </a:r>
            <a:endParaRPr sz="1000">
              <a:solidFill>
                <a:schemeClr val="accent5"/>
              </a:solidFill>
              <a:latin typeface="Courier New"/>
              <a:ea typeface="Courier New"/>
              <a:cs typeface="Courier New"/>
              <a:sym typeface="Courier New"/>
            </a:endParaRPr>
          </a:p>
        </p:txBody>
      </p:sp>
      <p:sp>
        <p:nvSpPr>
          <p:cNvPr id="984" name="Google Shape;984;p1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Hibernate - contenuto file hibernate.cfg.xml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47"/>
          <p:cNvSpPr txBox="1"/>
          <p:nvPr>
            <p:ph idx="4294967295" type="body"/>
          </p:nvPr>
        </p:nvSpPr>
        <p:spPr>
          <a:xfrm>
            <a:off x="460950" y="817000"/>
            <a:ext cx="82221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HibernateUtil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static</a:t>
            </a:r>
            <a:r>
              <a:rPr lang="it" sz="1000">
                <a:latin typeface="Courier New"/>
                <a:ea typeface="Courier New"/>
                <a:cs typeface="Courier New"/>
                <a:sym typeface="Courier New"/>
              </a:rPr>
              <a:t> StandardServiceRegistry registry;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static</a:t>
            </a:r>
            <a:r>
              <a:rPr lang="it" sz="1000">
                <a:latin typeface="Courier New"/>
                <a:ea typeface="Courier New"/>
                <a:cs typeface="Courier New"/>
                <a:sym typeface="Courier New"/>
              </a:rPr>
              <a:t> SessionFactory sessionFactory;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static</a:t>
            </a:r>
            <a:r>
              <a:rPr lang="it" sz="1000">
                <a:latin typeface="Courier New"/>
                <a:ea typeface="Courier New"/>
                <a:cs typeface="Courier New"/>
                <a:sym typeface="Courier New"/>
              </a:rPr>
              <a:t> SessionFactory getSessionFactory()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(sessionFactory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try</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registry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StandardServiceRegistryBuilder().configure().build();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MetadataSources sources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MetadataSources(registry);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Metadata metadata = sources.getMetadataBuilder().build();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sessionFactory = metadata.getSessionFactoryBuilder().build();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catch</a:t>
            </a:r>
            <a:r>
              <a:rPr lang="it" sz="1000">
                <a:latin typeface="Courier New"/>
                <a:ea typeface="Courier New"/>
                <a:cs typeface="Courier New"/>
                <a:sym typeface="Courier New"/>
              </a:rPr>
              <a:t> (Exception 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shutdown();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sessionFactory;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static void</a:t>
            </a:r>
            <a:r>
              <a:rPr lang="it" sz="1000">
                <a:latin typeface="Courier New"/>
                <a:ea typeface="Courier New"/>
                <a:cs typeface="Courier New"/>
                <a:sym typeface="Courier New"/>
              </a:rPr>
              <a:t> shutdown()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(registry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StandardServiceRegistryBuilder.destroy(registry);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990" name="Google Shape;990;p1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Hibernate - classe </a:t>
            </a:r>
            <a:r>
              <a:rPr lang="it">
                <a:latin typeface="Courier New"/>
                <a:ea typeface="Courier New"/>
                <a:cs typeface="Courier New"/>
                <a:sym typeface="Courier New"/>
              </a:rPr>
              <a:t>HibernateUtil</a:t>
            </a:r>
            <a:endParaRPr>
              <a:latin typeface="Courier New"/>
              <a:ea typeface="Courier New"/>
              <a:cs typeface="Courier New"/>
              <a:sym typeface="Courier New"/>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48"/>
          <p:cNvSpPr txBox="1"/>
          <p:nvPr>
            <p:ph idx="4294967295" type="body"/>
          </p:nvPr>
        </p:nvSpPr>
        <p:spPr>
          <a:xfrm>
            <a:off x="460950" y="817000"/>
            <a:ext cx="82221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a:t>
            </a:r>
            <a:r>
              <a:rPr lang="it" sz="1000">
                <a:solidFill>
                  <a:schemeClr val="accent2"/>
                </a:solidFill>
                <a:latin typeface="Courier New"/>
                <a:ea typeface="Courier New"/>
                <a:cs typeface="Courier New"/>
                <a:sym typeface="Courier New"/>
              </a:rPr>
              <a:t>"people"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accent5"/>
                </a:solidFill>
                <a:latin typeface="Courier New"/>
                <a:ea typeface="Courier New"/>
                <a:cs typeface="Courier New"/>
                <a:sym typeface="Courier New"/>
              </a:rPr>
              <a:t>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"first_name"</a:t>
            </a:r>
            <a:r>
              <a:rPr lang="it" sz="1000">
                <a:solidFill>
                  <a:schemeClr val="dk1"/>
                </a:solidFill>
                <a:latin typeface="Courier New"/>
                <a:ea typeface="Courier New"/>
                <a:cs typeface="Courier New"/>
                <a:sym typeface="Courier New"/>
              </a:rPr>
              <a:t>)</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"last_name"</a:t>
            </a:r>
            <a:r>
              <a:rPr lang="it" sz="1000">
                <a:solidFill>
                  <a:schemeClr val="dk1"/>
                </a:solidFill>
                <a:latin typeface="Courier New"/>
                <a:ea typeface="Courier New"/>
                <a:cs typeface="Courier New"/>
                <a:sym typeface="Courier New"/>
              </a:rPr>
              <a:t>)</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"age"</a:t>
            </a:r>
            <a:r>
              <a:rPr lang="it" sz="1000">
                <a:solidFill>
                  <a:schemeClr val="dk1"/>
                </a:solidFill>
                <a:latin typeface="Courier New"/>
                <a:ea typeface="Courier New"/>
                <a:cs typeface="Courier New"/>
                <a:sym typeface="Courier New"/>
              </a:rPr>
              <a:t>)</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int</a:t>
            </a:r>
            <a:r>
              <a:rPr lang="it" sz="1000">
                <a:latin typeface="Courier New"/>
                <a:ea typeface="Courier New"/>
                <a:cs typeface="Courier New"/>
                <a:sym typeface="Courier New"/>
              </a:rPr>
              <a:t> age;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Person(String firstName, String lastName, </a:t>
            </a:r>
            <a:r>
              <a:rPr lang="it" sz="1000">
                <a:solidFill>
                  <a:schemeClr val="accent5"/>
                </a:solidFill>
                <a:latin typeface="Courier New"/>
                <a:ea typeface="Courier New"/>
                <a:cs typeface="Courier New"/>
                <a:sym typeface="Courier New"/>
              </a:rPr>
              <a:t>int</a:t>
            </a:r>
            <a:r>
              <a:rPr lang="it" sz="1000">
                <a:latin typeface="Courier New"/>
                <a:ea typeface="Courier New"/>
                <a:cs typeface="Courier New"/>
                <a:sym typeface="Courier New"/>
              </a:rPr>
              <a:t> age)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.firstName =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.lastName =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.age = age;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getId()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getFirstName()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firstName;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void</a:t>
            </a:r>
            <a:r>
              <a:rPr lang="it" sz="1000">
                <a:latin typeface="Courier New"/>
                <a:ea typeface="Courier New"/>
                <a:cs typeface="Courier New"/>
                <a:sym typeface="Courier New"/>
              </a:rPr>
              <a:t> setFirstName(String firstName)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.firstName = firstName;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getLastName()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lastName;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void</a:t>
            </a:r>
            <a:r>
              <a:rPr lang="it" sz="1000">
                <a:latin typeface="Courier New"/>
                <a:ea typeface="Courier New"/>
                <a:cs typeface="Courier New"/>
                <a:sym typeface="Courier New"/>
              </a:rPr>
              <a:t> setLastName(String lastName)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.lastName = lastName;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int</a:t>
            </a:r>
            <a:r>
              <a:rPr lang="it" sz="1000">
                <a:latin typeface="Courier New"/>
                <a:ea typeface="Courier New"/>
                <a:cs typeface="Courier New"/>
                <a:sym typeface="Courier New"/>
              </a:rPr>
              <a:t> getAge()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age;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void setAge(int age)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.age = age;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toString()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id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 firstName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 lastName +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 age;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996" name="Google Shape;996;p1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Hibernate - classe </a:t>
            </a:r>
            <a:r>
              <a:rPr lang="it">
                <a:latin typeface="Courier New"/>
                <a:ea typeface="Courier New"/>
                <a:cs typeface="Courier New"/>
                <a:sym typeface="Courier New"/>
              </a:rPr>
              <a:t>Person</a:t>
            </a:r>
            <a:endParaRPr>
              <a:latin typeface="Courier New"/>
              <a:ea typeface="Courier New"/>
              <a:cs typeface="Courier New"/>
              <a:sym typeface="Courier New"/>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49"/>
          <p:cNvSpPr txBox="1"/>
          <p:nvPr>
            <p:ph idx="4294967295" type="body"/>
          </p:nvPr>
        </p:nvSpPr>
        <p:spPr>
          <a:xfrm>
            <a:off x="460950" y="817000"/>
            <a:ext cx="82221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 </a:t>
            </a:r>
            <a:r>
              <a:rPr lang="it" sz="1000">
                <a:latin typeface="Courier New"/>
                <a:ea typeface="Courier New"/>
                <a:cs typeface="Courier New"/>
                <a:sym typeface="Courier New"/>
              </a:rPr>
              <a:t>PersonDAO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insert(Person p)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 transaction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try</a:t>
            </a:r>
            <a:r>
              <a:rPr lang="it" sz="1000">
                <a:latin typeface="Courier New"/>
                <a:ea typeface="Courier New"/>
                <a:cs typeface="Courier New"/>
                <a:sym typeface="Courier New"/>
              </a:rPr>
              <a:t> (Session session = HibernateUtil.getSessionFactory().openSession())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 = session.beginTransaction();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session.persist(p);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transaction.commit();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catch</a:t>
            </a:r>
            <a:r>
              <a:rPr lang="it" sz="1000">
                <a:latin typeface="Courier New"/>
                <a:ea typeface="Courier New"/>
                <a:cs typeface="Courier New"/>
                <a:sym typeface="Courier New"/>
              </a:rPr>
              <a:t> (Exception 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(transaction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transaction.rollback();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List&lt;Person&gt; findAll()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 transaction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List&lt;Person&gt; people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ArrayList&lt;&gt;();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try</a:t>
            </a:r>
            <a:r>
              <a:rPr lang="it" sz="1000">
                <a:latin typeface="Courier New"/>
                <a:ea typeface="Courier New"/>
                <a:cs typeface="Courier New"/>
                <a:sym typeface="Courier New"/>
              </a:rPr>
              <a:t> (Session session = HibernateUtil.getSessionFactory().openSession())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 = session.beginTransaction();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people = session.createQuery(</a:t>
            </a:r>
            <a:r>
              <a:rPr lang="it" sz="1000">
                <a:solidFill>
                  <a:schemeClr val="accent2"/>
                </a:solidFill>
                <a:latin typeface="Courier New"/>
                <a:ea typeface="Courier New"/>
                <a:cs typeface="Courier New"/>
                <a:sym typeface="Courier New"/>
              </a:rPr>
              <a:t>"from Person"</a:t>
            </a:r>
            <a:r>
              <a:rPr lang="it" sz="1000">
                <a:latin typeface="Courier New"/>
                <a:ea typeface="Courier New"/>
                <a:cs typeface="Courier New"/>
                <a:sym typeface="Courier New"/>
              </a:rPr>
              <a:t>, Person.</a:t>
            </a: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).list();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transaction.commit();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catch</a:t>
            </a:r>
            <a:r>
              <a:rPr lang="it" sz="1000">
                <a:latin typeface="Courier New"/>
                <a:ea typeface="Courier New"/>
                <a:cs typeface="Courier New"/>
                <a:sym typeface="Courier New"/>
              </a:rPr>
              <a:t> (Exception 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(transaction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transaction.rollback();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people;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002" name="Google Shape;1002;p1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Hibernate - classe </a:t>
            </a:r>
            <a:r>
              <a:rPr lang="it">
                <a:latin typeface="Courier New"/>
                <a:ea typeface="Courier New"/>
                <a:cs typeface="Courier New"/>
                <a:sym typeface="Courier New"/>
              </a:rPr>
              <a:t>PersonDAO</a:t>
            </a:r>
            <a:endParaRPr>
              <a:latin typeface="Courier New"/>
              <a:ea typeface="Courier New"/>
              <a:cs typeface="Courier New"/>
              <a:sym typeface="Courier New"/>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50"/>
          <p:cNvSpPr txBox="1"/>
          <p:nvPr>
            <p:ph idx="4294967295" type="body"/>
          </p:nvPr>
        </p:nvSpPr>
        <p:spPr>
          <a:xfrm>
            <a:off x="460950" y="817000"/>
            <a:ext cx="82221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static void </a:t>
            </a:r>
            <a:r>
              <a:rPr lang="it" sz="1000">
                <a:latin typeface="Courier New"/>
                <a:ea typeface="Courier New"/>
                <a:cs typeface="Courier New"/>
                <a:sym typeface="Courier New"/>
              </a:rPr>
              <a:t>main(String[] args)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PersonDAO personDAO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PersonDAO();</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personDAO.insert(</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a:t>
            </a:r>
            <a:r>
              <a:rPr lang="it" sz="1000">
                <a:solidFill>
                  <a:schemeClr val="accent2"/>
                </a:solidFill>
                <a:latin typeface="Courier New"/>
                <a:ea typeface="Courier New"/>
                <a:cs typeface="Courier New"/>
                <a:sym typeface="Courier New"/>
              </a:rPr>
              <a:t>"Mario"</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"Rossi"</a:t>
            </a:r>
            <a:r>
              <a:rPr lang="it" sz="1000">
                <a:latin typeface="Courier New"/>
                <a:ea typeface="Courier New"/>
                <a:cs typeface="Courier New"/>
                <a:sym typeface="Courier New"/>
              </a:rPr>
              <a:t>, 18));</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personDAO.insert(</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a:t>
            </a:r>
            <a:r>
              <a:rPr lang="it" sz="1000">
                <a:solidFill>
                  <a:schemeClr val="accent2"/>
                </a:solidFill>
                <a:latin typeface="Courier New"/>
                <a:ea typeface="Courier New"/>
                <a:cs typeface="Courier New"/>
                <a:sym typeface="Courier New"/>
              </a:rPr>
              <a:t>"Simona"</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"Bianchi"</a:t>
            </a:r>
            <a:r>
              <a:rPr lang="it" sz="1000">
                <a:latin typeface="Courier New"/>
                <a:ea typeface="Courier New"/>
                <a:cs typeface="Courier New"/>
                <a:sym typeface="Courier New"/>
              </a:rPr>
              <a:t>, 20));</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personDAO.findAll().forEach(System.out::println);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08" name="Google Shape;1008;p15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Hibernate - main</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51"/>
          <p:cNvSpPr txBox="1"/>
          <p:nvPr>
            <p:ph idx="4294967295" type="body"/>
          </p:nvPr>
        </p:nvSpPr>
        <p:spPr>
          <a:xfrm>
            <a:off x="460950" y="817000"/>
            <a:ext cx="82221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Spring Data è una famiglia di progetti che appartiene a Spring framework il cui obiettivo è di semplificare l’accesso a database relazionali e NoSQL. Include:</a:t>
            </a:r>
            <a:endParaRPr sz="1200"/>
          </a:p>
          <a:p>
            <a:pPr indent="-304800" lvl="0" marL="457200" rtl="0" algn="l">
              <a:spcBef>
                <a:spcPts val="0"/>
              </a:spcBef>
              <a:spcAft>
                <a:spcPts val="0"/>
              </a:spcAft>
              <a:buSzPts val="1200"/>
              <a:buChar char="●"/>
            </a:pPr>
            <a:r>
              <a:rPr lang="it" sz="1200">
                <a:solidFill>
                  <a:schemeClr val="accent3"/>
                </a:solidFill>
              </a:rPr>
              <a:t>Spring Data Commons</a:t>
            </a:r>
            <a:r>
              <a:rPr lang="it" sz="1200"/>
              <a:t> rende disponibile un modello basato su metadati per la persistenza di classi Java e interfacce per i repository.</a:t>
            </a:r>
            <a:endParaRPr sz="1200"/>
          </a:p>
          <a:p>
            <a:pPr indent="-304800" lvl="0" marL="457200" rtl="0" algn="l">
              <a:spcBef>
                <a:spcPts val="0"/>
              </a:spcBef>
              <a:spcAft>
                <a:spcPts val="0"/>
              </a:spcAft>
              <a:buSzPts val="1200"/>
              <a:buChar char="●"/>
            </a:pPr>
            <a:r>
              <a:rPr lang="it" sz="1200">
                <a:solidFill>
                  <a:schemeClr val="accent3"/>
                </a:solidFill>
              </a:rPr>
              <a:t>Spring Data JPA</a:t>
            </a:r>
            <a:r>
              <a:rPr lang="it" sz="1200"/>
              <a:t> gestisce l’implementazione di repository basati su JPA e fornisce uno strato di accesso ai dati che riduce la scrittura del codice.</a:t>
            </a:r>
            <a:endParaRPr sz="1200"/>
          </a:p>
          <a:p>
            <a:pPr indent="-304800" lvl="0" marL="457200" rtl="0" algn="l">
              <a:spcBef>
                <a:spcPts val="0"/>
              </a:spcBef>
              <a:spcAft>
                <a:spcPts val="0"/>
              </a:spcAft>
              <a:buSzPts val="1200"/>
              <a:buChar char="●"/>
            </a:pPr>
            <a:r>
              <a:rPr lang="it" sz="1200">
                <a:solidFill>
                  <a:schemeClr val="accent3"/>
                </a:solidFill>
              </a:rPr>
              <a:t>Spring Data JDBC</a:t>
            </a:r>
            <a:r>
              <a:rPr lang="it" sz="1200"/>
              <a:t> gestisce l’implementazione di repository basati su JDBC. Offre uno strato di accesso ai dati ma non offre tutte le funzionalità di JPA, come il caching o il lazy loading, quindi risulta in un ORM semplice ma limitato.</a:t>
            </a:r>
            <a:endParaRPr sz="1200"/>
          </a:p>
          <a:p>
            <a:pPr indent="-304800" lvl="0" marL="457200" rtl="0" algn="l">
              <a:spcBef>
                <a:spcPts val="0"/>
              </a:spcBef>
              <a:spcAft>
                <a:spcPts val="0"/>
              </a:spcAft>
              <a:buSzPts val="1200"/>
              <a:buChar char="●"/>
            </a:pPr>
            <a:r>
              <a:rPr lang="it" sz="1200">
                <a:solidFill>
                  <a:schemeClr val="accent3"/>
                </a:solidFill>
              </a:rPr>
              <a:t>Spring Data REST</a:t>
            </a:r>
            <a:r>
              <a:rPr lang="it" sz="1200"/>
              <a:t> gestisce l’esportazione di repository Spring Data come risorse RESTful.</a:t>
            </a:r>
            <a:endParaRPr sz="1200"/>
          </a:p>
          <a:p>
            <a:pPr indent="-304800" lvl="0" marL="457200" rtl="0" algn="l">
              <a:spcBef>
                <a:spcPts val="0"/>
              </a:spcBef>
              <a:spcAft>
                <a:spcPts val="0"/>
              </a:spcAft>
              <a:buSzPts val="1200"/>
              <a:buChar char="●"/>
            </a:pPr>
            <a:r>
              <a:rPr lang="it" sz="1200">
                <a:solidFill>
                  <a:schemeClr val="accent3"/>
                </a:solidFill>
              </a:rPr>
              <a:t>Spring Data MongoDB</a:t>
            </a:r>
            <a:r>
              <a:rPr lang="it" sz="1200"/>
              <a:t> gestisce l’accesso a database MongoDB (quindi basato su documenti).</a:t>
            </a:r>
            <a:endParaRPr sz="1200"/>
          </a:p>
          <a:p>
            <a:pPr indent="-304800" lvl="0" marL="457200" rtl="0" algn="l">
              <a:spcBef>
                <a:spcPts val="0"/>
              </a:spcBef>
              <a:spcAft>
                <a:spcPts val="0"/>
              </a:spcAft>
              <a:buSzPts val="1200"/>
              <a:buChar char="●"/>
            </a:pPr>
            <a:r>
              <a:rPr lang="it" sz="1200">
                <a:solidFill>
                  <a:schemeClr val="accent3"/>
                </a:solidFill>
              </a:rPr>
              <a:t>Spring Data Redis</a:t>
            </a:r>
            <a:r>
              <a:rPr lang="it" sz="1200"/>
              <a:t> gestisce l’accesso a database Redis (quindi basato su chiave-valore).</a:t>
            </a:r>
            <a:endParaRPr sz="1200"/>
          </a:p>
        </p:txBody>
      </p:sp>
      <p:sp>
        <p:nvSpPr>
          <p:cNvPr id="1014" name="Google Shape;1014;p1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Spring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idx="4294967295" type="body"/>
          </p:nvPr>
        </p:nvSpPr>
        <p:spPr>
          <a:xfrm>
            <a:off x="13500" y="812850"/>
            <a:ext cx="8996100" cy="41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3"/>
                </a:solidFill>
              </a:rPr>
              <a:t>Presentazione:</a:t>
            </a:r>
            <a:endParaRPr sz="1200">
              <a:solidFill>
                <a:schemeClr val="accent3"/>
              </a:solidFill>
            </a:endParaRPr>
          </a:p>
          <a:p>
            <a:pPr indent="-304800" lvl="0" marL="457200" rtl="0" algn="l">
              <a:spcBef>
                <a:spcPts val="0"/>
              </a:spcBef>
              <a:spcAft>
                <a:spcPts val="0"/>
              </a:spcAft>
              <a:buSzPts val="1200"/>
              <a:buChar char="●"/>
            </a:pPr>
            <a:r>
              <a:rPr lang="it" sz="1200"/>
              <a:t>Lo strato di presentazione contiene l’interfaccia utente e si occupa di gestire l’interazione tra gli utenti e il software. Dove l’interfaccia utente può essere sia testuale e sia grafica, può essere un sito web o un’applicazione mobile.</a:t>
            </a:r>
            <a:endParaRPr sz="1200"/>
          </a:p>
          <a:p>
            <a:pPr indent="-304800" lvl="0" marL="457200" rtl="0" algn="l">
              <a:spcBef>
                <a:spcPts val="0"/>
              </a:spcBef>
              <a:spcAft>
                <a:spcPts val="0"/>
              </a:spcAft>
              <a:buSzPts val="1200"/>
              <a:buChar char="●"/>
            </a:pPr>
            <a:r>
              <a:rPr lang="it" sz="1200"/>
              <a:t>Lo scopo principale di questo strato è quello di mostrare le informazioni agli utenti e di interpretare i comandi degli utenti trasformandoli in azioni per gli strati sottostanti.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Dominio:</a:t>
            </a:r>
            <a:endParaRPr sz="1200"/>
          </a:p>
          <a:p>
            <a:pPr indent="-304800" lvl="0" marL="457200" rtl="0" algn="l">
              <a:spcBef>
                <a:spcPts val="0"/>
              </a:spcBef>
              <a:spcAft>
                <a:spcPts val="0"/>
              </a:spcAft>
              <a:buSzPts val="1200"/>
              <a:buChar char="●"/>
            </a:pPr>
            <a:r>
              <a:rPr lang="it" sz="1200"/>
              <a:t>In questo strato troviamo l’implementazione della </a:t>
            </a:r>
            <a:r>
              <a:rPr lang="it" sz="1200">
                <a:solidFill>
                  <a:schemeClr val="accent3"/>
                </a:solidFill>
              </a:rPr>
              <a:t>logica di dominio </a:t>
            </a:r>
            <a:r>
              <a:rPr lang="it" sz="1200"/>
              <a:t>o </a:t>
            </a:r>
            <a:r>
              <a:rPr lang="it" sz="1200">
                <a:solidFill>
                  <a:schemeClr val="accent3"/>
                </a:solidFill>
              </a:rPr>
              <a:t>business logic</a:t>
            </a:r>
            <a:r>
              <a:rPr lang="it" sz="1200"/>
              <a:t>:</a:t>
            </a:r>
            <a:endParaRPr sz="1200"/>
          </a:p>
          <a:p>
            <a:pPr indent="-304800" lvl="1" marL="914400" rtl="0" algn="l">
              <a:spcBef>
                <a:spcPts val="0"/>
              </a:spcBef>
              <a:spcAft>
                <a:spcPts val="0"/>
              </a:spcAft>
              <a:buSzPts val="1200"/>
              <a:buChar char="○"/>
            </a:pPr>
            <a:r>
              <a:rPr lang="it" sz="1200"/>
              <a:t>Il lavoro che l’applicazione deve svolgere per realizzare le operazioni richieste dall’applicazione.</a:t>
            </a:r>
            <a:endParaRPr sz="1200"/>
          </a:p>
          <a:p>
            <a:pPr indent="-304800" lvl="1" marL="914400" rtl="0" algn="l">
              <a:spcBef>
                <a:spcPts val="0"/>
              </a:spcBef>
              <a:spcAft>
                <a:spcPts val="0"/>
              </a:spcAft>
              <a:buSzPts val="1200"/>
              <a:buChar char="○"/>
            </a:pPr>
            <a:r>
              <a:rPr lang="it" sz="1200"/>
              <a:t>Si occupa di effettuare i calcoli basati sull’input degli utenti e sui dati memorizzati (es. il calcolo dello stipendio mensile di un dipendente in base ai giorni lavorativi).</a:t>
            </a:r>
            <a:endParaRPr sz="1200"/>
          </a:p>
          <a:p>
            <a:pPr indent="-304800" lvl="1" marL="914400" rtl="0" algn="l">
              <a:spcBef>
                <a:spcPts val="0"/>
              </a:spcBef>
              <a:spcAft>
                <a:spcPts val="0"/>
              </a:spcAft>
              <a:buSzPts val="1200"/>
              <a:buChar char="○"/>
            </a:pPr>
            <a:r>
              <a:rPr lang="it" sz="1200"/>
              <a:t>Si occupa di validare i dati che arrivano dallo strato di presentazione.</a:t>
            </a:r>
            <a:endParaRPr sz="1200"/>
          </a:p>
          <a:p>
            <a:pPr indent="-304800" lvl="1" marL="914400" rtl="0" algn="l">
              <a:spcBef>
                <a:spcPts val="0"/>
              </a:spcBef>
              <a:spcAft>
                <a:spcPts val="0"/>
              </a:spcAft>
              <a:buSzPts val="1200"/>
              <a:buChar char="○"/>
            </a:pPr>
            <a:r>
              <a:rPr lang="it" sz="1200"/>
              <a:t>Si occupa di far comunicare lo strato di presentazione con lo strato dei dati.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Dati:</a:t>
            </a:r>
            <a:endParaRPr sz="1200">
              <a:solidFill>
                <a:schemeClr val="accent3"/>
              </a:solidFill>
            </a:endParaRPr>
          </a:p>
          <a:p>
            <a:pPr indent="-304800" lvl="0" marL="457200" rtl="0" algn="l">
              <a:spcBef>
                <a:spcPts val="0"/>
              </a:spcBef>
              <a:spcAft>
                <a:spcPts val="0"/>
              </a:spcAft>
              <a:buSzPts val="1200"/>
              <a:buChar char="●"/>
            </a:pPr>
            <a:r>
              <a:rPr lang="it" sz="1200"/>
              <a:t>Lo scopo di questo strato è di gestire la persistenza e di comunicare con altri sistemi che effettuano delle operazioni utili per l’applicazione enterprise che stiamo sviluppando.</a:t>
            </a:r>
            <a:endParaRPr sz="1200"/>
          </a:p>
          <a:p>
            <a:pPr indent="-304800" lvl="0" marL="457200" rtl="0" algn="l">
              <a:spcBef>
                <a:spcPts val="0"/>
              </a:spcBef>
              <a:spcAft>
                <a:spcPts val="0"/>
              </a:spcAft>
              <a:buSzPts val="1200"/>
              <a:buChar char="●"/>
            </a:pPr>
            <a:r>
              <a:rPr lang="it" sz="1200"/>
              <a:t>Nella maggior parte dei casi, in questo strato troviamo uno o più database dove sono memorizzati i dati.</a:t>
            </a:r>
            <a:endParaRPr sz="1200"/>
          </a:p>
        </p:txBody>
      </p:sp>
      <p:sp>
        <p:nvSpPr>
          <p:cNvPr id="174" name="Google Shape;174;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3-strati</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52"/>
          <p:cNvSpPr txBox="1"/>
          <p:nvPr>
            <p:ph idx="4294967295" type="body"/>
          </p:nvPr>
        </p:nvSpPr>
        <p:spPr>
          <a:xfrm>
            <a:off x="460950" y="817000"/>
            <a:ext cx="8222100" cy="4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Leggiamo e scriviamo i dati di una persona all’interno di un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Passi da fare:</a:t>
            </a:r>
            <a:endParaRPr sz="1200"/>
          </a:p>
          <a:p>
            <a:pPr indent="-304800" lvl="0" marL="457200" rtl="0" algn="l">
              <a:spcBef>
                <a:spcPts val="0"/>
              </a:spcBef>
              <a:spcAft>
                <a:spcPts val="0"/>
              </a:spcAft>
              <a:buSzPts val="1200"/>
              <a:buChar char="●"/>
            </a:pPr>
            <a:r>
              <a:rPr lang="it" sz="1200"/>
              <a:t>Andare sul sito</a:t>
            </a:r>
            <a:r>
              <a:rPr lang="it" sz="1200"/>
              <a:t> </a:t>
            </a:r>
            <a:r>
              <a:rPr lang="it" sz="1200" u="sng">
                <a:solidFill>
                  <a:schemeClr val="hlink"/>
                </a:solidFill>
                <a:hlinkClick r:id="rId3"/>
              </a:rPr>
              <a:t>https://start.spring.io</a:t>
            </a:r>
            <a:r>
              <a:rPr lang="it" sz="1200"/>
              <a:t>.</a:t>
            </a:r>
            <a:endParaRPr sz="1200"/>
          </a:p>
          <a:p>
            <a:pPr indent="-304800" lvl="0" marL="457200" rtl="0" algn="l">
              <a:spcBef>
                <a:spcPts val="0"/>
              </a:spcBef>
              <a:spcAft>
                <a:spcPts val="0"/>
              </a:spcAft>
              <a:buSzPts val="1200"/>
              <a:buChar char="●"/>
            </a:pPr>
            <a:r>
              <a:rPr lang="it" sz="1200"/>
              <a:t>Scegliere Maven e Java, cambiare i metadati del progetto maven (group, artifact, ecc.).</a:t>
            </a:r>
            <a:endParaRPr sz="1200"/>
          </a:p>
          <a:p>
            <a:pPr indent="-304800" lvl="0" marL="457200" rtl="0" algn="l">
              <a:spcBef>
                <a:spcPts val="0"/>
              </a:spcBef>
              <a:spcAft>
                <a:spcPts val="0"/>
              </a:spcAft>
              <a:buSzPts val="1200"/>
              <a:buChar char="●"/>
            </a:pPr>
            <a:r>
              <a:rPr lang="it" sz="1200"/>
              <a:t>Aggiungere le dipendenze Spring Data JPA e H2 Database.</a:t>
            </a:r>
            <a:endParaRPr sz="1200"/>
          </a:p>
          <a:p>
            <a:pPr indent="-304800" lvl="0" marL="457200" rtl="0" algn="l">
              <a:spcBef>
                <a:spcPts val="0"/>
              </a:spcBef>
              <a:spcAft>
                <a:spcPts val="0"/>
              </a:spcAft>
              <a:buSzPts val="1200"/>
              <a:buChar char="●"/>
            </a:pPr>
            <a:r>
              <a:rPr lang="it" sz="1200"/>
              <a:t>Cliccare su Generate.</a:t>
            </a:r>
            <a:endParaRPr sz="1200"/>
          </a:p>
          <a:p>
            <a:pPr indent="-304800" lvl="0" marL="457200" rtl="0" algn="l">
              <a:spcBef>
                <a:spcPts val="0"/>
              </a:spcBef>
              <a:spcAft>
                <a:spcPts val="0"/>
              </a:spcAft>
              <a:buSzPts val="1200"/>
              <a:buChar char="●"/>
            </a:pPr>
            <a:r>
              <a:rPr lang="it" sz="1200"/>
              <a:t>Aprire il file zip scaricato con IntelliJ.</a:t>
            </a:r>
            <a:endParaRPr sz="1200"/>
          </a:p>
          <a:p>
            <a:pPr indent="0" lvl="0" marL="914400" rtl="0" algn="l">
              <a:spcBef>
                <a:spcPts val="0"/>
              </a:spcBef>
              <a:spcAft>
                <a:spcPts val="0"/>
              </a:spcAft>
              <a:buNone/>
            </a:pPr>
            <a:r>
              <a:t/>
            </a:r>
            <a:endParaRPr sz="1200"/>
          </a:p>
        </p:txBody>
      </p:sp>
      <p:sp>
        <p:nvSpPr>
          <p:cNvPr id="1020" name="Google Shape;1020;p1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Spring Data</a:t>
            </a:r>
            <a:r>
              <a:rPr lang="it"/>
              <a:t>: esempio</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53"/>
          <p:cNvSpPr txBox="1"/>
          <p:nvPr>
            <p:ph idx="4294967295" type="body"/>
          </p:nvPr>
        </p:nvSpPr>
        <p:spPr>
          <a:xfrm>
            <a:off x="23850" y="707275"/>
            <a:ext cx="9096300" cy="43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La classe Person è definita nell’esempio precedente [</a:t>
            </a:r>
            <a:r>
              <a:rPr lang="it" sz="1000" u="sng">
                <a:solidFill>
                  <a:schemeClr val="hlink"/>
                </a:solidFill>
                <a:latin typeface="Courier New"/>
                <a:ea typeface="Courier New"/>
                <a:cs typeface="Courier New"/>
                <a:sym typeface="Courier New"/>
                <a:hlinkClick action="ppaction://hlinksldjump" r:id="rId3"/>
              </a:rPr>
              <a:t>slide</a:t>
            </a:r>
            <a:r>
              <a:rPr lang="it" sz="1000">
                <a:solidFill>
                  <a:schemeClr val="accent3"/>
                </a:solidFill>
                <a:latin typeface="Courier New"/>
                <a:ea typeface="Courier New"/>
                <a:cs typeface="Courier New"/>
                <a:sym typeface="Courier New"/>
              </a:rPr>
              <a:t>].</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Creation of a Repository</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 </a:t>
            </a:r>
            <a:r>
              <a:rPr lang="it" sz="1000">
                <a:latin typeface="Courier New"/>
                <a:ea typeface="Courier New"/>
                <a:cs typeface="Courier New"/>
                <a:sym typeface="Courier New"/>
              </a:rPr>
              <a:t>PersonRepository</a:t>
            </a:r>
            <a:r>
              <a:rPr lang="it" sz="1000">
                <a:solidFill>
                  <a:schemeClr val="accent5"/>
                </a:solidFill>
                <a:latin typeface="Courier New"/>
                <a:ea typeface="Courier New"/>
                <a:cs typeface="Courier New"/>
                <a:sym typeface="Courier New"/>
              </a:rPr>
              <a:t> extends </a:t>
            </a:r>
            <a:r>
              <a:rPr lang="it" sz="1000">
                <a:latin typeface="Courier New"/>
                <a:ea typeface="Courier New"/>
                <a:cs typeface="Courier New"/>
                <a:sym typeface="Courier New"/>
              </a:rPr>
              <a:t>ListCrudRepository&lt;Person, Long&gt;, PagingAndSortingRepository&lt;Person,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We do not write code!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List&lt;Person&gt; findByLastName(String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List&lt;Person&gt; findByFirstName(String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@SpringBootApplication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TestPersistenceApplication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static void</a:t>
            </a:r>
            <a:r>
              <a:rPr lang="it" sz="1000">
                <a:latin typeface="Courier New"/>
                <a:ea typeface="Courier New"/>
                <a:cs typeface="Courier New"/>
                <a:sym typeface="Courier New"/>
              </a:rPr>
              <a:t> main(String[] args)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SpringApplication.run(TestPersistenceApplication.</a:t>
            </a:r>
            <a:r>
              <a:rPr lang="it" sz="1000">
                <a:solidFill>
                  <a:schemeClr val="accent5"/>
                </a:solidFill>
                <a:latin typeface="Courier New"/>
                <a:ea typeface="Courier New"/>
                <a:cs typeface="Courier New"/>
                <a:sym typeface="Courier New"/>
              </a:rPr>
              <a:t>class</a:t>
            </a:r>
            <a:r>
              <a:rPr lang="it" sz="1000">
                <a:latin typeface="Courier New"/>
                <a:ea typeface="Courier New"/>
                <a:cs typeface="Courier New"/>
                <a:sym typeface="Courier New"/>
              </a:rPr>
              <a:t>, args);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1"/>
                </a:solidFill>
                <a:latin typeface="Courier New"/>
                <a:ea typeface="Courier New"/>
                <a:cs typeface="Courier New"/>
                <a:sym typeface="Courier New"/>
              </a:rPr>
              <a:t>@Bean</a:t>
            </a:r>
            <a:endParaRPr sz="1000">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CommandLineRunner test(PersonRepository repository)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(args) -&gt;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repository.save(</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a:t>
            </a:r>
            <a:r>
              <a:rPr lang="it" sz="1000">
                <a:solidFill>
                  <a:schemeClr val="accent2"/>
                </a:solidFill>
                <a:latin typeface="Courier New"/>
                <a:ea typeface="Courier New"/>
                <a:cs typeface="Courier New"/>
                <a:sym typeface="Courier New"/>
              </a:rPr>
              <a:t>"Mario"</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"Rossi"</a:t>
            </a:r>
            <a:r>
              <a:rPr lang="it" sz="1000">
                <a:latin typeface="Courier New"/>
                <a:ea typeface="Courier New"/>
                <a:cs typeface="Courier New"/>
                <a:sym typeface="Courier New"/>
              </a:rPr>
              <a:t>, 18));</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repository.save(</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a:t>
            </a:r>
            <a:r>
              <a:rPr lang="it" sz="1000">
                <a:solidFill>
                  <a:schemeClr val="accent2"/>
                </a:solidFill>
                <a:latin typeface="Courier New"/>
                <a:ea typeface="Courier New"/>
                <a:cs typeface="Courier New"/>
                <a:sym typeface="Courier New"/>
              </a:rPr>
              <a:t>"Simona"</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"Bianchi"</a:t>
            </a:r>
            <a:r>
              <a:rPr lang="it" sz="1000">
                <a:latin typeface="Courier New"/>
                <a:ea typeface="Courier New"/>
                <a:cs typeface="Courier New"/>
                <a:sym typeface="Courier New"/>
              </a:rPr>
              <a:t>, 20));</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System.out.println(repository.count());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repository.findAll().forEach(System.out::println);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repository.findAll(Sort.by(</a:t>
            </a:r>
            <a:r>
              <a:rPr lang="it" sz="1000">
                <a:solidFill>
                  <a:schemeClr val="accent2"/>
                </a:solidFill>
                <a:latin typeface="Courier New"/>
                <a:ea typeface="Courier New"/>
                <a:cs typeface="Courier New"/>
                <a:sym typeface="Courier New"/>
              </a:rPr>
              <a:t>"lastName"</a:t>
            </a:r>
            <a:r>
              <a:rPr lang="it" sz="1000">
                <a:latin typeface="Courier New"/>
                <a:ea typeface="Courier New"/>
                <a:cs typeface="Courier New"/>
                <a:sym typeface="Courier New"/>
              </a:rPr>
              <a:t>)).forEach(System.out::println);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repository.findByFirstName(</a:t>
            </a:r>
            <a:r>
              <a:rPr lang="it" sz="1000">
                <a:solidFill>
                  <a:schemeClr val="accent2"/>
                </a:solidFill>
                <a:latin typeface="Courier New"/>
                <a:ea typeface="Courier New"/>
                <a:cs typeface="Courier New"/>
                <a:sym typeface="Courier New"/>
              </a:rPr>
              <a:t>"Mario"</a:t>
            </a:r>
            <a:r>
              <a:rPr lang="it" sz="1000">
                <a:latin typeface="Courier New"/>
                <a:ea typeface="Courier New"/>
                <a:cs typeface="Courier New"/>
                <a:sym typeface="Courier New"/>
              </a:rPr>
              <a:t>).forEach(System.out::println);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26" name="Google Shape;1026;p15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Leggere e scrivere dati con Spring Data</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graphicFrame>
        <p:nvGraphicFramePr>
          <p:cNvPr id="1031" name="Google Shape;1031;p154"/>
          <p:cNvGraphicFramePr/>
          <p:nvPr/>
        </p:nvGraphicFramePr>
        <p:xfrm>
          <a:off x="621375" y="1238250"/>
          <a:ext cx="3000000" cy="3000000"/>
        </p:xfrm>
        <a:graphic>
          <a:graphicData uri="http://schemas.openxmlformats.org/drawingml/2006/table">
            <a:tbl>
              <a:tblPr>
                <a:noFill/>
                <a:tableStyleId>{AB76CA41-C93A-4715-B317-91CE8366F534}</a:tableStyleId>
              </a:tblPr>
              <a:tblGrid>
                <a:gridCol w="2032000"/>
                <a:gridCol w="5538125"/>
              </a:tblGrid>
              <a:tr h="365725">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Keyword</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Descrizione</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find…By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read…By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get…By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query…By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search…By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stream…By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I metodi con queste iniziali sono tipicamente metodi per effettuare query, possono essere utilizzati da soli o in combinazione con altri elementi.</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00500">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exists…By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Uso di exists e restituisce un risultato Booleano.</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count…By</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Uso di count e restituisce un numero.</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5525">
                <a:tc>
                  <a:txBody>
                    <a:bodyPr/>
                    <a:lstStyle/>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delete…By</a:t>
                      </a:r>
                      <a:r>
                        <a:rPr lang="it" sz="1200">
                          <a:solidFill>
                            <a:schemeClr val="lt2"/>
                          </a:solidFill>
                          <a:latin typeface="Roboto"/>
                          <a:ea typeface="Roboto"/>
                          <a:cs typeface="Roboto"/>
                          <a:sym typeface="Roboto"/>
                        </a:rPr>
                        <a:t>, </a:t>
                      </a:r>
                      <a:r>
                        <a:rPr lang="it" sz="1200">
                          <a:solidFill>
                            <a:schemeClr val="lt2"/>
                          </a:solidFill>
                          <a:latin typeface="Courier New"/>
                          <a:ea typeface="Courier New"/>
                          <a:cs typeface="Courier New"/>
                          <a:sym typeface="Courier New"/>
                        </a:rPr>
                        <a:t>remove…By</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Metodi per rimuovere elementi, in genere sono void oppure restituiscono il numero di elementi rimossi.</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32" name="Google Shape;1032;p15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Spring Data: creazione di un repository</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Spring Data: creazione di un repository</a:t>
            </a:r>
            <a:endParaRPr/>
          </a:p>
        </p:txBody>
      </p:sp>
      <p:graphicFrame>
        <p:nvGraphicFramePr>
          <p:cNvPr id="1038" name="Google Shape;1038;p155"/>
          <p:cNvGraphicFramePr/>
          <p:nvPr/>
        </p:nvGraphicFramePr>
        <p:xfrm>
          <a:off x="621375" y="1238250"/>
          <a:ext cx="3000000" cy="3000000"/>
        </p:xfrm>
        <a:graphic>
          <a:graphicData uri="http://schemas.openxmlformats.org/drawingml/2006/table">
            <a:tbl>
              <a:tblPr>
                <a:noFill/>
                <a:tableStyleId>{AB76CA41-C93A-4715-B317-91CE8366F534}</a:tableStyleId>
              </a:tblPr>
              <a:tblGrid>
                <a:gridCol w="2032000"/>
                <a:gridCol w="5538125"/>
              </a:tblGrid>
              <a:tr h="365725">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Keyword</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Esempio</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Distinct</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findDistinctByLastNameAndFirstName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And/Or</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findByLastNameAndFirstName/findByLastNameOrFirstName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LessThan/GreaterThan</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findByAgeLessThan/findByAgeGreaterThan</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317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StartingWith/EndingWith</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findByFirstNameStartingWith/</a:t>
                      </a:r>
                      <a:r>
                        <a:rPr lang="it" sz="1200">
                          <a:solidFill>
                            <a:schemeClr val="lt2"/>
                          </a:solidFill>
                          <a:latin typeface="Courier New"/>
                          <a:ea typeface="Courier New"/>
                          <a:cs typeface="Courier New"/>
                          <a:sym typeface="Courier New"/>
                        </a:rPr>
                        <a:t>findByFirstNameEndingWith</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42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Containing</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findByFirstNameContaining</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OrderBy</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findByAgeOrderByLastNameDesc</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IgnoreCase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findByFirstNameIgnoreCase</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039" name="Google Shape;1039;p155"/>
          <p:cNvSpPr txBox="1"/>
          <p:nvPr/>
        </p:nvSpPr>
        <p:spPr>
          <a:xfrm>
            <a:off x="343100" y="4572000"/>
            <a:ext cx="867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Documentazione</a:t>
            </a:r>
            <a:r>
              <a:rPr lang="it" sz="1200">
                <a:solidFill>
                  <a:schemeClr val="lt2"/>
                </a:solidFill>
                <a:latin typeface="Roboto"/>
                <a:ea typeface="Roboto"/>
                <a:cs typeface="Roboto"/>
                <a:sym typeface="Roboto"/>
              </a:rPr>
              <a:t>: </a:t>
            </a:r>
            <a:r>
              <a:rPr lang="it" sz="1200" u="sng">
                <a:solidFill>
                  <a:schemeClr val="hlink"/>
                </a:solidFill>
                <a:latin typeface="Roboto"/>
                <a:ea typeface="Roboto"/>
                <a:cs typeface="Roboto"/>
                <a:sym typeface="Roboto"/>
                <a:hlinkClick r:id="rId3"/>
              </a:rPr>
              <a:t>https://docs.spring.io/spring-data/jpa/docs/current/reference/html/#jpa.sample-app.finders.strategies</a:t>
            </a:r>
            <a:endParaRPr sz="1200">
              <a:latin typeface="Roboto"/>
              <a:ea typeface="Roboto"/>
              <a:cs typeface="Roboto"/>
              <a:sym typeface="Roboto"/>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Spring Data: c</a:t>
            </a:r>
            <a:r>
              <a:rPr lang="it"/>
              <a:t>reazione di un repository</a:t>
            </a:r>
            <a:endParaRPr/>
          </a:p>
        </p:txBody>
      </p:sp>
      <p:sp>
        <p:nvSpPr>
          <p:cNvPr id="1045" name="Google Shape;1045;p156"/>
          <p:cNvSpPr txBox="1"/>
          <p:nvPr/>
        </p:nvSpPr>
        <p:spPr>
          <a:xfrm>
            <a:off x="175550" y="1356450"/>
            <a:ext cx="87132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Limitare il risultato delle query:</a:t>
            </a:r>
            <a:endParaRPr sz="12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User findFirstByOrderByLastnameAsc();</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User findTopByOrderByAgeDesc();</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Page&lt;User&gt; queryFirst100ByLastname(String lastname, Pageable pageable);</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Slice&lt;User&gt; findTop3ByLastname(String lastname, Pageable pageable);</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List&lt;User&gt; findFirst10ByLastname(String lastname, Sort sort);</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List&lt;User&gt; findTop10ByLastname(String lastname, Pageable pageable);</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Uso:</a:t>
            </a:r>
            <a:endParaRPr sz="1200">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it" sz="1200">
                <a:solidFill>
                  <a:schemeClr val="lt2"/>
                </a:solidFill>
                <a:latin typeface="Courier New"/>
                <a:ea typeface="Courier New"/>
                <a:cs typeface="Courier New"/>
                <a:sym typeface="Courier New"/>
              </a:rPr>
              <a:t>Page&lt;User&gt; page = userRepository.</a:t>
            </a:r>
            <a:r>
              <a:rPr lang="it" sz="1200">
                <a:solidFill>
                  <a:schemeClr val="lt2"/>
                </a:solidFill>
                <a:latin typeface="Courier New"/>
                <a:ea typeface="Courier New"/>
                <a:cs typeface="Courier New"/>
                <a:sym typeface="Courier New"/>
              </a:rPr>
              <a:t>queryFirst100ByLastname</a:t>
            </a:r>
            <a:r>
              <a:rPr lang="it" sz="1200">
                <a:solidFill>
                  <a:schemeClr val="lt2"/>
                </a:solidFill>
                <a:latin typeface="Courier New"/>
                <a:ea typeface="Courier New"/>
                <a:cs typeface="Courier New"/>
                <a:sym typeface="Courier New"/>
              </a:rPr>
              <a:t>(PageRequest.ofSize(10));</a:t>
            </a:r>
            <a:endParaRPr sz="1200">
              <a:solidFill>
                <a:schemeClr val="lt2"/>
              </a:solidFill>
              <a:latin typeface="Courier New"/>
              <a:ea typeface="Courier New"/>
              <a:cs typeface="Courier New"/>
              <a:sym typeface="Courier New"/>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57"/>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ORM: Mapping delle classi</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58"/>
          <p:cNvSpPr txBox="1"/>
          <p:nvPr>
            <p:ph idx="4294967295" type="body"/>
          </p:nvPr>
        </p:nvSpPr>
        <p:spPr>
          <a:xfrm>
            <a:off x="193350" y="740800"/>
            <a:ext cx="8757300" cy="43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Quando si guarda al modello del dominio, si osservano delle differenze tra le tipologie di classi (</a:t>
            </a:r>
            <a:r>
              <a:rPr lang="it" sz="1200" u="sng">
                <a:solidFill>
                  <a:schemeClr val="accent5"/>
                </a:solidFill>
                <a:hlinkClick action="ppaction://hlinksldjump" r:id="rId3">
                  <a:extLst>
                    <a:ext uri="{A12FA001-AC4F-418D-AE19-62706E023703}">
                      <ahyp:hlinkClr val="tx"/>
                    </a:ext>
                  </a:extLst>
                </a:hlinkClick>
              </a:rPr>
              <a:t>rivedi esempio</a:t>
            </a:r>
            <a:r>
              <a:rPr lang="it" sz="1200"/>
              <a:t>)</a:t>
            </a:r>
            <a:r>
              <a:rPr lang="it" sz="1200"/>
              <a:t>:</a:t>
            </a:r>
            <a:endParaRPr sz="1200"/>
          </a:p>
          <a:p>
            <a:pPr indent="-304800" lvl="0" marL="457200" rtl="0" algn="l">
              <a:spcBef>
                <a:spcPts val="0"/>
              </a:spcBef>
              <a:spcAft>
                <a:spcPts val="0"/>
              </a:spcAft>
              <a:buSzPts val="1200"/>
              <a:buChar char="●"/>
            </a:pPr>
            <a:r>
              <a:rPr lang="it" sz="1200"/>
              <a:t>le </a:t>
            </a:r>
            <a:r>
              <a:rPr lang="it" sz="1200">
                <a:solidFill>
                  <a:schemeClr val="accent3"/>
                </a:solidFill>
              </a:rPr>
              <a:t>entity</a:t>
            </a:r>
            <a:r>
              <a:rPr lang="it" sz="1200"/>
              <a:t> sono classi fondamentali e rappresentano oggetti della logica di business (es. oggetti della classe </a:t>
            </a:r>
            <a:r>
              <a:rPr lang="it" sz="1200">
                <a:latin typeface="Courier New"/>
                <a:ea typeface="Courier New"/>
                <a:cs typeface="Courier New"/>
                <a:sym typeface="Courier New"/>
              </a:rPr>
              <a:t>User</a:t>
            </a:r>
            <a:r>
              <a:rPr lang="it" sz="1200"/>
              <a:t>);</a:t>
            </a:r>
            <a:endParaRPr sz="1200"/>
          </a:p>
          <a:p>
            <a:pPr indent="-304800" lvl="0" marL="457200" rtl="0" algn="l">
              <a:spcBef>
                <a:spcPts val="0"/>
              </a:spcBef>
              <a:spcAft>
                <a:spcPts val="0"/>
              </a:spcAft>
              <a:buSzPts val="1200"/>
              <a:buChar char="●"/>
            </a:pPr>
            <a:r>
              <a:rPr lang="it" sz="1200"/>
              <a:t>i </a:t>
            </a:r>
            <a:r>
              <a:rPr lang="it" sz="1200">
                <a:solidFill>
                  <a:schemeClr val="accent3"/>
                </a:solidFill>
              </a:rPr>
              <a:t>value type</a:t>
            </a:r>
            <a:r>
              <a:rPr lang="it" sz="1200"/>
              <a:t> (in JPA sono anche chiamati </a:t>
            </a:r>
            <a:r>
              <a:rPr lang="it" sz="1200">
                <a:solidFill>
                  <a:schemeClr val="accent3"/>
                </a:solidFill>
              </a:rPr>
              <a:t>basic property type</a:t>
            </a:r>
            <a:r>
              <a:rPr lang="it" sz="1200"/>
              <a:t> o </a:t>
            </a:r>
            <a:r>
              <a:rPr lang="it" sz="1200">
                <a:solidFill>
                  <a:schemeClr val="accent3"/>
                </a:solidFill>
              </a:rPr>
              <a:t>embeddable classes</a:t>
            </a:r>
            <a:r>
              <a:rPr lang="it" sz="1200"/>
              <a:t>) sono classi accessorie (es. oggetti della classe </a:t>
            </a:r>
            <a:r>
              <a:rPr lang="it" sz="1200">
                <a:latin typeface="Courier New"/>
                <a:ea typeface="Courier New"/>
                <a:cs typeface="Courier New"/>
                <a:sym typeface="Courier New"/>
              </a:rPr>
              <a:t>Address</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Entity vs value types:</a:t>
            </a:r>
            <a:endParaRPr sz="1200"/>
          </a:p>
          <a:p>
            <a:pPr indent="-304800" lvl="0" marL="457200" rtl="0" algn="l">
              <a:spcBef>
                <a:spcPts val="0"/>
              </a:spcBef>
              <a:spcAft>
                <a:spcPts val="0"/>
              </a:spcAft>
              <a:buSzPts val="1200"/>
              <a:buChar char="●"/>
            </a:pPr>
            <a:r>
              <a:rPr lang="it" sz="1200"/>
              <a:t>Un’entity</a:t>
            </a:r>
            <a:r>
              <a:rPr lang="it" sz="1200"/>
              <a:t> può essere letta usando il suo id all’interno dello strato di persistenza. Un riferimento a un’istanza di un’entity è reso persistente come riferimento nel database. Ha il proprio ciclo di vita e può esistere indipendentemente da altre entity (es. </a:t>
            </a:r>
            <a:r>
              <a:rPr lang="it" sz="1200">
                <a:latin typeface="Courier New"/>
                <a:ea typeface="Courier New"/>
                <a:cs typeface="Courier New"/>
                <a:sym typeface="Courier New"/>
              </a:rPr>
              <a:t>User</a:t>
            </a:r>
            <a:r>
              <a:rPr lang="it" sz="1200"/>
              <a:t>).</a:t>
            </a:r>
            <a:endParaRPr sz="1200"/>
          </a:p>
          <a:p>
            <a:pPr indent="-304800" lvl="0" marL="457200" rtl="0" algn="l">
              <a:spcBef>
                <a:spcPts val="0"/>
              </a:spcBef>
              <a:spcAft>
                <a:spcPts val="0"/>
              </a:spcAft>
              <a:buSzPts val="1200"/>
              <a:buChar char="●"/>
            </a:pPr>
            <a:r>
              <a:rPr lang="it" sz="1200"/>
              <a:t>Un value type non ha un id nello strato di persistenza e appartiene a un’entity. Il suo ciclo di vita è dipendente da quello dell’entity in cui è contenuto (es. </a:t>
            </a:r>
            <a:r>
              <a:rPr lang="it" sz="1200">
                <a:latin typeface="Courier New"/>
                <a:ea typeface="Courier New"/>
                <a:cs typeface="Courier New"/>
                <a:sym typeface="Courier New"/>
              </a:rPr>
              <a:t>Address</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Punti importanti:</a:t>
            </a:r>
            <a:endParaRPr sz="1200"/>
          </a:p>
          <a:p>
            <a:pPr indent="-304800" lvl="0" marL="457200" rtl="0" algn="l">
              <a:spcBef>
                <a:spcPts val="0"/>
              </a:spcBef>
              <a:spcAft>
                <a:spcPts val="0"/>
              </a:spcAft>
              <a:buSzPts val="1200"/>
              <a:buAutoNum type="arabicPeriod"/>
            </a:pPr>
            <a:r>
              <a:rPr lang="it" sz="1200"/>
              <a:t>Evitare di mantenere riferimenti condivisi a istanze di value type. Per esempio, ogni oggetto della classe </a:t>
            </a:r>
            <a:r>
              <a:rPr lang="it" sz="1200">
                <a:latin typeface="Courier New"/>
                <a:ea typeface="Courier New"/>
                <a:cs typeface="Courier New"/>
                <a:sym typeface="Courier New"/>
              </a:rPr>
              <a:t>User</a:t>
            </a:r>
            <a:r>
              <a:rPr lang="it" sz="1200"/>
              <a:t> deve avere il proprio riferimento esclusivo a un oggetto della classe </a:t>
            </a:r>
            <a:r>
              <a:rPr lang="it" sz="1200">
                <a:latin typeface="Courier New"/>
                <a:ea typeface="Courier New"/>
                <a:cs typeface="Courier New"/>
                <a:sym typeface="Courier New"/>
              </a:rPr>
              <a:t>Address</a:t>
            </a:r>
            <a:r>
              <a:rPr lang="it" sz="1200"/>
              <a:t>.</a:t>
            </a:r>
            <a:endParaRPr sz="1200"/>
          </a:p>
          <a:p>
            <a:pPr indent="-304800" lvl="0" marL="457200" rtl="0" algn="l">
              <a:spcBef>
                <a:spcPts val="0"/>
              </a:spcBef>
              <a:spcAft>
                <a:spcPts val="0"/>
              </a:spcAft>
              <a:buSzPts val="1200"/>
              <a:buAutoNum type="arabicPeriod"/>
            </a:pPr>
            <a:r>
              <a:rPr lang="it" sz="1200"/>
              <a:t>Mantenere la dipendenza dei cicli di vita. Per esempio, se un utente è cancellato, la dipendenza all’oggetto della classe Address deve anche essere cancellata.</a:t>
            </a:r>
            <a:endParaRPr sz="1200"/>
          </a:p>
          <a:p>
            <a:pPr indent="-304800" lvl="0" marL="457200" rtl="0" algn="l">
              <a:spcBef>
                <a:spcPts val="0"/>
              </a:spcBef>
              <a:spcAft>
                <a:spcPts val="0"/>
              </a:spcAft>
              <a:buSzPts val="1200"/>
              <a:buAutoNum type="arabicPeriod"/>
            </a:pPr>
            <a:r>
              <a:rPr lang="it" sz="1200"/>
              <a:t>Le entity hanno bisogno di un campo identificativo in quasi tutti i casi, mentre i value type non ne hanno bisogno di identificativi perché le istanze sono identificate tramite l’entity a cui appartengono.</a:t>
            </a:r>
            <a:endParaRPr sz="1200"/>
          </a:p>
        </p:txBody>
      </p:sp>
      <p:sp>
        <p:nvSpPr>
          <p:cNvPr id="1056" name="Google Shape;1056;p15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Entities e value types</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59"/>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Ogni entity deve avere una proprietà annotata con l’annotazione </a:t>
            </a:r>
            <a:r>
              <a:rPr lang="it" sz="1200">
                <a:solidFill>
                  <a:schemeClr val="dk1"/>
                </a:solidFill>
                <a:latin typeface="Courier New"/>
                <a:ea typeface="Courier New"/>
                <a:cs typeface="Courier New"/>
                <a:sym typeface="Courier New"/>
              </a:rPr>
              <a:t>@Id</a:t>
            </a:r>
            <a:r>
              <a:rPr lang="it" sz="1200"/>
              <a:t>.</a:t>
            </a:r>
            <a:endParaRPr sz="1200"/>
          </a:p>
          <a:p>
            <a:pPr indent="-304800" lvl="0" marL="457200" rtl="0" algn="l">
              <a:spcBef>
                <a:spcPts val="0"/>
              </a:spcBef>
              <a:spcAft>
                <a:spcPts val="0"/>
              </a:spcAft>
              <a:buSzPts val="1200"/>
              <a:buChar char="●"/>
            </a:pPr>
            <a:r>
              <a:rPr lang="it" sz="1200"/>
              <a:t>Se una proprietà è annotata con il campo </a:t>
            </a:r>
            <a:r>
              <a:rPr lang="it" sz="1200">
                <a:solidFill>
                  <a:schemeClr val="dk1"/>
                </a:solidFill>
                <a:latin typeface="Courier New"/>
                <a:ea typeface="Courier New"/>
                <a:cs typeface="Courier New"/>
                <a:sym typeface="Courier New"/>
              </a:rPr>
              <a:t>@Id</a:t>
            </a:r>
            <a:r>
              <a:rPr lang="it" sz="1200"/>
              <a:t>, Hibernate e Spring Data JPA rendono persistente ogni campo della classe.</a:t>
            </a:r>
            <a:endParaRPr sz="1200"/>
          </a:p>
          <a:p>
            <a:pPr indent="-304800" lvl="0" marL="457200" rtl="0" algn="l">
              <a:spcBef>
                <a:spcPts val="0"/>
              </a:spcBef>
              <a:spcAft>
                <a:spcPts val="0"/>
              </a:spcAft>
              <a:buSzPts val="1200"/>
              <a:buChar char="●"/>
            </a:pPr>
            <a:r>
              <a:rPr lang="it" sz="1200"/>
              <a:t>In generale una classe può implementare il metodo </a:t>
            </a:r>
            <a:r>
              <a:rPr lang="it" sz="1200">
                <a:latin typeface="Courier New"/>
                <a:ea typeface="Courier New"/>
                <a:cs typeface="Courier New"/>
                <a:sym typeface="Courier New"/>
              </a:rPr>
              <a:t>getId()</a:t>
            </a:r>
            <a:r>
              <a:rPr lang="it" sz="1200"/>
              <a:t> ma non deve avere il metodo </a:t>
            </a:r>
            <a:r>
              <a:rPr lang="it" sz="1200"/>
              <a:t>setter</a:t>
            </a:r>
            <a:r>
              <a:rPr lang="it" sz="1200"/>
              <a:t> (perché gli id devono essere immutabili).</a:t>
            </a:r>
            <a:endParaRPr sz="1200"/>
          </a:p>
          <a:p>
            <a:pPr indent="-304800" lvl="0" marL="457200" rtl="0" algn="l">
              <a:spcBef>
                <a:spcPts val="0"/>
              </a:spcBef>
              <a:spcAft>
                <a:spcPts val="0"/>
              </a:spcAft>
              <a:buSzPts val="1200"/>
              <a:buChar char="●"/>
            </a:pPr>
            <a:r>
              <a:rPr lang="it" sz="1200"/>
              <a:t>L’annotazione </a:t>
            </a:r>
            <a:r>
              <a:rPr lang="it" sz="1200">
                <a:solidFill>
                  <a:schemeClr val="dk1"/>
                </a:solidFill>
                <a:latin typeface="Courier New"/>
                <a:ea typeface="Courier New"/>
                <a:cs typeface="Courier New"/>
                <a:sym typeface="Courier New"/>
              </a:rPr>
              <a:t>@Id</a:t>
            </a:r>
            <a:r>
              <a:rPr lang="it" sz="1200"/>
              <a:t> è richiesta per contrassegnare la proprietà identificativa di un’entità. Può essere accompagnata dall’annotazione </a:t>
            </a:r>
            <a:r>
              <a:rPr lang="it" sz="1200">
                <a:solidFill>
                  <a:schemeClr val="dk1"/>
                </a:solidFill>
                <a:latin typeface="Courier New"/>
                <a:ea typeface="Courier New"/>
                <a:cs typeface="Courier New"/>
                <a:sym typeface="Courier New"/>
              </a:rPr>
              <a:t>@GeneratedValue</a:t>
            </a:r>
            <a:r>
              <a:rPr lang="it" sz="1200"/>
              <a:t> per indicare che il valore viene generato dal framework, oppure, nel caso in cui non sia presente, gli sviluppatori devono assicurarsi di creare una chiave univoca o assegnare un identificativo prima di salvare un’istanza.</a:t>
            </a:r>
            <a:endParaRPr sz="1200"/>
          </a:p>
        </p:txBody>
      </p:sp>
      <p:sp>
        <p:nvSpPr>
          <p:cNvPr id="1062" name="Google Shape;1062;p1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 entità con id</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60"/>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 regole JPA per le property di classi persistenti sono:</a:t>
            </a:r>
            <a:endParaRPr sz="1200"/>
          </a:p>
          <a:p>
            <a:pPr indent="-304800" lvl="0" marL="457200" rtl="0" algn="l">
              <a:spcBef>
                <a:spcPts val="0"/>
              </a:spcBef>
              <a:spcAft>
                <a:spcPts val="0"/>
              </a:spcAft>
              <a:buSzPts val="1200"/>
              <a:buChar char="●"/>
            </a:pPr>
            <a:r>
              <a:rPr lang="it" sz="1200"/>
              <a:t>Se la property è un tipo base, una classe wrapper oppure un oggetto di tipo </a:t>
            </a:r>
            <a:r>
              <a:rPr lang="it" sz="1200">
                <a:latin typeface="Courier New"/>
                <a:ea typeface="Courier New"/>
                <a:cs typeface="Courier New"/>
                <a:sym typeface="Courier New"/>
              </a:rPr>
              <a:t>String</a:t>
            </a:r>
            <a:r>
              <a:rPr lang="it" sz="1200"/>
              <a:t>, </a:t>
            </a:r>
            <a:r>
              <a:rPr lang="it" sz="1200">
                <a:latin typeface="Courier New"/>
                <a:ea typeface="Courier New"/>
                <a:cs typeface="Courier New"/>
                <a:sym typeface="Courier New"/>
              </a:rPr>
              <a:t>java.math.BigInteger</a:t>
            </a:r>
            <a:r>
              <a:rPr lang="it" sz="1200"/>
              <a:t>, </a:t>
            </a:r>
            <a:r>
              <a:rPr lang="it" sz="1200">
                <a:latin typeface="Courier New"/>
                <a:ea typeface="Courier New"/>
                <a:cs typeface="Courier New"/>
                <a:sym typeface="Courier New"/>
              </a:rPr>
              <a:t>java.math.BigDecimal</a:t>
            </a:r>
            <a:r>
              <a:rPr lang="it" sz="1200"/>
              <a:t>, </a:t>
            </a:r>
            <a:r>
              <a:rPr lang="it" sz="1200">
                <a:latin typeface="Courier New"/>
                <a:ea typeface="Courier New"/>
                <a:cs typeface="Courier New"/>
                <a:sym typeface="Courier New"/>
              </a:rPr>
              <a:t>java.util.Date</a:t>
            </a:r>
            <a:r>
              <a:rPr lang="it" sz="1200"/>
              <a:t>, </a:t>
            </a:r>
            <a:r>
              <a:rPr lang="it" sz="1200">
                <a:latin typeface="Courier New"/>
                <a:ea typeface="Courier New"/>
                <a:cs typeface="Courier New"/>
                <a:sym typeface="Courier New"/>
              </a:rPr>
              <a:t>java.sql.Date</a:t>
            </a:r>
            <a:r>
              <a:rPr lang="it" sz="1200"/>
              <a:t>, ecc. allora è automaticamente persistente. Il caricamento e il salvataggio del valore della property avviene in una colonna della tabella usando un tipo SQL appropriato e lo stesso nome della property.</a:t>
            </a:r>
            <a:endParaRPr sz="1200"/>
          </a:p>
          <a:p>
            <a:pPr indent="-304800" lvl="0" marL="457200" rtl="0" algn="l">
              <a:spcBef>
                <a:spcPts val="0"/>
              </a:spcBef>
              <a:spcAft>
                <a:spcPts val="0"/>
              </a:spcAft>
              <a:buSzPts val="1200"/>
              <a:buChar char="●"/>
            </a:pPr>
            <a:r>
              <a:rPr lang="it" sz="1200"/>
              <a:t>Altrimenti, se si annota la classe della property con l’annotazione </a:t>
            </a:r>
            <a:r>
              <a:rPr lang="it" sz="1200">
                <a:solidFill>
                  <a:schemeClr val="dk1"/>
                </a:solidFill>
                <a:latin typeface="Courier New"/>
                <a:ea typeface="Courier New"/>
                <a:cs typeface="Courier New"/>
                <a:sym typeface="Courier New"/>
              </a:rPr>
              <a:t>@Embeddable</a:t>
            </a:r>
            <a:r>
              <a:rPr lang="it" sz="1200"/>
              <a:t> (es. si può annotare la classe </a:t>
            </a:r>
            <a:r>
              <a:rPr lang="it" sz="1200">
                <a:latin typeface="Courier New"/>
                <a:ea typeface="Courier New"/>
                <a:cs typeface="Courier New"/>
                <a:sym typeface="Courier New"/>
              </a:rPr>
              <a:t>Address</a:t>
            </a:r>
            <a:r>
              <a:rPr lang="it" sz="1200"/>
              <a:t>) o se la property viene annotata con </a:t>
            </a:r>
            <a:r>
              <a:rPr lang="it" sz="1200">
                <a:solidFill>
                  <a:schemeClr val="dk1"/>
                </a:solidFill>
                <a:latin typeface="Courier New"/>
                <a:ea typeface="Courier New"/>
                <a:cs typeface="Courier New"/>
                <a:sym typeface="Courier New"/>
              </a:rPr>
              <a:t>@Embedded</a:t>
            </a:r>
            <a:r>
              <a:rPr lang="it" sz="1200"/>
              <a:t> (es. si può annotare la property </a:t>
            </a:r>
            <a:r>
              <a:rPr lang="it" sz="1200">
                <a:latin typeface="Courier New"/>
                <a:ea typeface="Courier New"/>
                <a:cs typeface="Courier New"/>
                <a:sym typeface="Courier New"/>
              </a:rPr>
              <a:t>address</a:t>
            </a:r>
            <a:r>
              <a:rPr lang="it" sz="1200"/>
              <a:t> che si trova all’interno della classe </a:t>
            </a:r>
            <a:r>
              <a:rPr lang="it" sz="1200">
                <a:latin typeface="Courier New"/>
                <a:ea typeface="Courier New"/>
                <a:cs typeface="Courier New"/>
                <a:sym typeface="Courier New"/>
              </a:rPr>
              <a:t>User</a:t>
            </a:r>
            <a:r>
              <a:rPr lang="it" sz="1200"/>
              <a:t>), la property è mappata come un componente della classe proprietaria.</a:t>
            </a:r>
            <a:endParaRPr sz="1200"/>
          </a:p>
          <a:p>
            <a:pPr indent="-304800" lvl="0" marL="457200" rtl="0" algn="l">
              <a:spcBef>
                <a:spcPts val="0"/>
              </a:spcBef>
              <a:spcAft>
                <a:spcPts val="0"/>
              </a:spcAft>
              <a:buSzPts val="1200"/>
              <a:buChar char="●"/>
            </a:pPr>
            <a:r>
              <a:rPr lang="it" sz="1200"/>
              <a:t>Altrimenti, se il tipo della property implementa l’interfaccia </a:t>
            </a:r>
            <a:r>
              <a:rPr lang="it" sz="1200">
                <a:latin typeface="Courier New"/>
                <a:ea typeface="Courier New"/>
                <a:cs typeface="Courier New"/>
                <a:sym typeface="Courier New"/>
              </a:rPr>
              <a:t>Serializable</a:t>
            </a:r>
            <a:r>
              <a:rPr lang="it" sz="1200"/>
              <a:t>, il suo valore è memorizzato nella forma serializzata. In generale è preferibile evitarlo, perché potrebbero esserci problemi tra versioni diverse della stessa classe e perché il processo di serializzazione/deserializzazione è costoso.</a:t>
            </a:r>
            <a:endParaRPr sz="1200"/>
          </a:p>
          <a:p>
            <a:pPr indent="-304800" lvl="0" marL="457200" rtl="0" algn="l">
              <a:spcBef>
                <a:spcPts val="0"/>
              </a:spcBef>
              <a:spcAft>
                <a:spcPts val="0"/>
              </a:spcAft>
              <a:buSzPts val="1200"/>
              <a:buChar char="●"/>
            </a:pPr>
            <a:r>
              <a:rPr lang="it" sz="1200"/>
              <a:t>Negli altri casi, viene lanciata un’eccezione perché il tipo della property non può essere memorizzato.</a:t>
            </a:r>
            <a:endParaRPr sz="1200"/>
          </a:p>
          <a:p>
            <a:pPr indent="-304800" lvl="0" marL="457200" rtl="0" algn="l">
              <a:spcBef>
                <a:spcPts val="0"/>
              </a:spcBef>
              <a:spcAft>
                <a:spcPts val="0"/>
              </a:spcAft>
              <a:buSzPts val="1200"/>
              <a:buChar char="●"/>
            </a:pPr>
            <a:r>
              <a:rPr lang="it" sz="1200"/>
              <a:t>Le </a:t>
            </a:r>
            <a:r>
              <a:rPr lang="it" sz="1200"/>
              <a:t>property</a:t>
            </a:r>
            <a:r>
              <a:rPr lang="it" sz="1200"/>
              <a:t> che hanno la keyword </a:t>
            </a:r>
            <a:r>
              <a:rPr lang="it" sz="1200">
                <a:solidFill>
                  <a:schemeClr val="accent5"/>
                </a:solidFill>
                <a:latin typeface="Courier New"/>
                <a:ea typeface="Courier New"/>
                <a:cs typeface="Courier New"/>
                <a:sym typeface="Courier New"/>
              </a:rPr>
              <a:t>transient</a:t>
            </a:r>
            <a:r>
              <a:rPr lang="it" sz="1200"/>
              <a:t> o che sono annotate con l’annotazione </a:t>
            </a:r>
            <a:r>
              <a:rPr lang="it" sz="1200">
                <a:solidFill>
                  <a:schemeClr val="dk1"/>
                </a:solidFill>
                <a:latin typeface="Courier New"/>
                <a:ea typeface="Courier New"/>
                <a:cs typeface="Courier New"/>
                <a:sym typeface="Courier New"/>
              </a:rPr>
              <a:t>@Transient</a:t>
            </a:r>
            <a:r>
              <a:rPr lang="it" sz="1200"/>
              <a:t> non sono memorizzate all’interno del database.</a:t>
            </a:r>
            <a:endParaRPr sz="1200"/>
          </a:p>
          <a:p>
            <a:pPr indent="-304800" lvl="0" marL="457200" rtl="0" algn="l">
              <a:spcBef>
                <a:spcPts val="0"/>
              </a:spcBef>
              <a:spcAft>
                <a:spcPts val="0"/>
              </a:spcAft>
              <a:buSzPts val="1200"/>
              <a:buChar char="●"/>
            </a:pPr>
            <a:r>
              <a:rPr lang="it" sz="1200"/>
              <a:t>Si possono anche usare i tipi enum con l’annotazione</a:t>
            </a:r>
            <a:r>
              <a:rPr lang="it" sz="1200"/>
              <a:t> </a:t>
            </a:r>
            <a:r>
              <a:rPr lang="it" sz="1200">
                <a:solidFill>
                  <a:schemeClr val="dk1"/>
                </a:solidFill>
                <a:latin typeface="Courier New"/>
                <a:ea typeface="Courier New"/>
                <a:cs typeface="Courier New"/>
                <a:sym typeface="Courier New"/>
              </a:rPr>
              <a:t>@Enumerated(EnumType.STRING)</a:t>
            </a:r>
            <a:r>
              <a:rPr lang="it" sz="1200"/>
              <a:t>.</a:t>
            </a:r>
            <a:endParaRPr sz="1200"/>
          </a:p>
        </p:txBody>
      </p:sp>
      <p:sp>
        <p:nvSpPr>
          <p:cNvPr id="1068" name="Google Shape;1068;p16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 property</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61"/>
          <p:cNvSpPr txBox="1"/>
          <p:nvPr>
            <p:ph idx="4294967295" type="body"/>
          </p:nvPr>
        </p:nvSpPr>
        <p:spPr>
          <a:xfrm>
            <a:off x="156150" y="1121800"/>
            <a:ext cx="2325300" cy="3506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@Embeddable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Address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"city"</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city;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"street"</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street;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"zip_code"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zipCode;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Address()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74" name="Google Shape;1074;p16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a:t>
            </a:r>
            <a:endParaRPr/>
          </a:p>
        </p:txBody>
      </p:sp>
      <p:sp>
        <p:nvSpPr>
          <p:cNvPr id="1075" name="Google Shape;1075;p161"/>
          <p:cNvSpPr txBox="1"/>
          <p:nvPr>
            <p:ph idx="4294967295" type="body"/>
          </p:nvPr>
        </p:nvSpPr>
        <p:spPr>
          <a:xfrm>
            <a:off x="2569250" y="1121800"/>
            <a:ext cx="6471000" cy="3897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a:t>
            </a:r>
            <a:r>
              <a:rPr lang="it" sz="1000">
                <a:solidFill>
                  <a:schemeClr val="accent2"/>
                </a:solidFill>
                <a:latin typeface="Courier New"/>
                <a:ea typeface="Courier New"/>
                <a:cs typeface="Courier New"/>
                <a:sym typeface="Courier New"/>
              </a:rPr>
              <a:t>"people"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@AttributeOverride(name=</a:t>
            </a:r>
            <a:r>
              <a:rPr lang="it" sz="1000">
                <a:solidFill>
                  <a:schemeClr val="accent2"/>
                </a:solidFill>
                <a:latin typeface="Courier New"/>
                <a:ea typeface="Courier New"/>
                <a:cs typeface="Courier New"/>
                <a:sym typeface="Courier New"/>
              </a:rPr>
              <a:t>"city"</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"home_city"</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@AttributeOverride(name=</a:t>
            </a:r>
            <a:r>
              <a:rPr lang="it" sz="1000">
                <a:solidFill>
                  <a:schemeClr val="accent2"/>
                </a:solidFill>
                <a:latin typeface="Courier New"/>
                <a:ea typeface="Courier New"/>
                <a:cs typeface="Courier New"/>
                <a:sym typeface="Courier New"/>
              </a:rPr>
              <a:t>"street"</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"home_street"</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@AttributeOverride(name=</a:t>
            </a:r>
            <a:r>
              <a:rPr lang="it" sz="1000">
                <a:solidFill>
                  <a:schemeClr val="accent2"/>
                </a:solidFill>
                <a:latin typeface="Courier New"/>
                <a:ea typeface="Courier New"/>
                <a:cs typeface="Courier New"/>
                <a:sym typeface="Courier New"/>
              </a:rPr>
              <a:t>"zipCode"</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"home_zip_code"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Address homeAddress;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@AttributeOverride(name=</a:t>
            </a:r>
            <a:r>
              <a:rPr lang="it" sz="1000">
                <a:solidFill>
                  <a:schemeClr val="accent2"/>
                </a:solidFill>
                <a:latin typeface="Courier New"/>
                <a:ea typeface="Courier New"/>
                <a:cs typeface="Courier New"/>
                <a:sym typeface="Courier New"/>
              </a:rPr>
              <a:t>"city"</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"work_city"</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@AttributeOverride(name=</a:t>
            </a:r>
            <a:r>
              <a:rPr lang="it" sz="1000">
                <a:solidFill>
                  <a:schemeClr val="accent2"/>
                </a:solidFill>
                <a:latin typeface="Courier New"/>
                <a:ea typeface="Courier New"/>
                <a:cs typeface="Courier New"/>
                <a:sym typeface="Courier New"/>
              </a:rPr>
              <a:t>"street"</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"work_street"</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@AttributeOverride(name=</a:t>
            </a:r>
            <a:r>
              <a:rPr lang="it" sz="1000">
                <a:solidFill>
                  <a:schemeClr val="accent2"/>
                </a:solidFill>
                <a:latin typeface="Courier New"/>
                <a:ea typeface="Courier New"/>
                <a:cs typeface="Courier New"/>
                <a:sym typeface="Courier New"/>
              </a:rPr>
              <a:t>"zipCode"</a:t>
            </a:r>
            <a:r>
              <a:rPr lang="it" sz="1000">
                <a:solidFill>
                  <a:schemeClr val="dk1"/>
                </a:solidFill>
                <a:latin typeface="Courier New"/>
                <a:ea typeface="Courier New"/>
                <a:cs typeface="Courier New"/>
                <a:sym typeface="Courier New"/>
              </a:rPr>
              <a:t>, column = @Column(name=</a:t>
            </a:r>
            <a:r>
              <a:rPr lang="it" sz="1000">
                <a:solidFill>
                  <a:schemeClr val="accent2"/>
                </a:solidFill>
                <a:latin typeface="Courier New"/>
                <a:ea typeface="Courier New"/>
                <a:cs typeface="Courier New"/>
                <a:sym typeface="Courier New"/>
              </a:rPr>
              <a:t>"work_zip_code"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Address workAddress;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idx="4294967295" type="body"/>
          </p:nvPr>
        </p:nvSpPr>
        <p:spPr>
          <a:xfrm>
            <a:off x="13500" y="867500"/>
            <a:ext cx="8996100" cy="4105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Idealmente, i 3 strati sono completamente separati e ogni strato nasconde le informazioni agli altri. Tuttavia, in alcuni casi lo strato di presentazione potrebbe accedere direttamente allo strato dei dati, leggendoli e facendoli processare allo strato di dominio. Sebbene sia un approccio meno “pulito” in alcune tipologie di progetti potrebbe semplificare la stesura del codice. </a:t>
            </a:r>
            <a:endParaRPr sz="1200"/>
          </a:p>
          <a:p>
            <a:pPr indent="-304800" lvl="0" marL="457200" rtl="0" algn="l">
              <a:spcBef>
                <a:spcPts val="0"/>
              </a:spcBef>
              <a:spcAft>
                <a:spcPts val="0"/>
              </a:spcAft>
              <a:buSzPts val="1200"/>
              <a:buChar char="●"/>
            </a:pPr>
            <a:r>
              <a:rPr lang="it" sz="1200"/>
              <a:t>Lo strato di dominio e lo strato dei dati non dovrebbero mai essere dipendenti dallo strato di presentazione. Per comprendere se si stanno isolando bene le diverse componenti, potrebbe essere utile chiedersi: nel caso in cui decidessi di modificare l’interfaccia utente da applicazione web a applicazione mobile, dovrei cambiare l’implementazione nello strato di dominio? Dovrei duplicare un metodo o una funzionalità? Se la risposta è sì, lo strato di dominio è dipendente dallo strato di presentazione.</a:t>
            </a:r>
            <a:endParaRPr sz="1200"/>
          </a:p>
          <a:p>
            <a:pPr indent="-304800" lvl="0" marL="457200" rtl="0" algn="l">
              <a:spcBef>
                <a:spcPts val="0"/>
              </a:spcBef>
              <a:spcAft>
                <a:spcPts val="0"/>
              </a:spcAft>
              <a:buSzPts val="1200"/>
              <a:buChar char="●"/>
            </a:pPr>
            <a:r>
              <a:rPr lang="it" sz="1200"/>
              <a:t>In modo simile, lo strato di dominio ha una chiara dipendenza dai dati, ma non deve essere una dipendenza di tipo tecnologica. Ad esempio, se decidessi di modificare la tipologia di database, come da un DB relazionale a un DB NoSQL, dovrei cambiare l’implementazione nello strato di dominio?</a:t>
            </a:r>
            <a:endParaRPr sz="1200"/>
          </a:p>
          <a:p>
            <a:pPr indent="-304800" lvl="0" marL="457200" rtl="0" algn="l">
              <a:spcBef>
                <a:spcPts val="0"/>
              </a:spcBef>
              <a:spcAft>
                <a:spcPts val="0"/>
              </a:spcAft>
              <a:buSzPts val="1200"/>
              <a:buChar char="●"/>
            </a:pPr>
            <a:r>
              <a:rPr lang="it" sz="1200"/>
              <a:t>Come esempio di dipendenza, consideriamo un sistema che vuole mostrare in evidenza sulla pagina principale del sito web i prodotti più venduti:</a:t>
            </a:r>
            <a:endParaRPr sz="1200"/>
          </a:p>
          <a:p>
            <a:pPr indent="-304800" lvl="1" marL="914400" rtl="0" algn="l">
              <a:spcBef>
                <a:spcPts val="0"/>
              </a:spcBef>
              <a:spcAft>
                <a:spcPts val="0"/>
              </a:spcAft>
              <a:buSzPts val="1200"/>
              <a:buChar char="○"/>
            </a:pPr>
            <a:r>
              <a:rPr lang="it" sz="1200"/>
              <a:t>Una possibile strategia consiste nel leggere i dati di tutti i prodotti nel front-end e poi mostrare nella sezione in evidenza quelli più venduti. In questo modo si sta inserendo un concetto della business logic (i prodotti più venduti del mese) all’interno dello strato di presentazione.</a:t>
            </a:r>
            <a:endParaRPr sz="1200"/>
          </a:p>
          <a:p>
            <a:pPr indent="-304800" lvl="1" marL="914400" rtl="0" algn="l">
              <a:spcBef>
                <a:spcPts val="0"/>
              </a:spcBef>
              <a:spcAft>
                <a:spcPts val="0"/>
              </a:spcAft>
              <a:buSzPts val="1200"/>
              <a:buChar char="○"/>
            </a:pPr>
            <a:r>
              <a:rPr lang="it" sz="1200"/>
              <a:t>Per separare meglio i due strati, si potrebbe implementare un metodo all’interno dello strato di dominio che effettua il calcolo dei prodotti più venduti e lo strato di presentazione accede al metodo e si occupa di mostrarli nel modo migliore.</a:t>
            </a:r>
            <a:endParaRPr sz="1200"/>
          </a:p>
          <a:p>
            <a:pPr indent="0" lvl="0" marL="0" rtl="0" algn="l">
              <a:spcBef>
                <a:spcPts val="0"/>
              </a:spcBef>
              <a:spcAft>
                <a:spcPts val="0"/>
              </a:spcAft>
              <a:buNone/>
            </a:pPr>
            <a:r>
              <a:t/>
            </a:r>
            <a:endParaRPr sz="1200"/>
          </a:p>
        </p:txBody>
      </p:sp>
      <p:sp>
        <p:nvSpPr>
          <p:cNvPr id="180" name="Google Shape;180;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3-strati</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62"/>
          <p:cNvSpPr txBox="1"/>
          <p:nvPr>
            <p:ph idx="4294967295" type="body"/>
          </p:nvPr>
        </p:nvSpPr>
        <p:spPr>
          <a:xfrm>
            <a:off x="460950" y="1121800"/>
            <a:ext cx="8222100" cy="3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Ogni provider JPA supporta un insieme minimo di conversioni da Java a SQL.</a:t>
            </a:r>
            <a:endParaRPr sz="1200"/>
          </a:p>
          <a:p>
            <a:pPr indent="0" lvl="0" marL="0" rtl="0" algn="l">
              <a:spcBef>
                <a:spcPts val="0"/>
              </a:spcBef>
              <a:spcAft>
                <a:spcPts val="0"/>
              </a:spcAft>
              <a:buNone/>
            </a:pPr>
            <a:r>
              <a:t/>
            </a:r>
            <a:endParaRPr sz="1200"/>
          </a:p>
        </p:txBody>
      </p:sp>
      <p:sp>
        <p:nvSpPr>
          <p:cNvPr id="1081" name="Google Shape;1081;p1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dei tipi Java e SQL</a:t>
            </a:r>
            <a:endParaRPr/>
          </a:p>
        </p:txBody>
      </p:sp>
      <p:graphicFrame>
        <p:nvGraphicFramePr>
          <p:cNvPr id="1082" name="Google Shape;1082;p162"/>
          <p:cNvGraphicFramePr/>
          <p:nvPr/>
        </p:nvGraphicFramePr>
        <p:xfrm>
          <a:off x="1445988" y="1619625"/>
          <a:ext cx="3000000" cy="3000000"/>
        </p:xfrm>
        <a:graphic>
          <a:graphicData uri="http://schemas.openxmlformats.org/drawingml/2006/table">
            <a:tbl>
              <a:tblPr>
                <a:noFill/>
                <a:tableStyleId>{AB76CA41-C93A-4715-B317-91CE8366F534}</a:tableStyleId>
              </a:tblPr>
              <a:tblGrid>
                <a:gridCol w="1465150"/>
                <a:gridCol w="1066225"/>
              </a:tblGrid>
              <a:tr h="253325">
                <a:tc>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Tipi base </a:t>
                      </a:r>
                      <a:r>
                        <a:rPr b="1" lang="it" sz="1000">
                          <a:solidFill>
                            <a:schemeClr val="lt2"/>
                          </a:solidFill>
                          <a:latin typeface="Roboto"/>
                          <a:ea typeface="Roboto"/>
                          <a:cs typeface="Roboto"/>
                          <a:sym typeface="Roboto"/>
                        </a:rPr>
                        <a:t>Java</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ANSI </a:t>
                      </a:r>
                      <a:r>
                        <a:rPr b="1" lang="it" sz="1000">
                          <a:solidFill>
                            <a:schemeClr val="lt2"/>
                          </a:solidFill>
                          <a:latin typeface="Roboto"/>
                          <a:ea typeface="Roboto"/>
                          <a:cs typeface="Roboto"/>
                          <a:sym typeface="Roboto"/>
                        </a:rPr>
                        <a:t>SQL type</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1825">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int, Integer</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INTEGER</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5675">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long, Long</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BIGINT</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565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short, Short</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SMALLINT</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float, Float</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FLOAT</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double, Double</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DOUBLE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byte, Byte</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TINYINT</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boolean, Boolean</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BOOLEAN</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083" name="Google Shape;1083;p162"/>
          <p:cNvGraphicFramePr/>
          <p:nvPr/>
        </p:nvGraphicFramePr>
        <p:xfrm>
          <a:off x="4692138" y="1619625"/>
          <a:ext cx="3000000" cy="3000000"/>
        </p:xfrm>
        <a:graphic>
          <a:graphicData uri="http://schemas.openxmlformats.org/drawingml/2006/table">
            <a:tbl>
              <a:tblPr>
                <a:noFill/>
                <a:tableStyleId>{AB76CA41-C93A-4715-B317-91CE8366F534}</a:tableStyleId>
              </a:tblPr>
              <a:tblGrid>
                <a:gridCol w="1827950"/>
                <a:gridCol w="1177925"/>
              </a:tblGrid>
              <a:tr h="253325">
                <a:tc>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Tipi Java</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ANSI SQL type</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1825">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String</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VARCHAR</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5675">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java.util.Date</a:t>
                      </a:r>
                      <a:endParaRPr sz="1000">
                        <a:solidFill>
                          <a:schemeClr val="lt2"/>
                        </a:solidFill>
                        <a:latin typeface="Courier New"/>
                        <a:ea typeface="Courier New"/>
                        <a:cs typeface="Courier New"/>
                        <a:sym typeface="Courier New"/>
                      </a:endParaRPr>
                    </a:p>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java.sql.Date</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DATE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565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java.sql.Clob</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CLOB</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java.sql.Blob</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BLOB</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java.io.Serializable</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VARBINARY</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BigDecimal</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NUMERIC</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BigInteger</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000">
                          <a:solidFill>
                            <a:schemeClr val="lt2"/>
                          </a:solidFill>
                          <a:latin typeface="Roboto"/>
                          <a:ea typeface="Roboto"/>
                          <a:cs typeface="Roboto"/>
                          <a:sym typeface="Roboto"/>
                        </a:rPr>
                        <a:t>NUMERIC</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163"/>
          <p:cNvSpPr txBox="1"/>
          <p:nvPr>
            <p:ph idx="4294967295" type="body"/>
          </p:nvPr>
        </p:nvSpPr>
        <p:spPr>
          <a:xfrm>
            <a:off x="251125" y="1121800"/>
            <a:ext cx="8673600" cy="3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@Inheritance(strategy=InheritanceType.SINGLE_TABLE)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@DiscriminatorColumn(name=</a:t>
            </a:r>
            <a:r>
              <a:rPr lang="it" sz="1000">
                <a:solidFill>
                  <a:schemeClr val="accent2"/>
                </a:solidFill>
                <a:latin typeface="Courier New"/>
                <a:ea typeface="Courier New"/>
                <a:cs typeface="Courier New"/>
                <a:sym typeface="Courier New"/>
              </a:rPr>
              <a:t>"type"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@DiscriminatorValue(</a:t>
            </a:r>
            <a:r>
              <a:rPr lang="it" sz="1000">
                <a:solidFill>
                  <a:schemeClr val="accent2"/>
                </a:solidFill>
                <a:latin typeface="Courier New"/>
                <a:ea typeface="Courier New"/>
                <a:cs typeface="Courier New"/>
                <a:sym typeface="Courier New"/>
              </a:rPr>
              <a:t>"stud"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Student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"isee"</a:t>
            </a:r>
            <a:r>
              <a:rPr lang="it"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double</a:t>
            </a:r>
            <a:r>
              <a:rPr lang="it" sz="1000">
                <a:latin typeface="Courier New"/>
                <a:ea typeface="Courier New"/>
                <a:cs typeface="Courier New"/>
                <a:sym typeface="Courier New"/>
              </a:rPr>
              <a:t> isee;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Student()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89" name="Google Shape;1089;p16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dell’ereditarietà: single table inheritance</a:t>
            </a:r>
            <a:endParaRPr/>
          </a:p>
        </p:txBody>
      </p:sp>
      <p:sp>
        <p:nvSpPr>
          <p:cNvPr id="1090" name="Google Shape;1090;p163"/>
          <p:cNvSpPr txBox="1"/>
          <p:nvPr/>
        </p:nvSpPr>
        <p:spPr>
          <a:xfrm>
            <a:off x="3072000" y="7525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u="sng">
                <a:solidFill>
                  <a:schemeClr val="accent5"/>
                </a:solidFill>
                <a:latin typeface="Roboto"/>
                <a:ea typeface="Roboto"/>
                <a:cs typeface="Roboto"/>
                <a:sym typeface="Roboto"/>
                <a:hlinkClick action="ppaction://hlinksldjump" r:id="rId3">
                  <a:extLst>
                    <a:ext uri="{A12FA001-AC4F-418D-AE19-62706E023703}">
                      <ahyp:hlinkClr val="tx"/>
                    </a:ext>
                  </a:extLst>
                </a:hlinkClick>
              </a:rPr>
              <a:t>Single Table Inheritance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64"/>
          <p:cNvSpPr txBox="1"/>
          <p:nvPr>
            <p:ph idx="4294967295" type="body"/>
          </p:nvPr>
        </p:nvSpPr>
        <p:spPr>
          <a:xfrm>
            <a:off x="147200" y="1121800"/>
            <a:ext cx="8777700" cy="3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@Inheritance(strategy=InheritanceType.JOINED)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@PrimaryKeyJoinColumn(name=</a:t>
            </a:r>
            <a:r>
              <a:rPr lang="it" sz="1000">
                <a:solidFill>
                  <a:schemeClr val="accent2"/>
                </a:solidFill>
                <a:latin typeface="Courier New"/>
                <a:ea typeface="Courier New"/>
                <a:cs typeface="Courier New"/>
                <a:sym typeface="Courier New"/>
              </a:rPr>
              <a:t>"student_id"</a:t>
            </a:r>
            <a:r>
              <a:rPr lang="it" sz="1000">
                <a:solidFill>
                  <a:schemeClr val="dk1"/>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//optional</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Student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"isee"</a:t>
            </a:r>
            <a:r>
              <a:rPr lang="it"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double</a:t>
            </a:r>
            <a:r>
              <a:rPr lang="it" sz="1000">
                <a:latin typeface="Courier New"/>
                <a:ea typeface="Courier New"/>
                <a:cs typeface="Courier New"/>
                <a:sym typeface="Courier New"/>
              </a:rPr>
              <a:t> isee;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Student()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096" name="Google Shape;1096;p16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dell’ereditarietà: class table inheritance</a:t>
            </a:r>
            <a:endParaRPr/>
          </a:p>
        </p:txBody>
      </p:sp>
      <p:sp>
        <p:nvSpPr>
          <p:cNvPr id="1097" name="Google Shape;1097;p164"/>
          <p:cNvSpPr txBox="1"/>
          <p:nvPr/>
        </p:nvSpPr>
        <p:spPr>
          <a:xfrm>
            <a:off x="3072000" y="7525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u="sng">
                <a:solidFill>
                  <a:schemeClr val="accent5"/>
                </a:solidFill>
                <a:latin typeface="Roboto"/>
                <a:ea typeface="Roboto"/>
                <a:cs typeface="Roboto"/>
                <a:sym typeface="Roboto"/>
                <a:hlinkClick action="ppaction://hlinksldjump" r:id="rId3">
                  <a:extLst>
                    <a:ext uri="{A12FA001-AC4F-418D-AE19-62706E023703}">
                      <ahyp:hlinkClr val="tx"/>
                    </a:ext>
                  </a:extLst>
                </a:hlinkClick>
              </a:rPr>
              <a:t>Class Table Inheritance</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65"/>
          <p:cNvSpPr txBox="1"/>
          <p:nvPr>
            <p:ph idx="4294967295" type="body"/>
          </p:nvPr>
        </p:nvSpPr>
        <p:spPr>
          <a:xfrm>
            <a:off x="190500" y="1121800"/>
            <a:ext cx="8607000" cy="3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@MappedSuperclass</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Student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"isee"</a:t>
            </a:r>
            <a:r>
              <a:rPr lang="it"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double</a:t>
            </a:r>
            <a:r>
              <a:rPr lang="it" sz="1000">
                <a:latin typeface="Courier New"/>
                <a:ea typeface="Courier New"/>
                <a:cs typeface="Courier New"/>
                <a:sym typeface="Courier New"/>
              </a:rPr>
              <a:t> isee;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Student()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03" name="Google Shape;1103;p16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dell’ereditarietà: concrete table inheritance</a:t>
            </a:r>
            <a:endParaRPr/>
          </a:p>
        </p:txBody>
      </p:sp>
      <p:sp>
        <p:nvSpPr>
          <p:cNvPr id="1104" name="Google Shape;1104;p165"/>
          <p:cNvSpPr txBox="1"/>
          <p:nvPr/>
        </p:nvSpPr>
        <p:spPr>
          <a:xfrm>
            <a:off x="3072000" y="7525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u="sng">
                <a:solidFill>
                  <a:schemeClr val="accent5"/>
                </a:solidFill>
                <a:latin typeface="Roboto"/>
                <a:ea typeface="Roboto"/>
                <a:cs typeface="Roboto"/>
                <a:sym typeface="Roboto"/>
                <a:hlinkClick action="ppaction://hlinksldjump" r:id="rId3">
                  <a:extLst>
                    <a:ext uri="{A12FA001-AC4F-418D-AE19-62706E023703}">
                      <ahyp:hlinkClr val="tx"/>
                    </a:ext>
                  </a:extLst>
                </a:hlinkClick>
              </a:rPr>
              <a:t>Concrete Table Inheritance</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66"/>
          <p:cNvSpPr txBox="1"/>
          <p:nvPr>
            <p:ph idx="4294967295" type="body"/>
          </p:nvPr>
        </p:nvSpPr>
        <p:spPr>
          <a:xfrm>
            <a:off x="251125" y="1121800"/>
            <a:ext cx="8581200" cy="38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@Inheritance(strategy=InheritanceType.TABLE_PER_CLASS)</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Student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"isee"</a:t>
            </a:r>
            <a:r>
              <a:rPr lang="it" sz="1000">
                <a:solidFill>
                  <a:schemeClr val="dk1"/>
                </a:solidFill>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double</a:t>
            </a:r>
            <a:r>
              <a:rPr lang="it" sz="1000">
                <a:latin typeface="Courier New"/>
                <a:ea typeface="Courier New"/>
                <a:cs typeface="Courier New"/>
                <a:sym typeface="Courier New"/>
              </a:rPr>
              <a:t> isee;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Student()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10" name="Google Shape;1110;p16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dell’ereditarietà: concrete table inheritance with unions</a:t>
            </a:r>
            <a:endParaRPr/>
          </a:p>
        </p:txBody>
      </p:sp>
      <p:sp>
        <p:nvSpPr>
          <p:cNvPr id="1111" name="Google Shape;1111;p166"/>
          <p:cNvSpPr txBox="1"/>
          <p:nvPr/>
        </p:nvSpPr>
        <p:spPr>
          <a:xfrm>
            <a:off x="1906950" y="752500"/>
            <a:ext cx="5330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u="sng">
                <a:solidFill>
                  <a:schemeClr val="accent5"/>
                </a:solidFill>
                <a:latin typeface="Roboto"/>
                <a:ea typeface="Roboto"/>
                <a:cs typeface="Roboto"/>
                <a:sym typeface="Roboto"/>
                <a:hlinkClick action="ppaction://hlinksldjump" r:id="rId3">
                  <a:extLst>
                    <a:ext uri="{A12FA001-AC4F-418D-AE19-62706E023703}">
                      <ahyp:hlinkClr val="tx"/>
                    </a:ext>
                  </a:extLst>
                </a:hlinkClick>
              </a:rPr>
              <a:t>Concrete Table Inheritance</a:t>
            </a:r>
            <a:r>
              <a:rPr lang="it" sz="1200">
                <a:latin typeface="Roboto"/>
                <a:ea typeface="Roboto"/>
                <a:cs typeface="Roboto"/>
                <a:sym typeface="Roboto"/>
              </a:rPr>
              <a:t> </a:t>
            </a:r>
            <a:r>
              <a:rPr lang="it" sz="1200">
                <a:solidFill>
                  <a:schemeClr val="lt2"/>
                </a:solidFill>
                <a:latin typeface="Roboto"/>
                <a:ea typeface="Roboto"/>
                <a:cs typeface="Roboto"/>
                <a:sym typeface="Roboto"/>
              </a:rPr>
              <a:t>(dove viene materializzata anche la superclasse)</a:t>
            </a:r>
            <a:endParaRPr sz="1200">
              <a:solidFill>
                <a:schemeClr val="lt2"/>
              </a:solidFill>
              <a:latin typeface="Roboto"/>
              <a:ea typeface="Roboto"/>
              <a:cs typeface="Roboto"/>
              <a:sym typeface="Roboto"/>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167"/>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JPA supporta il mapping tra collections e maps di tipi base ed embeddable.</a:t>
            </a:r>
            <a:endParaRPr sz="1200"/>
          </a:p>
          <a:p>
            <a:pPr indent="-304800" lvl="0" marL="457200" rtl="0" algn="l">
              <a:spcBef>
                <a:spcPts val="0"/>
              </a:spcBef>
              <a:spcAft>
                <a:spcPts val="0"/>
              </a:spcAft>
              <a:buSzPts val="1200"/>
              <a:buChar char="●"/>
            </a:pPr>
            <a:r>
              <a:rPr lang="it" sz="1200"/>
              <a:t>Supporta il mapping di lista dove l’indice di ogni elemento è memorizzato in una colonna del database.</a:t>
            </a:r>
            <a:endParaRPr sz="1200"/>
          </a:p>
          <a:p>
            <a:pPr indent="-304800" lvl="0" marL="457200" rtl="0" algn="l">
              <a:spcBef>
                <a:spcPts val="0"/>
              </a:spcBef>
              <a:spcAft>
                <a:spcPts val="0"/>
              </a:spcAft>
              <a:buSzPts val="1200"/>
              <a:buChar char="●"/>
            </a:pPr>
            <a:r>
              <a:rPr lang="it" sz="1200"/>
              <a:t>JPA supporta le seguenti collections:</a:t>
            </a:r>
            <a:endParaRPr sz="1200"/>
          </a:p>
          <a:p>
            <a:pPr indent="-304800" lvl="1" marL="914400" rtl="0" algn="l">
              <a:spcBef>
                <a:spcPts val="0"/>
              </a:spcBef>
              <a:spcAft>
                <a:spcPts val="0"/>
              </a:spcAft>
              <a:buSzPts val="1200"/>
              <a:buFont typeface="Courier New"/>
              <a:buChar char="○"/>
            </a:pPr>
            <a:r>
              <a:rPr lang="it" sz="1200">
                <a:latin typeface="Courier New"/>
                <a:ea typeface="Courier New"/>
                <a:cs typeface="Courier New"/>
                <a:sym typeface="Courier New"/>
              </a:rPr>
              <a:t>Set&lt;?&gt; s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HashSet&lt;?&gt;</a:t>
            </a:r>
            <a:endParaRPr sz="1200">
              <a:latin typeface="Courier New"/>
              <a:ea typeface="Courier New"/>
              <a:cs typeface="Courier New"/>
              <a:sym typeface="Courier New"/>
            </a:endParaRPr>
          </a:p>
          <a:p>
            <a:pPr indent="-304800" lvl="1" marL="914400" rtl="0" algn="l">
              <a:spcBef>
                <a:spcPts val="0"/>
              </a:spcBef>
              <a:spcAft>
                <a:spcPts val="0"/>
              </a:spcAft>
              <a:buSzPts val="1200"/>
              <a:buChar char="○"/>
            </a:pPr>
            <a:r>
              <a:rPr lang="it" sz="1200">
                <a:latin typeface="Courier New"/>
                <a:ea typeface="Courier New"/>
                <a:cs typeface="Courier New"/>
                <a:sym typeface="Courier New"/>
              </a:rPr>
              <a:t>SortedSet&lt;?&gt; s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TreeSet&lt;?&gt;</a:t>
            </a:r>
            <a:r>
              <a:rPr lang="it" sz="1200"/>
              <a:t> (supportato da Hibernate)</a:t>
            </a:r>
            <a:endParaRPr sz="1200"/>
          </a:p>
          <a:p>
            <a:pPr indent="-304800" lvl="1" marL="914400" rtl="0" algn="l">
              <a:spcBef>
                <a:spcPts val="0"/>
              </a:spcBef>
              <a:spcAft>
                <a:spcPts val="0"/>
              </a:spcAft>
              <a:buSzPts val="1200"/>
              <a:buChar char="○"/>
            </a:pPr>
            <a:r>
              <a:rPr lang="it" sz="1200">
                <a:latin typeface="Courier New"/>
                <a:ea typeface="Courier New"/>
                <a:cs typeface="Courier New"/>
                <a:sym typeface="Courier New"/>
              </a:rPr>
              <a:t>List&lt;?&gt; l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ArrayList&lt;?&gt;</a:t>
            </a:r>
            <a:r>
              <a:rPr lang="it" sz="1200"/>
              <a:t> (Hibernate mantiene l’ordine degli elementi con una colonna aggiuntiva contenente l’indice)</a:t>
            </a:r>
            <a:endParaRPr sz="1200"/>
          </a:p>
          <a:p>
            <a:pPr indent="-304800" lvl="1" marL="914400" rtl="0" algn="l">
              <a:spcBef>
                <a:spcPts val="0"/>
              </a:spcBef>
              <a:spcAft>
                <a:spcPts val="0"/>
              </a:spcAft>
              <a:buSzPts val="1200"/>
              <a:buChar char="○"/>
            </a:pPr>
            <a:r>
              <a:rPr lang="it" sz="1200">
                <a:latin typeface="Courier New"/>
                <a:ea typeface="Courier New"/>
                <a:cs typeface="Courier New"/>
                <a:sym typeface="Courier New"/>
              </a:rPr>
              <a:t>Collection&lt;?&gt; l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ArrayList&lt;?&gt;</a:t>
            </a:r>
            <a:r>
              <a:rPr lang="it" sz="1200"/>
              <a:t> (l’ordine degli elementi non è preservato)</a:t>
            </a:r>
            <a:endParaRPr sz="1200"/>
          </a:p>
          <a:p>
            <a:pPr indent="-304800" lvl="1" marL="914400" rtl="0" algn="l">
              <a:spcBef>
                <a:spcPts val="0"/>
              </a:spcBef>
              <a:spcAft>
                <a:spcPts val="0"/>
              </a:spcAft>
              <a:buSzPts val="1200"/>
              <a:buFont typeface="Courier New"/>
              <a:buChar char="○"/>
            </a:pPr>
            <a:r>
              <a:rPr lang="it" sz="1200">
                <a:latin typeface="Courier New"/>
                <a:ea typeface="Courier New"/>
                <a:cs typeface="Courier New"/>
                <a:sym typeface="Courier New"/>
              </a:rPr>
              <a:t>Map&lt;?&gt; m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HashMap&lt;?&gt;</a:t>
            </a:r>
            <a:endParaRPr sz="1200">
              <a:latin typeface="Courier New"/>
              <a:ea typeface="Courier New"/>
              <a:cs typeface="Courier New"/>
              <a:sym typeface="Courier New"/>
            </a:endParaRPr>
          </a:p>
          <a:p>
            <a:pPr indent="-304800" lvl="1" marL="914400" rtl="0" algn="l">
              <a:spcBef>
                <a:spcPts val="0"/>
              </a:spcBef>
              <a:spcAft>
                <a:spcPts val="0"/>
              </a:spcAft>
              <a:buSzPts val="1200"/>
              <a:buChar char="○"/>
            </a:pPr>
            <a:r>
              <a:rPr lang="it" sz="1200">
                <a:latin typeface="Courier New"/>
                <a:ea typeface="Courier New"/>
                <a:cs typeface="Courier New"/>
                <a:sym typeface="Courier New"/>
              </a:rPr>
              <a:t>SortedMap&lt;?&gt; m = </a:t>
            </a:r>
            <a:r>
              <a:rPr lang="it" sz="1200">
                <a:solidFill>
                  <a:schemeClr val="accent5"/>
                </a:solidFill>
                <a:latin typeface="Courier New"/>
                <a:ea typeface="Courier New"/>
                <a:cs typeface="Courier New"/>
                <a:sym typeface="Courier New"/>
              </a:rPr>
              <a:t>new</a:t>
            </a:r>
            <a:r>
              <a:rPr lang="it" sz="1200">
                <a:latin typeface="Courier New"/>
                <a:ea typeface="Courier New"/>
                <a:cs typeface="Courier New"/>
                <a:sym typeface="Courier New"/>
              </a:rPr>
              <a:t> TreeMap&lt;?&gt;</a:t>
            </a:r>
            <a:r>
              <a:rPr lang="it" sz="1200"/>
              <a:t> (supportato da Hibernate)</a:t>
            </a:r>
            <a:endParaRPr sz="1200"/>
          </a:p>
        </p:txBody>
      </p:sp>
      <p:sp>
        <p:nvSpPr>
          <p:cNvPr id="1117" name="Google Shape;1117;p16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 collections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68"/>
          <p:cNvSpPr txBox="1"/>
          <p:nvPr>
            <p:ph idx="4294967295" type="body"/>
          </p:nvPr>
        </p:nvSpPr>
        <p:spPr>
          <a:xfrm>
            <a:off x="98250" y="754775"/>
            <a:ext cx="6444300" cy="280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a:t>
            </a:r>
            <a:r>
              <a:rPr lang="it" sz="1000">
                <a:solidFill>
                  <a:schemeClr val="accent2"/>
                </a:solidFill>
                <a:latin typeface="Courier New"/>
                <a:ea typeface="Courier New"/>
                <a:cs typeface="Courier New"/>
                <a:sym typeface="Courier New"/>
              </a:rPr>
              <a:t>"people"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@ElementCollection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@CollectionTable(name = </a:t>
            </a:r>
            <a:r>
              <a:rPr lang="it" sz="1000">
                <a:solidFill>
                  <a:schemeClr val="accent2"/>
                </a:solidFill>
                <a:latin typeface="Courier New"/>
                <a:ea typeface="Courier New"/>
                <a:cs typeface="Courier New"/>
                <a:sym typeface="Courier New"/>
              </a:rPr>
              <a:t>"skills"</a:t>
            </a:r>
            <a:r>
              <a:rPr lang="it" sz="1000">
                <a:solidFill>
                  <a:schemeClr val="dk1"/>
                </a:solidFill>
                <a:latin typeface="Courier New"/>
                <a:ea typeface="Courier New"/>
                <a:cs typeface="Courier New"/>
                <a:sym typeface="Courier New"/>
              </a:rPr>
              <a:t>, joinColumns = @JoinColumn(name=</a:t>
            </a:r>
            <a:r>
              <a:rPr lang="it" sz="1000">
                <a:solidFill>
                  <a:schemeClr val="accent2"/>
                </a:solidFill>
                <a:latin typeface="Courier New"/>
                <a:ea typeface="Courier New"/>
                <a:cs typeface="Courier New"/>
                <a:sym typeface="Courier New"/>
              </a:rPr>
              <a:t>"person_id"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"skill"</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Set&lt;String&gt; skills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HashSet&lt;&gt;();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addSkill(String skill) { skills.add(skill);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Set&lt;String&gt; getSkills()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skills;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23" name="Google Shape;1123;p1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a:t>
            </a:r>
            <a:r>
              <a:rPr lang="it">
                <a:latin typeface="Courier New"/>
                <a:ea typeface="Courier New"/>
                <a:cs typeface="Courier New"/>
                <a:sym typeface="Courier New"/>
              </a:rPr>
              <a:t>Set</a:t>
            </a:r>
            <a:endParaRPr>
              <a:latin typeface="Courier New"/>
              <a:ea typeface="Courier New"/>
              <a:cs typeface="Courier New"/>
              <a:sym typeface="Courier New"/>
            </a:endParaRPr>
          </a:p>
        </p:txBody>
      </p:sp>
      <p:graphicFrame>
        <p:nvGraphicFramePr>
          <p:cNvPr id="1124" name="Google Shape;1124;p168"/>
          <p:cNvGraphicFramePr/>
          <p:nvPr/>
        </p:nvGraphicFramePr>
        <p:xfrm>
          <a:off x="6761275" y="754775"/>
          <a:ext cx="3000000" cy="3000000"/>
        </p:xfrm>
        <a:graphic>
          <a:graphicData uri="http://schemas.openxmlformats.org/drawingml/2006/table">
            <a:tbl>
              <a:tblPr>
                <a:noFill/>
                <a:tableStyleId>{AB76CA41-C93A-4715-B317-91CE8366F534}</a:tableStyleId>
              </a:tblPr>
              <a:tblGrid>
                <a:gridCol w="382850"/>
                <a:gridCol w="948375"/>
                <a:gridCol w="908925"/>
              </a:tblGrid>
              <a:tr h="381000">
                <a:tc gridSpan="3">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people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Mario</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Rossi</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125" name="Google Shape;1125;p168"/>
          <p:cNvGraphicFramePr/>
          <p:nvPr/>
        </p:nvGraphicFramePr>
        <p:xfrm>
          <a:off x="7657450" y="2033500"/>
          <a:ext cx="3000000" cy="3000000"/>
        </p:xfrm>
        <a:graphic>
          <a:graphicData uri="http://schemas.openxmlformats.org/drawingml/2006/table">
            <a:tbl>
              <a:tblPr>
                <a:noFill/>
                <a:tableStyleId>{AB76CA41-C93A-4715-B317-91CE8366F534}</a:tableStyleId>
              </a:tblPr>
              <a:tblGrid>
                <a:gridCol w="870100"/>
                <a:gridCol w="473875"/>
              </a:tblGrid>
              <a:tr h="381000">
                <a:tc gridSpan="2">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skills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person_id</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skill</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java</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c++</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26" name="Google Shape;1126;p168"/>
          <p:cNvSpPr txBox="1"/>
          <p:nvPr>
            <p:ph idx="4294967295" type="body"/>
          </p:nvPr>
        </p:nvSpPr>
        <p:spPr>
          <a:xfrm>
            <a:off x="98250" y="3557500"/>
            <a:ext cx="9005700" cy="1586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PersonRepository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ListCrudRepository&lt;Person, Long&gt;, PagingAndSortingRepository&lt;Person,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a:t>
            </a:r>
            <a:r>
              <a:rPr lang="it" sz="1000">
                <a:solidFill>
                  <a:schemeClr val="accent2"/>
                </a:solidFill>
                <a:latin typeface="Courier New"/>
                <a:ea typeface="Courier New"/>
                <a:cs typeface="Courier New"/>
                <a:sym typeface="Courier New"/>
              </a:rPr>
              <a:t>"select p from Person p inner join fetch p.skills where p.id = :id"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 findPersonWithSkills(</a:t>
            </a:r>
            <a:r>
              <a:rPr lang="it" sz="1000">
                <a:solidFill>
                  <a:schemeClr val="dk1"/>
                </a:solidFill>
                <a:latin typeface="Courier New"/>
                <a:ea typeface="Courier New"/>
                <a:cs typeface="Courier New"/>
                <a:sym typeface="Courier New"/>
              </a:rPr>
              <a:t>@Param(</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@Query(value = </a:t>
            </a:r>
            <a:r>
              <a:rPr lang="it" sz="1000">
                <a:solidFill>
                  <a:schemeClr val="accent2"/>
                </a:solidFill>
                <a:latin typeface="Courier New"/>
                <a:ea typeface="Courier New"/>
                <a:cs typeface="Courier New"/>
                <a:sym typeface="Courier New"/>
              </a:rPr>
              <a:t>"select skill from skills where person_id=?"</a:t>
            </a:r>
            <a:r>
              <a:rPr lang="it" sz="1000">
                <a:solidFill>
                  <a:schemeClr val="dk1"/>
                </a:solidFill>
                <a:latin typeface="Courier New"/>
                <a:ea typeface="Courier New"/>
                <a:cs typeface="Courier New"/>
                <a:sym typeface="Courier New"/>
              </a:rPr>
              <a:t>, nativeQuery = true)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Set&lt;String&gt; findPersonSkillsWithSkillsSQLQuery(Long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69"/>
          <p:cNvSpPr txBox="1"/>
          <p:nvPr>
            <p:ph idx="4294967295" type="body"/>
          </p:nvPr>
        </p:nvSpPr>
        <p:spPr>
          <a:xfrm>
            <a:off x="98250" y="754775"/>
            <a:ext cx="6569400" cy="2985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a:t>
            </a:r>
            <a:r>
              <a:rPr lang="it" sz="1000">
                <a:solidFill>
                  <a:schemeClr val="accent2"/>
                </a:solidFill>
                <a:latin typeface="Courier New"/>
                <a:ea typeface="Courier New"/>
                <a:cs typeface="Courier New"/>
                <a:sym typeface="Courier New"/>
              </a:rPr>
              <a:t>"people"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@GeneratedValue(strategy = GenerationType.IDENTITY)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@ElementCollection</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@CollectionTable(name = </a:t>
            </a:r>
            <a:r>
              <a:rPr lang="it" sz="1000">
                <a:solidFill>
                  <a:schemeClr val="accent2"/>
                </a:solidFill>
                <a:latin typeface="Courier New"/>
                <a:ea typeface="Courier New"/>
                <a:cs typeface="Courier New"/>
                <a:sym typeface="Courier New"/>
              </a:rPr>
              <a:t>"skills"</a:t>
            </a:r>
            <a:r>
              <a:rPr lang="it" sz="1000">
                <a:solidFill>
                  <a:schemeClr val="dk1"/>
                </a:solidFill>
                <a:latin typeface="Courier New"/>
                <a:ea typeface="Courier New"/>
                <a:cs typeface="Courier New"/>
                <a:sym typeface="Courier New"/>
              </a:rPr>
              <a:t>, joinColumns = @JoinColumn(name=</a:t>
            </a:r>
            <a:r>
              <a:rPr lang="it" sz="1000">
                <a:solidFill>
                  <a:schemeClr val="accent2"/>
                </a:solidFill>
                <a:latin typeface="Courier New"/>
                <a:ea typeface="Courier New"/>
                <a:cs typeface="Courier New"/>
                <a:sym typeface="Courier New"/>
              </a:rPr>
              <a:t>"person_id"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@MapKeyColumn(name=</a:t>
            </a:r>
            <a:r>
              <a:rPr lang="it" sz="1000">
                <a:solidFill>
                  <a:schemeClr val="accent2"/>
                </a:solidFill>
                <a:latin typeface="Courier New"/>
                <a:ea typeface="Courier New"/>
                <a:cs typeface="Courier New"/>
                <a:sym typeface="Courier New"/>
              </a:rPr>
              <a:t>"skill"</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"level"</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Map&lt;String, Integer&gt; skills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HashMap&lt;&gt;();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addSkill(String skill, Integer level) { skills.put(skill, level);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Map&lt;String, Integer&gt; getSkills()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skills;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32" name="Google Shape;1132;p16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Esempio: </a:t>
            </a:r>
            <a:r>
              <a:rPr lang="it">
                <a:latin typeface="Courier New"/>
                <a:ea typeface="Courier New"/>
                <a:cs typeface="Courier New"/>
                <a:sym typeface="Courier New"/>
              </a:rPr>
              <a:t>Map</a:t>
            </a:r>
            <a:endParaRPr>
              <a:latin typeface="Courier New"/>
              <a:ea typeface="Courier New"/>
              <a:cs typeface="Courier New"/>
              <a:sym typeface="Courier New"/>
            </a:endParaRPr>
          </a:p>
        </p:txBody>
      </p:sp>
      <p:graphicFrame>
        <p:nvGraphicFramePr>
          <p:cNvPr id="1133" name="Google Shape;1133;p169"/>
          <p:cNvGraphicFramePr/>
          <p:nvPr/>
        </p:nvGraphicFramePr>
        <p:xfrm>
          <a:off x="6761275" y="754775"/>
          <a:ext cx="3000000" cy="3000000"/>
        </p:xfrm>
        <a:graphic>
          <a:graphicData uri="http://schemas.openxmlformats.org/drawingml/2006/table">
            <a:tbl>
              <a:tblPr>
                <a:noFill/>
                <a:tableStyleId>{AB76CA41-C93A-4715-B317-91CE8366F534}</a:tableStyleId>
              </a:tblPr>
              <a:tblGrid>
                <a:gridCol w="382850"/>
                <a:gridCol w="948375"/>
                <a:gridCol w="908925"/>
              </a:tblGrid>
              <a:tr h="381000">
                <a:tc gridSpan="3">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people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id</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first_name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last_name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Mario</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Rossi</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134" name="Google Shape;1134;p169"/>
          <p:cNvGraphicFramePr/>
          <p:nvPr/>
        </p:nvGraphicFramePr>
        <p:xfrm>
          <a:off x="6761275" y="2033500"/>
          <a:ext cx="3000000" cy="3000000"/>
        </p:xfrm>
        <a:graphic>
          <a:graphicData uri="http://schemas.openxmlformats.org/drawingml/2006/table">
            <a:tbl>
              <a:tblPr>
                <a:noFill/>
                <a:tableStyleId>{AB76CA41-C93A-4715-B317-91CE8366F534}</a:tableStyleId>
              </a:tblPr>
              <a:tblGrid>
                <a:gridCol w="1072200"/>
                <a:gridCol w="583975"/>
                <a:gridCol w="583975"/>
              </a:tblGrid>
              <a:tr h="269275">
                <a:tc gridSpan="3">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skills</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2853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person_id</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skill</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level</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3075">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java</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1250">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1</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c++</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2</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35" name="Google Shape;1135;p169"/>
          <p:cNvSpPr txBox="1"/>
          <p:nvPr>
            <p:ph idx="4294967295" type="body"/>
          </p:nvPr>
        </p:nvSpPr>
        <p:spPr>
          <a:xfrm>
            <a:off x="98250" y="3884725"/>
            <a:ext cx="9005700" cy="1220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PersonRepository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ListCrudRepository&lt;Person, Long&gt;, PagingAndSortingRepository&lt;Person,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a:t>
            </a:r>
            <a:r>
              <a:rPr lang="it" sz="1000">
                <a:solidFill>
                  <a:schemeClr val="accent2"/>
                </a:solidFill>
                <a:latin typeface="Courier New"/>
                <a:ea typeface="Courier New"/>
                <a:cs typeface="Courier New"/>
                <a:sym typeface="Courier New"/>
              </a:rPr>
              <a:t>"select p from Person p inner join fetch p.skills where p.id = :id"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Person findPersonWithSkills(</a:t>
            </a:r>
            <a:r>
              <a:rPr lang="it" sz="1000">
                <a:solidFill>
                  <a:schemeClr val="dk1"/>
                </a:solidFill>
                <a:latin typeface="Courier New"/>
                <a:ea typeface="Courier New"/>
                <a:cs typeface="Courier New"/>
                <a:sym typeface="Courier New"/>
              </a:rPr>
              <a:t>@Param(</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70"/>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Abbiamo tre tipi di associazioni: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associazioni 1 a 1</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associazioni 1 a molti</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associazioni molti a molti</a:t>
            </a:r>
            <a:r>
              <a:rPr lang="it" sz="1200"/>
              <a:t>.</a:t>
            </a:r>
            <a:endParaRPr sz="1200"/>
          </a:p>
        </p:txBody>
      </p:sp>
      <p:sp>
        <p:nvSpPr>
          <p:cNvPr id="1141" name="Google Shape;1141;p17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delle associazioni</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71"/>
          <p:cNvSpPr txBox="1"/>
          <p:nvPr>
            <p:ph idx="4294967295" type="body"/>
          </p:nvPr>
        </p:nvSpPr>
        <p:spPr>
          <a:xfrm>
            <a:off x="98250" y="969400"/>
            <a:ext cx="8941800" cy="4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@Entity(name = </a:t>
            </a:r>
            <a:r>
              <a:rPr lang="it" sz="1000">
                <a:solidFill>
                  <a:schemeClr val="accent2"/>
                </a:solidFill>
                <a:latin typeface="Courier New"/>
                <a:ea typeface="Courier New"/>
                <a:cs typeface="Courier New"/>
                <a:sym typeface="Courier New"/>
              </a:rPr>
              <a:t>"Phone"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Phone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number;</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@OneToOne(mappedBy = </a:t>
            </a:r>
            <a:r>
              <a:rPr lang="it" sz="1000">
                <a:solidFill>
                  <a:schemeClr val="accent2"/>
                </a:solidFill>
                <a:latin typeface="Courier New"/>
                <a:ea typeface="Courier New"/>
                <a:cs typeface="Courier New"/>
                <a:sym typeface="Courier New"/>
              </a:rPr>
              <a:t>"phone"</a:t>
            </a:r>
            <a:r>
              <a:rPr lang="it" sz="1000">
                <a:solidFill>
                  <a:schemeClr val="dk1"/>
                </a:solidFill>
                <a:latin typeface="Courier New"/>
                <a:ea typeface="Courier New"/>
                <a:cs typeface="Courier New"/>
                <a:sym typeface="Courier New"/>
              </a:rPr>
              <a:t>, cascade = CascadeType.ALL, orphanRemoval = true, fetch = FetchType.LAZY)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PhoneDetails details;</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addDetails(PhoneDetails details) { details.setPhone(</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.details = details;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removeDetails()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(details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details.setPhone(</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.details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setNumber(String number)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.number = number;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147" name="Google Shape;1147;p17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1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Domain Logic Patterns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72"/>
          <p:cNvSpPr txBox="1"/>
          <p:nvPr>
            <p:ph idx="4294967295" type="body"/>
          </p:nvPr>
        </p:nvSpPr>
        <p:spPr>
          <a:xfrm>
            <a:off x="460950" y="9694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@Entity(name = </a:t>
            </a:r>
            <a:r>
              <a:rPr lang="it" sz="1000">
                <a:solidFill>
                  <a:schemeClr val="accent2"/>
                </a:solidFill>
                <a:latin typeface="Courier New"/>
                <a:ea typeface="Courier New"/>
                <a:cs typeface="Courier New"/>
                <a:sym typeface="Courier New"/>
              </a:rPr>
              <a:t>"PhoneDetails"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PhoneDetails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provider;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technology;</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@OneToOne(fetch = FetchType.LAZY)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@JoinColumn(name = </a:t>
            </a:r>
            <a:r>
              <a:rPr lang="it" sz="1000">
                <a:solidFill>
                  <a:schemeClr val="accent2"/>
                </a:solidFill>
                <a:latin typeface="Courier New"/>
                <a:ea typeface="Courier New"/>
                <a:cs typeface="Courier New"/>
                <a:sym typeface="Courier New"/>
              </a:rPr>
              <a:t>"phone_id"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Phone phone;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PhoneDetails()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PhoneDetails(String provider, String technology)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.provider = provider;</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.technology = technology;</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setPhone(Phone phone)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.phone = phone;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153" name="Google Shape;1153;p17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1 (2)</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73"/>
          <p:cNvSpPr txBox="1"/>
          <p:nvPr>
            <p:ph idx="4294967295" type="body"/>
          </p:nvPr>
        </p:nvSpPr>
        <p:spPr>
          <a:xfrm>
            <a:off x="460950" y="9694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PhoneRepository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ListCrudRepository&lt;Phone,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a:t>
            </a:r>
            <a:r>
              <a:rPr lang="it" sz="1000">
                <a:solidFill>
                  <a:schemeClr val="accent2"/>
                </a:solidFill>
                <a:latin typeface="Courier New"/>
                <a:ea typeface="Courier New"/>
                <a:cs typeface="Courier New"/>
                <a:sym typeface="Courier New"/>
              </a:rPr>
              <a:t>"select p from Phone p inner join fetch p.details"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List&lt;Phone&gt; findAllWithPhoneDetails();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t>Uso:</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Phone p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Phone();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p.setNumber(</a:t>
            </a:r>
            <a:r>
              <a:rPr lang="it" sz="1000">
                <a:solidFill>
                  <a:schemeClr val="accent2"/>
                </a:solidFill>
                <a:latin typeface="Courier New"/>
                <a:ea typeface="Courier New"/>
                <a:cs typeface="Courier New"/>
                <a:sym typeface="Courier New"/>
              </a:rPr>
              <a:t>"3280123456"</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p.addDetails(</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PhoneDetails(</a:t>
            </a:r>
            <a:r>
              <a:rPr lang="it" sz="1000">
                <a:solidFill>
                  <a:schemeClr val="accent2"/>
                </a:solidFill>
                <a:latin typeface="Courier New"/>
                <a:ea typeface="Courier New"/>
                <a:cs typeface="Courier New"/>
                <a:sym typeface="Courier New"/>
              </a:rPr>
              <a:t>"Iliad"</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"5g"</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repository.save(p);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repository.findAllWithPhoneDetails().forEach(System.out::println);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System.out.println(</a:t>
            </a:r>
            <a:r>
              <a:rPr lang="it" sz="1000">
                <a:solidFill>
                  <a:schemeClr val="accent2"/>
                </a:solidFill>
                <a:latin typeface="Courier New"/>
                <a:ea typeface="Courier New"/>
                <a:cs typeface="Courier New"/>
                <a:sym typeface="Courier New"/>
              </a:rPr>
              <a:t>"Remove"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p.removeDetails();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repository.save(p);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System.out.println(repository.count());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repository.findAll().forEach(System.out::println);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repository.findAllWithPhoneDetails().forEach(System.out::println);</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159" name="Google Shape;1159;p17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1 (3)</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74"/>
          <p:cNvSpPr txBox="1"/>
          <p:nvPr>
            <p:ph idx="4294967295" type="body"/>
          </p:nvPr>
        </p:nvSpPr>
        <p:spPr>
          <a:xfrm>
            <a:off x="98250" y="734850"/>
            <a:ext cx="8826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 = </a:t>
            </a:r>
            <a:r>
              <a:rPr lang="it" sz="1000">
                <a:solidFill>
                  <a:schemeClr val="accent2"/>
                </a:solidFill>
                <a:latin typeface="Courier New"/>
                <a:ea typeface="Courier New"/>
                <a:cs typeface="Courier New"/>
                <a:sym typeface="Courier New"/>
              </a:rPr>
              <a:t>"post"</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Post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content;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@OneToMany(mappedBy = </a:t>
            </a:r>
            <a:r>
              <a:rPr lang="it" sz="1000">
                <a:solidFill>
                  <a:schemeClr val="accent2"/>
                </a:solidFill>
                <a:latin typeface="Courier New"/>
                <a:ea typeface="Courier New"/>
                <a:cs typeface="Courier New"/>
                <a:sym typeface="Courier New"/>
              </a:rPr>
              <a:t>"post"</a:t>
            </a:r>
            <a:r>
              <a:rPr lang="it" sz="1000">
                <a:solidFill>
                  <a:schemeClr val="dk1"/>
                </a:solidFill>
                <a:latin typeface="Courier New"/>
                <a:ea typeface="Courier New"/>
                <a:cs typeface="Courier New"/>
                <a:sym typeface="Courier New"/>
              </a:rPr>
              <a:t>, cascade = CascadeType.ALL, orphanRemoval = true)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List&lt;Comment&gt; comments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ArrayList&lt;&gt;();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Post()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addComment(Comment comment) { comments.add(comment); comment.setPost(</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removeComment(Comment comment) { comments.remove(comment); comment.setPost(</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List&lt;Comment&gt; getComments()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Collections.unmodifiableList(comments);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1165" name="Google Shape;1165;p17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molti (1)</a:t>
            </a:r>
            <a:endParaRPr/>
          </a:p>
        </p:txBody>
      </p:sp>
      <p:graphicFrame>
        <p:nvGraphicFramePr>
          <p:cNvPr id="1166" name="Google Shape;1166;p174"/>
          <p:cNvGraphicFramePr/>
          <p:nvPr/>
        </p:nvGraphicFramePr>
        <p:xfrm>
          <a:off x="5588338" y="3638550"/>
          <a:ext cx="3000000" cy="3000000"/>
        </p:xfrm>
        <a:graphic>
          <a:graphicData uri="http://schemas.openxmlformats.org/drawingml/2006/table">
            <a:tbl>
              <a:tblPr>
                <a:noFill/>
                <a:tableStyleId>{AB76CA41-C93A-4715-B317-91CE8366F534}</a:tableStyleId>
              </a:tblPr>
              <a:tblGrid>
                <a:gridCol w="382850"/>
                <a:gridCol w="796025"/>
              </a:tblGrid>
              <a:tr h="190175">
                <a:tc gridSpan="2">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Post</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182225">
                <a:tc>
                  <a:txBody>
                    <a:bodyPr/>
                    <a:lstStyle/>
                    <a:p>
                      <a:pPr indent="0" lvl="0" marL="0" rtl="0" algn="l">
                        <a:spcBef>
                          <a:spcPts val="0"/>
                        </a:spcBef>
                        <a:spcAft>
                          <a:spcPts val="0"/>
                        </a:spcAft>
                        <a:buNone/>
                      </a:pPr>
                      <a:r>
                        <a:rPr b="1" lang="it" sz="1000">
                          <a:solidFill>
                            <a:schemeClr val="lt2"/>
                          </a:solidFill>
                          <a:latin typeface="Roboto"/>
                          <a:ea typeface="Roboto"/>
                          <a:cs typeface="Roboto"/>
                          <a:sym typeface="Roboto"/>
                        </a:rPr>
                        <a:t>id</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it" sz="1000">
                          <a:solidFill>
                            <a:schemeClr val="lt2"/>
                          </a:solidFill>
                          <a:latin typeface="Roboto"/>
                          <a:ea typeface="Roboto"/>
                          <a:cs typeface="Roboto"/>
                          <a:sym typeface="Roboto"/>
                        </a:rPr>
                        <a:t>content</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ciao a tutti</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167" name="Google Shape;1167;p174"/>
          <p:cNvGraphicFramePr/>
          <p:nvPr/>
        </p:nvGraphicFramePr>
        <p:xfrm>
          <a:off x="6901313" y="3638550"/>
          <a:ext cx="3000000" cy="3000000"/>
        </p:xfrm>
        <a:graphic>
          <a:graphicData uri="http://schemas.openxmlformats.org/drawingml/2006/table">
            <a:tbl>
              <a:tblPr>
                <a:noFill/>
                <a:tableStyleId>{AB76CA41-C93A-4715-B317-91CE8366F534}</a:tableStyleId>
              </a:tblPr>
              <a:tblGrid>
                <a:gridCol w="382850"/>
                <a:gridCol w="613975"/>
                <a:gridCol w="1063750"/>
              </a:tblGrid>
              <a:tr h="143750">
                <a:tc gridSpan="3">
                  <a:txBody>
                    <a:bodyPr/>
                    <a:lstStyle/>
                    <a:p>
                      <a:pPr indent="0" lvl="0" marL="0" rtl="0" algn="ctr">
                        <a:spcBef>
                          <a:spcPts val="0"/>
                        </a:spcBef>
                        <a:spcAft>
                          <a:spcPts val="0"/>
                        </a:spcAft>
                        <a:buNone/>
                      </a:pPr>
                      <a:r>
                        <a:rPr b="1" lang="it" sz="1000">
                          <a:solidFill>
                            <a:schemeClr val="lt2"/>
                          </a:solidFill>
                          <a:latin typeface="Roboto"/>
                          <a:ea typeface="Roboto"/>
                          <a:cs typeface="Roboto"/>
                          <a:sym typeface="Roboto"/>
                        </a:rPr>
                        <a:t>Comments</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88300">
                <a:tc>
                  <a:txBody>
                    <a:bodyPr/>
                    <a:lstStyle/>
                    <a:p>
                      <a:pPr indent="0" lvl="0" marL="0" rtl="0" algn="l">
                        <a:spcBef>
                          <a:spcPts val="0"/>
                        </a:spcBef>
                        <a:spcAft>
                          <a:spcPts val="0"/>
                        </a:spcAft>
                        <a:buNone/>
                      </a:pPr>
                      <a:r>
                        <a:rPr b="1" lang="it" sz="1000">
                          <a:solidFill>
                            <a:schemeClr val="lt2"/>
                          </a:solidFill>
                          <a:latin typeface="Roboto"/>
                          <a:ea typeface="Roboto"/>
                          <a:cs typeface="Roboto"/>
                          <a:sym typeface="Roboto"/>
                        </a:rPr>
                        <a:t>id</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it" sz="1000">
                          <a:solidFill>
                            <a:schemeClr val="lt2"/>
                          </a:solidFill>
                          <a:latin typeface="Roboto"/>
                          <a:ea typeface="Roboto"/>
                          <a:cs typeface="Roboto"/>
                          <a:sym typeface="Roboto"/>
                        </a:rPr>
                        <a:t>post_id</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it" sz="1000">
                          <a:solidFill>
                            <a:schemeClr val="lt2"/>
                          </a:solidFill>
                          <a:latin typeface="Roboto"/>
                          <a:ea typeface="Roboto"/>
                          <a:cs typeface="Roboto"/>
                          <a:sym typeface="Roboto"/>
                        </a:rPr>
                        <a:t>content</a:t>
                      </a:r>
                      <a:endParaRPr b="1"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1950">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ciao</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31525">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1</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2</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000">
                          <a:solidFill>
                            <a:schemeClr val="lt2"/>
                          </a:solidFill>
                          <a:latin typeface="Roboto"/>
                          <a:ea typeface="Roboto"/>
                          <a:cs typeface="Roboto"/>
                          <a:sym typeface="Roboto"/>
                        </a:rPr>
                        <a:t>ciao anche a te</a:t>
                      </a:r>
                      <a:endParaRPr sz="10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75"/>
          <p:cNvSpPr txBox="1"/>
          <p:nvPr>
            <p:ph idx="4294967295" type="body"/>
          </p:nvPr>
        </p:nvSpPr>
        <p:spPr>
          <a:xfrm>
            <a:off x="98250" y="734850"/>
            <a:ext cx="8826600" cy="40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 = </a:t>
            </a:r>
            <a:r>
              <a:rPr lang="it" sz="1000">
                <a:solidFill>
                  <a:schemeClr val="accent2"/>
                </a:solidFill>
                <a:latin typeface="Courier New"/>
                <a:ea typeface="Courier New"/>
                <a:cs typeface="Courier New"/>
                <a:sym typeface="Courier New"/>
              </a:rPr>
              <a:t>"comment"</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Comment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Long id;</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content;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username;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@ManyToOne(fetch = FetchType.LAZY)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Post post;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Comment()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Comment(String content, String username)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.content = content;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.username = username;</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void</a:t>
            </a:r>
            <a:r>
              <a:rPr lang="it" sz="1000">
                <a:latin typeface="Courier New"/>
                <a:ea typeface="Courier New"/>
                <a:cs typeface="Courier New"/>
                <a:sym typeface="Courier New"/>
              </a:rPr>
              <a:t> setPost(Post post)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.post = post;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Post getPost()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post;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boolean</a:t>
            </a:r>
            <a:r>
              <a:rPr lang="it" sz="1000">
                <a:latin typeface="Courier New"/>
                <a:ea typeface="Courier New"/>
                <a:cs typeface="Courier New"/>
                <a:sym typeface="Courier New"/>
              </a:rPr>
              <a:t> equals(Object o) { </a:t>
            </a: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int</a:t>
            </a:r>
            <a:r>
              <a:rPr lang="it" sz="1000">
                <a:latin typeface="Courier New"/>
                <a:ea typeface="Courier New"/>
                <a:cs typeface="Courier New"/>
                <a:sym typeface="Courier New"/>
              </a:rPr>
              <a:t> hashCode() { </a:t>
            </a: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173" name="Google Shape;1173;p17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molti (2)</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176"/>
          <p:cNvSpPr txBox="1"/>
          <p:nvPr>
            <p:ph idx="4294967295" type="body"/>
          </p:nvPr>
        </p:nvSpPr>
        <p:spPr>
          <a:xfrm>
            <a:off x="98250" y="658650"/>
            <a:ext cx="8826600" cy="44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PostRepository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ListCrudRepository&lt;Post,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a:t>
            </a:r>
            <a:r>
              <a:rPr lang="it" sz="1000">
                <a:solidFill>
                  <a:schemeClr val="accent2"/>
                </a:solidFill>
                <a:latin typeface="Courier New"/>
                <a:ea typeface="Courier New"/>
                <a:cs typeface="Courier New"/>
                <a:sym typeface="Courier New"/>
              </a:rPr>
              <a:t>"select p from Post p inner join fetch p.comments"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List&lt;Post&gt; findAllWithComments();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CommentRepository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ListCrudRepository&lt;Comment, Long&gt;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t>Uso:</a:t>
            </a:r>
            <a:endParaRPr sz="1000"/>
          </a:p>
          <a:p>
            <a:pPr indent="0" lvl="0" marL="0" rtl="0" algn="l">
              <a:spcBef>
                <a:spcPts val="0"/>
              </a:spcBef>
              <a:spcAft>
                <a:spcPts val="0"/>
              </a:spcAft>
              <a:buNone/>
            </a:pPr>
            <a:r>
              <a:rPr lang="it" sz="1000">
                <a:latin typeface="Courier New"/>
                <a:ea typeface="Courier New"/>
                <a:cs typeface="Courier New"/>
                <a:sym typeface="Courier New"/>
              </a:rPr>
              <a:t>Post p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Post();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p.setContent(</a:t>
            </a:r>
            <a:r>
              <a:rPr lang="it" sz="1000">
                <a:solidFill>
                  <a:schemeClr val="accent2"/>
                </a:solidFill>
                <a:latin typeface="Courier New"/>
                <a:ea typeface="Courier New"/>
                <a:cs typeface="Courier New"/>
                <a:sym typeface="Courier New"/>
              </a:rPr>
              <a:t>"ciao a tutti"</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p.addComment(</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Comment(</a:t>
            </a:r>
            <a:r>
              <a:rPr lang="it" sz="1000">
                <a:solidFill>
                  <a:schemeClr val="accent2"/>
                </a:solidFill>
                <a:latin typeface="Courier New"/>
                <a:ea typeface="Courier New"/>
                <a:cs typeface="Courier New"/>
                <a:sym typeface="Courier New"/>
              </a:rPr>
              <a:t>"ciao"</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"mario"</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p.addComment(</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Comment(</a:t>
            </a:r>
            <a:r>
              <a:rPr lang="it" sz="1000">
                <a:solidFill>
                  <a:schemeClr val="accent2"/>
                </a:solidFill>
                <a:latin typeface="Courier New"/>
                <a:ea typeface="Courier New"/>
                <a:cs typeface="Courier New"/>
                <a:sym typeface="Courier New"/>
              </a:rPr>
              <a:t>"ciao anche a te"</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"simona"</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postRepository.save(p);</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postRepository.findAllWithComments().forEach(System.out::println);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System.out.println(</a:t>
            </a:r>
            <a:r>
              <a:rPr lang="it" sz="1000">
                <a:solidFill>
                  <a:schemeClr val="accent2"/>
                </a:solidFill>
                <a:latin typeface="Courier New"/>
                <a:ea typeface="Courier New"/>
                <a:cs typeface="Courier New"/>
                <a:sym typeface="Courier New"/>
              </a:rPr>
              <a:t>"...Removing first comment"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Use of commentRepository to remove comments. Note that memory object may still have a reference to the comment!</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commentRepository.delete(p.getComments().get(0));</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List&lt;Post&gt; allPosts = postRepository.findAllWithComments();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Comment firstComment = allPosts.get(0).getComments().get(0);</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3"/>
                </a:solidFill>
                <a:latin typeface="Courier New"/>
                <a:ea typeface="Courier New"/>
                <a:cs typeface="Courier New"/>
                <a:sym typeface="Courier New"/>
              </a:rPr>
              <a:t>// This automatically remove the comment since we used the option: orphanRemoval = true</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allPosts.get(0).removeComment(firstComment);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postRepository.save(allPosts.get(0));</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postRepository.findAllWithComments().forEach(System.out::println);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postRepository.delete(p); </a:t>
            </a:r>
            <a:r>
              <a:rPr lang="it" sz="1000">
                <a:solidFill>
                  <a:schemeClr val="accent3"/>
                </a:solidFill>
                <a:latin typeface="Courier New"/>
                <a:ea typeface="Courier New"/>
                <a:cs typeface="Courier New"/>
                <a:sym typeface="Courier New"/>
              </a:rPr>
              <a:t>// Here we remove the post and all the comments</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postRepository.findAllWithComments().forEach(System.out::println);</a:t>
            </a:r>
            <a:endParaRPr sz="1000">
              <a:latin typeface="Courier New"/>
              <a:ea typeface="Courier New"/>
              <a:cs typeface="Courier New"/>
              <a:sym typeface="Courier New"/>
            </a:endParaRPr>
          </a:p>
        </p:txBody>
      </p:sp>
      <p:sp>
        <p:nvSpPr>
          <p:cNvPr id="1179" name="Google Shape;1179;p17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1 a molti (3)</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77"/>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Possiamo usare due metodi per gestire le associazioni molti a molti:</a:t>
            </a:r>
            <a:endParaRPr sz="1200"/>
          </a:p>
          <a:p>
            <a:pPr indent="-304800" lvl="0" marL="457200" rtl="0" algn="l">
              <a:spcBef>
                <a:spcPts val="0"/>
              </a:spcBef>
              <a:spcAft>
                <a:spcPts val="0"/>
              </a:spcAft>
              <a:buSzPts val="1200"/>
              <a:buChar char="●"/>
            </a:pPr>
            <a:r>
              <a:rPr lang="it" sz="1200"/>
              <a:t>Usando l’annotazione </a:t>
            </a:r>
            <a:r>
              <a:rPr lang="it" sz="1200">
                <a:solidFill>
                  <a:schemeClr val="dk1"/>
                </a:solidFill>
                <a:latin typeface="Courier New"/>
                <a:ea typeface="Courier New"/>
                <a:cs typeface="Courier New"/>
                <a:sym typeface="Courier New"/>
              </a:rPr>
              <a:t>@ManyToMany</a:t>
            </a:r>
            <a:r>
              <a:rPr lang="it" sz="1200"/>
              <a:t>.</a:t>
            </a:r>
            <a:endParaRPr sz="1200"/>
          </a:p>
          <a:p>
            <a:pPr indent="-304800" lvl="0" marL="457200" rtl="0" algn="l">
              <a:spcBef>
                <a:spcPts val="0"/>
              </a:spcBef>
              <a:spcAft>
                <a:spcPts val="0"/>
              </a:spcAft>
              <a:buSzPts val="1200"/>
              <a:buChar char="●"/>
            </a:pPr>
            <a:r>
              <a:rPr lang="it" sz="1200"/>
              <a:t>Gestendo l’associazione come due </a:t>
            </a:r>
            <a:r>
              <a:rPr lang="it" sz="1200" u="sng">
                <a:solidFill>
                  <a:schemeClr val="hlink"/>
                </a:solidFill>
                <a:hlinkClick action="ppaction://hlinksldjump" r:id="rId3"/>
              </a:rPr>
              <a:t>associazioni 1 a molti</a:t>
            </a:r>
            <a:r>
              <a:rPr lang="it" sz="1200"/>
              <a:t>, quindi aggiungendo esplicitamente una classe intermedia.</a:t>
            </a:r>
            <a:endParaRPr sz="1200"/>
          </a:p>
        </p:txBody>
      </p:sp>
      <p:sp>
        <p:nvSpPr>
          <p:cNvPr id="1185" name="Google Shape;1185;p17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178"/>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Courier New"/>
                <a:ea typeface="Courier New"/>
                <a:cs typeface="Courier New"/>
                <a:sym typeface="Courier New"/>
              </a:rPr>
              <a:t>@Entity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@Table(name=</a:t>
            </a:r>
            <a:r>
              <a:rPr lang="it" sz="900">
                <a:solidFill>
                  <a:schemeClr val="accent2"/>
                </a:solidFill>
                <a:latin typeface="Courier New"/>
                <a:ea typeface="Courier New"/>
                <a:cs typeface="Courier New"/>
                <a:sym typeface="Courier New"/>
              </a:rPr>
              <a:t>"people"</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Person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@Id</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@GeneratedValue(strategy = GenerationType.IDENTITY)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a:t>
            </a:r>
            <a:r>
              <a:rPr lang="it" sz="900">
                <a:solidFill>
                  <a:schemeClr val="accent2"/>
                </a:solidFill>
                <a:latin typeface="Courier New"/>
                <a:ea typeface="Courier New"/>
                <a:cs typeface="Courier New"/>
                <a:sym typeface="Courier New"/>
              </a:rPr>
              <a:t>"id"</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long</a:t>
            </a:r>
            <a:r>
              <a:rPr lang="it" sz="900">
                <a:latin typeface="Courier New"/>
                <a:ea typeface="Courier New"/>
                <a:cs typeface="Courier New"/>
                <a:sym typeface="Courier New"/>
              </a:rPr>
              <a:t> id;</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a:t>
            </a:r>
            <a:r>
              <a:rPr lang="it" sz="900">
                <a:solidFill>
                  <a:schemeClr val="accent2"/>
                </a:solidFill>
                <a:latin typeface="Courier New"/>
                <a:ea typeface="Courier New"/>
                <a:cs typeface="Courier New"/>
                <a:sym typeface="Courier New"/>
              </a:rPr>
              <a:t>"username"</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String username;</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a:t>
            </a:r>
            <a:r>
              <a:rPr lang="it" sz="900">
                <a:solidFill>
                  <a:schemeClr val="accent2"/>
                </a:solidFill>
                <a:latin typeface="Courier New"/>
                <a:ea typeface="Courier New"/>
                <a:cs typeface="Courier New"/>
                <a:sym typeface="Courier New"/>
              </a:rPr>
              <a:t>"skills"</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@ManyToMany(cascade = CascadeType.PERSIST)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@JoinTable(name=</a:t>
            </a:r>
            <a:r>
              <a:rPr lang="it" sz="900">
                <a:solidFill>
                  <a:schemeClr val="accent2"/>
                </a:solidFill>
                <a:latin typeface="Courier New"/>
                <a:ea typeface="Courier New"/>
                <a:cs typeface="Courier New"/>
                <a:sym typeface="Courier New"/>
              </a:rPr>
              <a:t>"person_skill"</a:t>
            </a:r>
            <a:r>
              <a:rPr lang="it" sz="900">
                <a:solidFill>
                  <a:schemeClr val="dk1"/>
                </a:solidFill>
                <a:latin typeface="Courier New"/>
                <a:ea typeface="Courier New"/>
                <a:cs typeface="Courier New"/>
                <a:sym typeface="Courier New"/>
              </a:rPr>
              <a:t>, joinColumns=@JoinColumn(name=</a:t>
            </a:r>
            <a:r>
              <a:rPr lang="it" sz="900">
                <a:solidFill>
                  <a:schemeClr val="accent2"/>
                </a:solidFill>
                <a:latin typeface="Courier New"/>
                <a:ea typeface="Courier New"/>
                <a:cs typeface="Courier New"/>
                <a:sym typeface="Courier New"/>
              </a:rPr>
              <a:t>"person_id"</a:t>
            </a:r>
            <a:r>
              <a:rPr lang="it" sz="900">
                <a:solidFill>
                  <a:schemeClr val="dk1"/>
                </a:solidFill>
                <a:latin typeface="Courier New"/>
                <a:ea typeface="Courier New"/>
                <a:cs typeface="Courier New"/>
                <a:sym typeface="Courier New"/>
              </a:rPr>
              <a:t>), inverseJoinColumns=@JoinColumn(name=</a:t>
            </a:r>
            <a:r>
              <a:rPr lang="it" sz="900">
                <a:solidFill>
                  <a:schemeClr val="accent2"/>
                </a:solidFill>
                <a:latin typeface="Courier New"/>
                <a:ea typeface="Courier New"/>
                <a:cs typeface="Courier New"/>
                <a:sym typeface="Courier New"/>
              </a:rPr>
              <a:t>"skill_id"</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Set&lt;Skill&gt; skills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HashSet&lt;&gt;();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Person(String username) {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.username = username;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Set&lt;Skill&gt; getSkills()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Collections.unmodifiableSet(skills);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addSkill(Skill skill) { skills.add(skill); skill.getUsers().add(</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removeSkill(Skill skill) { skills.remove(skill); skill.getUsers().remove(</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boolean</a:t>
            </a:r>
            <a:r>
              <a:rPr lang="it" sz="900">
                <a:latin typeface="Courier New"/>
                <a:ea typeface="Courier New"/>
                <a:cs typeface="Courier New"/>
                <a:sym typeface="Courier New"/>
              </a:rPr>
              <a:t> equals(Object o) { </a:t>
            </a:r>
            <a:r>
              <a:rPr lang="it" sz="900">
                <a:latin typeface="Courier New"/>
                <a:ea typeface="Courier New"/>
                <a:cs typeface="Courier New"/>
                <a:sym typeface="Courier New"/>
              </a:rPr>
              <a:t>... </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int</a:t>
            </a:r>
            <a:r>
              <a:rPr lang="it" sz="900">
                <a:latin typeface="Courier New"/>
                <a:ea typeface="Courier New"/>
                <a:cs typeface="Courier New"/>
                <a:sym typeface="Courier New"/>
              </a:rPr>
              <a:t> hashCode() { </a:t>
            </a:r>
            <a:r>
              <a:rPr lang="it" sz="900">
                <a:latin typeface="Courier New"/>
                <a:ea typeface="Courier New"/>
                <a:cs typeface="Courier New"/>
                <a:sym typeface="Courier New"/>
              </a:rPr>
              <a:t>...</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String toString() { </a:t>
            </a:r>
            <a:r>
              <a:rPr lang="it" sz="900">
                <a:latin typeface="Courier New"/>
                <a:ea typeface="Courier New"/>
                <a:cs typeface="Courier New"/>
                <a:sym typeface="Courier New"/>
              </a:rPr>
              <a:t>...</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
        <p:nvSpPr>
          <p:cNvPr id="1191" name="Google Shape;1191;p17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a:t>
            </a:r>
            <a:r>
              <a:rPr lang="it">
                <a:latin typeface="Courier New"/>
                <a:ea typeface="Courier New"/>
                <a:cs typeface="Courier New"/>
                <a:sym typeface="Courier New"/>
              </a:rPr>
              <a:t>@ManyToMany</a:t>
            </a:r>
            <a:r>
              <a:rPr lang="it"/>
              <a:t> (1)</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179"/>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dk1"/>
                </a:solidFill>
                <a:latin typeface="Courier New"/>
                <a:ea typeface="Courier New"/>
                <a:cs typeface="Courier New"/>
                <a:sym typeface="Courier New"/>
              </a:rPr>
              <a:t>@Entity</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@Table(name=</a:t>
            </a:r>
            <a:r>
              <a:rPr lang="it" sz="1000">
                <a:solidFill>
                  <a:schemeClr val="accent2"/>
                </a:solidFill>
                <a:latin typeface="Courier New"/>
                <a:ea typeface="Courier New"/>
                <a:cs typeface="Courier New"/>
                <a:sym typeface="Courier New"/>
              </a:rPr>
              <a:t>"skills"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Skill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@Id</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@GeneratedValue</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dk1"/>
                </a:solidFill>
                <a:latin typeface="Courier New"/>
                <a:ea typeface="Courier New"/>
                <a:cs typeface="Courier New"/>
                <a:sym typeface="Courier New"/>
              </a:rPr>
              <a:t>    @Column(name=</a:t>
            </a:r>
            <a:r>
              <a:rPr lang="it" sz="1000">
                <a:solidFill>
                  <a:schemeClr val="accent2"/>
                </a:solidFill>
                <a:latin typeface="Courier New"/>
                <a:ea typeface="Courier New"/>
                <a:cs typeface="Courier New"/>
                <a:sym typeface="Courier New"/>
              </a:rPr>
              <a:t>"id"</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@Column(name=</a:t>
            </a:r>
            <a:r>
              <a:rPr lang="it" sz="1000">
                <a:solidFill>
                  <a:schemeClr val="accent2"/>
                </a:solidFill>
                <a:latin typeface="Courier New"/>
                <a:ea typeface="Courier New"/>
                <a:cs typeface="Courier New"/>
                <a:sym typeface="Courier New"/>
              </a:rPr>
              <a:t>"name"</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name;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@ManyToMany(mappedBy=</a:t>
            </a:r>
            <a:r>
              <a:rPr lang="it" sz="1000">
                <a:solidFill>
                  <a:schemeClr val="accent2"/>
                </a:solidFill>
                <a:latin typeface="Courier New"/>
                <a:ea typeface="Courier New"/>
                <a:cs typeface="Courier New"/>
                <a:sym typeface="Courier New"/>
              </a:rPr>
              <a:t>"skills"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Set&lt;Person&gt; people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HashSet&lt;&gt;();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Skill()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Skill(String name) {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.name = name;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Set&lt;Person&gt; getUsers()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people;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getName()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name;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boolean</a:t>
            </a:r>
            <a:r>
              <a:rPr lang="it" sz="1000">
                <a:latin typeface="Courier New"/>
                <a:ea typeface="Courier New"/>
                <a:cs typeface="Courier New"/>
                <a:sym typeface="Courier New"/>
              </a:rPr>
              <a:t> equals(Object o) {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int</a:t>
            </a:r>
            <a:r>
              <a:rPr lang="it" sz="1000">
                <a:latin typeface="Courier New"/>
                <a:ea typeface="Courier New"/>
                <a:cs typeface="Courier New"/>
                <a:sym typeface="Courier New"/>
              </a:rPr>
              <a:t> hashCode() { </a:t>
            </a: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toString() { ...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
        <p:nvSpPr>
          <p:cNvPr id="1197" name="Google Shape;1197;p17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a:t>
            </a:r>
            <a:r>
              <a:rPr lang="it">
                <a:latin typeface="Courier New"/>
                <a:ea typeface="Courier New"/>
                <a:cs typeface="Courier New"/>
                <a:sym typeface="Courier New"/>
              </a:rPr>
              <a:t>@ManyToMany</a:t>
            </a:r>
            <a:r>
              <a:rPr lang="it"/>
              <a:t> (2)</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180"/>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PersonRepository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ListCrudRepository&lt;Person,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dk1"/>
                </a:solidFill>
                <a:latin typeface="Courier New"/>
                <a:ea typeface="Courier New"/>
                <a:cs typeface="Courier New"/>
                <a:sym typeface="Courier New"/>
              </a:rPr>
              <a:t>@Query(</a:t>
            </a:r>
            <a:r>
              <a:rPr lang="it" sz="1000">
                <a:solidFill>
                  <a:schemeClr val="accent2"/>
                </a:solidFill>
                <a:latin typeface="Courier New"/>
                <a:ea typeface="Courier New"/>
                <a:cs typeface="Courier New"/>
                <a:sym typeface="Courier New"/>
              </a:rPr>
              <a:t>"select p from Person p inner join fetch p.skills"</a:t>
            </a:r>
            <a:r>
              <a:rPr lang="it"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List&lt;Person&gt; findAllWithSkills();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SkillRepository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ListCrudRepository&lt;Skill, Long&gt;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List&lt;Skill&gt; findByPeople(Person person);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it" sz="1000"/>
              <a:t>Uso:</a:t>
            </a:r>
            <a:endParaRPr sz="1000"/>
          </a:p>
          <a:p>
            <a:pPr indent="0" lvl="0" marL="0" rtl="0" algn="l">
              <a:spcBef>
                <a:spcPts val="0"/>
              </a:spcBef>
              <a:spcAft>
                <a:spcPts val="0"/>
              </a:spcAft>
              <a:buNone/>
            </a:pPr>
            <a:r>
              <a:rPr lang="it" sz="1000">
                <a:latin typeface="Courier New"/>
                <a:ea typeface="Courier New"/>
                <a:cs typeface="Courier New"/>
                <a:sym typeface="Courier New"/>
              </a:rPr>
              <a:t>Person person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a:t>
            </a:r>
            <a:r>
              <a:rPr lang="it" sz="1000">
                <a:solidFill>
                  <a:schemeClr val="accent2"/>
                </a:solidFill>
                <a:latin typeface="Courier New"/>
                <a:ea typeface="Courier New"/>
                <a:cs typeface="Courier New"/>
                <a:sym typeface="Courier New"/>
              </a:rPr>
              <a:t>"mario"</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Skill skill1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Skill(</a:t>
            </a:r>
            <a:r>
              <a:rPr lang="it" sz="1000">
                <a:solidFill>
                  <a:schemeClr val="accent2"/>
                </a:solidFill>
                <a:latin typeface="Courier New"/>
                <a:ea typeface="Courier New"/>
                <a:cs typeface="Courier New"/>
                <a:sym typeface="Courier New"/>
              </a:rPr>
              <a:t>"c++"</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Skill skill2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Skill(</a:t>
            </a:r>
            <a:r>
              <a:rPr lang="it" sz="1000">
                <a:solidFill>
                  <a:schemeClr val="accent2"/>
                </a:solidFill>
                <a:latin typeface="Courier New"/>
                <a:ea typeface="Courier New"/>
                <a:cs typeface="Courier New"/>
                <a:sym typeface="Courier New"/>
              </a:rPr>
              <a:t>"java"</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person.addSkill(skill1);</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person.addSkill(skill2);</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personRepository.save(person);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List&lt;Person&gt; people = personRepository.findAllWithSkills();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people.forEach(System.out::println);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System.out.println(people.get(0).getSkills());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people.get(0).removeSkill(skill1);</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personRepository.save(people.get(0));</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skillRepository.findByPeople(person).forEach(System.out::println);</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skillRepository.findAll().forEach(System.out::println);</a:t>
            </a:r>
            <a:endParaRPr sz="1000">
              <a:latin typeface="Courier New"/>
              <a:ea typeface="Courier New"/>
              <a:cs typeface="Courier New"/>
              <a:sym typeface="Courier New"/>
            </a:endParaRPr>
          </a:p>
        </p:txBody>
      </p:sp>
      <p:sp>
        <p:nvSpPr>
          <p:cNvPr id="1203" name="Google Shape;1203;p18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a:t>
            </a:r>
            <a:r>
              <a:rPr lang="it">
                <a:latin typeface="Courier New"/>
                <a:ea typeface="Courier New"/>
                <a:cs typeface="Courier New"/>
                <a:sym typeface="Courier New"/>
              </a:rPr>
              <a:t>@ManyToMany</a:t>
            </a:r>
            <a:r>
              <a:rPr lang="it"/>
              <a:t> (3)</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81"/>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Courier New"/>
                <a:ea typeface="Courier New"/>
                <a:cs typeface="Courier New"/>
                <a:sym typeface="Courier New"/>
              </a:rPr>
              <a:t>@Entity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@Table(name = </a:t>
            </a:r>
            <a:r>
              <a:rPr lang="it" sz="900">
                <a:solidFill>
                  <a:schemeClr val="accent2"/>
                </a:solidFill>
                <a:latin typeface="Courier New"/>
                <a:ea typeface="Courier New"/>
                <a:cs typeface="Courier New"/>
                <a:sym typeface="Courier New"/>
              </a:rPr>
              <a:t>"people"</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Person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@Id</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@GeneratedValue(strategy = GenerationType.IDENTITY)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@Column(name = </a:t>
            </a:r>
            <a:r>
              <a:rPr lang="it" sz="900">
                <a:solidFill>
                  <a:schemeClr val="accent2"/>
                </a:solidFill>
                <a:latin typeface="Courier New"/>
                <a:ea typeface="Courier New"/>
                <a:cs typeface="Courier New"/>
                <a:sym typeface="Courier New"/>
              </a:rPr>
              <a:t>"id"</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long</a:t>
            </a:r>
            <a:r>
              <a:rPr lang="it" sz="900">
                <a:latin typeface="Courier New"/>
                <a:ea typeface="Courier New"/>
                <a:cs typeface="Courier New"/>
                <a:sym typeface="Courier New"/>
              </a:rPr>
              <a:t> id;</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"username"</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String username;</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"skills"</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@OneToMany(mappedBy = </a:t>
            </a:r>
            <a:r>
              <a:rPr lang="it" sz="900">
                <a:solidFill>
                  <a:schemeClr val="accent2"/>
                </a:solidFill>
                <a:latin typeface="Courier New"/>
                <a:ea typeface="Courier New"/>
                <a:cs typeface="Courier New"/>
                <a:sym typeface="Courier New"/>
              </a:rPr>
              <a:t>"person"</a:t>
            </a:r>
            <a:r>
              <a:rPr lang="it" sz="900">
                <a:solidFill>
                  <a:schemeClr val="dk1"/>
                </a:solidFill>
                <a:latin typeface="Courier New"/>
                <a:ea typeface="Courier New"/>
                <a:cs typeface="Courier New"/>
                <a:sym typeface="Courier New"/>
              </a:rPr>
              <a:t>, cascade = CascadeType.ALL, orphanRemoval = true)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List&lt;PersonSkill&gt; skills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ArrayList&lt;&gt;();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Person(String username) {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.username = username;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getId() { return id;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List&lt;PersonSkill&gt; getSkillsModifiable()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skills;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List&lt;PersonSkill&gt; getSkills()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Collections.unmodifiableList(skills);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addSkill(Skill 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PersonSkill personSkill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PersonSkill(</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 skill);</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skills.add(personSkill);</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skill.getPeopleModifiable().add(personSkill);</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
        <p:nvSpPr>
          <p:cNvPr id="1209" name="Google Shape;1209;p18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due </a:t>
            </a:r>
            <a:r>
              <a:rPr lang="it">
                <a:latin typeface="Courier New"/>
                <a:ea typeface="Courier New"/>
                <a:cs typeface="Courier New"/>
                <a:sym typeface="Courier New"/>
              </a:rPr>
              <a:t>@OneToMany</a:t>
            </a:r>
            <a:r>
              <a:rPr lang="it"/>
              <a:t> (</a:t>
            </a:r>
            <a:r>
              <a:rPr lang="it"/>
              <a:t>1</a:t>
            </a:r>
            <a:r>
              <a:rPr lang="it"/>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3-strati</a:t>
            </a:r>
            <a:endParaRPr/>
          </a:p>
        </p:txBody>
      </p:sp>
      <p:sp>
        <p:nvSpPr>
          <p:cNvPr id="191" name="Google Shape;191;p29"/>
          <p:cNvSpPr/>
          <p:nvPr/>
        </p:nvSpPr>
        <p:spPr>
          <a:xfrm>
            <a:off x="1955850" y="972225"/>
            <a:ext cx="5232300" cy="11619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EFEFEF"/>
                </a:solidFill>
                <a:latin typeface="Roboto"/>
                <a:ea typeface="Roboto"/>
                <a:cs typeface="Roboto"/>
                <a:sym typeface="Roboto"/>
              </a:rPr>
              <a:t>Presentazione</a:t>
            </a:r>
            <a:endParaRPr>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Il primo strato contiene l’interfaccia utente.</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Ha il compito di rendere chiaro all’utente le operazioni che può svolgere e di mostrare i risultati.</a:t>
            </a:r>
            <a:endParaRPr sz="1200">
              <a:solidFill>
                <a:srgbClr val="EFEFEF"/>
              </a:solidFill>
              <a:latin typeface="Roboto"/>
              <a:ea typeface="Roboto"/>
              <a:cs typeface="Roboto"/>
              <a:sym typeface="Roboto"/>
            </a:endParaRPr>
          </a:p>
        </p:txBody>
      </p:sp>
      <p:sp>
        <p:nvSpPr>
          <p:cNvPr id="192" name="Google Shape;192;p29"/>
          <p:cNvSpPr/>
          <p:nvPr/>
        </p:nvSpPr>
        <p:spPr>
          <a:xfrm>
            <a:off x="1955850" y="2250325"/>
            <a:ext cx="5232300" cy="1161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Dominio</a:t>
            </a:r>
            <a:endParaRPr>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Coordina l’applicazione.</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Processa i comandi.</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Effettua valutazioni logiche e calcoli.</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Si occupa di far comunicare i due strati.</a:t>
            </a:r>
            <a:endParaRPr>
              <a:solidFill>
                <a:schemeClr val="lt2"/>
              </a:solidFill>
              <a:latin typeface="Roboto"/>
              <a:ea typeface="Roboto"/>
              <a:cs typeface="Roboto"/>
              <a:sym typeface="Roboto"/>
            </a:endParaRPr>
          </a:p>
        </p:txBody>
      </p:sp>
      <p:sp>
        <p:nvSpPr>
          <p:cNvPr id="193" name="Google Shape;193;p29"/>
          <p:cNvSpPr/>
          <p:nvPr/>
        </p:nvSpPr>
        <p:spPr>
          <a:xfrm>
            <a:off x="1955850" y="3545725"/>
            <a:ext cx="5232300" cy="11619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EFEFEF"/>
                </a:solidFill>
                <a:latin typeface="Roboto"/>
                <a:ea typeface="Roboto"/>
                <a:cs typeface="Roboto"/>
                <a:sym typeface="Roboto"/>
              </a:rPr>
              <a:t>Dati</a:t>
            </a:r>
            <a:endParaRPr>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È lo strato che contiene le informazioni memorizzate nei database o nel sistema.</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Si occupa di memorizzare e leggere le informazioni e di metterle a disposizione degli altri stati.</a:t>
            </a:r>
            <a:endParaRPr>
              <a:solidFill>
                <a:srgbClr val="EFEFEF"/>
              </a:solidFill>
              <a:latin typeface="Roboto"/>
              <a:ea typeface="Roboto"/>
              <a:cs typeface="Roboto"/>
              <a:sym typeface="Roboto"/>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182"/>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Courier New"/>
                <a:ea typeface="Courier New"/>
                <a:cs typeface="Courier New"/>
                <a:sym typeface="Courier New"/>
              </a:rPr>
              <a:t>@Entity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@Table(name = </a:t>
            </a:r>
            <a:r>
              <a:rPr lang="it" sz="900">
                <a:solidFill>
                  <a:schemeClr val="accent2"/>
                </a:solidFill>
                <a:latin typeface="Courier New"/>
                <a:ea typeface="Courier New"/>
                <a:cs typeface="Courier New"/>
                <a:sym typeface="Courier New"/>
              </a:rPr>
              <a:t>"skills"</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@Id</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@GeneratedValue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@Column(name = </a:t>
            </a:r>
            <a:r>
              <a:rPr lang="it" sz="900">
                <a:solidFill>
                  <a:schemeClr val="accent2"/>
                </a:solidFill>
                <a:latin typeface="Courier New"/>
                <a:ea typeface="Courier New"/>
                <a:cs typeface="Courier New"/>
                <a:sym typeface="Courier New"/>
              </a:rPr>
              <a:t>"id"</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long</a:t>
            </a:r>
            <a:r>
              <a:rPr lang="it" sz="900">
                <a:latin typeface="Courier New"/>
                <a:ea typeface="Courier New"/>
                <a:cs typeface="Courier New"/>
                <a:sym typeface="Courier New"/>
              </a:rPr>
              <a:t> id;</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"name"</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String name;</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"skills"</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@OneToMany(mappedBy = </a:t>
            </a:r>
            <a:r>
              <a:rPr lang="it" sz="900">
                <a:solidFill>
                  <a:schemeClr val="accent2"/>
                </a:solidFill>
                <a:latin typeface="Courier New"/>
                <a:ea typeface="Courier New"/>
                <a:cs typeface="Courier New"/>
                <a:sym typeface="Courier New"/>
              </a:rPr>
              <a:t>"skill"</a:t>
            </a:r>
            <a:r>
              <a:rPr lang="it" sz="900">
                <a:solidFill>
                  <a:schemeClr val="dk1"/>
                </a:solidFill>
                <a:latin typeface="Courier New"/>
                <a:ea typeface="Courier New"/>
                <a:cs typeface="Courier New"/>
                <a:sym typeface="Courier New"/>
              </a:rPr>
              <a:t>, cascade = CascadeType.ALL, orphanRemoval = true)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List&lt;PersonSkill&gt; people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ArrayList&lt;&gt;();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Skill(String name) {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.name = name;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getId()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id;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List&lt;PersonSkill&gt; getPeopleModifiable()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people;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List&lt;PersonSkill&gt; getPeople()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Collections.unmodifiableList(people);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
        <p:nvSpPr>
          <p:cNvPr id="1215" name="Google Shape;1215;p18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due </a:t>
            </a:r>
            <a:r>
              <a:rPr lang="it">
                <a:latin typeface="Courier New"/>
                <a:ea typeface="Courier New"/>
                <a:cs typeface="Courier New"/>
                <a:sym typeface="Courier New"/>
              </a:rPr>
              <a:t>@OneToMany</a:t>
            </a:r>
            <a:r>
              <a:rPr lang="it"/>
              <a:t> (2)</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83"/>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dk1"/>
                </a:solidFill>
                <a:latin typeface="Courier New"/>
                <a:ea typeface="Courier New"/>
                <a:cs typeface="Courier New"/>
                <a:sym typeface="Courier New"/>
              </a:rPr>
              <a:t>@Entity</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@Table(name = </a:t>
            </a:r>
            <a:r>
              <a:rPr lang="it" sz="900">
                <a:solidFill>
                  <a:schemeClr val="accent2"/>
                </a:solidFill>
                <a:latin typeface="Courier New"/>
                <a:ea typeface="Courier New"/>
                <a:cs typeface="Courier New"/>
                <a:sym typeface="Courier New"/>
              </a:rPr>
              <a:t>"person_skill"</a:t>
            </a:r>
            <a:r>
              <a:rPr lang="it" sz="900">
                <a:solidFill>
                  <a:schemeClr val="dk1"/>
                </a:solidFill>
                <a:latin typeface="Courier New"/>
                <a:ea typeface="Courier New"/>
                <a:cs typeface="Courier New"/>
                <a:sym typeface="Courier New"/>
              </a:rPr>
              <a: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PersonSkill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@Embeddable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static class</a:t>
            </a:r>
            <a:r>
              <a:rPr lang="it" sz="900">
                <a:latin typeface="Courier New"/>
                <a:ea typeface="Courier New"/>
                <a:cs typeface="Courier New"/>
                <a:sym typeface="Courier New"/>
              </a:rPr>
              <a:t> PersonSkillId </a:t>
            </a:r>
            <a:r>
              <a:rPr lang="it" sz="900">
                <a:solidFill>
                  <a:schemeClr val="accent5"/>
                </a:solidFill>
                <a:latin typeface="Courier New"/>
                <a:ea typeface="Courier New"/>
                <a:cs typeface="Courier New"/>
                <a:sym typeface="Courier New"/>
              </a:rPr>
              <a:t>implements</a:t>
            </a:r>
            <a:r>
              <a:rPr lang="it" sz="900">
                <a:latin typeface="Courier New"/>
                <a:ea typeface="Courier New"/>
                <a:cs typeface="Courier New"/>
                <a:sym typeface="Courier New"/>
              </a:rPr>
              <a:t> Serializable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"person_id"</a:t>
            </a:r>
            <a:r>
              <a:rPr lang="it" sz="900">
                <a:solidFill>
                  <a:schemeClr val="dk1"/>
                </a:solidFill>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long</a:t>
            </a:r>
            <a:r>
              <a:rPr lang="it" sz="900">
                <a:latin typeface="Courier New"/>
                <a:ea typeface="Courier New"/>
                <a:cs typeface="Courier New"/>
                <a:sym typeface="Courier New"/>
              </a:rPr>
              <a:t> personId;</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@Column(name = </a:t>
            </a:r>
            <a:r>
              <a:rPr lang="it" sz="900">
                <a:solidFill>
                  <a:schemeClr val="accent2"/>
                </a:solidFill>
                <a:latin typeface="Courier New"/>
                <a:ea typeface="Courier New"/>
                <a:cs typeface="Courier New"/>
                <a:sym typeface="Courier New"/>
              </a:rPr>
              <a:t>"skill_id"</a:t>
            </a:r>
            <a:r>
              <a:rPr lang="it" sz="900">
                <a:solidFill>
                  <a:schemeClr val="dk1"/>
                </a:solidFill>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long</a:t>
            </a:r>
            <a:r>
              <a:rPr lang="it" sz="900">
                <a:latin typeface="Courier New"/>
                <a:ea typeface="Courier New"/>
                <a:cs typeface="Courier New"/>
                <a:sym typeface="Courier New"/>
              </a:rPr>
              <a:t> skillId;</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PersonSkillId()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PersonSkillId(</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personId, </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skillId) {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.personId = personId;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.skillId = skillId;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PersonSkill(Person person, Skill 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.person = person;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.skill = skill;</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.id.personId = person.getId();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.id.skillId = skill.getId();</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@EmbeddedId</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PersonSkillId id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PersonSkillId();</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@ManyToOne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a:t>
            </a:r>
            <a:r>
              <a:rPr lang="it" sz="900">
                <a:solidFill>
                  <a:schemeClr val="accent3"/>
                </a:solidFill>
                <a:latin typeface="Courier New"/>
                <a:ea typeface="Courier New"/>
                <a:cs typeface="Courier New"/>
                <a:sym typeface="Courier New"/>
              </a:rPr>
              <a:t>// The @ManyToOne property person is already mapped in the identifier, so we make it read-only</a:t>
            </a:r>
            <a:endParaRPr sz="9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@JoinColumn(name = </a:t>
            </a:r>
            <a:r>
              <a:rPr lang="it" sz="900">
                <a:solidFill>
                  <a:schemeClr val="accent2"/>
                </a:solidFill>
                <a:latin typeface="Courier New"/>
                <a:ea typeface="Courier New"/>
                <a:cs typeface="Courier New"/>
                <a:sym typeface="Courier New"/>
              </a:rPr>
              <a:t>"person_id"</a:t>
            </a:r>
            <a:r>
              <a:rPr lang="it" sz="900">
                <a:solidFill>
                  <a:schemeClr val="dk1"/>
                </a:solidFill>
                <a:latin typeface="Courier New"/>
                <a:ea typeface="Courier New"/>
                <a:cs typeface="Courier New"/>
                <a:sym typeface="Courier New"/>
              </a:rPr>
              <a:t>, insertable = false, updatable = false)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Person person;</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@ManyToOne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solidFill>
                  <a:schemeClr val="dk1"/>
                </a:solidFill>
                <a:latin typeface="Courier New"/>
                <a:ea typeface="Courier New"/>
                <a:cs typeface="Courier New"/>
                <a:sym typeface="Courier New"/>
              </a:rPr>
              <a:t>    @JoinColumn(name = </a:t>
            </a:r>
            <a:r>
              <a:rPr lang="it" sz="900">
                <a:solidFill>
                  <a:schemeClr val="accent2"/>
                </a:solidFill>
                <a:latin typeface="Courier New"/>
                <a:ea typeface="Courier New"/>
                <a:cs typeface="Courier New"/>
                <a:sym typeface="Courier New"/>
              </a:rPr>
              <a:t>"skill_id"</a:t>
            </a:r>
            <a:r>
              <a:rPr lang="it" sz="900">
                <a:solidFill>
                  <a:schemeClr val="dk1"/>
                </a:solidFill>
                <a:latin typeface="Courier New"/>
                <a:ea typeface="Courier New"/>
                <a:cs typeface="Courier New"/>
                <a:sym typeface="Courier New"/>
              </a:rPr>
              <a:t>, insertable = false, updatable = false)</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Skill skill;</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Person getPerson()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person;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a:t>
            </a:r>
            <a:r>
              <a:rPr lang="it" sz="900">
                <a:latin typeface="Courier New"/>
                <a:ea typeface="Courier New"/>
                <a:cs typeface="Courier New"/>
                <a:sym typeface="Courier New"/>
              </a:rPr>
              <a:t> Skill getSkill() {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skill;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
        <p:nvSpPr>
          <p:cNvPr id="1221" name="Google Shape;1221;p18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due </a:t>
            </a:r>
            <a:r>
              <a:rPr lang="it">
                <a:latin typeface="Courier New"/>
                <a:ea typeface="Courier New"/>
                <a:cs typeface="Courier New"/>
                <a:sym typeface="Courier New"/>
              </a:rPr>
              <a:t>@OneToMany</a:t>
            </a:r>
            <a:r>
              <a:rPr lang="it"/>
              <a:t> (3)</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184"/>
          <p:cNvSpPr txBox="1"/>
          <p:nvPr>
            <p:ph idx="4294967295" type="body"/>
          </p:nvPr>
        </p:nvSpPr>
        <p:spPr>
          <a:xfrm>
            <a:off x="0" y="682950"/>
            <a:ext cx="9144000" cy="44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interface</a:t>
            </a:r>
            <a:r>
              <a:rPr lang="it" sz="900">
                <a:latin typeface="Courier New"/>
                <a:ea typeface="Courier New"/>
                <a:cs typeface="Courier New"/>
                <a:sym typeface="Courier New"/>
              </a:rPr>
              <a:t> PersonRepository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ListCrudRepository&lt;Person, Long&gt;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@Query(</a:t>
            </a:r>
            <a:r>
              <a:rPr lang="it" sz="900">
                <a:solidFill>
                  <a:schemeClr val="accent2"/>
                </a:solidFill>
                <a:latin typeface="Courier New"/>
                <a:ea typeface="Courier New"/>
                <a:cs typeface="Courier New"/>
                <a:sym typeface="Courier New"/>
              </a:rPr>
              <a:t>"select p from Person p inner join fetch p.skills"</a:t>
            </a:r>
            <a:r>
              <a:rPr lang="it" sz="900">
                <a:solidFill>
                  <a:schemeClr val="dk1"/>
                </a:solidFill>
                <a:latin typeface="Courier New"/>
                <a:ea typeface="Courier New"/>
                <a:cs typeface="Courier New"/>
                <a:sym typeface="Courier New"/>
              </a:rPr>
              <a:t>)</a:t>
            </a:r>
            <a:r>
              <a:rPr lang="it" sz="900">
                <a:latin typeface="Courier New"/>
                <a:ea typeface="Courier New"/>
                <a:cs typeface="Courier New"/>
                <a:sym typeface="Courier New"/>
              </a:rPr>
              <a:t> List&lt;Person&gt; findAllWithSkills();</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interface</a:t>
            </a:r>
            <a:r>
              <a:rPr lang="it" sz="900">
                <a:latin typeface="Courier New"/>
                <a:ea typeface="Courier New"/>
                <a:cs typeface="Courier New"/>
                <a:sym typeface="Courier New"/>
              </a:rPr>
              <a:t> SkillRepository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ListCrudRepository&lt;Skill, Long&gt; {</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    </a:t>
            </a:r>
            <a:r>
              <a:rPr lang="it" sz="900">
                <a:solidFill>
                  <a:schemeClr val="dk1"/>
                </a:solidFill>
                <a:latin typeface="Courier New"/>
                <a:ea typeface="Courier New"/>
                <a:cs typeface="Courier New"/>
                <a:sym typeface="Courier New"/>
              </a:rPr>
              <a:t>@Query(</a:t>
            </a:r>
            <a:r>
              <a:rPr lang="it" sz="900">
                <a:solidFill>
                  <a:schemeClr val="accent2"/>
                </a:solidFill>
                <a:latin typeface="Courier New"/>
                <a:ea typeface="Courier New"/>
                <a:cs typeface="Courier New"/>
                <a:sym typeface="Courier New"/>
              </a:rPr>
              <a:t>"select s from Skill s inner join fetch s.people"</a:t>
            </a:r>
            <a:r>
              <a:rPr lang="it" sz="900">
                <a:solidFill>
                  <a:schemeClr val="dk1"/>
                </a:solidFill>
                <a:latin typeface="Courier New"/>
                <a:ea typeface="Courier New"/>
                <a:cs typeface="Courier New"/>
                <a:sym typeface="Courier New"/>
              </a:rPr>
              <a:t>)</a:t>
            </a:r>
            <a:r>
              <a:rPr lang="it" sz="900">
                <a:latin typeface="Courier New"/>
                <a:ea typeface="Courier New"/>
                <a:cs typeface="Courier New"/>
                <a:sym typeface="Courier New"/>
              </a:rPr>
              <a:t> List&lt;Skill&gt; findAllWithPeople();</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solidFill>
                  <a:schemeClr val="accent5"/>
                </a:solidFill>
                <a:latin typeface="Courier New"/>
                <a:ea typeface="Courier New"/>
                <a:cs typeface="Courier New"/>
                <a:sym typeface="Courier New"/>
              </a:rPr>
              <a:t>public interface</a:t>
            </a:r>
            <a:r>
              <a:rPr lang="it" sz="900">
                <a:latin typeface="Courier New"/>
                <a:ea typeface="Courier New"/>
                <a:cs typeface="Courier New"/>
                <a:sym typeface="Courier New"/>
              </a:rPr>
              <a:t> PersonSkillRepository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ListCrudRepository&lt;PersonSkill, Long&gt;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it" sz="900"/>
              <a:t>Uso:</a:t>
            </a:r>
            <a:endParaRPr sz="900"/>
          </a:p>
          <a:p>
            <a:pPr indent="0" lvl="0" marL="0" rtl="0" algn="l">
              <a:spcBef>
                <a:spcPts val="0"/>
              </a:spcBef>
              <a:spcAft>
                <a:spcPts val="0"/>
              </a:spcAft>
              <a:buNone/>
            </a:pPr>
            <a:r>
              <a:rPr lang="it" sz="900">
                <a:latin typeface="Courier New"/>
                <a:ea typeface="Courier New"/>
                <a:cs typeface="Courier New"/>
                <a:sym typeface="Courier New"/>
              </a:rPr>
              <a:t>Person person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Person(</a:t>
            </a:r>
            <a:r>
              <a:rPr lang="it" sz="900">
                <a:solidFill>
                  <a:schemeClr val="accent2"/>
                </a:solidFill>
                <a:latin typeface="Courier New"/>
                <a:ea typeface="Courier New"/>
                <a:cs typeface="Courier New"/>
                <a:sym typeface="Courier New"/>
              </a:rPr>
              <a:t>"mario"</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Skill skill1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Skill(</a:t>
            </a:r>
            <a:r>
              <a:rPr lang="it" sz="900">
                <a:solidFill>
                  <a:schemeClr val="accent2"/>
                </a:solidFill>
                <a:latin typeface="Courier New"/>
                <a:ea typeface="Courier New"/>
                <a:cs typeface="Courier New"/>
                <a:sym typeface="Courier New"/>
              </a:rPr>
              <a:t>"c++"</a:t>
            </a:r>
            <a:r>
              <a:rPr lang="it" sz="900">
                <a:latin typeface="Courier New"/>
                <a:ea typeface="Courier New"/>
                <a:cs typeface="Courier New"/>
                <a:sym typeface="Courier New"/>
              </a:rPr>
              <a:t>);        Skill skill2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Skill(</a:t>
            </a:r>
            <a:r>
              <a:rPr lang="it" sz="900">
                <a:solidFill>
                  <a:schemeClr val="accent2"/>
                </a:solidFill>
                <a:latin typeface="Courier New"/>
                <a:ea typeface="Courier New"/>
                <a:cs typeface="Courier New"/>
                <a:sym typeface="Courier New"/>
              </a:rPr>
              <a:t>"java"</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personRepository.save(person);</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skillRepository.save(skill1);        skillRepository.save(skill2);</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person.addSkill(skill1);        person.addSkill(skill2);</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personRepository.save(person);</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List&lt;Person&gt; people = personRepository.findAllWithSkills();</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people.forEach(System.out::println);</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System.out.println(person.getSkills());</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personRepository.save(person);</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personSkillRepository.findAll().forEach(x -&gt; System.out.println(x));</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System.out.println(</a:t>
            </a:r>
            <a:r>
              <a:rPr lang="it" sz="900">
                <a:solidFill>
                  <a:schemeClr val="accent2"/>
                </a:solidFill>
                <a:latin typeface="Courier New"/>
                <a:ea typeface="Courier New"/>
                <a:cs typeface="Courier New"/>
                <a:sym typeface="Courier New"/>
              </a:rPr>
              <a:t>"After removal"</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personSkillRepository.delete(</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PersonSkill(person, skill1));</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personRepository.findAllWithSkills().forEach(x -&gt; System.out.println(x + </a:t>
            </a:r>
            <a:r>
              <a:rPr lang="it" sz="900">
                <a:solidFill>
                  <a:schemeClr val="accent2"/>
                </a:solidFill>
                <a:latin typeface="Courier New"/>
                <a:ea typeface="Courier New"/>
                <a:cs typeface="Courier New"/>
                <a:sym typeface="Courier New"/>
              </a:rPr>
              <a:t>": "</a:t>
            </a:r>
            <a:r>
              <a:rPr lang="it" sz="900">
                <a:latin typeface="Courier New"/>
                <a:ea typeface="Courier New"/>
                <a:cs typeface="Courier New"/>
                <a:sym typeface="Courier New"/>
              </a:rPr>
              <a:t> + x.getSkills()));</a:t>
            </a:r>
            <a:endParaRPr sz="900">
              <a:latin typeface="Courier New"/>
              <a:ea typeface="Courier New"/>
              <a:cs typeface="Courier New"/>
              <a:sym typeface="Courier New"/>
            </a:endParaRPr>
          </a:p>
          <a:p>
            <a:pPr indent="0" lvl="0" marL="0" rtl="0" algn="l">
              <a:spcBef>
                <a:spcPts val="0"/>
              </a:spcBef>
              <a:spcAft>
                <a:spcPts val="0"/>
              </a:spcAft>
              <a:buNone/>
            </a:pPr>
            <a:r>
              <a:rPr lang="it" sz="900">
                <a:latin typeface="Courier New"/>
                <a:ea typeface="Courier New"/>
                <a:cs typeface="Courier New"/>
                <a:sym typeface="Courier New"/>
              </a:rPr>
              <a:t>skillRepository.findAllWithPeople().forEach(x -&gt; System.out.println(x + </a:t>
            </a:r>
            <a:r>
              <a:rPr lang="it" sz="900">
                <a:solidFill>
                  <a:schemeClr val="accent2"/>
                </a:solidFill>
                <a:latin typeface="Courier New"/>
                <a:ea typeface="Courier New"/>
                <a:cs typeface="Courier New"/>
                <a:sym typeface="Courier New"/>
              </a:rPr>
              <a:t>": "</a:t>
            </a:r>
            <a:r>
              <a:rPr lang="it" sz="900">
                <a:latin typeface="Courier New"/>
                <a:ea typeface="Courier New"/>
                <a:cs typeface="Courier New"/>
                <a:sym typeface="Courier New"/>
              </a:rPr>
              <a:t> + x.getPeople()));</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
        <p:nvSpPr>
          <p:cNvPr id="1227" name="Google Shape;1227;p18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Associazioni molti a molti: due </a:t>
            </a:r>
            <a:r>
              <a:rPr lang="it">
                <a:latin typeface="Courier New"/>
                <a:ea typeface="Courier New"/>
                <a:cs typeface="Courier New"/>
                <a:sym typeface="Courier New"/>
              </a:rPr>
              <a:t>@OneToMany</a:t>
            </a:r>
            <a:r>
              <a:rPr lang="it"/>
              <a:t> (4)</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85"/>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Concurrency</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186"/>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Si parla di concorrenza quando diversi processi o diversi thread possono accedere gli stessi dati contemporaneamente.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Nelle applicazioni enterprise </a:t>
            </a:r>
            <a:r>
              <a:rPr lang="it" sz="1200">
                <a:solidFill>
                  <a:schemeClr val="accent3"/>
                </a:solidFill>
              </a:rPr>
              <a:t>è sempre necessario gestire la concorrenza</a:t>
            </a:r>
            <a:r>
              <a:rPr lang="it" sz="1200"/>
              <a:t>. Fortunatamente, l’utilizzo dei transaction manager semplifica di molto le operazioni di gestione degli aspetti concorrenti. In particolare:</a:t>
            </a:r>
            <a:endParaRPr sz="1200"/>
          </a:p>
          <a:p>
            <a:pPr indent="-304800" lvl="0" marL="457200" rtl="0" algn="l">
              <a:spcBef>
                <a:spcPts val="0"/>
              </a:spcBef>
              <a:spcAft>
                <a:spcPts val="0"/>
              </a:spcAft>
              <a:buSzPts val="1200"/>
              <a:buChar char="●"/>
            </a:pPr>
            <a:r>
              <a:rPr lang="it" sz="1200"/>
              <a:t>Le transazioni offrono un framework semplice che permette di gestire in modo semplice anche gli aspetti più ostici della gestione della concorrenza.</a:t>
            </a:r>
            <a:endParaRPr sz="1200"/>
          </a:p>
          <a:p>
            <a:pPr indent="-304800" lvl="0" marL="457200" rtl="0" algn="l">
              <a:spcBef>
                <a:spcPts val="0"/>
              </a:spcBef>
              <a:spcAft>
                <a:spcPts val="0"/>
              </a:spcAft>
              <a:buSzPts val="1200"/>
              <a:buChar char="●"/>
            </a:pPr>
            <a:r>
              <a:rPr lang="it" sz="1200"/>
              <a:t>Tuttavia, anche con l’uso delle transazioni non si può ignorare completamente il problema della concorrenza, in quanto molte interazioni con il sistema non possono essere inserite all’interno di una singola transazione.</a:t>
            </a:r>
            <a:endParaRPr sz="1200"/>
          </a:p>
          <a:p>
            <a:pPr indent="-304800" lvl="0" marL="457200" rtl="0" algn="l">
              <a:spcBef>
                <a:spcPts val="0"/>
              </a:spcBef>
              <a:spcAft>
                <a:spcPts val="0"/>
              </a:spcAft>
              <a:buSzPts val="1200"/>
              <a:buChar char="●"/>
            </a:pPr>
            <a:r>
              <a:rPr lang="it" sz="1200"/>
              <a:t>Quindi, in alcuni casi dobbiamo gestire dati che si estendono a più transazioni. In questo caso si usa il termine </a:t>
            </a:r>
            <a:r>
              <a:rPr lang="it" sz="1200">
                <a:solidFill>
                  <a:schemeClr val="accent3"/>
                </a:solidFill>
              </a:rPr>
              <a:t>offline concurrency</a:t>
            </a:r>
            <a:r>
              <a:rPr lang="it" sz="1200"/>
              <a:t> per indicare il controllo della concorrenza su dati che sono manipolati da più transazioni.</a:t>
            </a:r>
            <a:endParaRPr sz="1200"/>
          </a:p>
        </p:txBody>
      </p:sp>
      <p:sp>
        <p:nvSpPr>
          <p:cNvPr id="1238" name="Google Shape;1238;p18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Concurrency</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87"/>
          <p:cNvSpPr txBox="1"/>
          <p:nvPr>
            <p:ph idx="4294967295" type="body"/>
          </p:nvPr>
        </p:nvSpPr>
        <p:spPr>
          <a:xfrm>
            <a:off x="460950" y="740800"/>
            <a:ext cx="8222100" cy="389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solidFill>
                  <a:schemeClr val="accent3"/>
                </a:solidFill>
              </a:rPr>
              <a:t>Lost updates</a:t>
            </a:r>
            <a:r>
              <a:rPr lang="it" sz="1200"/>
              <a:t>, le modifiche effettuate da un agente non sono salvate. Esempio:</a:t>
            </a:r>
            <a:endParaRPr sz="1200"/>
          </a:p>
          <a:p>
            <a:pPr indent="-304800" lvl="1" marL="914400" rtl="0" algn="l">
              <a:spcBef>
                <a:spcPts val="0"/>
              </a:spcBef>
              <a:spcAft>
                <a:spcPts val="0"/>
              </a:spcAft>
              <a:buSzPts val="1200"/>
              <a:buChar char="○"/>
            </a:pPr>
            <a:r>
              <a:rPr lang="it" sz="1200"/>
              <a:t>L’agente 1 fa una modifica lunga a un elemento.</a:t>
            </a:r>
            <a:endParaRPr sz="1200"/>
          </a:p>
          <a:p>
            <a:pPr indent="-304800" lvl="1" marL="914400" rtl="0" algn="l">
              <a:spcBef>
                <a:spcPts val="0"/>
              </a:spcBef>
              <a:spcAft>
                <a:spcPts val="0"/>
              </a:spcAft>
              <a:buSzPts val="1200"/>
              <a:buChar char="○"/>
            </a:pPr>
            <a:r>
              <a:rPr lang="it" sz="1200"/>
              <a:t>Durante l’elaborazione, l’agente 2 effettua una modifica veloce sullo stesso elemento e termina prima che l’agente 1 abbia terminato.</a:t>
            </a:r>
            <a:endParaRPr sz="1200"/>
          </a:p>
          <a:p>
            <a:pPr indent="-304800" lvl="1" marL="914400" rtl="0" algn="l">
              <a:spcBef>
                <a:spcPts val="0"/>
              </a:spcBef>
              <a:spcAft>
                <a:spcPts val="0"/>
              </a:spcAft>
              <a:buSzPts val="1200"/>
              <a:buChar char="○"/>
            </a:pPr>
            <a:r>
              <a:rPr lang="it" sz="1200"/>
              <a:t>L’agente 1 termina le modifiche all’elemento e salva il risultato, sovrascrivendo le altre modifiche.</a:t>
            </a:r>
            <a:endParaRPr sz="1200"/>
          </a:p>
          <a:p>
            <a:pPr indent="-304800" lvl="0" marL="457200" rtl="0" algn="l">
              <a:spcBef>
                <a:spcPts val="0"/>
              </a:spcBef>
              <a:spcAft>
                <a:spcPts val="0"/>
              </a:spcAft>
              <a:buSzPts val="1200"/>
              <a:buChar char="●"/>
            </a:pPr>
            <a:r>
              <a:rPr lang="it" sz="1200">
                <a:solidFill>
                  <a:schemeClr val="accent3"/>
                </a:solidFill>
              </a:rPr>
              <a:t>Inconsistent read</a:t>
            </a:r>
            <a:r>
              <a:rPr lang="it" sz="1200"/>
              <a:t>, due processi leggono dei dati che sono corretti singolarmente, ma non lo sono contemporaneamente. Esempio:</a:t>
            </a:r>
            <a:endParaRPr sz="1200"/>
          </a:p>
          <a:p>
            <a:pPr indent="-304800" lvl="1" marL="914400" rtl="0" algn="l">
              <a:spcBef>
                <a:spcPts val="0"/>
              </a:spcBef>
              <a:spcAft>
                <a:spcPts val="0"/>
              </a:spcAft>
              <a:buSzPts val="1200"/>
              <a:buChar char="○"/>
            </a:pPr>
            <a:r>
              <a:rPr lang="it" sz="1200"/>
              <a:t>L’agente 1 vuole conoscere il numero di immagini presenti nell’account di un utente.</a:t>
            </a:r>
            <a:endParaRPr sz="1200"/>
          </a:p>
          <a:p>
            <a:pPr indent="-304800" lvl="1" marL="914400" rtl="0" algn="l">
              <a:spcBef>
                <a:spcPts val="0"/>
              </a:spcBef>
              <a:spcAft>
                <a:spcPts val="0"/>
              </a:spcAft>
              <a:buSzPts val="1200"/>
              <a:buChar char="○"/>
            </a:pPr>
            <a:r>
              <a:rPr lang="it" sz="1200"/>
              <a:t>Supponiamo che l’utente abbia </a:t>
            </a:r>
            <a:r>
              <a:rPr lang="it" sz="1200">
                <a:solidFill>
                  <a:schemeClr val="dk1"/>
                </a:solidFill>
              </a:rPr>
              <a:t>3</a:t>
            </a:r>
            <a:r>
              <a:rPr lang="it" sz="1200"/>
              <a:t> immagini </a:t>
            </a:r>
            <a:r>
              <a:rPr lang="it" sz="1200">
                <a:solidFill>
                  <a:schemeClr val="dk1"/>
                </a:solidFill>
              </a:rPr>
              <a:t>personali</a:t>
            </a:r>
            <a:r>
              <a:rPr lang="it" sz="1200"/>
              <a:t> e </a:t>
            </a:r>
            <a:r>
              <a:rPr lang="it" sz="1200">
                <a:solidFill>
                  <a:schemeClr val="accent2"/>
                </a:solidFill>
              </a:rPr>
              <a:t>4</a:t>
            </a:r>
            <a:r>
              <a:rPr lang="it" sz="1200"/>
              <a:t> immagini </a:t>
            </a:r>
            <a:r>
              <a:rPr lang="it" sz="1200">
                <a:solidFill>
                  <a:schemeClr val="accent2"/>
                </a:solidFill>
              </a:rPr>
              <a:t>condivise</a:t>
            </a:r>
            <a:r>
              <a:rPr lang="it" sz="1200"/>
              <a:t> in due cartelle diverse.</a:t>
            </a:r>
            <a:endParaRPr sz="1200"/>
          </a:p>
          <a:p>
            <a:pPr indent="-304800" lvl="1" marL="914400" rtl="0" algn="l">
              <a:spcBef>
                <a:spcPts val="0"/>
              </a:spcBef>
              <a:spcAft>
                <a:spcPts val="0"/>
              </a:spcAft>
              <a:buSzPts val="1200"/>
              <a:buChar char="○"/>
            </a:pPr>
            <a:r>
              <a:rPr lang="it" sz="1200"/>
              <a:t>L’agente 1 analizza la prima cartella, trova 3 immagini, e avvia qualche altra operazione.</a:t>
            </a:r>
            <a:endParaRPr sz="1200"/>
          </a:p>
          <a:p>
            <a:pPr indent="-304800" lvl="1" marL="914400" rtl="0" algn="l">
              <a:spcBef>
                <a:spcPts val="0"/>
              </a:spcBef>
              <a:spcAft>
                <a:spcPts val="0"/>
              </a:spcAft>
              <a:buSzPts val="1200"/>
              <a:buChar char="○"/>
            </a:pPr>
            <a:r>
              <a:rPr lang="it" sz="1200"/>
              <a:t>L’agente 2 carica alcune immagini: </a:t>
            </a:r>
            <a:r>
              <a:rPr lang="it" sz="1200">
                <a:solidFill>
                  <a:schemeClr val="dk1"/>
                </a:solidFill>
              </a:rPr>
              <a:t>2</a:t>
            </a:r>
            <a:r>
              <a:rPr lang="it" sz="1200"/>
              <a:t> immagini personali e </a:t>
            </a:r>
            <a:r>
              <a:rPr lang="it" sz="1200">
                <a:solidFill>
                  <a:schemeClr val="accent2"/>
                </a:solidFill>
              </a:rPr>
              <a:t>3</a:t>
            </a:r>
            <a:r>
              <a:rPr lang="it" sz="1200"/>
              <a:t> condivise.</a:t>
            </a:r>
            <a:endParaRPr sz="1200"/>
          </a:p>
          <a:p>
            <a:pPr indent="-304800" lvl="1" marL="914400" rtl="0" algn="l">
              <a:spcBef>
                <a:spcPts val="0"/>
              </a:spcBef>
              <a:spcAft>
                <a:spcPts val="0"/>
              </a:spcAft>
              <a:buSzPts val="1200"/>
              <a:buChar char="○"/>
            </a:pPr>
            <a:r>
              <a:rPr lang="it" sz="1200"/>
              <a:t>Al termine delle operazioni accessorie, l’agente 1 analizza la seconda cartella e trova </a:t>
            </a:r>
            <a:r>
              <a:rPr lang="it" sz="1200">
                <a:solidFill>
                  <a:schemeClr val="accent2"/>
                </a:solidFill>
              </a:rPr>
              <a:t>7</a:t>
            </a:r>
            <a:r>
              <a:rPr lang="it" sz="1200"/>
              <a:t> immagini condivise (</a:t>
            </a:r>
            <a:r>
              <a:rPr lang="it" sz="1200">
                <a:solidFill>
                  <a:schemeClr val="accent2"/>
                </a:solidFill>
              </a:rPr>
              <a:t>4</a:t>
            </a:r>
            <a:r>
              <a:rPr lang="it" sz="1200"/>
              <a:t> iniziali e </a:t>
            </a:r>
            <a:r>
              <a:rPr lang="it" sz="1200">
                <a:solidFill>
                  <a:schemeClr val="accent2"/>
                </a:solidFill>
              </a:rPr>
              <a:t>3</a:t>
            </a:r>
            <a:r>
              <a:rPr lang="it" sz="1200"/>
              <a:t> aggiunte dall’agente 2).</a:t>
            </a:r>
            <a:endParaRPr sz="1200"/>
          </a:p>
          <a:p>
            <a:pPr indent="-304800" lvl="1" marL="914400" rtl="0" algn="l">
              <a:spcBef>
                <a:spcPts val="0"/>
              </a:spcBef>
              <a:spcAft>
                <a:spcPts val="0"/>
              </a:spcAft>
              <a:buSzPts val="1200"/>
              <a:buChar char="○"/>
            </a:pPr>
            <a:r>
              <a:rPr lang="it" sz="1200"/>
              <a:t>A questo punto, l’agente 1 segnala che l’utente ha 10 immagini, che però </a:t>
            </a:r>
            <a:r>
              <a:rPr lang="it" sz="1200"/>
              <a:t>non è mai la risposta giusta</a:t>
            </a:r>
            <a:r>
              <a:rPr lang="it" sz="1200"/>
              <a:t>.</a:t>
            </a:r>
            <a:r>
              <a:rPr lang="it" sz="1200"/>
              <a:t> Erano 7 immagini prima delle modifiche dell’agente 2 e 12 immagini dopo la modifica.</a:t>
            </a:r>
            <a:endParaRPr sz="1200"/>
          </a:p>
          <a:p>
            <a:pPr indent="-304800" lvl="0" marL="457200" rtl="0" algn="l">
              <a:spcBef>
                <a:spcPts val="0"/>
              </a:spcBef>
              <a:spcAft>
                <a:spcPts val="0"/>
              </a:spcAft>
              <a:buSzPts val="1200"/>
              <a:buChar char="●"/>
            </a:pPr>
            <a:r>
              <a:rPr lang="it" sz="1200">
                <a:solidFill>
                  <a:schemeClr val="accent3"/>
                </a:solidFill>
              </a:rPr>
              <a:t>Dirty read</a:t>
            </a:r>
            <a:r>
              <a:rPr lang="it" sz="1200"/>
              <a:t>, l’agente 2 legge i cambi effettuati dall’agente 1, ma che non sono stati ancora resi persistenti. È pericoloso perché potrebbero essere annullati dall’agente 1.</a:t>
            </a:r>
            <a:endParaRPr sz="1200"/>
          </a:p>
          <a:p>
            <a:pPr indent="-304800" lvl="0" marL="457200" rtl="0" algn="l">
              <a:spcBef>
                <a:spcPts val="0"/>
              </a:spcBef>
              <a:spcAft>
                <a:spcPts val="0"/>
              </a:spcAft>
              <a:buSzPts val="1200"/>
              <a:buChar char="●"/>
            </a:pPr>
            <a:r>
              <a:rPr lang="it" sz="1200">
                <a:solidFill>
                  <a:schemeClr val="accent3"/>
                </a:solidFill>
              </a:rPr>
              <a:t>Phantom read</a:t>
            </a:r>
            <a:r>
              <a:rPr lang="it" sz="1200"/>
              <a:t>, quando un agente effettua una lettura due volte e il secondo risultato include dati che non erano disponibili nella prima lettura perché qualcosa è stato aggiunto nel frattempo oppure include meno dati perché qualcosa è stato rimosso (</a:t>
            </a:r>
            <a:r>
              <a:rPr lang="it" sz="1200" u="sng">
                <a:solidFill>
                  <a:schemeClr val="hlink"/>
                </a:solidFill>
                <a:hlinkClick r:id="rId3"/>
              </a:rPr>
              <a:t>esempio su github</a:t>
            </a:r>
            <a:r>
              <a:rPr lang="it" sz="1200"/>
              <a:t>).</a:t>
            </a:r>
            <a:endParaRPr sz="1200"/>
          </a:p>
          <a:p>
            <a:pPr indent="0" lvl="0" marL="0" rtl="0" algn="l">
              <a:spcBef>
                <a:spcPts val="0"/>
              </a:spcBef>
              <a:spcAft>
                <a:spcPts val="0"/>
              </a:spcAft>
              <a:buNone/>
            </a:pPr>
            <a:r>
              <a:t/>
            </a:r>
            <a:endParaRPr sz="1200"/>
          </a:p>
        </p:txBody>
      </p:sp>
      <p:sp>
        <p:nvSpPr>
          <p:cNvPr id="1244" name="Google Shape;1244;p18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Problemi di correttezza con la concorrenza</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88"/>
          <p:cNvSpPr txBox="1"/>
          <p:nvPr>
            <p:ph idx="4294967295" type="body"/>
          </p:nvPr>
        </p:nvSpPr>
        <p:spPr>
          <a:xfrm>
            <a:off x="460950" y="740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L’ANSI SQL standard definisce dei livelli di isolation:</a:t>
            </a:r>
            <a:endParaRPr sz="1200"/>
          </a:p>
          <a:p>
            <a:pPr indent="-304800" lvl="0" marL="457200" rtl="0" algn="l">
              <a:spcBef>
                <a:spcPts val="0"/>
              </a:spcBef>
              <a:spcAft>
                <a:spcPts val="0"/>
              </a:spcAft>
              <a:buSzPts val="1200"/>
              <a:buChar char="●"/>
            </a:pPr>
            <a:r>
              <a:rPr lang="it" sz="1200">
                <a:solidFill>
                  <a:schemeClr val="accent3"/>
                </a:solidFill>
              </a:rPr>
              <a:t>Read uncommitted isolation</a:t>
            </a:r>
            <a:r>
              <a:rPr lang="it" sz="1200"/>
              <a:t>, operano a questo livello i sistemi che non permettono lost update. Un agente non può scrivere un dato se un altro agente in esecuzione sta lavorando su questo dato.</a:t>
            </a:r>
            <a:endParaRPr sz="1200"/>
          </a:p>
          <a:p>
            <a:pPr indent="-304800" lvl="0" marL="457200" rtl="0" algn="l">
              <a:spcBef>
                <a:spcPts val="0"/>
              </a:spcBef>
              <a:spcAft>
                <a:spcPts val="0"/>
              </a:spcAft>
              <a:buSzPts val="1200"/>
              <a:buChar char="●"/>
            </a:pPr>
            <a:r>
              <a:rPr lang="it" sz="1200">
                <a:solidFill>
                  <a:schemeClr val="accent3"/>
                </a:solidFill>
              </a:rPr>
              <a:t>Read committed isolation</a:t>
            </a:r>
            <a:r>
              <a:rPr lang="it" sz="1200"/>
              <a:t>, operano a questo livello i sistemi che permettono inconsistent read e phantom read</a:t>
            </a:r>
            <a:r>
              <a:rPr lang="it" sz="1200"/>
              <a:t> ma non permettono lost update né dirty read. Gli agenti in lettura non bloccano gli altri agenti, ma un agente in scrittura blocca tutti gli altri.</a:t>
            </a:r>
            <a:endParaRPr sz="1200"/>
          </a:p>
          <a:p>
            <a:pPr indent="-304800" lvl="0" marL="457200" rtl="0" algn="l">
              <a:spcBef>
                <a:spcPts val="0"/>
              </a:spcBef>
              <a:spcAft>
                <a:spcPts val="0"/>
              </a:spcAft>
              <a:buSzPts val="1200"/>
              <a:buChar char="●"/>
            </a:pPr>
            <a:r>
              <a:rPr lang="it" sz="1200">
                <a:solidFill>
                  <a:schemeClr val="accent3"/>
                </a:solidFill>
              </a:rPr>
              <a:t>Repeatable</a:t>
            </a:r>
            <a:r>
              <a:rPr lang="it" sz="1200">
                <a:solidFill>
                  <a:schemeClr val="accent3"/>
                </a:solidFill>
              </a:rPr>
              <a:t> read isolation</a:t>
            </a:r>
            <a:r>
              <a:rPr lang="it" sz="1200"/>
              <a:t>, operano a questo livello i sistemi che non permettono lost update, dirty read e inconsistent read, mentre possono esserci phantom read. Gli agenti in lettura bloccano gli agenti in scrittura sui dati letti, ma non bloccano gli altri agenti in lettura. Gli agenti in scrittura bloccano tutti gli altri.</a:t>
            </a:r>
            <a:endParaRPr sz="1200"/>
          </a:p>
          <a:p>
            <a:pPr indent="-304800" lvl="0" marL="457200" rtl="0" algn="l">
              <a:spcBef>
                <a:spcPts val="0"/>
              </a:spcBef>
              <a:spcAft>
                <a:spcPts val="0"/>
              </a:spcAft>
              <a:buSzPts val="1200"/>
              <a:buChar char="●"/>
            </a:pPr>
            <a:r>
              <a:rPr lang="it" sz="1200">
                <a:solidFill>
                  <a:schemeClr val="accent3"/>
                </a:solidFill>
              </a:rPr>
              <a:t>Serializable isolation</a:t>
            </a:r>
            <a:r>
              <a:rPr lang="it" sz="1200"/>
              <a:t>, operano a questo livello i sistemi che permettono l’esecuzione di operazioni come se fossero eseguite in sequenziale e non in parallelo.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scelta di un livello di isolamento è importante, un livello alto potrebbe impattare negativamente sulle performance di applicazioni che richiedono molti accessi in parallelo. Un livello basso potrebbe causare degli errori difficili da trovare.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Le specifiche JPA assumono che il livello di isolamento sia Read committed isolation.</a:t>
            </a:r>
            <a:r>
              <a:rPr lang="it" sz="1200"/>
              <a:t> Hibernate mantiene l’isolation level del database che si usa, alcuni DBMS hanno come default il read committed isolation, altri il </a:t>
            </a:r>
            <a:r>
              <a:rPr lang="it" sz="1200"/>
              <a:t>repeatable</a:t>
            </a:r>
            <a:r>
              <a:rPr lang="it" sz="1200"/>
              <a:t> read isolation.</a:t>
            </a:r>
            <a:endParaRPr sz="1200"/>
          </a:p>
        </p:txBody>
      </p:sp>
      <p:sp>
        <p:nvSpPr>
          <p:cNvPr id="1250" name="Google Shape;1250;p1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ANSI Isolation Levels</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189"/>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solidFill>
                  <a:schemeClr val="accent3"/>
                </a:solidFill>
              </a:rPr>
              <a:t>Request</a:t>
            </a:r>
            <a:r>
              <a:rPr lang="it" sz="1200"/>
              <a:t> </a:t>
            </a:r>
            <a:r>
              <a:rPr lang="it" sz="1200"/>
              <a:t>corrisponde a una singola chiamata dall’esterno e che può essere gestita opzionalmente con una </a:t>
            </a:r>
            <a:r>
              <a:rPr lang="it" sz="1200">
                <a:solidFill>
                  <a:schemeClr val="accent3"/>
                </a:solidFill>
              </a:rPr>
              <a:t>response</a:t>
            </a:r>
            <a:r>
              <a:rPr lang="it" sz="1200"/>
              <a:t>.</a:t>
            </a:r>
            <a:endParaRPr sz="1200"/>
          </a:p>
          <a:p>
            <a:pPr indent="-304800" lvl="0" marL="457200" rtl="0" algn="l">
              <a:spcBef>
                <a:spcPts val="0"/>
              </a:spcBef>
              <a:spcAft>
                <a:spcPts val="0"/>
              </a:spcAft>
              <a:buSzPts val="1200"/>
              <a:buChar char="●"/>
            </a:pPr>
            <a:r>
              <a:rPr lang="it" sz="1200">
                <a:solidFill>
                  <a:schemeClr val="accent3"/>
                </a:solidFill>
              </a:rPr>
              <a:t>Session</a:t>
            </a:r>
            <a:r>
              <a:rPr lang="it" sz="1200"/>
              <a:t> corrisponde a</a:t>
            </a:r>
            <a:r>
              <a:rPr lang="it" sz="1200"/>
              <a:t> un’esecuzione lunga tra un client e un server, può essere una singola richiesta oppure una serie di richieste. Tipicamente la sessione inizia con l’utente che effettua il login e termina con l’utente che effettua il logout.</a:t>
            </a:r>
            <a:endParaRPr sz="1200"/>
          </a:p>
          <a:p>
            <a:pPr indent="-304800" lvl="0" marL="457200" rtl="0" algn="l">
              <a:spcBef>
                <a:spcPts val="0"/>
              </a:spcBef>
              <a:spcAft>
                <a:spcPts val="0"/>
              </a:spcAft>
              <a:buSzPts val="1200"/>
              <a:buChar char="●"/>
            </a:pPr>
            <a:r>
              <a:rPr lang="it" sz="1200">
                <a:solidFill>
                  <a:schemeClr val="accent3"/>
                </a:solidFill>
              </a:rPr>
              <a:t>Transaction</a:t>
            </a:r>
            <a:r>
              <a:rPr lang="it" sz="1200"/>
              <a:t> corrisponde a un insieme di request che il client vuole che vengano gestite come se fossero un’unica request. Può essere dall’applicazione al database (</a:t>
            </a:r>
            <a:r>
              <a:rPr lang="it" sz="1200">
                <a:solidFill>
                  <a:schemeClr val="accent3"/>
                </a:solidFill>
              </a:rPr>
              <a:t>system transaction</a:t>
            </a:r>
            <a:r>
              <a:rPr lang="it" sz="1200"/>
              <a:t>) oppure dall’utente a un’applicazione (</a:t>
            </a:r>
            <a:r>
              <a:rPr lang="it" sz="1200">
                <a:solidFill>
                  <a:schemeClr val="accent3"/>
                </a:solidFill>
              </a:rPr>
              <a:t>business transaction</a:t>
            </a:r>
            <a:r>
              <a:rPr lang="it" sz="1200"/>
              <a:t>).</a:t>
            </a:r>
            <a:endParaRPr sz="1200"/>
          </a:p>
        </p:txBody>
      </p:sp>
      <p:sp>
        <p:nvSpPr>
          <p:cNvPr id="1256" name="Google Shape;1256;p18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Execution Contexts</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90"/>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lo sviluppo delle applicazioni enterprise e la gestione della concorrenza, ci sono due tecniche particolarmente importanti:</a:t>
            </a:r>
            <a:endParaRPr sz="1200"/>
          </a:p>
          <a:p>
            <a:pPr indent="-304800" lvl="0" marL="457200" rtl="0" algn="l">
              <a:spcBef>
                <a:spcPts val="0"/>
              </a:spcBef>
              <a:spcAft>
                <a:spcPts val="0"/>
              </a:spcAft>
              <a:buSzPts val="1200"/>
              <a:buChar char="●"/>
            </a:pPr>
            <a:r>
              <a:rPr lang="it" sz="1200">
                <a:solidFill>
                  <a:schemeClr val="accent3"/>
                </a:solidFill>
              </a:rPr>
              <a:t>Isolation</a:t>
            </a:r>
            <a:r>
              <a:rPr lang="it" sz="1200"/>
              <a:t> cioè i dati sono partizionati in modo tale che ogni porzione può essere acceduta da un solo processo o thread per volta.</a:t>
            </a:r>
            <a:endParaRPr sz="1200"/>
          </a:p>
          <a:p>
            <a:pPr indent="-304800" lvl="0" marL="457200" rtl="0" algn="l">
              <a:spcBef>
                <a:spcPts val="0"/>
              </a:spcBef>
              <a:spcAft>
                <a:spcPts val="0"/>
              </a:spcAft>
              <a:buSzPts val="1200"/>
              <a:buChar char="●"/>
            </a:pPr>
            <a:r>
              <a:rPr lang="it" sz="1200">
                <a:solidFill>
                  <a:schemeClr val="accent3"/>
                </a:solidFill>
              </a:rPr>
              <a:t>Immutability</a:t>
            </a:r>
            <a:r>
              <a:rPr lang="it" sz="1200"/>
              <a:t> cioè si cerca di rendere il più possibile i dati non modificabili. Infatti, i problemi di concorrenza avvengono quando i dati condivisi possono essere modificati, se i dati sono immutabili allora non ci sono problemi di concorrenza.</a:t>
            </a:r>
            <a:endParaRPr sz="1200"/>
          </a:p>
        </p:txBody>
      </p:sp>
      <p:sp>
        <p:nvSpPr>
          <p:cNvPr id="1262" name="Google Shape;1262;p19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Isolation e Immutability</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91"/>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Esistono due forme di controllo della concorrenza:</a:t>
            </a:r>
            <a:endParaRPr sz="1200"/>
          </a:p>
          <a:p>
            <a:pPr indent="-304800" lvl="0" marL="457200" rtl="0" algn="l">
              <a:spcBef>
                <a:spcPts val="0"/>
              </a:spcBef>
              <a:spcAft>
                <a:spcPts val="0"/>
              </a:spcAft>
              <a:buSzPts val="1200"/>
              <a:buChar char="●"/>
            </a:pPr>
            <a:r>
              <a:rPr lang="it" sz="1200">
                <a:solidFill>
                  <a:schemeClr val="accent3"/>
                </a:solidFill>
              </a:rPr>
              <a:t>Optimistic locking</a:t>
            </a:r>
            <a:r>
              <a:rPr lang="it" sz="1200"/>
              <a:t>, tutti possono lavorare contemporaneamente sugli stessi dati senza restrizioni. Il primo processo/thread che termina l’esecuzione può salvare le proprie modifiche. I successivi processi/thread ottengono un conflitto. A questo punto il conflitto può essere risolto in modo automatico oppure può essere necessario annullare tutte le modifiche fatte.</a:t>
            </a:r>
            <a:endParaRPr sz="1200"/>
          </a:p>
          <a:p>
            <a:pPr indent="-304800" lvl="0" marL="457200" rtl="0" algn="l">
              <a:spcBef>
                <a:spcPts val="0"/>
              </a:spcBef>
              <a:spcAft>
                <a:spcPts val="0"/>
              </a:spcAft>
              <a:buSzPts val="1200"/>
              <a:buChar char="●"/>
            </a:pPr>
            <a:r>
              <a:rPr lang="it" sz="1200">
                <a:solidFill>
                  <a:schemeClr val="accent3"/>
                </a:solidFill>
              </a:rPr>
              <a:t>Pessimistic locking</a:t>
            </a:r>
            <a:r>
              <a:rPr lang="it" sz="1200"/>
              <a:t>, chi accede per primo alla risorsa ne ottiene il lock e non permette l’utilizzo a tutti gli altri processi/thread finché non ha terminato con le proprie modifiche.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scelta tra i due è principalmente legata alla frequenza e alla gravità dei conflitti. Se i conflitti sono rari, o se le conseguenze di un conflitto non sono preoccupanti, allora si può optare per l’optimistic locking.</a:t>
            </a:r>
            <a:endParaRPr sz="1200"/>
          </a:p>
        </p:txBody>
      </p:sp>
      <p:sp>
        <p:nvSpPr>
          <p:cNvPr id="1268" name="Google Shape;1268;p19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Controllo della concorrenza ottimistico e pessimistico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 type="body"/>
          </p:nvPr>
        </p:nvSpPr>
        <p:spPr>
          <a:xfrm>
            <a:off x="471900" y="1919075"/>
            <a:ext cx="82221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Nell’organizzazione della logica di business troviamo tre tipi di pattern principali: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Transaction Script</a:t>
            </a:r>
            <a:endParaRPr sz="1200"/>
          </a:p>
          <a:p>
            <a:pPr indent="-304800" lvl="1" marL="914400" rtl="0" algn="l">
              <a:spcBef>
                <a:spcPts val="0"/>
              </a:spcBef>
              <a:spcAft>
                <a:spcPts val="0"/>
              </a:spcAft>
              <a:buSzPts val="1200"/>
              <a:buChar char="○"/>
            </a:pPr>
            <a:r>
              <a:rPr lang="it" sz="1200"/>
              <a:t>Rappresenta l’approccio più semplice alla gestione della logica di business. </a:t>
            </a:r>
            <a:endParaRPr sz="1200"/>
          </a:p>
          <a:p>
            <a:pPr indent="-304800" lvl="1" marL="914400" rtl="0" algn="l">
              <a:spcBef>
                <a:spcPts val="0"/>
              </a:spcBef>
              <a:spcAft>
                <a:spcPts val="0"/>
              </a:spcAft>
              <a:buSzPts val="1200"/>
              <a:buChar char="○"/>
            </a:pPr>
            <a:r>
              <a:rPr lang="it" sz="1200"/>
              <a:t>È una procedura che riceve l’input dallo strato di presentazione, lo processa effettuando la validazione e i vari calcoli, lo memorizza all’interno del database, e invoca le operazioni di eventuali altri sistemi.</a:t>
            </a:r>
            <a:endParaRPr sz="1200"/>
          </a:p>
          <a:p>
            <a:pPr indent="-304800" lvl="1" marL="914400" rtl="0" algn="l">
              <a:spcBef>
                <a:spcPts val="0"/>
              </a:spcBef>
              <a:spcAft>
                <a:spcPts val="0"/>
              </a:spcAft>
              <a:buSzPts val="1200"/>
              <a:buChar char="○"/>
            </a:pPr>
            <a:r>
              <a:rPr lang="it" sz="1200"/>
              <a:t>Successivamente, riorganizza le informazioni ottenute e le trasmette allo strato di presentazione.</a:t>
            </a:r>
            <a:endParaRPr sz="1200"/>
          </a:p>
          <a:p>
            <a:pPr indent="-304800" lvl="1" marL="914400" rtl="0" algn="l">
              <a:spcBef>
                <a:spcPts val="0"/>
              </a:spcBef>
              <a:spcAft>
                <a:spcPts val="0"/>
              </a:spcAft>
              <a:buSzPts val="1200"/>
              <a:buChar char="○"/>
            </a:pPr>
            <a:r>
              <a:rPr lang="it" sz="1200"/>
              <a:t>Tipicamente c’è una singola procedura per ogni azione che l’utente può fare.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Domain Model</a:t>
            </a:r>
            <a:endParaRPr sz="1200"/>
          </a:p>
          <a:p>
            <a:pPr indent="-304800" lvl="1" marL="914400" rtl="0" algn="l">
              <a:spcBef>
                <a:spcPts val="0"/>
              </a:spcBef>
              <a:spcAft>
                <a:spcPts val="0"/>
              </a:spcAft>
              <a:buSzPts val="1200"/>
              <a:buChar char="○"/>
            </a:pPr>
            <a:r>
              <a:rPr lang="it" sz="1200"/>
              <a:t>Organizza i concetti del dominio in classi e oggetti.</a:t>
            </a:r>
            <a:endParaRPr sz="1200"/>
          </a:p>
          <a:p>
            <a:pPr indent="-304800" lvl="1" marL="914400" rtl="0" algn="l">
              <a:spcBef>
                <a:spcPts val="0"/>
              </a:spcBef>
              <a:spcAft>
                <a:spcPts val="0"/>
              </a:spcAft>
              <a:buSzPts val="1200"/>
              <a:buChar char="○"/>
            </a:pPr>
            <a:r>
              <a:rPr lang="it" sz="1200"/>
              <a:t>La logica per la validazione e per i calcoli è gestita all’interno del dominio.</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Table Module</a:t>
            </a:r>
            <a:endParaRPr sz="1200"/>
          </a:p>
          <a:p>
            <a:pPr indent="-304800" lvl="1" marL="914400" rtl="0" algn="l">
              <a:spcBef>
                <a:spcPts val="0"/>
              </a:spcBef>
              <a:spcAft>
                <a:spcPts val="0"/>
              </a:spcAft>
              <a:buSzPts val="1200"/>
              <a:buChar char="○"/>
            </a:pPr>
            <a:r>
              <a:rPr lang="it" sz="1200"/>
              <a:t>È simile al Domain Model, perché entrambi hanno classi per la rappresentazione dei concetti del dominio.</a:t>
            </a:r>
            <a:endParaRPr sz="1200"/>
          </a:p>
          <a:p>
            <a:pPr indent="-304800" lvl="1" marL="914400" rtl="0" algn="l">
              <a:spcBef>
                <a:spcPts val="0"/>
              </a:spcBef>
              <a:spcAft>
                <a:spcPts val="0"/>
              </a:spcAft>
              <a:buSzPts val="1200"/>
              <a:buChar char="○"/>
            </a:pPr>
            <a:r>
              <a:rPr lang="it" sz="1200"/>
              <a:t>La differenza principale è che nel Domain Model c’è un oggetto per ogni tupla nel database, mentre nel Table Module c’è un’istanza per ogni tabella del database.</a:t>
            </a:r>
            <a:endParaRPr sz="1200"/>
          </a:p>
        </p:txBody>
      </p:sp>
      <p:sp>
        <p:nvSpPr>
          <p:cNvPr id="199" name="Google Shape;199;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Organizzazione logica di business</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92"/>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transazione è una sequenza di lavoro limitata, con un inizio e una fine ben definita.</a:t>
            </a:r>
            <a:endParaRPr sz="1200"/>
          </a:p>
          <a:p>
            <a:pPr indent="0" lvl="0" marL="0" rtl="0" algn="l">
              <a:spcBef>
                <a:spcPts val="0"/>
              </a:spcBef>
              <a:spcAft>
                <a:spcPts val="0"/>
              </a:spcAft>
              <a:buNone/>
            </a:pPr>
            <a:r>
              <a:rPr lang="it" sz="1200"/>
              <a:t>Tutte le risorse coinvolte in una transazione sono in uno stato consistente sia all’inizio e sia alla fine della transazione. Inoltre, una transazione deve lavorare su sequenze intese come un unico blocco di lavoro, quindi o la transazione è completata con successo oppure tutte le operazioni effettuate devono essere annullate.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Le transazioni sono spesso descritte in termini di proprietà </a:t>
            </a:r>
            <a:r>
              <a:rPr lang="it" sz="1200">
                <a:solidFill>
                  <a:schemeClr val="accent3"/>
                </a:solidFill>
              </a:rPr>
              <a:t>ACID</a:t>
            </a:r>
            <a:r>
              <a:rPr lang="it" sz="1200"/>
              <a:t>:</a:t>
            </a:r>
            <a:endParaRPr sz="1200"/>
          </a:p>
          <a:p>
            <a:pPr indent="-304800" lvl="0" marL="457200" rtl="0" algn="l">
              <a:spcBef>
                <a:spcPts val="0"/>
              </a:spcBef>
              <a:spcAft>
                <a:spcPts val="0"/>
              </a:spcAft>
              <a:buSzPts val="1200"/>
              <a:buChar char="●"/>
            </a:pPr>
            <a:r>
              <a:rPr lang="it" sz="1200">
                <a:solidFill>
                  <a:schemeClr val="accent3"/>
                </a:solidFill>
              </a:rPr>
              <a:t>A</a:t>
            </a:r>
            <a:r>
              <a:rPr lang="it" sz="1200"/>
              <a:t>tomicity: ogni passo nella sequenza delle azioni effettuate in una transazione deve essere completato con successo oppure tutto il lavoro deve essere annullato.</a:t>
            </a:r>
            <a:endParaRPr sz="1200"/>
          </a:p>
          <a:p>
            <a:pPr indent="-304800" lvl="0" marL="457200" rtl="0" algn="l">
              <a:spcBef>
                <a:spcPts val="0"/>
              </a:spcBef>
              <a:spcAft>
                <a:spcPts val="0"/>
              </a:spcAft>
              <a:buSzPts val="1200"/>
              <a:buChar char="●"/>
            </a:pPr>
            <a:r>
              <a:rPr lang="it" sz="1200">
                <a:solidFill>
                  <a:schemeClr val="accent3"/>
                </a:solidFill>
              </a:rPr>
              <a:t>C</a:t>
            </a:r>
            <a:r>
              <a:rPr lang="it" sz="1200"/>
              <a:t>onsistency: una risorsa deve essere in uno stato consistente sia all’inizio e sia alla fine della transazione.</a:t>
            </a:r>
            <a:endParaRPr sz="1200"/>
          </a:p>
          <a:p>
            <a:pPr indent="-304800" lvl="0" marL="457200" rtl="0" algn="l">
              <a:spcBef>
                <a:spcPts val="0"/>
              </a:spcBef>
              <a:spcAft>
                <a:spcPts val="0"/>
              </a:spcAft>
              <a:buSzPts val="1200"/>
              <a:buChar char="●"/>
            </a:pPr>
            <a:r>
              <a:rPr lang="it" sz="1200">
                <a:solidFill>
                  <a:schemeClr val="accent3"/>
                </a:solidFill>
              </a:rPr>
              <a:t>I</a:t>
            </a:r>
            <a:r>
              <a:rPr lang="it" sz="1200"/>
              <a:t>solation: il risultato di una transazione non deve essere visibile alle altre transazioni finché la transazione non ha terminato con successo.</a:t>
            </a:r>
            <a:endParaRPr sz="1200"/>
          </a:p>
          <a:p>
            <a:pPr indent="-304800" lvl="0" marL="457200" rtl="0" algn="l">
              <a:spcBef>
                <a:spcPts val="0"/>
              </a:spcBef>
              <a:spcAft>
                <a:spcPts val="0"/>
              </a:spcAft>
              <a:buSzPts val="1200"/>
              <a:buChar char="●"/>
            </a:pPr>
            <a:r>
              <a:rPr lang="it" sz="1200">
                <a:solidFill>
                  <a:schemeClr val="accent3"/>
                </a:solidFill>
              </a:rPr>
              <a:t>D</a:t>
            </a:r>
            <a:r>
              <a:rPr lang="it" sz="1200"/>
              <a:t>urability: ogni risultato di una transazione terminata con successo deve essere resa permanente.</a:t>
            </a:r>
            <a:endParaRPr sz="1200"/>
          </a:p>
        </p:txBody>
      </p:sp>
      <p:sp>
        <p:nvSpPr>
          <p:cNvPr id="1274" name="Google Shape;1274;p19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Transactions</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193"/>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I sistemi di gestione delle transazioni in genere sono progettati per far sì che le transazioni siano brevi:</a:t>
            </a:r>
            <a:endParaRPr sz="1200"/>
          </a:p>
          <a:p>
            <a:pPr indent="-304800" lvl="0" marL="457200" rtl="0" algn="l">
              <a:spcBef>
                <a:spcPts val="0"/>
              </a:spcBef>
              <a:spcAft>
                <a:spcPts val="0"/>
              </a:spcAft>
              <a:buSzPts val="1200"/>
              <a:buChar char="●"/>
            </a:pPr>
            <a:r>
              <a:rPr lang="it" sz="1200"/>
              <a:t>Una transazione non dovrebbe </a:t>
            </a:r>
            <a:r>
              <a:rPr lang="it" sz="1200"/>
              <a:t>estendersi</a:t>
            </a:r>
            <a:r>
              <a:rPr lang="it" sz="1200"/>
              <a:t> su più request. Le transazioni che si estendono su più request sono dette </a:t>
            </a:r>
            <a:r>
              <a:rPr lang="it" sz="1200">
                <a:solidFill>
                  <a:schemeClr val="accent3"/>
                </a:solidFill>
              </a:rPr>
              <a:t>long transactions</a:t>
            </a:r>
            <a:r>
              <a:rPr lang="it" sz="1200"/>
              <a:t>.</a:t>
            </a:r>
            <a:endParaRPr sz="1200"/>
          </a:p>
          <a:p>
            <a:pPr indent="-304800" lvl="0" marL="457200" rtl="0" algn="l">
              <a:spcBef>
                <a:spcPts val="0"/>
              </a:spcBef>
              <a:spcAft>
                <a:spcPts val="0"/>
              </a:spcAft>
              <a:buSzPts val="1200"/>
              <a:buChar char="●"/>
            </a:pPr>
            <a:r>
              <a:rPr lang="it" sz="1200"/>
              <a:t>Un approccio comune è di iniziare una transazione all’inizio di una request e terminarla alla fine della request (</a:t>
            </a:r>
            <a:r>
              <a:rPr lang="it" sz="1200">
                <a:solidFill>
                  <a:schemeClr val="accent3"/>
                </a:solidFill>
              </a:rPr>
              <a:t>request transaction</a:t>
            </a:r>
            <a:r>
              <a:rPr lang="it" sz="1200"/>
              <a:t>).</a:t>
            </a:r>
            <a:endParaRPr sz="1200"/>
          </a:p>
          <a:p>
            <a:pPr indent="-304800" lvl="0" marL="457200" rtl="0" algn="l">
              <a:spcBef>
                <a:spcPts val="0"/>
              </a:spcBef>
              <a:spcAft>
                <a:spcPts val="0"/>
              </a:spcAft>
              <a:buSzPts val="1200"/>
              <a:buChar char="●"/>
            </a:pPr>
            <a:r>
              <a:rPr lang="it" sz="1200"/>
              <a:t>Una variazione rispetto al punto precedente è di avviare la transazione il più tardi possibile (</a:t>
            </a:r>
            <a:r>
              <a:rPr lang="it" sz="1200">
                <a:solidFill>
                  <a:schemeClr val="accent3"/>
                </a:solidFill>
              </a:rPr>
              <a:t>late transaction</a:t>
            </a:r>
            <a:r>
              <a:rPr lang="it" sz="1200"/>
              <a:t>), in questo modo si possono gestire tutte le letture fuori dalla transazione e solo le modifiche vengono effettuate all’interno della transazione.</a:t>
            </a:r>
            <a:endParaRPr sz="1200"/>
          </a:p>
        </p:txBody>
      </p:sp>
      <p:sp>
        <p:nvSpPr>
          <p:cNvPr id="1280" name="Google Shape;1280;p19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Transactions</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94"/>
          <p:cNvSpPr txBox="1"/>
          <p:nvPr>
            <p:ph idx="4294967295" type="body"/>
          </p:nvPr>
        </p:nvSpPr>
        <p:spPr>
          <a:xfrm>
            <a:off x="460950" y="1121800"/>
            <a:ext cx="8222100" cy="38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Supponiamo che un utente voglia effettuare il pagamento di una bolletta attraverso la propria banca:</a:t>
            </a:r>
            <a:endParaRPr sz="1200"/>
          </a:p>
          <a:p>
            <a:pPr indent="-304800" lvl="0" marL="457200" rtl="0" algn="l">
              <a:spcBef>
                <a:spcPts val="0"/>
              </a:spcBef>
              <a:spcAft>
                <a:spcPts val="0"/>
              </a:spcAft>
              <a:buSzPts val="1200"/>
              <a:buAutoNum type="arabicPeriod"/>
            </a:pPr>
            <a:r>
              <a:rPr lang="it" sz="1200"/>
              <a:t>Effettua il login presso la propria banca.</a:t>
            </a:r>
            <a:endParaRPr sz="1200"/>
          </a:p>
          <a:p>
            <a:pPr indent="-304800" lvl="0" marL="457200" rtl="0" algn="l">
              <a:spcBef>
                <a:spcPts val="0"/>
              </a:spcBef>
              <a:spcAft>
                <a:spcPts val="0"/>
              </a:spcAft>
              <a:buSzPts val="1200"/>
              <a:buAutoNum type="arabicPeriod"/>
            </a:pPr>
            <a:r>
              <a:rPr lang="it" sz="1200"/>
              <a:t>Inserisce i dati della bolletta da pagare.</a:t>
            </a:r>
            <a:endParaRPr sz="1200"/>
          </a:p>
          <a:p>
            <a:pPr indent="-304800" lvl="0" marL="457200" rtl="0" algn="l">
              <a:spcBef>
                <a:spcPts val="0"/>
              </a:spcBef>
              <a:spcAft>
                <a:spcPts val="0"/>
              </a:spcAft>
              <a:buSzPts val="1200"/>
              <a:buAutoNum type="arabicPeriod"/>
            </a:pPr>
            <a:r>
              <a:rPr lang="it" sz="1200"/>
              <a:t>Seleziona il metodo di pagamento.</a:t>
            </a:r>
            <a:endParaRPr sz="1200"/>
          </a:p>
          <a:p>
            <a:pPr indent="-304800" lvl="0" marL="457200" rtl="0" algn="l">
              <a:spcBef>
                <a:spcPts val="0"/>
              </a:spcBef>
              <a:spcAft>
                <a:spcPts val="0"/>
              </a:spcAft>
              <a:buSzPts val="1200"/>
              <a:buAutoNum type="arabicPeriod"/>
            </a:pPr>
            <a:r>
              <a:rPr lang="it" sz="1200"/>
              <a:t>Clicca sul pulsante “paga” per completare il pagamento.</a:t>
            </a:r>
            <a:endParaRPr sz="1200"/>
          </a:p>
          <a:p>
            <a:pPr indent="0" lvl="0" marL="0" rtl="0" algn="l">
              <a:spcBef>
                <a:spcPts val="0"/>
              </a:spcBef>
              <a:spcAft>
                <a:spcPts val="0"/>
              </a:spcAft>
              <a:buNone/>
            </a:pPr>
            <a:r>
              <a:rPr lang="it" sz="1200"/>
              <a:t>Questa è una </a:t>
            </a:r>
            <a:r>
              <a:rPr lang="it" sz="1200">
                <a:solidFill>
                  <a:schemeClr val="accent3"/>
                </a:solidFill>
              </a:rPr>
              <a:t>business transaction</a:t>
            </a:r>
            <a:r>
              <a:rPr lang="it" sz="1200"/>
              <a:t> e mostra le stesse proprietà ACID di una system transaction. Se l’utente annulla il pagamento tutte le operazioni compiute negli step precedenti devono essere annullate. Il pagamento deve avvenire solo nell’ultimo punto dopo aver cliccato il pulsante apposito.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gestire questo tipo di business transaction:</a:t>
            </a:r>
            <a:endParaRPr sz="1200"/>
          </a:p>
          <a:p>
            <a:pPr indent="-304800" lvl="0" marL="457200" rtl="0" algn="l">
              <a:spcBef>
                <a:spcPts val="0"/>
              </a:spcBef>
              <a:spcAft>
                <a:spcPts val="0"/>
              </a:spcAft>
              <a:buSzPts val="1200"/>
              <a:buChar char="●"/>
            </a:pPr>
            <a:r>
              <a:rPr lang="it" sz="1200"/>
              <a:t>Si potrebbe creare un’unica system transaction. Tuttavia, spesso, per completare una business transaction abbiamo bisogno di effettuare più request, quindi usare un’unica system transaction comporterebbe la creazione di una long transaction.</a:t>
            </a:r>
            <a:endParaRPr sz="1200"/>
          </a:p>
          <a:p>
            <a:pPr indent="-304800" lvl="0" marL="457200" rtl="0" algn="l">
              <a:spcBef>
                <a:spcPts val="0"/>
              </a:spcBef>
              <a:spcAft>
                <a:spcPts val="0"/>
              </a:spcAft>
              <a:buSzPts val="1200"/>
              <a:buChar char="●"/>
            </a:pPr>
            <a:r>
              <a:rPr lang="it" sz="1200"/>
              <a:t>Si potrebbe spezzare la business transaction in una serie di transazioni più brevi. Questo però richiede che le proprietà ACID della business transaction siano garantite tra diverse system transaction (un problema noto come </a:t>
            </a:r>
            <a:r>
              <a:rPr lang="it" sz="1200">
                <a:solidFill>
                  <a:schemeClr val="accent3"/>
                </a:solidFill>
              </a:rPr>
              <a:t>offline concurrency</a:t>
            </a:r>
            <a:r>
              <a:rPr lang="it" sz="1200"/>
              <a:t>).</a:t>
            </a:r>
            <a:endParaRPr sz="1200"/>
          </a:p>
        </p:txBody>
      </p:sp>
      <p:sp>
        <p:nvSpPr>
          <p:cNvPr id="1286" name="Google Shape;1286;p19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Business e System Transactions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195"/>
          <p:cNvSpPr txBox="1"/>
          <p:nvPr>
            <p:ph idx="4294967295" type="body"/>
          </p:nvPr>
        </p:nvSpPr>
        <p:spPr>
          <a:xfrm>
            <a:off x="460950" y="814275"/>
            <a:ext cx="8222100" cy="4329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solidFill>
                  <a:schemeClr val="accent3"/>
                </a:solidFill>
              </a:rPr>
              <a:t>Optimistic offline lock</a:t>
            </a:r>
            <a:r>
              <a:rPr lang="it" sz="1200"/>
              <a:t>: usa l’optimistic locking per gestire la concorrenza tra le business transactions. In genere è implementato con un numero di versione associato a ogni record nel sistema, quando un record è caricato in memoria il numero è mantenuto nella sessione. Quando si vuole effettuare il salvataggio, bisogna controllare se il numero corrisponde a quello salvato, se è così, si </a:t>
            </a:r>
            <a:r>
              <a:rPr lang="it" sz="1200"/>
              <a:t>incrementa il numero di versione e si salvano le modifiche, altrimenti si annullano le modifiche.</a:t>
            </a:r>
            <a:endParaRPr sz="1200"/>
          </a:p>
          <a:p>
            <a:pPr indent="0" lvl="0" marL="457200" rtl="0" algn="l">
              <a:spcBef>
                <a:spcPts val="0"/>
              </a:spcBef>
              <a:spcAft>
                <a:spcPts val="0"/>
              </a:spcAft>
              <a:buNone/>
            </a:pPr>
            <a:r>
              <a:rPr lang="it" sz="1200"/>
              <a:t>In JPA si può usare l’annotazione </a:t>
            </a:r>
            <a:r>
              <a:rPr lang="it" sz="1200">
                <a:solidFill>
                  <a:schemeClr val="dk1"/>
                </a:solidFill>
                <a:latin typeface="Courier New"/>
                <a:ea typeface="Courier New"/>
                <a:cs typeface="Courier New"/>
                <a:sym typeface="Courier New"/>
              </a:rPr>
              <a:t>@Version</a:t>
            </a:r>
            <a:r>
              <a:rPr lang="it" sz="1200"/>
              <a:t> per creare automaticamente un numero di versione.</a:t>
            </a:r>
            <a:endParaRPr sz="1200"/>
          </a:p>
          <a:p>
            <a:pPr indent="0" lvl="0" marL="457200" rtl="0" algn="l">
              <a:spcBef>
                <a:spcPts val="0"/>
              </a:spcBef>
              <a:spcAft>
                <a:spcPts val="0"/>
              </a:spcAft>
              <a:buNone/>
            </a:pPr>
            <a:r>
              <a:rPr lang="it" sz="1200"/>
              <a:t>Es. </a:t>
            </a:r>
            <a:r>
              <a:rPr lang="it" sz="1200">
                <a:solidFill>
                  <a:schemeClr val="dk1"/>
                </a:solidFill>
                <a:latin typeface="Courier New"/>
                <a:ea typeface="Courier New"/>
                <a:cs typeface="Courier New"/>
                <a:sym typeface="Courier New"/>
              </a:rPr>
              <a:t>@Version</a:t>
            </a: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 long</a:t>
            </a:r>
            <a:r>
              <a:rPr lang="it" sz="1200">
                <a:latin typeface="Courier New"/>
                <a:ea typeface="Courier New"/>
                <a:cs typeface="Courier New"/>
                <a:sym typeface="Courier New"/>
              </a:rPr>
              <a:t> changeVersion;</a:t>
            </a:r>
            <a:endParaRPr sz="1200">
              <a:latin typeface="Courier New"/>
              <a:ea typeface="Courier New"/>
              <a:cs typeface="Courier New"/>
              <a:sym typeface="Courier New"/>
            </a:endParaRPr>
          </a:p>
          <a:p>
            <a:pPr indent="0" lvl="0" marL="457200" rtl="0" algn="l">
              <a:spcBef>
                <a:spcPts val="0"/>
              </a:spcBef>
              <a:spcAft>
                <a:spcPts val="0"/>
              </a:spcAft>
              <a:buNone/>
            </a:pPr>
            <a:r>
              <a:rPr lang="it" sz="1200"/>
              <a:t>Hibernate gestisce in modo automatico la versione, sia nell’update che nei controlli.</a:t>
            </a:r>
            <a:endParaRPr sz="1200"/>
          </a:p>
          <a:p>
            <a:pPr indent="0" lvl="0" marL="457200" rtl="0" algn="l">
              <a:spcBef>
                <a:spcPts val="0"/>
              </a:spcBef>
              <a:spcAft>
                <a:spcPts val="0"/>
              </a:spcAft>
              <a:buNone/>
            </a:pPr>
            <a:r>
              <a:rPr lang="it" sz="1200"/>
              <a:t>In aggiunta al numero di versione, si potrebbero usare altre informazioni, in modo da poter gestire al meglio il conflitto senza dover annullare tutte le modifiche.</a:t>
            </a:r>
            <a:endParaRPr sz="1200"/>
          </a:p>
          <a:p>
            <a:pPr indent="-304800" lvl="0" marL="457200" rtl="0" algn="l">
              <a:spcBef>
                <a:spcPts val="0"/>
              </a:spcBef>
              <a:spcAft>
                <a:spcPts val="0"/>
              </a:spcAft>
              <a:buSzPts val="1200"/>
              <a:buChar char="●"/>
            </a:pPr>
            <a:r>
              <a:rPr lang="it" sz="1200">
                <a:solidFill>
                  <a:schemeClr val="accent3"/>
                </a:solidFill>
              </a:rPr>
              <a:t>Pessimistic offline lock</a:t>
            </a:r>
            <a:r>
              <a:rPr lang="it" sz="1200"/>
              <a:t>: usa il pessimistic locking per gestire la concorrenza tra le business transactions. In genere si compone di tre fasi: determinare il tipo di lock che serve, creare un lock manager, definire le procedure per una business transaction per richiedere i lock.</a:t>
            </a:r>
            <a:endParaRPr sz="1200"/>
          </a:p>
          <a:p>
            <a:pPr indent="-304800" lvl="0" marL="457200" rtl="0" algn="l">
              <a:spcBef>
                <a:spcPts val="0"/>
              </a:spcBef>
              <a:spcAft>
                <a:spcPts val="0"/>
              </a:spcAft>
              <a:buSzPts val="1200"/>
              <a:buChar char="●"/>
            </a:pPr>
            <a:r>
              <a:rPr lang="it" sz="1200">
                <a:solidFill>
                  <a:schemeClr val="accent3"/>
                </a:solidFill>
              </a:rPr>
              <a:t>Coarse-Grained lock</a:t>
            </a:r>
            <a:r>
              <a:rPr lang="it" sz="1200"/>
              <a:t>: gestisce la concorrenza di un gruppo di oggetti correlati con un singolo lock. L’idea di base è che alcuni oggetti possono essere spesso modificati come un gruppo. Quindi, può avere senso avere un lock non solo sull’oggetto che si vuole modificare ma anche su quelli </a:t>
            </a:r>
            <a:r>
              <a:rPr lang="it" sz="1200"/>
              <a:t>correlati.</a:t>
            </a:r>
            <a:endParaRPr sz="1200"/>
          </a:p>
          <a:p>
            <a:pPr indent="-304800" lvl="0" marL="457200" rtl="0" algn="l">
              <a:spcBef>
                <a:spcPts val="0"/>
              </a:spcBef>
              <a:spcAft>
                <a:spcPts val="0"/>
              </a:spcAft>
              <a:buSzPts val="1200"/>
              <a:buChar char="●"/>
            </a:pPr>
            <a:r>
              <a:rPr lang="it" sz="1200">
                <a:solidFill>
                  <a:schemeClr val="accent3"/>
                </a:solidFill>
              </a:rPr>
              <a:t>Implicit lock</a:t>
            </a:r>
            <a:r>
              <a:rPr lang="it" sz="1200"/>
              <a:t>: permette al </a:t>
            </a:r>
            <a:r>
              <a:rPr lang="it" sz="1200" u="sng">
                <a:solidFill>
                  <a:schemeClr val="hlink"/>
                </a:solidFill>
                <a:hlinkClick action="ppaction://hlinksldjump" r:id="rId3"/>
              </a:rPr>
              <a:t>layer supertype</a:t>
            </a:r>
            <a:r>
              <a:rPr lang="it" sz="1200"/>
              <a:t> di acquisire i lock. Quindi, non sono gli sviluppatori a dover gestire i lock, ma è implicitamente l’applicazione.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u="sng">
                <a:solidFill>
                  <a:schemeClr val="accent5"/>
                </a:solidFill>
                <a:hlinkClick r:id="rId4">
                  <a:extLst>
                    <a:ext uri="{A12FA001-AC4F-418D-AE19-62706E023703}">
                      <ahyp:hlinkClr val="tx"/>
                    </a:ext>
                  </a:extLst>
                </a:hlinkClick>
              </a:rPr>
              <a:t>Esempi su github</a:t>
            </a:r>
            <a:r>
              <a:rPr lang="it" sz="1200"/>
              <a:t> di Optimistic e Pessimistic offline lock.</a:t>
            </a:r>
            <a:endParaRPr sz="1200"/>
          </a:p>
        </p:txBody>
      </p:sp>
      <p:sp>
        <p:nvSpPr>
          <p:cNvPr id="1292" name="Google Shape;1292;p19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per il controllo della offline concurrency</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96"/>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Patterns</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197"/>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a:t>
            </a:r>
            <a:r>
              <a:rPr lang="it" sz="1200">
                <a:solidFill>
                  <a:schemeClr val="accent3"/>
                </a:solidFill>
              </a:rPr>
              <a:t>session state</a:t>
            </a:r>
            <a:r>
              <a:rPr lang="it" sz="1200"/>
              <a:t> si intende i dati che sono rilevanti per una sessione particolare:</a:t>
            </a:r>
            <a:endParaRPr sz="1200"/>
          </a:p>
          <a:p>
            <a:pPr indent="-304800" lvl="0" marL="457200" rtl="0" algn="l">
              <a:spcBef>
                <a:spcPts val="0"/>
              </a:spcBef>
              <a:spcAft>
                <a:spcPts val="0"/>
              </a:spcAft>
              <a:buSzPts val="1200"/>
              <a:buChar char="●"/>
            </a:pPr>
            <a:r>
              <a:rPr lang="it" sz="1200"/>
              <a:t>I session state hanno le proprietà </a:t>
            </a:r>
            <a:r>
              <a:rPr lang="it" sz="1200" u="sng">
                <a:solidFill>
                  <a:schemeClr val="hlink"/>
                </a:solidFill>
                <a:hlinkClick action="ppaction://hlinksldjump" r:id="rId3"/>
              </a:rPr>
              <a:t>ACID</a:t>
            </a:r>
            <a:r>
              <a:rPr lang="it" sz="1200"/>
              <a:t> delle transazioni. </a:t>
            </a:r>
            <a:endParaRPr sz="1200"/>
          </a:p>
          <a:p>
            <a:pPr indent="-304800" lvl="0" marL="457200" rtl="0" algn="l">
              <a:spcBef>
                <a:spcPts val="0"/>
              </a:spcBef>
              <a:spcAft>
                <a:spcPts val="0"/>
              </a:spcAft>
              <a:buSzPts val="1200"/>
              <a:buChar char="●"/>
            </a:pPr>
            <a:r>
              <a:rPr lang="it" sz="1200"/>
              <a:t>Non tutti i dati memorizzati all’interno di una sessione sono dei session state, infatti in alcuni casi, ci sono dati che non devono essere memorizzati per garantire il corretto comportamento, ma ad esempio per questioni di efficienza.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Memorizzazione dei session state:</a:t>
            </a:r>
            <a:endParaRPr sz="1200"/>
          </a:p>
          <a:p>
            <a:pPr indent="-304800" lvl="0" marL="457200" rtl="0" algn="l">
              <a:spcBef>
                <a:spcPts val="0"/>
              </a:spcBef>
              <a:spcAft>
                <a:spcPts val="0"/>
              </a:spcAft>
              <a:buSzPts val="1200"/>
              <a:buChar char="●"/>
            </a:pPr>
            <a:r>
              <a:rPr lang="it" sz="1200">
                <a:solidFill>
                  <a:schemeClr val="accent3"/>
                </a:solidFill>
              </a:rPr>
              <a:t>Client Session State</a:t>
            </a:r>
            <a:r>
              <a:rPr lang="it" sz="1200"/>
              <a:t>: vengono memorizzati sul client (es. usando i cookie).</a:t>
            </a:r>
            <a:endParaRPr sz="1200"/>
          </a:p>
          <a:p>
            <a:pPr indent="-304800" lvl="0" marL="457200" rtl="0" algn="l">
              <a:spcBef>
                <a:spcPts val="0"/>
              </a:spcBef>
              <a:spcAft>
                <a:spcPts val="0"/>
              </a:spcAft>
              <a:buSzPts val="1200"/>
              <a:buChar char="●"/>
            </a:pPr>
            <a:r>
              <a:rPr lang="it" sz="1200">
                <a:solidFill>
                  <a:schemeClr val="accent3"/>
                </a:solidFill>
              </a:rPr>
              <a:t>Server Session State</a:t>
            </a:r>
            <a:r>
              <a:rPr lang="it" sz="1200"/>
              <a:t>: vengono memorizzati sul server in memoria o comunque non in forma strutturata.</a:t>
            </a:r>
            <a:endParaRPr sz="1200"/>
          </a:p>
          <a:p>
            <a:pPr indent="-304800" lvl="0" marL="457200" rtl="0" algn="l">
              <a:spcBef>
                <a:spcPts val="0"/>
              </a:spcBef>
              <a:spcAft>
                <a:spcPts val="0"/>
              </a:spcAft>
              <a:buSzPts val="1200"/>
              <a:buChar char="●"/>
            </a:pPr>
            <a:r>
              <a:rPr lang="it" sz="1200">
                <a:solidFill>
                  <a:schemeClr val="accent3"/>
                </a:solidFill>
              </a:rPr>
              <a:t>Database Session State</a:t>
            </a:r>
            <a:r>
              <a:rPr lang="it" sz="1200"/>
              <a:t>: vengono memorizzati sul server usando un database e una forma tabellare.</a:t>
            </a:r>
            <a:endParaRPr sz="1200"/>
          </a:p>
        </p:txBody>
      </p:sp>
      <p:sp>
        <p:nvSpPr>
          <p:cNvPr id="1303" name="Google Shape;1303;p19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Session state</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98"/>
          <p:cNvSpPr txBox="1"/>
          <p:nvPr>
            <p:ph idx="4294967295" type="body"/>
          </p:nvPr>
        </p:nvSpPr>
        <p:spPr>
          <a:xfrm>
            <a:off x="460950" y="1121800"/>
            <a:ext cx="8222100" cy="350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solidFill>
                  <a:schemeClr val="accent3"/>
                </a:solidFill>
              </a:rPr>
              <a:t>Stateless server</a:t>
            </a:r>
            <a:r>
              <a:rPr lang="it" sz="1200"/>
              <a:t>: un oggetto non conserva informazioni (uno stato) tra due request. Il vantaggio principale di questo approccio è che si possono trattare le richieste in modo isolato, senza necessità di mantenere delle informazioni aggiuntive sugli oggetti.</a:t>
            </a:r>
            <a:endParaRPr sz="1200"/>
          </a:p>
          <a:p>
            <a:pPr indent="-304800" lvl="0" marL="457200" rtl="0" algn="l">
              <a:spcBef>
                <a:spcPts val="0"/>
              </a:spcBef>
              <a:spcAft>
                <a:spcPts val="0"/>
              </a:spcAft>
              <a:buSzPts val="1200"/>
              <a:buChar char="●"/>
            </a:pPr>
            <a:r>
              <a:rPr lang="it" sz="1200">
                <a:solidFill>
                  <a:schemeClr val="accent3"/>
                </a:solidFill>
              </a:rPr>
              <a:t>Stateful server</a:t>
            </a:r>
            <a:r>
              <a:rPr lang="it" sz="1200"/>
              <a:t>: si tiene traccia delle informazioni tra request diverse. Questo richiede che ci siano degli oggetti in memoria che mantengano le informazioni richieste.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generale, se possibile, bisognerebbe avere un approccio stateless. Tuttavia, alcune operazioni hanno bisogno di uno stato.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 </a:t>
            </a:r>
            <a:r>
              <a:rPr lang="it" sz="1200">
                <a:solidFill>
                  <a:schemeClr val="accent3"/>
                </a:solidFill>
              </a:rPr>
              <a:t>session state</a:t>
            </a:r>
            <a:r>
              <a:rPr lang="it" sz="1200"/>
              <a:t> si intende i dati che sono rilevanti per una sessione particolare. I session state hanno le proprietà </a:t>
            </a:r>
            <a:r>
              <a:rPr lang="it" sz="1200" u="sng">
                <a:solidFill>
                  <a:schemeClr val="hlink"/>
                </a:solidFill>
                <a:hlinkClick action="ppaction://hlinksldjump" r:id="rId3"/>
              </a:rPr>
              <a:t>ACID</a:t>
            </a:r>
            <a:r>
              <a:rPr lang="it" sz="1200"/>
              <a:t> delle transazioni.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Nota: Non tutti i dati memorizzati all’interno di una sessione sono dei session state, infatti in alcuni casi, ci sono dati che non devono essere memorizzati per garantire il corretto comportamento, ma ad esempio per questioni di efficienza.</a:t>
            </a:r>
            <a:endParaRPr sz="1200"/>
          </a:p>
        </p:txBody>
      </p:sp>
      <p:sp>
        <p:nvSpPr>
          <p:cNvPr id="1309" name="Google Shape;1309;p19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Stateless vs stateful sessions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4294967295" type="body"/>
          </p:nvPr>
        </p:nvSpPr>
        <p:spPr>
          <a:xfrm>
            <a:off x="460950" y="1121800"/>
            <a:ext cx="82221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Organizza il codice della logica di business in procedure dove ogni procedura gestisce una singola richiesta dalla presentazione.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Molte delle applicazioni enterprise possono essere viste in termini di operazioni compiute tra l’utente e il sistema.</a:t>
            </a:r>
            <a:endParaRPr sz="1200"/>
          </a:p>
          <a:p>
            <a:pPr indent="-304800" lvl="0" marL="457200" rtl="0" algn="l">
              <a:spcBef>
                <a:spcPts val="0"/>
              </a:spcBef>
              <a:spcAft>
                <a:spcPts val="0"/>
              </a:spcAft>
              <a:buSzPts val="1200"/>
              <a:buChar char="●"/>
            </a:pPr>
            <a:r>
              <a:rPr lang="it" sz="1200"/>
              <a:t>Un’operazione può essere vista sia in termini di visualizzazione di un’informazione organizzata in modo particolare e sia in termini di una modifica a qualche tipo di informazione già memorizzata.</a:t>
            </a:r>
            <a:endParaRPr sz="1200"/>
          </a:p>
          <a:p>
            <a:pPr indent="-304800" lvl="0" marL="457200" rtl="0" algn="l">
              <a:spcBef>
                <a:spcPts val="0"/>
              </a:spcBef>
              <a:spcAft>
                <a:spcPts val="0"/>
              </a:spcAft>
              <a:buSzPts val="1200"/>
              <a:buChar char="●"/>
            </a:pPr>
            <a:r>
              <a:rPr lang="it" sz="1200"/>
              <a:t>Ogni operazione, quindi, contiene una porzione della logica di business. In alcuni casi può essere semplice (es. leggere qualche dato da un database), in altri può essere complessa e coinvolgere anche un processo di validazione e di calcoli.</a:t>
            </a:r>
            <a:endParaRPr sz="1200"/>
          </a:p>
          <a:p>
            <a:pPr indent="-304800" lvl="0" marL="457200" rtl="0" algn="l">
              <a:spcBef>
                <a:spcPts val="0"/>
              </a:spcBef>
              <a:spcAft>
                <a:spcPts val="0"/>
              </a:spcAft>
              <a:buSzPts val="1200"/>
              <a:buChar char="●"/>
            </a:pPr>
            <a:r>
              <a:rPr lang="it" sz="1200"/>
              <a:t>Un Transaction Script organizza questa porzione della logica di business come una singola procedura, che può effettuare delle chiamate dirette al database oppure utilizzare un qualche wrapper.</a:t>
            </a:r>
            <a:endParaRPr sz="1200"/>
          </a:p>
          <a:p>
            <a:pPr indent="-304800" lvl="0" marL="457200" rtl="0" algn="l">
              <a:spcBef>
                <a:spcPts val="0"/>
              </a:spcBef>
              <a:spcAft>
                <a:spcPts val="0"/>
              </a:spcAft>
              <a:buSzPts val="1200"/>
              <a:buChar char="●"/>
            </a:pPr>
            <a:r>
              <a:rPr lang="it" sz="1200"/>
              <a:t>In genere ogni operazione ha il proprio Transaction Script, sebbene le operazioni più pesanti potrebbero essere divise in sotto-operazioni con diverse procedure associate.</a:t>
            </a:r>
            <a:endParaRPr sz="1200"/>
          </a:p>
        </p:txBody>
      </p:sp>
      <p:sp>
        <p:nvSpPr>
          <p:cNvPr id="205" name="Google Shape;205;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 Script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Con il pattern Transaction Script la logica di dominio è organizzata principalmente seguendo le operazioni che è possibile effettuare con il sistema.</a:t>
            </a:r>
            <a:endParaRPr sz="1200"/>
          </a:p>
          <a:p>
            <a:pPr indent="0" lvl="0" marL="0" rtl="0" algn="l">
              <a:spcBef>
                <a:spcPts val="0"/>
              </a:spcBef>
              <a:spcAft>
                <a:spcPts val="0"/>
              </a:spcAft>
              <a:buNone/>
            </a:pPr>
            <a:r>
              <a:rPr lang="it" sz="1200"/>
              <a:t>Ad esempio, se lo scopo è di permettere la prenotazione di un biglietto per il cinema, la procedura </a:t>
            </a:r>
            <a:r>
              <a:rPr lang="it" sz="1200">
                <a:latin typeface="Courier New"/>
                <a:ea typeface="Courier New"/>
                <a:cs typeface="Courier New"/>
                <a:sym typeface="Courier New"/>
              </a:rPr>
              <a:t>BookTicket</a:t>
            </a:r>
            <a:r>
              <a:rPr lang="it" sz="1200"/>
              <a:t> si occupa di gestire la logica relativa: controllo della disponibilità, calcolo dell’importo, aggiornamento del database, ecc.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Uno dei vantaggi principali di questo approccio è che ogni procedura è più o meno indipendente dalle altre. Lo sviluppo consiste nel leggere l’input, interrogare il database, manipolare i dati, e salvare il risultato sul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Dal punto di vista del codice, si possono organizzare i Transaction Script all’interno delle classi in due modi:</a:t>
            </a:r>
            <a:endParaRPr sz="1200"/>
          </a:p>
          <a:p>
            <a:pPr indent="-304800" lvl="0" marL="457200" rtl="0" algn="l">
              <a:spcBef>
                <a:spcPts val="0"/>
              </a:spcBef>
              <a:spcAft>
                <a:spcPts val="0"/>
              </a:spcAft>
              <a:buSzPts val="1200"/>
              <a:buChar char="●"/>
            </a:pPr>
            <a:r>
              <a:rPr lang="it" sz="1200"/>
              <a:t>Una classe per ogni gruppo di Transaction Script correlati tra di loro.</a:t>
            </a:r>
            <a:endParaRPr sz="1200"/>
          </a:p>
          <a:p>
            <a:pPr indent="-304800" lvl="0" marL="457200" rtl="0" algn="l">
              <a:spcBef>
                <a:spcPts val="0"/>
              </a:spcBef>
              <a:spcAft>
                <a:spcPts val="0"/>
              </a:spcAft>
              <a:buSzPts val="1200"/>
              <a:buChar char="●"/>
            </a:pPr>
            <a:r>
              <a:rPr lang="it" sz="1200"/>
              <a:t>Una classe per ogni Transaction Script. In questo caso si può definire una superclasse o un’interfaccia unica.</a:t>
            </a:r>
            <a:endParaRPr sz="1200"/>
          </a:p>
        </p:txBody>
      </p:sp>
      <p:sp>
        <p:nvSpPr>
          <p:cNvPr id="211" name="Google Shape;211;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 Script: dettagli di funzionamento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usarli:</a:t>
            </a:r>
            <a:endParaRPr sz="1200"/>
          </a:p>
          <a:p>
            <a:pPr indent="-304800" lvl="0" marL="457200" rtl="0" algn="l">
              <a:spcBef>
                <a:spcPts val="0"/>
              </a:spcBef>
              <a:spcAft>
                <a:spcPts val="0"/>
              </a:spcAft>
              <a:buSzPts val="1200"/>
              <a:buChar char="●"/>
            </a:pPr>
            <a:r>
              <a:rPr lang="it" sz="1200"/>
              <a:t>Semplicità, sia a livello implementativo e sia a livello di comprensione.</a:t>
            </a:r>
            <a:endParaRPr sz="1200"/>
          </a:p>
          <a:p>
            <a:pPr indent="-304800" lvl="0" marL="457200" rtl="0" algn="l">
              <a:spcBef>
                <a:spcPts val="0"/>
              </a:spcBef>
              <a:spcAft>
                <a:spcPts val="0"/>
              </a:spcAft>
              <a:buSzPts val="1200"/>
              <a:buChar char="●"/>
            </a:pPr>
            <a:r>
              <a:rPr lang="it" sz="1200"/>
              <a:t>È più o meno ovvio come tracciare i contorni delle procedure, cioè inizia con l’avvio di un’operazione e termina con la chiusura dell’operazione.</a:t>
            </a:r>
            <a:endParaRPr sz="1200"/>
          </a:p>
          <a:p>
            <a:pPr indent="-304800" lvl="0" marL="457200" rtl="0" algn="l">
              <a:spcBef>
                <a:spcPts val="0"/>
              </a:spcBef>
              <a:spcAft>
                <a:spcPts val="0"/>
              </a:spcAft>
              <a:buSzPts val="1200"/>
              <a:buChar char="●"/>
            </a:pPr>
            <a:r>
              <a:rPr lang="it" sz="1200"/>
              <a:t>È naturale usarli quando la business logic non è molto complessa.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Codice duplicato</a:t>
            </a:r>
            <a:endParaRPr sz="1200"/>
          </a:p>
          <a:p>
            <a:pPr indent="-304800" lvl="1" marL="914400" rtl="0" algn="l">
              <a:spcBef>
                <a:spcPts val="0"/>
              </a:spcBef>
              <a:spcAft>
                <a:spcPts val="0"/>
              </a:spcAft>
              <a:buSzPts val="1200"/>
              <a:buChar char="○"/>
            </a:pPr>
            <a:r>
              <a:rPr lang="it" sz="1200"/>
              <a:t>Diverse operazioni spesso richiedono codice molto simile.</a:t>
            </a:r>
            <a:endParaRPr sz="1200"/>
          </a:p>
          <a:p>
            <a:pPr indent="-304800" lvl="1" marL="914400" rtl="0" algn="l">
              <a:spcBef>
                <a:spcPts val="0"/>
              </a:spcBef>
              <a:spcAft>
                <a:spcPts val="0"/>
              </a:spcAft>
              <a:buSzPts val="1200"/>
              <a:buChar char="○"/>
            </a:pPr>
            <a:r>
              <a:rPr lang="it" sz="1200"/>
              <a:t>Riconoscere le porzioni di codice duplicato è difficile e, in generale, la duplicazione è difficile da rimuovere.</a:t>
            </a:r>
            <a:endParaRPr sz="1200"/>
          </a:p>
          <a:p>
            <a:pPr indent="-304800" lvl="0" marL="457200" rtl="0" algn="l">
              <a:spcBef>
                <a:spcPts val="0"/>
              </a:spcBef>
              <a:spcAft>
                <a:spcPts val="0"/>
              </a:spcAft>
              <a:buSzPts val="1200"/>
              <a:buChar char="●"/>
            </a:pPr>
            <a:r>
              <a:rPr lang="it" sz="1200"/>
              <a:t>Sono da evitare quando la business logic è complessa e coinvolge operazioni molto simili tra di loro.</a:t>
            </a:r>
            <a:endParaRPr sz="1200"/>
          </a:p>
        </p:txBody>
      </p:sp>
      <p:sp>
        <p:nvSpPr>
          <p:cNvPr id="217" name="Google Shape;217;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 Script: quando usarli e quando non usarli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4294967295" type="body"/>
          </p:nvPr>
        </p:nvSpPr>
        <p:spPr>
          <a:xfrm>
            <a:off x="98250" y="866175"/>
            <a:ext cx="8865300" cy="40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class</a:t>
            </a:r>
            <a:r>
              <a:rPr lang="it" sz="1200">
                <a:latin typeface="Courier New"/>
                <a:ea typeface="Courier New"/>
                <a:cs typeface="Courier New"/>
                <a:sym typeface="Courier New"/>
              </a:rPr>
              <a:t> MyTableGateway {</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a:t>
            </a:r>
            <a:r>
              <a:rPr lang="it" sz="1200">
                <a:latin typeface="Courier New"/>
                <a:ea typeface="Courier New"/>
                <a:cs typeface="Courier New"/>
                <a:sym typeface="Courier New"/>
              </a:rPr>
              <a:t> ResultSet getContract(</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employeeID) </a:t>
            </a:r>
            <a:r>
              <a:rPr lang="it" sz="1200">
                <a:solidFill>
                  <a:schemeClr val="accent5"/>
                </a:solidFill>
                <a:latin typeface="Courier New"/>
                <a:ea typeface="Courier New"/>
                <a:cs typeface="Courier New"/>
                <a:sym typeface="Courier New"/>
              </a:rPr>
              <a:t>throws</a:t>
            </a:r>
            <a:r>
              <a:rPr lang="it" sz="1200">
                <a:latin typeface="Courier New"/>
                <a:ea typeface="Courier New"/>
                <a:cs typeface="Courier New"/>
                <a:sym typeface="Courier New"/>
              </a:rPr>
              <a:t> SQLException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PreparedStatement stmt = db.prepareStatement(</a:t>
            </a:r>
            <a:r>
              <a:rPr lang="it" sz="1200">
                <a:solidFill>
                  <a:schemeClr val="accent2"/>
                </a:solidFill>
                <a:latin typeface="Courier New"/>
                <a:ea typeface="Courier New"/>
                <a:cs typeface="Courier New"/>
                <a:sym typeface="Courier New"/>
              </a:rPr>
              <a:t>"select * from employees_contracts where employee_id=?"</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stmt.setLong(1, employeeID);</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return</a:t>
            </a:r>
            <a:r>
              <a:rPr lang="it" sz="1200">
                <a:latin typeface="Courier New"/>
                <a:ea typeface="Courier New"/>
                <a:cs typeface="Courier New"/>
                <a:sym typeface="Courier New"/>
              </a:rPr>
              <a:t> result;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class</a:t>
            </a:r>
            <a:r>
              <a:rPr lang="it" sz="1200">
                <a:latin typeface="Courier New"/>
                <a:ea typeface="Courier New"/>
                <a:cs typeface="Courier New"/>
                <a:sym typeface="Courier New"/>
              </a:rPr>
              <a:t> SalaryTransactionScript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 double</a:t>
            </a:r>
            <a:r>
              <a:rPr lang="it" sz="1200">
                <a:latin typeface="Courier New"/>
                <a:ea typeface="Courier New"/>
                <a:cs typeface="Courier New"/>
                <a:sym typeface="Courier New"/>
              </a:rPr>
              <a:t> computeSalary(</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employeeID)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validation on the id</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ResultSet rs = myTableGateway.getContract(employeeID);</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double</a:t>
            </a:r>
            <a:r>
              <a:rPr lang="it" sz="1200">
                <a:latin typeface="Courier New"/>
                <a:ea typeface="Courier New"/>
                <a:cs typeface="Courier New"/>
                <a:sym typeface="Courier New"/>
              </a:rPr>
              <a:t> salary = 0.0;</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do something to compute the salary according to the business logic</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return</a:t>
            </a:r>
            <a:r>
              <a:rPr lang="it" sz="1200">
                <a:latin typeface="Courier New"/>
                <a:ea typeface="Courier New"/>
                <a:cs typeface="Courier New"/>
                <a:sym typeface="Courier New"/>
              </a:rPr>
              <a:t> salary;</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23" name="Google Shape;223;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 Script: esempio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Nell’esempio mostrato il calcolo dello stipendio potrebbe essere molto semplice o molto complesso, in base alla business logic:</a:t>
            </a:r>
            <a:endParaRPr sz="1200"/>
          </a:p>
          <a:p>
            <a:pPr indent="-304800" lvl="0" marL="457200" rtl="0" algn="l">
              <a:spcBef>
                <a:spcPts val="0"/>
              </a:spcBef>
              <a:spcAft>
                <a:spcPts val="0"/>
              </a:spcAft>
              <a:buSzPts val="1200"/>
              <a:buChar char="●"/>
            </a:pPr>
            <a:r>
              <a:rPr lang="it" sz="1200"/>
              <a:t>Se il calcolo prevedesse la moltiplicazione di una quota fissa per il numero di giorni nel mese in cui la/il dipendente ha lavorato, allora il transaction script potrebbe richiedere solo poche linee di codice aggiuntive.</a:t>
            </a:r>
            <a:endParaRPr sz="1200"/>
          </a:p>
          <a:p>
            <a:pPr indent="-304800" lvl="0" marL="457200" rtl="0" algn="l">
              <a:spcBef>
                <a:spcPts val="0"/>
              </a:spcBef>
              <a:spcAft>
                <a:spcPts val="0"/>
              </a:spcAft>
              <a:buSzPts val="1200"/>
              <a:buChar char="●"/>
            </a:pPr>
            <a:r>
              <a:rPr lang="it" sz="1200"/>
              <a:t>Nel caso in cui il calcolo dovesse essere più complicato, con molte condizioni diverse e difficili da definire, allora il codice diventerebbe molto complesso</a:t>
            </a:r>
            <a:r>
              <a:rPr lang="it" sz="1200"/>
              <a:t> e </a:t>
            </a:r>
            <a:r>
              <a:rPr lang="it" sz="1200">
                <a:latin typeface="Courier New"/>
                <a:ea typeface="Courier New"/>
                <a:cs typeface="Courier New"/>
                <a:sym typeface="Courier New"/>
              </a:rPr>
              <a:t>computeSalary</a:t>
            </a:r>
            <a:r>
              <a:rPr lang="it" sz="1200"/>
              <a:t> non sarebbe più semplice da gestire.</a:t>
            </a:r>
            <a:endParaRPr sz="1200"/>
          </a:p>
        </p:txBody>
      </p:sp>
      <p:sp>
        <p:nvSpPr>
          <p:cNvPr id="229" name="Google Shape;229;p3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Transaction Script: esempio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Domain Model</a:t>
            </a:r>
            <a:endParaRPr/>
          </a:p>
        </p:txBody>
      </p:sp>
      <p:sp>
        <p:nvSpPr>
          <p:cNvPr id="235" name="Google Shape;235;p36"/>
          <p:cNvSpPr txBox="1"/>
          <p:nvPr>
            <p:ph idx="4294967295" type="body"/>
          </p:nvPr>
        </p:nvSpPr>
        <p:spPr>
          <a:xfrm>
            <a:off x="460950" y="1121800"/>
            <a:ext cx="82221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Le classi modellano i concetti del dominio e incorporano sia la business logic che i dati.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Si crea un modello del dominio basato sulla programmazione ad oggetti.</a:t>
            </a:r>
            <a:endParaRPr sz="1200"/>
          </a:p>
          <a:p>
            <a:pPr indent="-304800" lvl="0" marL="457200" rtl="0" algn="l">
              <a:spcBef>
                <a:spcPts val="0"/>
              </a:spcBef>
              <a:spcAft>
                <a:spcPts val="0"/>
              </a:spcAft>
              <a:buSzPts val="1200"/>
              <a:buChar char="●"/>
            </a:pPr>
            <a:r>
              <a:rPr lang="it" sz="1200"/>
              <a:t>La business logic e i dati sono strutturati in librerie di classi.</a:t>
            </a:r>
            <a:endParaRPr sz="1200"/>
          </a:p>
          <a:p>
            <a:pPr indent="-304800" lvl="0" marL="457200" rtl="0" algn="l">
              <a:spcBef>
                <a:spcPts val="0"/>
              </a:spcBef>
              <a:spcAft>
                <a:spcPts val="0"/>
              </a:spcAft>
              <a:buSzPts val="1200"/>
              <a:buChar char="●"/>
            </a:pPr>
            <a:r>
              <a:rPr lang="it" sz="1200"/>
              <a:t>Ogni oggetto fa parte della business logic.</a:t>
            </a:r>
            <a:endParaRPr sz="1200"/>
          </a:p>
          <a:p>
            <a:pPr indent="-304800" lvl="0" marL="457200" rtl="0" algn="l">
              <a:spcBef>
                <a:spcPts val="0"/>
              </a:spcBef>
              <a:spcAft>
                <a:spcPts val="0"/>
              </a:spcAft>
              <a:buSzPts val="1200"/>
              <a:buChar char="●"/>
            </a:pPr>
            <a:r>
              <a:rPr lang="it" sz="1200"/>
              <a:t>Si basa sull’idea che ci sono molte tecniche che permettono di gestire la complessità della logica di business in modo strutturato.</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Con il pattern Domain Model la logica di dominio è organizzata in classi e oggetti.</a:t>
            </a:r>
            <a:endParaRPr sz="1200"/>
          </a:p>
          <a:p>
            <a:pPr indent="0" lvl="0" marL="0" rtl="0" algn="l">
              <a:spcBef>
                <a:spcPts val="0"/>
              </a:spcBef>
              <a:spcAft>
                <a:spcPts val="0"/>
              </a:spcAft>
              <a:buNone/>
            </a:pPr>
            <a:r>
              <a:rPr lang="it" sz="1200"/>
              <a:t>In generale, si definiscono gli oggetti che mimano i dati memorizzati e oggetti che catturano le regole della business logic.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 Domain Model in genere combina insieme dati e processi, utilizzando i concetti propri della programmazione orientata agli oggetti, come l’ereditarietà. Ci sono due tipi principali di Domain Model:</a:t>
            </a:r>
            <a:endParaRPr sz="1200"/>
          </a:p>
          <a:p>
            <a:pPr indent="-304800" lvl="0" marL="457200" rtl="0" algn="l">
              <a:spcBef>
                <a:spcPts val="0"/>
              </a:spcBef>
              <a:spcAft>
                <a:spcPts val="0"/>
              </a:spcAft>
              <a:buSzPts val="1200"/>
              <a:buChar char="●"/>
            </a:pPr>
            <a:r>
              <a:rPr lang="it" sz="1200"/>
              <a:t>Nei casi più semplici, si può realizzare una classe per ogni tabella del database. In questo caso si può utilizzare il pattern </a:t>
            </a:r>
            <a:r>
              <a:rPr lang="it" sz="1200" u="sng">
                <a:solidFill>
                  <a:schemeClr val="hlink"/>
                </a:solidFill>
                <a:hlinkClick action="ppaction://hlinksldjump" r:id="rId3"/>
              </a:rPr>
              <a:t>Active Record</a:t>
            </a:r>
            <a:r>
              <a:rPr lang="it" sz="1200"/>
              <a:t>.</a:t>
            </a:r>
            <a:endParaRPr sz="1200"/>
          </a:p>
          <a:p>
            <a:pPr indent="-304800" lvl="0" marL="457200" rtl="0" algn="l">
              <a:spcBef>
                <a:spcPts val="0"/>
              </a:spcBef>
              <a:spcAft>
                <a:spcPts val="0"/>
              </a:spcAft>
              <a:buSzPts val="1200"/>
              <a:buChar char="●"/>
            </a:pPr>
            <a:r>
              <a:rPr lang="it" sz="1200"/>
              <a:t>Nei casi dove la logica è più complessa, si possono utilizzare l’ereditarietà e i design pattern più appropriati. In questo caso si può utilizzare il pattern </a:t>
            </a:r>
            <a:r>
              <a:rPr lang="it" sz="1200" u="sng">
                <a:solidFill>
                  <a:schemeClr val="hlink"/>
                </a:solidFill>
                <a:hlinkClick action="ppaction://hlinksldjump" r:id="rId4"/>
              </a:rPr>
              <a:t>Data Mapper</a:t>
            </a:r>
            <a:r>
              <a:rPr lang="it" sz="1200"/>
              <a:t>.</a:t>
            </a:r>
            <a:endParaRPr sz="1200"/>
          </a:p>
        </p:txBody>
      </p:sp>
      <p:sp>
        <p:nvSpPr>
          <p:cNvPr id="241" name="Google Shape;241;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Domain Model</a:t>
            </a:r>
            <a:r>
              <a:rPr lang="it"/>
              <a:t>: dettagli di funzionamento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usarli:</a:t>
            </a:r>
            <a:endParaRPr sz="1200"/>
          </a:p>
          <a:p>
            <a:pPr indent="-304800" lvl="0" marL="457200" rtl="0" algn="l">
              <a:spcBef>
                <a:spcPts val="0"/>
              </a:spcBef>
              <a:spcAft>
                <a:spcPts val="0"/>
              </a:spcAft>
              <a:buSzPts val="1200"/>
              <a:buChar char="●"/>
            </a:pPr>
            <a:r>
              <a:rPr lang="it" sz="1200"/>
              <a:t>Codice ben strutturato, senza ripetizioni.</a:t>
            </a:r>
            <a:endParaRPr sz="1200"/>
          </a:p>
          <a:p>
            <a:pPr indent="-304800" lvl="0" marL="457200" rtl="0" algn="l">
              <a:spcBef>
                <a:spcPts val="0"/>
              </a:spcBef>
              <a:spcAft>
                <a:spcPts val="0"/>
              </a:spcAft>
              <a:buSzPts val="1200"/>
              <a:buChar char="●"/>
            </a:pPr>
            <a:r>
              <a:rPr lang="it" sz="1200"/>
              <a:t>Può gestire e </a:t>
            </a:r>
            <a:r>
              <a:rPr lang="it" sz="1200"/>
              <a:t>manutenere</a:t>
            </a:r>
            <a:r>
              <a:rPr lang="it" sz="1200"/>
              <a:t> in modo efficiente la business logica complessa.</a:t>
            </a:r>
            <a:endParaRPr sz="1200"/>
          </a:p>
          <a:p>
            <a:pPr indent="-304800" lvl="0" marL="457200" rtl="0" algn="l">
              <a:spcBef>
                <a:spcPts val="0"/>
              </a:spcBef>
              <a:spcAft>
                <a:spcPts val="0"/>
              </a:spcAft>
              <a:buSzPts val="1200"/>
              <a:buChar char="●"/>
            </a:pPr>
            <a:r>
              <a:rPr lang="it" sz="1200"/>
              <a:t>È naturale usarli quando la business logic è molto complessa.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Rispetto ai Transaction Script, non è semplice modellare in modo opportuno il dominio utilizzando le classi e gli oggetti.</a:t>
            </a:r>
            <a:endParaRPr sz="1200"/>
          </a:p>
          <a:p>
            <a:pPr indent="-304800" lvl="0" marL="457200" rtl="0" algn="l">
              <a:spcBef>
                <a:spcPts val="0"/>
              </a:spcBef>
              <a:spcAft>
                <a:spcPts val="0"/>
              </a:spcAft>
              <a:buSzPts val="1200"/>
              <a:buChar char="●"/>
            </a:pPr>
            <a:r>
              <a:rPr lang="it" sz="1200"/>
              <a:t>Il numero e la dimensione delle classi potrebbe crescere velocemente.</a:t>
            </a:r>
            <a:endParaRPr sz="1200"/>
          </a:p>
        </p:txBody>
      </p:sp>
      <p:sp>
        <p:nvSpPr>
          <p:cNvPr id="247" name="Google Shape;247;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Domain Model</a:t>
            </a:r>
            <a:r>
              <a:rPr lang="it"/>
              <a:t>: quando usarli e quando non usarli</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Module</a:t>
            </a:r>
            <a:endParaRPr/>
          </a:p>
        </p:txBody>
      </p:sp>
      <p:sp>
        <p:nvSpPr>
          <p:cNvPr id="253" name="Google Shape;253;p39"/>
          <p:cNvSpPr txBox="1"/>
          <p:nvPr>
            <p:ph idx="4294967295" type="body"/>
          </p:nvPr>
        </p:nvSpPr>
        <p:spPr>
          <a:xfrm>
            <a:off x="460950" y="1121800"/>
            <a:ext cx="8222100" cy="3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singola istanza che gestisce la logica di business per tutte le righe in una tabella.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Nel </a:t>
            </a:r>
            <a:r>
              <a:rPr lang="it" sz="1200" u="sng">
                <a:solidFill>
                  <a:schemeClr val="hlink"/>
                </a:solidFill>
                <a:hlinkClick action="ppaction://hlinksldjump" r:id="rId3"/>
              </a:rPr>
              <a:t>Domain Model</a:t>
            </a:r>
            <a:r>
              <a:rPr lang="it" sz="1200"/>
              <a:t> abbiamo una classe per ogni concetto logico all’interno della business logic. Ad esempio, abbiamo la classe Student e ogni istanza di questa classe corrisponde a una studentessa o a uno studente.</a:t>
            </a:r>
            <a:endParaRPr sz="1200"/>
          </a:p>
          <a:p>
            <a:pPr indent="-304800" lvl="0" marL="457200" rtl="0" algn="l">
              <a:spcBef>
                <a:spcPts val="0"/>
              </a:spcBef>
              <a:spcAft>
                <a:spcPts val="0"/>
              </a:spcAft>
              <a:buSzPts val="1200"/>
              <a:buChar char="●"/>
            </a:pPr>
            <a:r>
              <a:rPr lang="it" sz="1200"/>
              <a:t>Il </a:t>
            </a:r>
            <a:r>
              <a:rPr lang="it" sz="1200" u="sng">
                <a:solidFill>
                  <a:schemeClr val="hlink"/>
                </a:solidFill>
                <a:hlinkClick action="ppaction://hlinksldjump" r:id="rId4"/>
              </a:rPr>
              <a:t>Domain Model</a:t>
            </a:r>
            <a:r>
              <a:rPr lang="it" sz="1200"/>
              <a:t> richiede la conversione continua delle tabelle all’interno del database nel corrispondente oggetto e viceversa.</a:t>
            </a:r>
            <a:endParaRPr sz="1200"/>
          </a:p>
          <a:p>
            <a:pPr indent="-304800" lvl="0" marL="457200" rtl="0" algn="l">
              <a:spcBef>
                <a:spcPts val="0"/>
              </a:spcBef>
              <a:spcAft>
                <a:spcPts val="0"/>
              </a:spcAft>
              <a:buSzPts val="1200"/>
              <a:buChar char="●"/>
            </a:pPr>
            <a:r>
              <a:rPr lang="it" sz="1200"/>
              <a:t>Nel caso del Table Module è presente una sola classe per ogni tabella nel database e una singola istanza della classe contiene le varie procedure che lavorano sui dati.</a:t>
            </a:r>
            <a:endParaRPr sz="1200"/>
          </a:p>
          <a:p>
            <a:pPr indent="-304800" lvl="0" marL="457200" rtl="0" algn="l">
              <a:spcBef>
                <a:spcPts val="0"/>
              </a:spcBef>
              <a:spcAft>
                <a:spcPts val="0"/>
              </a:spcAft>
              <a:buSzPts val="1200"/>
              <a:buChar char="●"/>
            </a:pPr>
            <a:r>
              <a:rPr lang="it" sz="1200"/>
              <a:t>Permette di raggruppare insieme dati e comportamenti e allo stesso tempo di sfruttare i vantaggi del database relazionale.</a:t>
            </a:r>
            <a:endParaRPr sz="1200"/>
          </a:p>
          <a:p>
            <a:pPr indent="-304800" lvl="0" marL="457200" rtl="0" algn="l">
              <a:spcBef>
                <a:spcPts val="0"/>
              </a:spcBef>
              <a:spcAft>
                <a:spcPts val="0"/>
              </a:spcAft>
              <a:buSzPts val="1200"/>
              <a:buChar char="●"/>
            </a:pPr>
            <a:r>
              <a:rPr lang="it" sz="1200"/>
              <a:t>Molti metodi devono ricevere come parametro l’elemento o gli elementi su cui si deve operare. Ad esempio, se si vuole leggere dal database i dati relativi a una studentessa o a uno studente si deve passare al metodo corrispondente la matricola (o una chiave primaria).</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Il Table Module di solito opera con un struttura dati di supporto che si basa sul concetto di tabella nel database relazionale. Questa struttura dati è in genere in formato tabulare ed è il risultato di una qualche query SQL, può essere gestita attraverso un </a:t>
            </a:r>
            <a:r>
              <a:rPr lang="it" sz="1200" u="sng">
                <a:solidFill>
                  <a:schemeClr val="hlink"/>
                </a:solidFill>
                <a:hlinkClick action="ppaction://hlinksldjump" r:id="rId3"/>
              </a:rPr>
              <a:t>Record Set</a:t>
            </a:r>
            <a:r>
              <a:rPr lang="it" sz="1200"/>
              <a:t> che simula una tabella SQL. Il Table Module fornisce un’interfaccia esplicita che permette di operare su questi dati.</a:t>
            </a:r>
            <a:endParaRPr sz="1200"/>
          </a:p>
          <a:p>
            <a:pPr indent="-304800" lvl="0" marL="457200" rtl="0" algn="l">
              <a:spcBef>
                <a:spcPts val="0"/>
              </a:spcBef>
              <a:spcAft>
                <a:spcPts val="0"/>
              </a:spcAft>
              <a:buSzPts val="1200"/>
              <a:buChar char="●"/>
            </a:pPr>
            <a:r>
              <a:rPr lang="it" sz="1200"/>
              <a:t>In alcuni casi è utile avere una combinazione di diversi Table Module per realizzare alcune funzionalità e quindi devono operare sullo stesso </a:t>
            </a:r>
            <a:r>
              <a:rPr lang="it" sz="1200" u="sng">
                <a:solidFill>
                  <a:schemeClr val="hlink"/>
                </a:solidFill>
                <a:hlinkClick action="ppaction://hlinksldjump" r:id="rId4"/>
              </a:rPr>
              <a:t>Record Set</a:t>
            </a:r>
            <a:r>
              <a:rPr lang="it" sz="1200"/>
              <a:t>.</a:t>
            </a:r>
            <a:endParaRPr sz="1200"/>
          </a:p>
          <a:p>
            <a:pPr indent="-304800" lvl="0" marL="457200" rtl="0" algn="l">
              <a:spcBef>
                <a:spcPts val="0"/>
              </a:spcBef>
              <a:spcAft>
                <a:spcPts val="0"/>
              </a:spcAft>
              <a:buSzPts val="1200"/>
              <a:buChar char="●"/>
            </a:pPr>
            <a:r>
              <a:rPr lang="it" sz="1200"/>
              <a:t>L’uso ovvio del Table Module è quello di averne uno per ogni tabella nel database. Tuttavia, in alcuni casi possono essere presenti delle query complesse o delle viste particolari per cui potrebbe essere utile avere un Table Module specifico.</a:t>
            </a:r>
            <a:endParaRPr sz="1200"/>
          </a:p>
          <a:p>
            <a:pPr indent="-304800" lvl="0" marL="457200" rtl="0" algn="l">
              <a:spcBef>
                <a:spcPts val="0"/>
              </a:spcBef>
              <a:spcAft>
                <a:spcPts val="0"/>
              </a:spcAft>
              <a:buSzPts val="1200"/>
              <a:buChar char="●"/>
            </a:pPr>
            <a:r>
              <a:rPr lang="it" sz="1200"/>
              <a:t>A livello pratico:</a:t>
            </a:r>
            <a:endParaRPr sz="1200"/>
          </a:p>
          <a:p>
            <a:pPr indent="-304800" lvl="1" marL="914400" rtl="0" algn="l">
              <a:spcBef>
                <a:spcPts val="0"/>
              </a:spcBef>
              <a:spcAft>
                <a:spcPts val="0"/>
              </a:spcAft>
              <a:buSzPts val="1200"/>
              <a:buChar char="○"/>
            </a:pPr>
            <a:r>
              <a:rPr lang="it" sz="1200"/>
              <a:t>il Table Module può essere un’istanza di una classe (es. inizializzata con un set di risposte esistenti, come il risultato di una query) o può essere una classe che contiene diversi metodi statici;</a:t>
            </a:r>
            <a:endParaRPr sz="1200"/>
          </a:p>
          <a:p>
            <a:pPr indent="-304800" lvl="1" marL="914400" rtl="0" algn="l">
              <a:spcBef>
                <a:spcPts val="0"/>
              </a:spcBef>
              <a:spcAft>
                <a:spcPts val="0"/>
              </a:spcAft>
              <a:buSzPts val="1200"/>
              <a:buChar char="○"/>
            </a:pPr>
            <a:r>
              <a:rPr lang="it" sz="1200"/>
              <a:t>si possono prevedere dei metodi per creare un Table Module a partire dal risultato di una query oppure utilizzare un </a:t>
            </a:r>
            <a:r>
              <a:rPr lang="it" sz="1200" u="sng">
                <a:solidFill>
                  <a:schemeClr val="hlink"/>
                </a:solidFill>
                <a:hlinkClick action="ppaction://hlinksldjump" r:id="rId5"/>
              </a:rPr>
              <a:t>Table Data Gateway</a:t>
            </a:r>
            <a:r>
              <a:rPr lang="it" sz="1200"/>
              <a:t>.</a:t>
            </a:r>
            <a:endParaRPr sz="1200"/>
          </a:p>
          <a:p>
            <a:pPr indent="0" lvl="0" marL="0" rtl="0" algn="l">
              <a:spcBef>
                <a:spcPts val="0"/>
              </a:spcBef>
              <a:spcAft>
                <a:spcPts val="0"/>
              </a:spcAft>
              <a:buNone/>
            </a:pPr>
            <a:r>
              <a:t/>
            </a:r>
            <a:endParaRPr sz="1200"/>
          </a:p>
        </p:txBody>
      </p:sp>
      <p:sp>
        <p:nvSpPr>
          <p:cNvPr id="259" name="Google Shape;259;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Module</a:t>
            </a:r>
            <a:r>
              <a:rPr lang="it"/>
              <a:t>: dettagli di funzionamento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Flusso di utilizzo:</a:t>
            </a:r>
            <a:endParaRPr sz="1200"/>
          </a:p>
          <a:p>
            <a:pPr indent="-304800" lvl="0" marL="457200" rtl="0" algn="l">
              <a:spcBef>
                <a:spcPts val="0"/>
              </a:spcBef>
              <a:spcAft>
                <a:spcPts val="0"/>
              </a:spcAft>
              <a:buSzPts val="1200"/>
              <a:buAutoNum type="arabicPeriod"/>
            </a:pPr>
            <a:r>
              <a:rPr lang="it" sz="1200"/>
              <a:t>Si usa un </a:t>
            </a:r>
            <a:r>
              <a:rPr lang="it" sz="1200" u="sng">
                <a:solidFill>
                  <a:schemeClr val="hlink"/>
                </a:solidFill>
                <a:hlinkClick action="ppaction://hlinksldjump" r:id="rId3"/>
              </a:rPr>
              <a:t>Table Data Gateway</a:t>
            </a:r>
            <a:r>
              <a:rPr lang="it" sz="1200"/>
              <a:t> per assemblare i dati in un </a:t>
            </a:r>
            <a:r>
              <a:rPr lang="it" sz="1200" u="sng">
                <a:solidFill>
                  <a:schemeClr val="hlink"/>
                </a:solidFill>
                <a:hlinkClick action="ppaction://hlinksldjump" r:id="rId4"/>
              </a:rPr>
              <a:t>Record Set</a:t>
            </a:r>
            <a:r>
              <a:rPr lang="it" sz="1200"/>
              <a:t>.</a:t>
            </a:r>
            <a:endParaRPr sz="1200"/>
          </a:p>
          <a:p>
            <a:pPr indent="-304800" lvl="0" marL="457200" rtl="0" algn="l">
              <a:spcBef>
                <a:spcPts val="0"/>
              </a:spcBef>
              <a:spcAft>
                <a:spcPts val="0"/>
              </a:spcAft>
              <a:buSzPts val="1200"/>
              <a:buAutoNum type="arabicPeriod"/>
            </a:pPr>
            <a:r>
              <a:rPr lang="it" sz="1200"/>
              <a:t>Si crea un Table Module con il </a:t>
            </a:r>
            <a:r>
              <a:rPr lang="it" sz="1200" u="sng">
                <a:solidFill>
                  <a:schemeClr val="hlink"/>
                </a:solidFill>
                <a:hlinkClick action="ppaction://hlinksldjump" r:id="rId5"/>
              </a:rPr>
              <a:t>Record Set</a:t>
            </a:r>
            <a:r>
              <a:rPr lang="it" sz="1200"/>
              <a:t> come parametro. Nel caso in cui sia necessario utilizzare più di un Table Module si possono creare con lo stesso </a:t>
            </a:r>
            <a:r>
              <a:rPr lang="it" sz="1200" u="sng">
                <a:solidFill>
                  <a:schemeClr val="hlink"/>
                </a:solidFill>
                <a:hlinkClick action="ppaction://hlinksldjump" r:id="rId6"/>
              </a:rPr>
              <a:t>Record Set</a:t>
            </a:r>
            <a:r>
              <a:rPr lang="it" sz="1200"/>
              <a:t>.</a:t>
            </a:r>
            <a:endParaRPr sz="1200"/>
          </a:p>
          <a:p>
            <a:pPr indent="-304800" lvl="0" marL="457200" rtl="0" algn="l">
              <a:spcBef>
                <a:spcPts val="0"/>
              </a:spcBef>
              <a:spcAft>
                <a:spcPts val="0"/>
              </a:spcAft>
              <a:buSzPts val="1200"/>
              <a:buAutoNum type="arabicPeriod"/>
            </a:pPr>
            <a:r>
              <a:rPr lang="it" sz="1200"/>
              <a:t>Il Table Module implementa la logica di business sul </a:t>
            </a:r>
            <a:r>
              <a:rPr lang="it" sz="1200" u="sng">
                <a:solidFill>
                  <a:schemeClr val="hlink"/>
                </a:solidFill>
                <a:hlinkClick action="ppaction://hlinksldjump" r:id="rId7"/>
              </a:rPr>
              <a:t>Record Set</a:t>
            </a:r>
            <a:r>
              <a:rPr lang="it" sz="1200"/>
              <a:t> e restituisce il </a:t>
            </a:r>
            <a:r>
              <a:rPr lang="it" sz="1200" u="sng">
                <a:solidFill>
                  <a:schemeClr val="hlink"/>
                </a:solidFill>
                <a:hlinkClick action="ppaction://hlinksldjump" r:id="rId8"/>
              </a:rPr>
              <a:t>Record Set</a:t>
            </a:r>
            <a:r>
              <a:rPr lang="it" sz="1200"/>
              <a:t> modificato al livello di presentazione (es. per essere mostrati in una tabella o in qualche livello simile).</a:t>
            </a:r>
            <a:endParaRPr sz="1200"/>
          </a:p>
          <a:p>
            <a:pPr indent="-304800" lvl="0" marL="457200" rtl="0" algn="l">
              <a:spcBef>
                <a:spcPts val="0"/>
              </a:spcBef>
              <a:spcAft>
                <a:spcPts val="0"/>
              </a:spcAft>
              <a:buSzPts val="1200"/>
              <a:buAutoNum type="arabicPeriod"/>
            </a:pPr>
            <a:r>
              <a:rPr lang="it" sz="1200"/>
              <a:t>L’utente può modificare i dati e restituirli al Table Module per la validazione.</a:t>
            </a:r>
            <a:endParaRPr sz="1200"/>
          </a:p>
          <a:p>
            <a:pPr indent="-304800" lvl="0" marL="457200" rtl="0" algn="l">
              <a:spcBef>
                <a:spcPts val="0"/>
              </a:spcBef>
              <a:spcAft>
                <a:spcPts val="0"/>
              </a:spcAft>
              <a:buSzPts val="1200"/>
              <a:buAutoNum type="arabicPeriod"/>
            </a:pPr>
            <a:r>
              <a:rPr lang="it" sz="1200"/>
              <a:t>Dopo la validazione il </a:t>
            </a:r>
            <a:r>
              <a:rPr lang="it" sz="1200" u="sng">
                <a:solidFill>
                  <a:schemeClr val="hlink"/>
                </a:solidFill>
                <a:hlinkClick action="ppaction://hlinksldjump" r:id="rId9"/>
              </a:rPr>
              <a:t>Table Data Gateway</a:t>
            </a:r>
            <a:r>
              <a:rPr lang="it" sz="1200"/>
              <a:t> si occupa di aggiornare il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Quando utilizzarlo:</a:t>
            </a:r>
            <a:endParaRPr sz="1200"/>
          </a:p>
          <a:p>
            <a:pPr indent="-304800" lvl="0" marL="457200" rtl="0" algn="l">
              <a:spcBef>
                <a:spcPts val="0"/>
              </a:spcBef>
              <a:spcAft>
                <a:spcPts val="0"/>
              </a:spcAft>
              <a:buSzPts val="1200"/>
              <a:buChar char="●"/>
            </a:pPr>
            <a:r>
              <a:rPr lang="it" sz="1200"/>
              <a:t>Il vantaggio principale è che si può utilizzare un singolo Table Module su dati provenienti da sorgenti diverse, perché si può usare un diverso </a:t>
            </a:r>
            <a:r>
              <a:rPr lang="it" sz="1200" u="sng">
                <a:solidFill>
                  <a:schemeClr val="hlink"/>
                </a:solidFill>
                <a:hlinkClick action="ppaction://hlinksldjump" r:id="rId10"/>
              </a:rPr>
              <a:t>Table Data Gateway</a:t>
            </a:r>
            <a:r>
              <a:rPr lang="it" sz="1200"/>
              <a:t> per ogni sorgente di dati.</a:t>
            </a:r>
            <a:endParaRPr sz="1200"/>
          </a:p>
          <a:p>
            <a:pPr indent="-304800" lvl="0" marL="457200" rtl="0" algn="l">
              <a:spcBef>
                <a:spcPts val="0"/>
              </a:spcBef>
              <a:spcAft>
                <a:spcPts val="0"/>
              </a:spcAft>
              <a:buSzPts val="1200"/>
              <a:buChar char="●"/>
            </a:pPr>
            <a:r>
              <a:rPr lang="it" sz="1200"/>
              <a:t>Lo svantaggio principale è che bisogna progettare e implementare un’ulteriore classe per un extra </a:t>
            </a:r>
            <a:r>
              <a:rPr lang="it" sz="1200" u="sng">
                <a:solidFill>
                  <a:schemeClr val="hlink"/>
                </a:solidFill>
                <a:hlinkClick action="ppaction://hlinksldjump" r:id="rId11"/>
              </a:rPr>
              <a:t>Table Data Gateway</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65" name="Google Shape;265;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Module e Table Data Gateway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4294967295" type="title"/>
          </p:nvPr>
        </p:nvSpPr>
        <p:spPr>
          <a:xfrm>
            <a:off x="1670275" y="643550"/>
            <a:ext cx="6596100" cy="3256200"/>
          </a:xfrm>
          <a:prstGeom prst="rect">
            <a:avLst/>
          </a:prstGeom>
        </p:spPr>
        <p:txBody>
          <a:bodyPr anchorCtr="0" anchor="b" bIns="91425" lIns="91425" spcFirstLastPara="1" rIns="91425" wrap="square" tIns="91425">
            <a:normAutofit fontScale="90000"/>
          </a:bodyPr>
          <a:lstStyle/>
          <a:p>
            <a:pPr indent="0" lvl="0" marL="0" rtl="0" algn="just">
              <a:spcBef>
                <a:spcPts val="0"/>
              </a:spcBef>
              <a:spcAft>
                <a:spcPts val="0"/>
              </a:spcAft>
              <a:buNone/>
            </a:pPr>
            <a:r>
              <a:rPr lang="it">
                <a:solidFill>
                  <a:schemeClr val="lt2"/>
                </a:solidFill>
              </a:rPr>
              <a:t>Each pattern describes a problem which occurs over and over again in our environment, and then describes the core of the solution to that problem, in such a way that you can use this solution a million times over, without ever doing it the same way twice.</a:t>
            </a:r>
            <a:endParaRPr>
              <a:solidFill>
                <a:schemeClr val="lt2"/>
              </a:solidFill>
            </a:endParaRPr>
          </a:p>
        </p:txBody>
      </p:sp>
      <p:sp>
        <p:nvSpPr>
          <p:cNvPr id="79" name="Google Shape;79;p15"/>
          <p:cNvSpPr txBox="1"/>
          <p:nvPr>
            <p:ph idx="4294967295" type="body"/>
          </p:nvPr>
        </p:nvSpPr>
        <p:spPr>
          <a:xfrm>
            <a:off x="471900" y="4208475"/>
            <a:ext cx="8382000" cy="446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it"/>
              <a:t>Alexander, et al. </a:t>
            </a:r>
            <a:r>
              <a:rPr i="1" lang="it"/>
              <a:t>A pattern language</a:t>
            </a:r>
            <a:r>
              <a:rPr lang="it"/>
              <a:t>. Oxford, 1977.</a:t>
            </a:r>
            <a:endParaRPr/>
          </a:p>
        </p:txBody>
      </p:sp>
      <p:pic>
        <p:nvPicPr>
          <p:cNvPr id="80" name="Google Shape;80;p15"/>
          <p:cNvPicPr preferRelativeResize="0"/>
          <p:nvPr/>
        </p:nvPicPr>
        <p:blipFill>
          <a:blip r:embed="rId3">
            <a:alphaModFix/>
          </a:blip>
          <a:stretch>
            <a:fillRect/>
          </a:stretch>
        </p:blipFill>
        <p:spPr>
          <a:xfrm>
            <a:off x="8172900" y="3480899"/>
            <a:ext cx="825773" cy="543199"/>
          </a:xfrm>
          <a:prstGeom prst="rect">
            <a:avLst/>
          </a:prstGeom>
          <a:noFill/>
          <a:ln>
            <a:noFill/>
          </a:ln>
        </p:spPr>
      </p:pic>
      <p:pic>
        <p:nvPicPr>
          <p:cNvPr id="81" name="Google Shape;81;p15"/>
          <p:cNvPicPr preferRelativeResize="0"/>
          <p:nvPr/>
        </p:nvPicPr>
        <p:blipFill>
          <a:blip r:embed="rId3">
            <a:alphaModFix/>
          </a:blip>
          <a:stretch>
            <a:fillRect/>
          </a:stretch>
        </p:blipFill>
        <p:spPr>
          <a:xfrm rot="10800000">
            <a:off x="471900" y="643554"/>
            <a:ext cx="825773" cy="543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usarli</a:t>
            </a:r>
            <a:r>
              <a:rPr lang="it" sz="1200"/>
              <a:t>:</a:t>
            </a:r>
            <a:endParaRPr sz="1200"/>
          </a:p>
          <a:p>
            <a:pPr indent="-304800" lvl="0" marL="457200" rtl="0" algn="l">
              <a:spcBef>
                <a:spcPts val="0"/>
              </a:spcBef>
              <a:spcAft>
                <a:spcPts val="0"/>
              </a:spcAft>
              <a:buSzPts val="1200"/>
              <a:buChar char="●"/>
            </a:pPr>
            <a:r>
              <a:rPr lang="it" sz="1200"/>
              <a:t>Table Module offre più flessibilità rispetto a </a:t>
            </a:r>
            <a:r>
              <a:rPr lang="it" sz="1200" u="sng">
                <a:solidFill>
                  <a:schemeClr val="hlink"/>
                </a:solidFill>
                <a:hlinkClick action="ppaction://hlinksldjump" r:id="rId3"/>
              </a:rPr>
              <a:t>Transaction Script</a:t>
            </a:r>
            <a:r>
              <a:rPr lang="it" sz="1200"/>
              <a:t> ma è meno complesso del </a:t>
            </a:r>
            <a:r>
              <a:rPr lang="it" sz="1200" u="sng">
                <a:solidFill>
                  <a:schemeClr val="hlink"/>
                </a:solidFill>
                <a:hlinkClick action="ppaction://hlinksldjump" r:id="rId4"/>
              </a:rPr>
              <a:t>Domain Model</a:t>
            </a:r>
            <a:r>
              <a:rPr lang="it" sz="1200"/>
              <a:t>.</a:t>
            </a:r>
            <a:endParaRPr sz="1200"/>
          </a:p>
          <a:p>
            <a:pPr indent="-304800" lvl="0" marL="457200" rtl="0" algn="l">
              <a:spcBef>
                <a:spcPts val="0"/>
              </a:spcBef>
              <a:spcAft>
                <a:spcPts val="0"/>
              </a:spcAft>
              <a:buSzPts val="1200"/>
              <a:buChar char="●"/>
            </a:pPr>
            <a:r>
              <a:rPr lang="it" sz="1200"/>
              <a:t>È molto utile quando si accede a dati impostati in forma tabellare usando un </a:t>
            </a:r>
            <a:r>
              <a:rPr lang="it" sz="1200" u="sng">
                <a:solidFill>
                  <a:schemeClr val="hlink"/>
                </a:solidFill>
                <a:hlinkClick action="ppaction://hlinksldjump" r:id="rId5"/>
              </a:rPr>
              <a:t>Record Set</a:t>
            </a:r>
            <a:r>
              <a:rPr lang="it" sz="1200"/>
              <a:t>.</a:t>
            </a:r>
            <a:endParaRPr sz="1200"/>
          </a:p>
          <a:p>
            <a:pPr indent="-304800" lvl="0" marL="457200" rtl="0" algn="l">
              <a:spcBef>
                <a:spcPts val="0"/>
              </a:spcBef>
              <a:spcAft>
                <a:spcPts val="0"/>
              </a:spcAft>
              <a:buSzPts val="1200"/>
              <a:buChar char="●"/>
            </a:pPr>
            <a:r>
              <a:rPr lang="it" sz="1200"/>
              <a:t>Rispetto al </a:t>
            </a:r>
            <a:r>
              <a:rPr lang="it" sz="1200" u="sng">
                <a:solidFill>
                  <a:schemeClr val="hlink"/>
                </a:solidFill>
                <a:hlinkClick action="ppaction://hlinksldjump" r:id="rId6"/>
              </a:rPr>
              <a:t>Domain Model</a:t>
            </a:r>
            <a:r>
              <a:rPr lang="it" sz="1200"/>
              <a:t> è utile quando ci sono componenti dell’applicazione che sono basate su strutture dati comuni, basate su tabelle.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Non offre la stessa flessibilità del </a:t>
            </a:r>
            <a:r>
              <a:rPr lang="it" sz="1200" u="sng">
                <a:solidFill>
                  <a:schemeClr val="hlink"/>
                </a:solidFill>
                <a:hlinkClick action="ppaction://hlinksldjump" r:id="rId7"/>
              </a:rPr>
              <a:t>Domain Model</a:t>
            </a:r>
            <a:r>
              <a:rPr lang="it" sz="1200"/>
              <a:t>, quindi se la business logic è particolarmente complicata è meglio utilizzare il </a:t>
            </a:r>
            <a:r>
              <a:rPr lang="it" sz="1200" u="sng">
                <a:solidFill>
                  <a:schemeClr val="hlink"/>
                </a:solidFill>
                <a:hlinkClick action="ppaction://hlinksldjump" r:id="rId8"/>
              </a:rPr>
              <a:t>Domain Model</a:t>
            </a:r>
            <a:r>
              <a:rPr lang="it" sz="1200"/>
              <a:t>.</a:t>
            </a:r>
            <a:endParaRPr sz="1200"/>
          </a:p>
          <a:p>
            <a:pPr indent="-304800" lvl="0" marL="457200" rtl="0" algn="l">
              <a:spcBef>
                <a:spcPts val="0"/>
              </a:spcBef>
              <a:spcAft>
                <a:spcPts val="0"/>
              </a:spcAft>
              <a:buSzPts val="1200"/>
              <a:buChar char="●"/>
            </a:pPr>
            <a:r>
              <a:rPr lang="it" sz="1200"/>
              <a:t>Se gli oggetti di un </a:t>
            </a:r>
            <a:r>
              <a:rPr lang="it" sz="1200" u="sng">
                <a:solidFill>
                  <a:schemeClr val="hlink"/>
                </a:solidFill>
                <a:hlinkClick action="ppaction://hlinksldjump" r:id="rId9"/>
              </a:rPr>
              <a:t>Domain Model</a:t>
            </a:r>
            <a:r>
              <a:rPr lang="it" sz="1200"/>
              <a:t> e le tabelle del database sono molto simili, è preferire usare un </a:t>
            </a:r>
            <a:r>
              <a:rPr lang="it" sz="1200" u="sng">
                <a:solidFill>
                  <a:schemeClr val="hlink"/>
                </a:solidFill>
                <a:hlinkClick action="ppaction://hlinksldjump" r:id="rId10"/>
              </a:rPr>
              <a:t>Domain Model</a:t>
            </a:r>
            <a:r>
              <a:rPr lang="it" sz="1200"/>
              <a:t>.</a:t>
            </a:r>
            <a:endParaRPr sz="1200"/>
          </a:p>
        </p:txBody>
      </p:sp>
      <p:sp>
        <p:nvSpPr>
          <p:cNvPr id="271" name="Google Shape;271;p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Module: quando usarli e quando non usarli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idx="4294967295" type="body"/>
          </p:nvPr>
        </p:nvSpPr>
        <p:spPr>
          <a:xfrm>
            <a:off x="460950" y="887830"/>
            <a:ext cx="82221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Definisce un ulteriore strato di servizi al di sopra delle applicazioni che stabilisce un insieme di operazioni e coordina le risposte dell’applicazione in ogni operazione.</a:t>
            </a:r>
            <a:endParaRPr sz="1200"/>
          </a:p>
          <a:p>
            <a:pPr indent="0" lvl="0" marL="0" rtl="0" algn="l">
              <a:spcBef>
                <a:spcPts val="0"/>
              </a:spcBef>
              <a:spcAft>
                <a:spcPts val="0"/>
              </a:spcAft>
              <a:buNone/>
            </a:pPr>
            <a:r>
              <a:rPr lang="it" sz="1200"/>
              <a:t>Intuitivamente, divide lo strato di dominio in due.</a:t>
            </a:r>
            <a:endParaRPr sz="1200"/>
          </a:p>
        </p:txBody>
      </p:sp>
      <p:sp>
        <p:nvSpPr>
          <p:cNvPr id="277" name="Google Shape;277;p4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a:t>
            </a:r>
            <a:endParaRPr/>
          </a:p>
        </p:txBody>
      </p:sp>
      <p:grpSp>
        <p:nvGrpSpPr>
          <p:cNvPr id="278" name="Google Shape;278;p43"/>
          <p:cNvGrpSpPr/>
          <p:nvPr/>
        </p:nvGrpSpPr>
        <p:grpSpPr>
          <a:xfrm>
            <a:off x="2902169" y="1731666"/>
            <a:ext cx="3650040" cy="3309480"/>
            <a:chOff x="2952000" y="1440858"/>
            <a:chExt cx="3600000" cy="3600000"/>
          </a:xfrm>
        </p:grpSpPr>
        <p:sp>
          <p:nvSpPr>
            <p:cNvPr id="279" name="Google Shape;279;p43"/>
            <p:cNvSpPr/>
            <p:nvPr/>
          </p:nvSpPr>
          <p:spPr>
            <a:xfrm>
              <a:off x="2952000" y="1440858"/>
              <a:ext cx="3600000" cy="3600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p:txBody>
        </p:sp>
        <p:sp>
          <p:nvSpPr>
            <p:cNvPr id="280" name="Google Shape;280;p43"/>
            <p:cNvSpPr/>
            <p:nvPr/>
          </p:nvSpPr>
          <p:spPr>
            <a:xfrm>
              <a:off x="3295213" y="1800850"/>
              <a:ext cx="2880000" cy="2880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3"/>
            <p:cNvSpPr/>
            <p:nvPr/>
          </p:nvSpPr>
          <p:spPr>
            <a:xfrm>
              <a:off x="3676213" y="2160850"/>
              <a:ext cx="2160000" cy="2160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3"/>
            <p:cNvSpPr txBox="1"/>
            <p:nvPr/>
          </p:nvSpPr>
          <p:spPr>
            <a:xfrm>
              <a:off x="4284925" y="1440869"/>
              <a:ext cx="942600" cy="36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2"/>
                  </a:solidFill>
                  <a:latin typeface="Roboto"/>
                  <a:ea typeface="Roboto"/>
                  <a:cs typeface="Roboto"/>
                  <a:sym typeface="Roboto"/>
                </a:rPr>
                <a:t>Service Layer</a:t>
              </a:r>
              <a:endParaRPr sz="1000">
                <a:solidFill>
                  <a:schemeClr val="lt2"/>
                </a:solidFill>
                <a:latin typeface="Roboto"/>
                <a:ea typeface="Roboto"/>
                <a:cs typeface="Roboto"/>
                <a:sym typeface="Roboto"/>
              </a:endParaRPr>
            </a:p>
          </p:txBody>
        </p:sp>
        <p:sp>
          <p:nvSpPr>
            <p:cNvPr id="283" name="Google Shape;283;p43"/>
            <p:cNvSpPr txBox="1"/>
            <p:nvPr/>
          </p:nvSpPr>
          <p:spPr>
            <a:xfrm>
              <a:off x="4417832" y="1777754"/>
              <a:ext cx="720000" cy="36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2"/>
                  </a:solidFill>
                  <a:latin typeface="Roboto"/>
                  <a:ea typeface="Roboto"/>
                  <a:cs typeface="Roboto"/>
                  <a:sym typeface="Roboto"/>
                </a:rPr>
                <a:t>Dominio</a:t>
              </a:r>
              <a:endParaRPr sz="1000">
                <a:solidFill>
                  <a:schemeClr val="lt2"/>
                </a:solidFill>
                <a:latin typeface="Roboto"/>
                <a:ea typeface="Roboto"/>
                <a:cs typeface="Roboto"/>
                <a:sym typeface="Roboto"/>
              </a:endParaRPr>
            </a:p>
          </p:txBody>
        </p:sp>
        <p:sp>
          <p:nvSpPr>
            <p:cNvPr id="284" name="Google Shape;284;p43"/>
            <p:cNvSpPr txBox="1"/>
            <p:nvPr/>
          </p:nvSpPr>
          <p:spPr>
            <a:xfrm>
              <a:off x="4531501" y="2217641"/>
              <a:ext cx="407400" cy="36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lt2"/>
                  </a:solidFill>
                  <a:latin typeface="Roboto"/>
                  <a:ea typeface="Roboto"/>
                  <a:cs typeface="Roboto"/>
                  <a:sym typeface="Roboto"/>
                </a:rPr>
                <a:t>Dati</a:t>
              </a:r>
              <a:endParaRPr sz="1000">
                <a:solidFill>
                  <a:schemeClr val="lt2"/>
                </a:solidFill>
                <a:latin typeface="Roboto"/>
                <a:ea typeface="Roboto"/>
                <a:cs typeface="Roboto"/>
                <a:sym typeface="Roboto"/>
              </a:endParaRPr>
            </a:p>
          </p:txBody>
        </p:sp>
        <p:sp>
          <p:nvSpPr>
            <p:cNvPr id="285" name="Google Shape;285;p43"/>
            <p:cNvSpPr/>
            <p:nvPr/>
          </p:nvSpPr>
          <p:spPr>
            <a:xfrm>
              <a:off x="4269160" y="2646853"/>
              <a:ext cx="974100" cy="11880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Roboto"/>
                  <a:ea typeface="Roboto"/>
                  <a:cs typeface="Roboto"/>
                  <a:sym typeface="Roboto"/>
                </a:rPr>
                <a:t>DB</a:t>
              </a:r>
              <a:endParaRPr sz="1000">
                <a:solidFill>
                  <a:schemeClr val="lt2"/>
                </a:solidFill>
                <a:latin typeface="Roboto"/>
                <a:ea typeface="Roboto"/>
                <a:cs typeface="Roboto"/>
                <a:sym typeface="Roboto"/>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idx="4294967295" type="body"/>
          </p:nvPr>
        </p:nvSpPr>
        <p:spPr>
          <a:xfrm>
            <a:off x="460950" y="887812"/>
            <a:ext cx="8222100" cy="294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Motivazioni:</a:t>
            </a:r>
            <a:endParaRPr sz="1200"/>
          </a:p>
          <a:p>
            <a:pPr indent="-304800" lvl="0" marL="457200" rtl="0" algn="l">
              <a:spcBef>
                <a:spcPts val="0"/>
              </a:spcBef>
              <a:spcAft>
                <a:spcPts val="0"/>
              </a:spcAft>
              <a:buSzPts val="1200"/>
              <a:buChar char="●"/>
            </a:pPr>
            <a:r>
              <a:rPr lang="it" sz="1200"/>
              <a:t>Le applicazioni enterprise richiedono diversi tipi di interfacce ai dati che memorizzano e alla logica che implementano.</a:t>
            </a:r>
            <a:endParaRPr sz="1200"/>
          </a:p>
          <a:p>
            <a:pPr indent="-304800" lvl="0" marL="457200" rtl="0" algn="l">
              <a:spcBef>
                <a:spcPts val="0"/>
              </a:spcBef>
              <a:spcAft>
                <a:spcPts val="0"/>
              </a:spcAft>
              <a:buSzPts val="1200"/>
              <a:buChar char="●"/>
            </a:pPr>
            <a:r>
              <a:rPr lang="it" sz="1200"/>
              <a:t>Queste interfacce spesso hanno bisogno di interazioni comuni con l’applicazione, sebbene per scopi diversi.</a:t>
            </a:r>
            <a:endParaRPr sz="1200"/>
          </a:p>
          <a:p>
            <a:pPr indent="-304800" lvl="0" marL="457200" rtl="0" algn="l">
              <a:spcBef>
                <a:spcPts val="0"/>
              </a:spcBef>
              <a:spcAft>
                <a:spcPts val="0"/>
              </a:spcAft>
              <a:buSzPts val="1200"/>
              <a:buChar char="●"/>
            </a:pPr>
            <a:r>
              <a:rPr lang="it" sz="1200"/>
              <a:t>Le interazioni possono essere complesse, possono coinvolgere transazioni su più risorse e il coordinamento di diverse risposte a una determinata 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 Service Layer definisce un insieme di operazioni disponibili dal punto di vista delle interfacce che lo useranno ed encapsula la business logic, controlla le transazioni e coordina le risposte nell’implementazione delle sue operazioni.</a:t>
            </a:r>
            <a:endParaRPr sz="1200"/>
          </a:p>
        </p:txBody>
      </p:sp>
      <p:sp>
        <p:nvSpPr>
          <p:cNvPr id="291" name="Google Shape;291;p4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 motivazioni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idx="4294967295" type="body"/>
          </p:nvPr>
        </p:nvSpPr>
        <p:spPr>
          <a:xfrm>
            <a:off x="460950" y="887795"/>
            <a:ext cx="82221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r>
              <a:rPr lang="it" sz="1200"/>
              <a:t>:</a:t>
            </a:r>
            <a:endParaRPr sz="1200"/>
          </a:p>
          <a:p>
            <a:pPr indent="-304800" lvl="0" marL="457200" rtl="0" algn="l">
              <a:spcBef>
                <a:spcPts val="0"/>
              </a:spcBef>
              <a:spcAft>
                <a:spcPts val="0"/>
              </a:spcAft>
              <a:buSzPts val="1200"/>
              <a:buChar char="●"/>
            </a:pPr>
            <a:r>
              <a:rPr lang="it" sz="1200"/>
              <a:t>Service Layer è un pattern per </a:t>
            </a:r>
            <a:r>
              <a:rPr lang="it" sz="1200"/>
              <a:t>organizzare</a:t>
            </a:r>
            <a:r>
              <a:rPr lang="it" sz="1200"/>
              <a:t> la business logic, ed è </a:t>
            </a:r>
            <a:r>
              <a:rPr lang="it" sz="1200"/>
              <a:t>un buon punto dove inserire elementi come il controllo delle transazioni e la sicurezza.</a:t>
            </a:r>
            <a:endParaRPr sz="1200"/>
          </a:p>
          <a:p>
            <a:pPr indent="-304800" lvl="0" marL="457200" rtl="0" algn="l">
              <a:spcBef>
                <a:spcPts val="0"/>
              </a:spcBef>
              <a:spcAft>
                <a:spcPts val="0"/>
              </a:spcAft>
              <a:buSzPts val="1200"/>
              <a:buChar char="●"/>
            </a:pPr>
            <a:r>
              <a:rPr lang="it" sz="1200"/>
              <a:t>Lo strato di presentazione interagisce con il dominio attraverso il Service Layer che quindi agisce come delle API per l’application.</a:t>
            </a:r>
            <a:endParaRPr sz="1200"/>
          </a:p>
          <a:p>
            <a:pPr indent="-304800" lvl="0" marL="457200" rtl="0" algn="l">
              <a:spcBef>
                <a:spcPts val="0"/>
              </a:spcBef>
              <a:spcAft>
                <a:spcPts val="0"/>
              </a:spcAft>
              <a:buSzPts val="1200"/>
              <a:buChar char="●"/>
            </a:pPr>
            <a:r>
              <a:rPr lang="it" sz="1200"/>
              <a:t>La maggior parte dei progettisti software preferisce dividere la business logic in due tipologie:</a:t>
            </a:r>
            <a:endParaRPr sz="1200"/>
          </a:p>
          <a:p>
            <a:pPr indent="-304800" lvl="1" marL="914400" rtl="0" algn="l">
              <a:spcBef>
                <a:spcPts val="0"/>
              </a:spcBef>
              <a:spcAft>
                <a:spcPts val="0"/>
              </a:spcAft>
              <a:buSzPts val="1200"/>
              <a:buChar char="○"/>
            </a:pPr>
            <a:r>
              <a:rPr lang="it" sz="1200">
                <a:solidFill>
                  <a:schemeClr val="accent3"/>
                </a:solidFill>
              </a:rPr>
              <a:t>domain logic</a:t>
            </a:r>
            <a:r>
              <a:rPr lang="it" sz="1200"/>
              <a:t>: che gestisce solo gli aspetti del dominio (es. il calcolo dello stipendio mensile).</a:t>
            </a:r>
            <a:endParaRPr sz="1200"/>
          </a:p>
          <a:p>
            <a:pPr indent="-304800" lvl="1" marL="914400" rtl="0" algn="l">
              <a:spcBef>
                <a:spcPts val="0"/>
              </a:spcBef>
              <a:spcAft>
                <a:spcPts val="0"/>
              </a:spcAft>
              <a:buSzPts val="1200"/>
              <a:buChar char="○"/>
            </a:pPr>
            <a:r>
              <a:rPr lang="it" sz="1200">
                <a:solidFill>
                  <a:schemeClr val="accent3"/>
                </a:solidFill>
              </a:rPr>
              <a:t>application logic</a:t>
            </a:r>
            <a:r>
              <a:rPr lang="it" sz="1200"/>
              <a:t>: che gestisce gli aspetti relativi all’applicazione (es. la notifica ai manager che lo stipendio è calcolato).</a:t>
            </a:r>
            <a:endParaRPr sz="1200"/>
          </a:p>
          <a:p>
            <a:pPr indent="-304800" lvl="0" marL="457200" rtl="0" algn="l">
              <a:spcBef>
                <a:spcPts val="0"/>
              </a:spcBef>
              <a:spcAft>
                <a:spcPts val="0"/>
              </a:spcAft>
              <a:buSzPts val="1200"/>
              <a:buChar char="●"/>
            </a:pPr>
            <a:r>
              <a:rPr lang="it" sz="1200"/>
              <a:t>Abbiamo visto che il </a:t>
            </a:r>
            <a:r>
              <a:rPr lang="it" sz="1200" u="sng">
                <a:solidFill>
                  <a:schemeClr val="hlink"/>
                </a:solidFill>
                <a:hlinkClick action="ppaction://hlinksldjump" r:id="rId3"/>
              </a:rPr>
              <a:t>Domain Model</a:t>
            </a:r>
            <a:r>
              <a:rPr lang="it" sz="1200"/>
              <a:t> è preferibile al </a:t>
            </a:r>
            <a:r>
              <a:rPr lang="it" sz="1200" u="sng">
                <a:solidFill>
                  <a:schemeClr val="hlink"/>
                </a:solidFill>
                <a:hlinkClick action="ppaction://hlinksldjump" r:id="rId4"/>
              </a:rPr>
              <a:t>Transaction Script</a:t>
            </a:r>
            <a:r>
              <a:rPr lang="it" sz="1200"/>
              <a:t> per evitare duplicati nella logica di dominio e per gestire la complessità utilizzando gli oggetti. Tuttavia, aggiungere l’application logic all’interno delle classi potrebbe non essere sempre ottimale, poiché:</a:t>
            </a:r>
            <a:endParaRPr sz="1200"/>
          </a:p>
          <a:p>
            <a:pPr indent="-304800" lvl="1" marL="914400" rtl="0" algn="l">
              <a:spcBef>
                <a:spcPts val="0"/>
              </a:spcBef>
              <a:spcAft>
                <a:spcPts val="0"/>
              </a:spcAft>
              <a:buSzPts val="1200"/>
              <a:buChar char="○"/>
            </a:pPr>
            <a:r>
              <a:rPr lang="it" sz="1200"/>
              <a:t>gli oggetti da utilizzare sono meno riutilizzabili in applicazioni diverse se implementano dei comportamenti specifici per l’applicazione;</a:t>
            </a:r>
            <a:endParaRPr sz="1200"/>
          </a:p>
          <a:p>
            <a:pPr indent="-304800" lvl="1" marL="914400" rtl="0" algn="l">
              <a:spcBef>
                <a:spcPts val="0"/>
              </a:spcBef>
              <a:spcAft>
                <a:spcPts val="0"/>
              </a:spcAft>
              <a:buSzPts val="1200"/>
              <a:buChar char="○"/>
            </a:pPr>
            <a:r>
              <a:rPr lang="it" sz="1200"/>
              <a:t>mischiare insieme domain e application logic all’interno delle stesse classi rende difficile implementare l’application logic in modi diversi.</a:t>
            </a:r>
            <a:endParaRPr sz="1200"/>
          </a:p>
          <a:p>
            <a:pPr indent="0" lvl="0" marL="457200" rtl="0" algn="l">
              <a:spcBef>
                <a:spcPts val="0"/>
              </a:spcBef>
              <a:spcAft>
                <a:spcPts val="0"/>
              </a:spcAft>
              <a:buNone/>
            </a:pPr>
            <a:r>
              <a:rPr lang="it" sz="1200"/>
              <a:t>Il Service Layer permette di separare i diversi tipi di business logic in livelli e permette di usare gli oggetti della </a:t>
            </a:r>
            <a:endParaRPr sz="1200"/>
          </a:p>
          <a:p>
            <a:pPr indent="0" lvl="0" marL="457200" rtl="0" algn="l">
              <a:spcBef>
                <a:spcPts val="0"/>
              </a:spcBef>
              <a:spcAft>
                <a:spcPts val="0"/>
              </a:spcAft>
              <a:buNone/>
            </a:pPr>
            <a:r>
              <a:rPr lang="it" sz="1200"/>
              <a:t>domain logic in applicazioni diverse.</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97" name="Google Shape;297;p4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 funzionamento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4294967295" type="body"/>
          </p:nvPr>
        </p:nvSpPr>
        <p:spPr>
          <a:xfrm>
            <a:off x="460950" y="887795"/>
            <a:ext cx="82221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Approccio </a:t>
            </a:r>
            <a:r>
              <a:rPr lang="it" sz="1200">
                <a:solidFill>
                  <a:schemeClr val="accent3"/>
                </a:solidFill>
              </a:rPr>
              <a:t>Domain Facade</a:t>
            </a:r>
            <a:r>
              <a:rPr lang="it" sz="1200"/>
              <a:t>:</a:t>
            </a:r>
            <a:endParaRPr sz="1200"/>
          </a:p>
          <a:p>
            <a:pPr indent="-304800" lvl="0" marL="457200" rtl="0" algn="l">
              <a:spcBef>
                <a:spcPts val="0"/>
              </a:spcBef>
              <a:spcAft>
                <a:spcPts val="0"/>
              </a:spcAft>
              <a:buSzPts val="1200"/>
              <a:buChar char="●"/>
            </a:pPr>
            <a:r>
              <a:rPr lang="it" sz="1200"/>
              <a:t>Il Service Layer è implementato come una serie di Facade leggere su un </a:t>
            </a:r>
            <a:r>
              <a:rPr lang="it" sz="1200" u="sng">
                <a:solidFill>
                  <a:schemeClr val="hlink"/>
                </a:solidFill>
                <a:hlinkClick action="ppaction://hlinksldjump" r:id="rId3"/>
              </a:rPr>
              <a:t>Domain Model</a:t>
            </a:r>
            <a:r>
              <a:rPr lang="it" sz="1200"/>
              <a:t>.</a:t>
            </a:r>
            <a:endParaRPr sz="1200"/>
          </a:p>
          <a:p>
            <a:pPr indent="-304800" lvl="0" marL="457200" rtl="0" algn="l">
              <a:spcBef>
                <a:spcPts val="0"/>
              </a:spcBef>
              <a:spcAft>
                <a:spcPts val="0"/>
              </a:spcAft>
              <a:buSzPts val="1200"/>
              <a:buChar char="●"/>
            </a:pPr>
            <a:r>
              <a:rPr lang="it" sz="1200"/>
              <a:t>Le classi che implementano le Facade non implementano niente relativo alla business logic, poiché è sempre il </a:t>
            </a:r>
            <a:r>
              <a:rPr lang="it" sz="1200" u="sng">
                <a:solidFill>
                  <a:schemeClr val="hlink"/>
                </a:solidFill>
                <a:hlinkClick action="ppaction://hlinksldjump" r:id="rId4"/>
              </a:rPr>
              <a:t>Domain Model</a:t>
            </a:r>
            <a:r>
              <a:rPr lang="it" sz="1200"/>
              <a:t> che implementa tutta la business logic. Il compito delle Facade è di stabilire un’interfaccia con un insieme di operazioni con cui i vari client possono interagire.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Approccio </a:t>
            </a:r>
            <a:r>
              <a:rPr lang="it" sz="1200">
                <a:solidFill>
                  <a:schemeClr val="accent3"/>
                </a:solidFill>
              </a:rPr>
              <a:t>Operation Script</a:t>
            </a:r>
            <a:r>
              <a:rPr lang="it" sz="1200"/>
              <a:t>:</a:t>
            </a:r>
            <a:endParaRPr sz="1200"/>
          </a:p>
          <a:p>
            <a:pPr indent="-304800" lvl="0" marL="457200" rtl="0" algn="l">
              <a:spcBef>
                <a:spcPts val="0"/>
              </a:spcBef>
              <a:spcAft>
                <a:spcPts val="0"/>
              </a:spcAft>
              <a:buSzPts val="1200"/>
              <a:buChar char="●"/>
            </a:pPr>
            <a:r>
              <a:rPr lang="it" sz="1200"/>
              <a:t>Il Service Layer è implementato come una serie di classi che implementano direttamente l’application logic, ma che delegano l’implementazione della domain logic alle classi specifiche per il dominio.</a:t>
            </a:r>
            <a:endParaRPr sz="1200"/>
          </a:p>
          <a:p>
            <a:pPr indent="-304800" lvl="0" marL="457200" rtl="0" algn="l">
              <a:spcBef>
                <a:spcPts val="0"/>
              </a:spcBef>
              <a:spcAft>
                <a:spcPts val="0"/>
              </a:spcAft>
              <a:buSzPts val="1200"/>
              <a:buChar char="●"/>
            </a:pPr>
            <a:r>
              <a:rPr lang="it" sz="1200"/>
              <a:t>Le operazioni rese disponibili ai vari client di un Service Layer sono organizzate in diverse classi che definiscono insiemi di operazioni correlate.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Approccio </a:t>
            </a:r>
            <a:r>
              <a:rPr lang="it" sz="1200">
                <a:solidFill>
                  <a:schemeClr val="accent3"/>
                </a:solidFill>
              </a:rPr>
              <a:t>Misto </a:t>
            </a:r>
            <a:r>
              <a:rPr lang="it" sz="1200"/>
              <a:t>(o </a:t>
            </a:r>
            <a:r>
              <a:rPr lang="it" sz="1200">
                <a:solidFill>
                  <a:schemeClr val="accent3"/>
                </a:solidFill>
              </a:rPr>
              <a:t>Controller-Entity</a:t>
            </a:r>
            <a:r>
              <a:rPr lang="it" sz="1200"/>
              <a:t>):</a:t>
            </a:r>
            <a:endParaRPr sz="1200"/>
          </a:p>
          <a:p>
            <a:pPr indent="-304800" lvl="0" marL="457200" rtl="0" algn="l">
              <a:spcBef>
                <a:spcPts val="0"/>
              </a:spcBef>
              <a:spcAft>
                <a:spcPts val="0"/>
              </a:spcAft>
              <a:buSzPts val="1200"/>
              <a:buChar char="●"/>
            </a:pPr>
            <a:r>
              <a:rPr lang="it" sz="1200"/>
              <a:t>Si usa una combinazione di </a:t>
            </a:r>
            <a:r>
              <a:rPr lang="it" sz="1200" u="sng">
                <a:solidFill>
                  <a:schemeClr val="hlink"/>
                </a:solidFill>
                <a:hlinkClick action="ppaction://hlinksldjump" r:id="rId5"/>
              </a:rPr>
              <a:t>Transaction Script</a:t>
            </a:r>
            <a:r>
              <a:rPr lang="it" sz="1200"/>
              <a:t> e </a:t>
            </a:r>
            <a:r>
              <a:rPr lang="it" sz="1200" u="sng">
                <a:solidFill>
                  <a:schemeClr val="hlink"/>
                </a:solidFill>
                <a:hlinkClick action="ppaction://hlinksldjump" r:id="rId6"/>
              </a:rPr>
              <a:t>Domain Model</a:t>
            </a:r>
            <a:r>
              <a:rPr lang="it" sz="1200"/>
              <a:t>.</a:t>
            </a:r>
            <a:endParaRPr sz="1200"/>
          </a:p>
          <a:p>
            <a:pPr indent="-304800" lvl="0" marL="457200" rtl="0" algn="l">
              <a:spcBef>
                <a:spcPts val="0"/>
              </a:spcBef>
              <a:spcAft>
                <a:spcPts val="0"/>
              </a:spcAft>
              <a:buSzPts val="1200"/>
              <a:buChar char="●"/>
            </a:pPr>
            <a:r>
              <a:rPr lang="it" sz="1200"/>
              <a:t>La logica di un caso d’uso è inserita all’interno di un </a:t>
            </a:r>
            <a:r>
              <a:rPr lang="it" sz="1200" u="sng">
                <a:solidFill>
                  <a:schemeClr val="hlink"/>
                </a:solidFill>
                <a:hlinkClick action="ppaction://hlinksldjump" r:id="rId7"/>
              </a:rPr>
              <a:t>Transaction Script</a:t>
            </a:r>
            <a:r>
              <a:rPr lang="it" sz="1200"/>
              <a:t> (</a:t>
            </a:r>
            <a:r>
              <a:rPr lang="it" sz="1200">
                <a:solidFill>
                  <a:schemeClr val="accent3"/>
                </a:solidFill>
              </a:rPr>
              <a:t>use-case controller</a:t>
            </a:r>
            <a:r>
              <a:rPr lang="it" sz="1200"/>
              <a:t>).</a:t>
            </a:r>
            <a:endParaRPr sz="1200"/>
          </a:p>
          <a:p>
            <a:pPr indent="-304800" lvl="0" marL="457200" rtl="0" algn="l">
              <a:spcBef>
                <a:spcPts val="0"/>
              </a:spcBef>
              <a:spcAft>
                <a:spcPts val="0"/>
              </a:spcAft>
              <a:buSzPts val="1200"/>
              <a:buChar char="●"/>
            </a:pPr>
            <a:r>
              <a:rPr lang="it" sz="1200"/>
              <a:t>I comportamenti che si utilizzano in più casi d’uso usano oggetti del </a:t>
            </a:r>
            <a:r>
              <a:rPr lang="it" sz="1200" u="sng">
                <a:solidFill>
                  <a:schemeClr val="hlink"/>
                </a:solidFill>
                <a:hlinkClick action="ppaction://hlinksldjump" r:id="rId8"/>
              </a:rPr>
              <a:t>Domain Model</a:t>
            </a:r>
            <a:r>
              <a:rPr lang="it" sz="1200"/>
              <a:t> (</a:t>
            </a:r>
            <a:r>
              <a:rPr lang="it" sz="1200">
                <a:solidFill>
                  <a:schemeClr val="accent3"/>
                </a:solidFill>
              </a:rPr>
              <a:t>entity</a:t>
            </a:r>
            <a:r>
              <a:rPr lang="it" sz="1200"/>
              <a:t>).</a:t>
            </a:r>
            <a:endParaRPr sz="1200"/>
          </a:p>
          <a:p>
            <a:pPr indent="0" lvl="0" marL="0" rtl="0" algn="l">
              <a:spcBef>
                <a:spcPts val="0"/>
              </a:spcBef>
              <a:spcAft>
                <a:spcPts val="0"/>
              </a:spcAft>
              <a:buNone/>
            </a:pPr>
            <a:r>
              <a:t/>
            </a:r>
            <a:endParaRPr sz="1200"/>
          </a:p>
        </p:txBody>
      </p:sp>
      <p:sp>
        <p:nvSpPr>
          <p:cNvPr id="303" name="Google Shape;303;p4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 tipi di implementazione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4294967295" type="body"/>
          </p:nvPr>
        </p:nvSpPr>
        <p:spPr>
          <a:xfrm>
            <a:off x="460950" y="887795"/>
            <a:ext cx="82221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public class</a:t>
            </a:r>
            <a:r>
              <a:rPr lang="it" sz="1200">
                <a:latin typeface="Courier New"/>
                <a:ea typeface="Courier New"/>
                <a:cs typeface="Courier New"/>
                <a:sym typeface="Courier New"/>
              </a:rPr>
              <a:t> MovieService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 final</a:t>
            </a:r>
            <a:r>
              <a:rPr lang="it" sz="1200">
                <a:latin typeface="Courier New"/>
                <a:ea typeface="Courier New"/>
                <a:cs typeface="Courier New"/>
                <a:sym typeface="Courier New"/>
              </a:rPr>
              <a:t> UserDAO userDAO;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a:t>
            </a:r>
            <a:r>
              <a:rPr lang="it" sz="1200">
                <a:latin typeface="Courier New"/>
                <a:ea typeface="Courier New"/>
                <a:cs typeface="Courier New"/>
                <a:sym typeface="Courier New"/>
              </a:rPr>
              <a:t> MovieService(UserDAO userDAO)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.userDAO = userDAO;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The service coordinates the domain model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 void</a:t>
            </a:r>
            <a:r>
              <a:rPr lang="it" sz="1200">
                <a:latin typeface="Courier New"/>
                <a:ea typeface="Courier New"/>
                <a:cs typeface="Courier New"/>
                <a:sym typeface="Courier New"/>
              </a:rPr>
              <a:t> addMovie(Movie movie)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movie.validate();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movie.insert();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List&lt;User&gt; allUsers = userDAO.getAllUsers();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Domain and application logic are together in domain model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for</a:t>
            </a:r>
            <a:r>
              <a:rPr lang="it" sz="1200">
                <a:latin typeface="Courier New"/>
                <a:ea typeface="Courier New"/>
                <a:cs typeface="Courier New"/>
                <a:sym typeface="Courier New"/>
              </a:rPr>
              <a:t>(User user : allUsers)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user.sendEmailMessage(</a:t>
            </a:r>
            <a:r>
              <a:rPr lang="it" sz="1200">
                <a:solidFill>
                  <a:schemeClr val="accent2"/>
                </a:solidFill>
                <a:latin typeface="Courier New"/>
                <a:ea typeface="Courier New"/>
                <a:cs typeface="Courier New"/>
                <a:sym typeface="Courier New"/>
              </a:rPr>
              <a:t>"New movie "</a:t>
            </a:r>
            <a:r>
              <a:rPr lang="it" sz="1200">
                <a:latin typeface="Courier New"/>
                <a:ea typeface="Courier New"/>
                <a:cs typeface="Courier New"/>
                <a:sym typeface="Courier New"/>
              </a:rPr>
              <a:t> + movie.getTitle() + </a:t>
            </a:r>
            <a:r>
              <a:rPr lang="it" sz="1200">
                <a:solidFill>
                  <a:schemeClr val="accent2"/>
                </a:solidFill>
                <a:latin typeface="Courier New"/>
                <a:ea typeface="Courier New"/>
                <a:cs typeface="Courier New"/>
                <a:sym typeface="Courier New"/>
              </a:rPr>
              <a:t>" is available!"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09" name="Google Shape;309;p4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Approccio Domain Facade</a:t>
            </a:r>
            <a:r>
              <a:rPr lang="it"/>
              <a:t>: esempio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idx="4294967295" type="body"/>
          </p:nvPr>
        </p:nvSpPr>
        <p:spPr>
          <a:xfrm>
            <a:off x="0" y="619050"/>
            <a:ext cx="8259900" cy="45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MovieFacade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addMovie(Movie movie)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movie.validate();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movie.insert();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UserFacade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final</a:t>
            </a:r>
            <a:r>
              <a:rPr lang="it" sz="1000">
                <a:latin typeface="Courier New"/>
                <a:ea typeface="Courier New"/>
                <a:cs typeface="Courier New"/>
                <a:sym typeface="Courier New"/>
              </a:rPr>
              <a:t> UserDAO userDAO;</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UserFacade(UserDAO userDAO)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.userDAO = userDAO;</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sendEmailMessageToAllUsers(String text)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List&lt;User&gt; allUsers = userDAO.getAllUsers();</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for</a:t>
            </a:r>
            <a:r>
              <a:rPr lang="it" sz="1000">
                <a:latin typeface="Courier New"/>
                <a:ea typeface="Courier New"/>
                <a:cs typeface="Courier New"/>
                <a:sym typeface="Courier New"/>
              </a:rPr>
              <a:t>(User user : allUsers)</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user.sendEmailMessage(text); </a:t>
            </a:r>
            <a:r>
              <a:rPr lang="it" sz="1000">
                <a:solidFill>
                  <a:schemeClr val="accent3"/>
                </a:solidFill>
                <a:latin typeface="Courier New"/>
                <a:ea typeface="Courier New"/>
                <a:cs typeface="Courier New"/>
                <a:sym typeface="Courier New"/>
              </a:rPr>
              <a:t>//Domain and application logic are together in domain model</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MovieService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final</a:t>
            </a:r>
            <a:r>
              <a:rPr lang="it" sz="1000">
                <a:latin typeface="Courier New"/>
                <a:ea typeface="Courier New"/>
                <a:cs typeface="Courier New"/>
                <a:sym typeface="Courier New"/>
              </a:rPr>
              <a:t> MovieFacade movieFacade;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final</a:t>
            </a:r>
            <a:r>
              <a:rPr lang="it" sz="1000">
                <a:latin typeface="Courier New"/>
                <a:ea typeface="Courier New"/>
                <a:cs typeface="Courier New"/>
                <a:sym typeface="Courier New"/>
              </a:rPr>
              <a:t> UserFacade userFacade;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MovieService(MovieFacade movieFacade, UserFacade userFacade)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.movieFacade = movieFacade;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.userFacade = userFacade;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latin typeface="Courier New"/>
                <a:ea typeface="Courier New"/>
                <a:cs typeface="Courier New"/>
                <a:sym typeface="Courier New"/>
              </a:rPr>
              <a:t> addMovie(Movie movie)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movieFacade.addMovie(movie);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userFacade.sendEmailMessageToAllUsers(</a:t>
            </a:r>
            <a:r>
              <a:rPr lang="it" sz="1000">
                <a:solidFill>
                  <a:schemeClr val="accent2"/>
                </a:solidFill>
                <a:latin typeface="Courier New"/>
                <a:ea typeface="Courier New"/>
                <a:cs typeface="Courier New"/>
                <a:sym typeface="Courier New"/>
              </a:rPr>
              <a:t>"New movie "</a:t>
            </a:r>
            <a:r>
              <a:rPr lang="it" sz="1000">
                <a:latin typeface="Courier New"/>
                <a:ea typeface="Courier New"/>
                <a:cs typeface="Courier New"/>
                <a:sym typeface="Courier New"/>
              </a:rPr>
              <a:t> + movie.getTitle() + </a:t>
            </a:r>
            <a:r>
              <a:rPr lang="it" sz="1000">
                <a:solidFill>
                  <a:schemeClr val="accent2"/>
                </a:solidFill>
                <a:latin typeface="Courier New"/>
                <a:ea typeface="Courier New"/>
                <a:cs typeface="Courier New"/>
                <a:sym typeface="Courier New"/>
              </a:rPr>
              <a:t>" is available!"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p:txBody>
      </p:sp>
      <p:sp>
        <p:nvSpPr>
          <p:cNvPr id="315" name="Google Shape;315;p4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Approccio Domain Facade: esempio (2)</a:t>
            </a:r>
            <a:endParaRPr/>
          </a:p>
        </p:txBody>
      </p:sp>
      <p:sp>
        <p:nvSpPr>
          <p:cNvPr id="316" name="Google Shape;316;p48"/>
          <p:cNvSpPr txBox="1"/>
          <p:nvPr>
            <p:ph idx="4294967295" type="body"/>
          </p:nvPr>
        </p:nvSpPr>
        <p:spPr>
          <a:xfrm>
            <a:off x="7013875" y="690225"/>
            <a:ext cx="2130300" cy="91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t>Si possono creare ulteriori strati per </a:t>
            </a:r>
            <a:r>
              <a:rPr lang="it" sz="1000"/>
              <a:t>dividere</a:t>
            </a:r>
            <a:r>
              <a:rPr lang="it" sz="1000"/>
              <a:t> il lavoro.</a:t>
            </a:r>
            <a:endParaRPr sz="1000"/>
          </a:p>
        </p:txBody>
      </p:sp>
      <p:cxnSp>
        <p:nvCxnSpPr>
          <p:cNvPr id="317" name="Google Shape;317;p48"/>
          <p:cNvCxnSpPr>
            <a:stCxn id="316" idx="1"/>
          </p:cNvCxnSpPr>
          <p:nvPr/>
        </p:nvCxnSpPr>
        <p:spPr>
          <a:xfrm flipH="1">
            <a:off x="4557475" y="1148625"/>
            <a:ext cx="2456400" cy="17100"/>
          </a:xfrm>
          <a:prstGeom prst="straightConnector1">
            <a:avLst/>
          </a:prstGeom>
          <a:noFill/>
          <a:ln cap="flat" cmpd="sng" w="9525">
            <a:solidFill>
              <a:schemeClr val="dk1"/>
            </a:solidFill>
            <a:prstDash val="solid"/>
            <a:round/>
            <a:headEnd len="med" w="med" type="none"/>
            <a:tailEnd len="med" w="med" type="triangle"/>
          </a:ln>
        </p:spPr>
      </p:cxnSp>
      <p:cxnSp>
        <p:nvCxnSpPr>
          <p:cNvPr id="318" name="Google Shape;318;p48"/>
          <p:cNvCxnSpPr>
            <a:stCxn id="316" idx="1"/>
          </p:cNvCxnSpPr>
          <p:nvPr/>
        </p:nvCxnSpPr>
        <p:spPr>
          <a:xfrm flipH="1">
            <a:off x="4959175" y="1148625"/>
            <a:ext cx="2054700" cy="1116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idx="4294967295" type="body"/>
          </p:nvPr>
        </p:nvSpPr>
        <p:spPr>
          <a:xfrm>
            <a:off x="460950" y="887795"/>
            <a:ext cx="82221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public class</a:t>
            </a:r>
            <a:r>
              <a:rPr lang="it" sz="1200">
                <a:latin typeface="Courier New"/>
                <a:ea typeface="Courier New"/>
                <a:cs typeface="Courier New"/>
                <a:sym typeface="Courier New"/>
              </a:rPr>
              <a:t> MovieService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 final</a:t>
            </a:r>
            <a:r>
              <a:rPr lang="it" sz="1200">
                <a:latin typeface="Courier New"/>
                <a:ea typeface="Courier New"/>
                <a:cs typeface="Courier New"/>
                <a:sym typeface="Courier New"/>
              </a:rPr>
              <a:t> EmailGateway emailGateway;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a:t>
            </a:r>
            <a:r>
              <a:rPr lang="it" sz="1200">
                <a:latin typeface="Courier New"/>
                <a:ea typeface="Courier New"/>
                <a:cs typeface="Courier New"/>
                <a:sym typeface="Courier New"/>
              </a:rPr>
              <a:t> MovieService(UserDAO userDAO, EmailGateway emailGateway)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.userDAO = userDAO;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.emailGateway = emailGateway;</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 void</a:t>
            </a:r>
            <a:r>
              <a:rPr lang="it" sz="1200">
                <a:latin typeface="Courier New"/>
                <a:ea typeface="Courier New"/>
                <a:cs typeface="Courier New"/>
                <a:sym typeface="Courier New"/>
              </a:rPr>
              <a:t> validate(Movie)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 void</a:t>
            </a:r>
            <a:r>
              <a:rPr lang="it" sz="1200">
                <a:latin typeface="Courier New"/>
                <a:ea typeface="Courier New"/>
                <a:cs typeface="Courier New"/>
                <a:sym typeface="Courier New"/>
              </a:rPr>
              <a:t> addMovie(Movie movie)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validate(movie); </a:t>
            </a:r>
            <a:r>
              <a:rPr lang="it" sz="1200">
                <a:solidFill>
                  <a:schemeClr val="accent3"/>
                </a:solidFill>
                <a:latin typeface="Courier New"/>
                <a:ea typeface="Courier New"/>
                <a:cs typeface="Courier New"/>
                <a:sym typeface="Courier New"/>
              </a:rPr>
              <a:t>// Validation here</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movie.insert();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List&lt;User&gt; allUsers = userDAO.getAllUsers();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Application logic here</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for(User user : allUsers)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emailGateway.sendEmailMessage(user.getEmailAddress(), </a:t>
            </a:r>
            <a:r>
              <a:rPr lang="it" sz="1200">
                <a:solidFill>
                  <a:schemeClr val="accent2"/>
                </a:solidFill>
                <a:latin typeface="Courier New"/>
                <a:ea typeface="Courier New"/>
                <a:cs typeface="Courier New"/>
                <a:sym typeface="Courier New"/>
              </a:rPr>
              <a:t>"New movie "</a:t>
            </a:r>
            <a:r>
              <a:rPr lang="it" sz="1200">
                <a:latin typeface="Courier New"/>
                <a:ea typeface="Courier New"/>
                <a:cs typeface="Courier New"/>
                <a:sym typeface="Courier New"/>
              </a:rPr>
              <a:t> + movie.getTitle() + </a:t>
            </a:r>
            <a:r>
              <a:rPr lang="it" sz="1200">
                <a:solidFill>
                  <a:schemeClr val="accent2"/>
                </a:solidFill>
                <a:latin typeface="Courier New"/>
                <a:ea typeface="Courier New"/>
                <a:cs typeface="Courier New"/>
                <a:sym typeface="Courier New"/>
              </a:rPr>
              <a:t>" is available!"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24" name="Google Shape;324;p4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Approccio Operation Script: esempio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idx="4294967295" type="body"/>
          </p:nvPr>
        </p:nvSpPr>
        <p:spPr>
          <a:xfrm>
            <a:off x="460950" y="887800"/>
            <a:ext cx="86340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public class</a:t>
            </a:r>
            <a:r>
              <a:rPr lang="it" sz="1200">
                <a:latin typeface="Courier New"/>
                <a:ea typeface="Courier New"/>
                <a:cs typeface="Courier New"/>
                <a:sym typeface="Courier New"/>
              </a:rPr>
              <a:t> MovieService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 void</a:t>
            </a:r>
            <a:r>
              <a:rPr lang="it" sz="1200">
                <a:latin typeface="Courier New"/>
                <a:ea typeface="Courier New"/>
                <a:cs typeface="Courier New"/>
                <a:sym typeface="Courier New"/>
              </a:rPr>
              <a:t> buyMovies(User user, List&lt;Movie&gt; movies)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double</a:t>
            </a:r>
            <a:r>
              <a:rPr lang="it" sz="1200">
                <a:latin typeface="Courier New"/>
                <a:ea typeface="Courier New"/>
                <a:cs typeface="Courier New"/>
                <a:sym typeface="Courier New"/>
              </a:rPr>
              <a:t> sum = 0.0;</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for</a:t>
            </a:r>
            <a:r>
              <a:rPr lang="it" sz="1200">
                <a:latin typeface="Courier New"/>
                <a:ea typeface="Courier New"/>
                <a:cs typeface="Courier New"/>
                <a:sym typeface="Courier New"/>
              </a:rPr>
              <a:t>(Movie movie : movies)</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sum += movie.getRentCost();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if</a:t>
            </a:r>
            <a:r>
              <a:rPr lang="it" sz="1200">
                <a:latin typeface="Courier New"/>
                <a:ea typeface="Courier New"/>
                <a:cs typeface="Courier New"/>
                <a:sym typeface="Courier New"/>
              </a:rPr>
              <a:t>(user.getAccountBalance() &lt; sum)</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throw new</a:t>
            </a:r>
            <a:r>
              <a:rPr lang="it" sz="1200">
                <a:latin typeface="Courier New"/>
                <a:ea typeface="Courier New"/>
                <a:cs typeface="Courier New"/>
                <a:sym typeface="Courier New"/>
              </a:rPr>
              <a:t> InsufficientFundException(</a:t>
            </a:r>
            <a:r>
              <a:rPr lang="it" sz="1200">
                <a:solidFill>
                  <a:schemeClr val="accent2"/>
                </a:solidFill>
                <a:latin typeface="Courier New"/>
                <a:ea typeface="Courier New"/>
                <a:cs typeface="Courier New"/>
                <a:sym typeface="Courier New"/>
              </a:rPr>
              <a:t>"Funds are not sufficient to buy the movies."</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user.reduceAccountBalance(sum); </a:t>
            </a:r>
            <a:r>
              <a:rPr lang="it" sz="1200">
                <a:solidFill>
                  <a:schemeClr val="accent3"/>
                </a:solidFill>
                <a:latin typeface="Courier New"/>
                <a:ea typeface="Courier New"/>
                <a:cs typeface="Courier New"/>
                <a:sym typeface="Courier New"/>
              </a:rPr>
              <a:t>//Common domain logic in the domain model.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if</a:t>
            </a:r>
            <a:r>
              <a:rPr lang="it" sz="1200">
                <a:latin typeface="Courier New"/>
                <a:ea typeface="Courier New"/>
                <a:cs typeface="Courier New"/>
                <a:sym typeface="Courier New"/>
              </a:rPr>
              <a:t>(user.getAccountBalance() &lt; threshold)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emailGateway.sendEmailMessage(user.getEmailAddress(), user.getAccountBalance() + </a:t>
            </a:r>
            <a:r>
              <a:rPr lang="it" sz="1200">
                <a:solidFill>
                  <a:schemeClr val="accent2"/>
                </a:solidFill>
                <a:latin typeface="Courier New"/>
                <a:ea typeface="Courier New"/>
                <a:cs typeface="Courier New"/>
                <a:sym typeface="Courier New"/>
              </a:rPr>
              <a:t>" left on your account balance!"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 Here you can implement the application logic in the service or</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accent3"/>
                </a:solidFill>
                <a:latin typeface="Courier New"/>
                <a:ea typeface="Courier New"/>
                <a:cs typeface="Courier New"/>
                <a:sym typeface="Courier New"/>
              </a:rPr>
              <a:t>            // in the domain model (e.g. in reduceAccountBalance()). </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30" name="Google Shape;330;p5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Approccio Controller-Entity: esempio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4294967295" type="body"/>
          </p:nvPr>
        </p:nvSpPr>
        <p:spPr>
          <a:xfrm>
            <a:off x="460950" y="887795"/>
            <a:ext cx="8222100" cy="4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identificare le operazioni richieste in un Service Layer:</a:t>
            </a:r>
            <a:endParaRPr sz="1200"/>
          </a:p>
          <a:p>
            <a:pPr indent="-304800" lvl="0" marL="457200" rtl="0" algn="l">
              <a:spcBef>
                <a:spcPts val="0"/>
              </a:spcBef>
              <a:spcAft>
                <a:spcPts val="0"/>
              </a:spcAft>
              <a:buSzPts val="1200"/>
              <a:buChar char="●"/>
            </a:pPr>
            <a:r>
              <a:rPr lang="it" sz="1200"/>
              <a:t>si possono guardare le esigenze dei vari client (es. l’interfaccia grafica);</a:t>
            </a:r>
            <a:endParaRPr sz="1200"/>
          </a:p>
          <a:p>
            <a:pPr indent="-304800" lvl="0" marL="457200" rtl="0" algn="l">
              <a:spcBef>
                <a:spcPts val="0"/>
              </a:spcBef>
              <a:spcAft>
                <a:spcPts val="0"/>
              </a:spcAft>
              <a:buSzPts val="1200"/>
              <a:buChar char="●"/>
            </a:pPr>
            <a:r>
              <a:rPr lang="it" sz="1200"/>
              <a:t>si possono guardare i casi d’uso dell’applicazione.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Tipicamente molti casi d’uso in un’applicazione enterprise sono di tipo “</a:t>
            </a:r>
            <a:r>
              <a:rPr lang="it" sz="1200">
                <a:solidFill>
                  <a:schemeClr val="accent3"/>
                </a:solidFill>
              </a:rPr>
              <a:t>CRUD</a:t>
            </a:r>
            <a:r>
              <a:rPr lang="it" sz="1200"/>
              <a:t>”:</a:t>
            </a:r>
            <a:endParaRPr sz="1200"/>
          </a:p>
          <a:p>
            <a:pPr indent="-304800" lvl="0" marL="457200" rtl="0" algn="l">
              <a:spcBef>
                <a:spcPts val="0"/>
              </a:spcBef>
              <a:spcAft>
                <a:spcPts val="0"/>
              </a:spcAft>
              <a:buSzPts val="1200"/>
              <a:buChar char="●"/>
            </a:pPr>
            <a:r>
              <a:rPr lang="it" sz="1200">
                <a:solidFill>
                  <a:schemeClr val="accent3"/>
                </a:solidFill>
              </a:rPr>
              <a:t>C</a:t>
            </a:r>
            <a:r>
              <a:rPr lang="it" sz="1200"/>
              <a:t>reate.</a:t>
            </a:r>
            <a:endParaRPr sz="1200"/>
          </a:p>
          <a:p>
            <a:pPr indent="-304800" lvl="0" marL="457200" rtl="0" algn="l">
              <a:spcBef>
                <a:spcPts val="0"/>
              </a:spcBef>
              <a:spcAft>
                <a:spcPts val="0"/>
              </a:spcAft>
              <a:buSzPts val="1200"/>
              <a:buChar char="●"/>
            </a:pPr>
            <a:r>
              <a:rPr lang="it" sz="1200">
                <a:solidFill>
                  <a:schemeClr val="accent3"/>
                </a:solidFill>
              </a:rPr>
              <a:t>R</a:t>
            </a:r>
            <a:r>
              <a:rPr lang="it" sz="1200"/>
              <a:t>ead.</a:t>
            </a:r>
            <a:endParaRPr sz="1200"/>
          </a:p>
          <a:p>
            <a:pPr indent="-304800" lvl="0" marL="457200" rtl="0" algn="l">
              <a:spcBef>
                <a:spcPts val="0"/>
              </a:spcBef>
              <a:spcAft>
                <a:spcPts val="0"/>
              </a:spcAft>
              <a:buSzPts val="1200"/>
              <a:buChar char="●"/>
            </a:pPr>
            <a:r>
              <a:rPr lang="it" sz="1200">
                <a:solidFill>
                  <a:schemeClr val="accent3"/>
                </a:solidFill>
              </a:rPr>
              <a:t>U</a:t>
            </a:r>
            <a:r>
              <a:rPr lang="it" sz="1200"/>
              <a:t>pdate.</a:t>
            </a:r>
            <a:endParaRPr sz="1200"/>
          </a:p>
          <a:p>
            <a:pPr indent="-304800" lvl="0" marL="457200" rtl="0" algn="l">
              <a:spcBef>
                <a:spcPts val="0"/>
              </a:spcBef>
              <a:spcAft>
                <a:spcPts val="0"/>
              </a:spcAft>
              <a:buSzPts val="1200"/>
              <a:buChar char="●"/>
            </a:pPr>
            <a:r>
              <a:rPr lang="it" sz="1200">
                <a:solidFill>
                  <a:schemeClr val="accent3"/>
                </a:solidFill>
              </a:rPr>
              <a:t>D</a:t>
            </a:r>
            <a:r>
              <a:rPr lang="it" sz="1200"/>
              <a:t>elete.</a:t>
            </a:r>
            <a:endParaRPr sz="1200"/>
          </a:p>
          <a:p>
            <a:pPr indent="0" lvl="0" marL="0" rtl="0" algn="l">
              <a:spcBef>
                <a:spcPts val="0"/>
              </a:spcBef>
              <a:spcAft>
                <a:spcPts val="0"/>
              </a:spcAft>
              <a:buNone/>
            </a:pPr>
            <a:r>
              <a:rPr lang="it" sz="1200"/>
              <a:t>Quindi esiste spesso una corrispondenza tra i casi d’uso CRUD e le operazioni di un Service Layer.</a:t>
            </a:r>
            <a:endParaRPr sz="1200"/>
          </a:p>
        </p:txBody>
      </p:sp>
      <p:sp>
        <p:nvSpPr>
          <p:cNvPr id="336" name="Google Shape;336;p5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 identificazione di servizi e operazioni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4294967295" type="body"/>
          </p:nvPr>
        </p:nvSpPr>
        <p:spPr>
          <a:xfrm>
            <a:off x="460950" y="1058550"/>
            <a:ext cx="8222100" cy="3460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it" sz="1200"/>
              <a:t>I pattern rappresentano delle buone regole di design che risolvono alcuni problemi tipici.</a:t>
            </a:r>
            <a:endParaRPr sz="1200"/>
          </a:p>
          <a:p>
            <a:pPr indent="-304800" lvl="0" marL="457200" rtl="0" algn="l">
              <a:lnSpc>
                <a:spcPct val="115000"/>
              </a:lnSpc>
              <a:spcBef>
                <a:spcPts val="0"/>
              </a:spcBef>
              <a:spcAft>
                <a:spcPts val="0"/>
              </a:spcAft>
              <a:buSzPts val="1200"/>
              <a:buChar char="●"/>
            </a:pPr>
            <a:r>
              <a:rPr lang="it" sz="1200"/>
              <a:t>Tuttavia, è improbabile che si possano applicare ciecamente a tutti i tipi di applicazione senza alcune modifiche. Quindi, è opportuno essere pronti a dei piccoli aggiustamenti in corso d’opera.</a:t>
            </a:r>
            <a:endParaRPr sz="1200"/>
          </a:p>
          <a:p>
            <a:pPr indent="-304800" lvl="0" marL="457200" rtl="0" algn="l">
              <a:lnSpc>
                <a:spcPct val="115000"/>
              </a:lnSpc>
              <a:spcBef>
                <a:spcPts val="0"/>
              </a:spcBef>
              <a:spcAft>
                <a:spcPts val="0"/>
              </a:spcAft>
              <a:buSzPts val="1200"/>
              <a:buChar char="●"/>
            </a:pPr>
            <a:r>
              <a:rPr lang="it" sz="1200"/>
              <a:t>I pattern che vedremo sono relativamente indipendenti, ma non sono isolati.</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Alcuni pattern di base che ci saranno utili:</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3"/>
              </a:rPr>
              <a:t>Gateway</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4"/>
              </a:rPr>
              <a:t>Mapper</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5"/>
              </a:rPr>
              <a:t>Layer Supertype</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6"/>
              </a:rPr>
              <a:t>Registry</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7"/>
              </a:rPr>
              <a:t>Value Object</a:t>
            </a:r>
            <a:endParaRPr sz="1200"/>
          </a:p>
          <a:p>
            <a:pPr indent="-304800" lvl="0" marL="457200" rtl="0" algn="l">
              <a:lnSpc>
                <a:spcPct val="115000"/>
              </a:lnSpc>
              <a:spcBef>
                <a:spcPts val="0"/>
              </a:spcBef>
              <a:spcAft>
                <a:spcPts val="0"/>
              </a:spcAft>
              <a:buSzPts val="1200"/>
              <a:buChar char="●"/>
            </a:pPr>
            <a:r>
              <a:rPr lang="it" sz="1200" u="sng">
                <a:solidFill>
                  <a:schemeClr val="hlink"/>
                </a:solidFill>
                <a:hlinkClick action="ppaction://hlinksldjump" r:id="rId8"/>
              </a:rPr>
              <a:t>RecordSet</a:t>
            </a:r>
            <a:endParaRPr sz="1200"/>
          </a:p>
        </p:txBody>
      </p:sp>
      <p:sp>
        <p:nvSpPr>
          <p:cNvPr id="87" name="Google Shape;87;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usarli:</a:t>
            </a:r>
            <a:endParaRPr sz="1200"/>
          </a:p>
          <a:p>
            <a:pPr indent="-304800" lvl="0" marL="457200" rtl="0" algn="l">
              <a:spcBef>
                <a:spcPts val="0"/>
              </a:spcBef>
              <a:spcAft>
                <a:spcPts val="0"/>
              </a:spcAft>
              <a:buSzPts val="1200"/>
              <a:buChar char="●"/>
            </a:pPr>
            <a:r>
              <a:rPr lang="it" sz="1200"/>
              <a:t>Il beneficio principale di un Service Layer è che definisce un insieme di operazioni comuni a diversi client e coordina le risposte in ognuna delle operazioni.</a:t>
            </a:r>
            <a:endParaRPr sz="1200"/>
          </a:p>
          <a:p>
            <a:pPr indent="-304800" lvl="0" marL="457200" rtl="0" algn="l">
              <a:spcBef>
                <a:spcPts val="0"/>
              </a:spcBef>
              <a:spcAft>
                <a:spcPts val="0"/>
              </a:spcAft>
              <a:buSzPts val="1200"/>
              <a:buChar char="●"/>
            </a:pPr>
            <a:r>
              <a:rPr lang="it" sz="1200"/>
              <a:t>Ogni risposta potrebbe coinvolgere tante risorse.</a:t>
            </a:r>
            <a:endParaRPr sz="1200"/>
          </a:p>
          <a:p>
            <a:pPr indent="-304800" lvl="0" marL="457200" rtl="0" algn="l">
              <a:spcBef>
                <a:spcPts val="0"/>
              </a:spcBef>
              <a:spcAft>
                <a:spcPts val="0"/>
              </a:spcAft>
              <a:buSzPts val="1200"/>
              <a:buChar char="●"/>
            </a:pPr>
            <a:r>
              <a:rPr lang="it" sz="1200"/>
              <a:t>Quindi, quando sono presenti diversi client e quando le risposte nei loro casi d’uso coinvolgono diverse risorse, allora un Service Layer può essere molto utile per gestire queste transazioni.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Se l’applicazione contiene un solo client (es. un’interfaccia grafica via web) e le risposte nei vari casi d’uso non coinvolgono più risorse, allora si può fare a meno di utilizzare un Service Layer.</a:t>
            </a:r>
            <a:endParaRPr sz="1200"/>
          </a:p>
          <a:p>
            <a:pPr indent="0" lvl="0" marL="0" rtl="0" algn="l">
              <a:spcBef>
                <a:spcPts val="0"/>
              </a:spcBef>
              <a:spcAft>
                <a:spcPts val="0"/>
              </a:spcAft>
              <a:buNone/>
            </a:pPr>
            <a:r>
              <a:t/>
            </a:r>
            <a:endParaRPr sz="1200"/>
          </a:p>
        </p:txBody>
      </p:sp>
      <p:sp>
        <p:nvSpPr>
          <p:cNvPr id="342" name="Google Shape;342;p5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Service Layer</a:t>
            </a:r>
            <a:r>
              <a:rPr lang="it"/>
              <a:t>: quando usarli</a:t>
            </a:r>
            <a:r>
              <a:rPr lang="it"/>
              <a:t> e quando non usarli</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Mapping dello strato dei dati</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Architettura a 3-strati</a:t>
            </a:r>
            <a:endParaRPr/>
          </a:p>
        </p:txBody>
      </p:sp>
      <p:sp>
        <p:nvSpPr>
          <p:cNvPr id="353" name="Google Shape;353;p54"/>
          <p:cNvSpPr/>
          <p:nvPr/>
        </p:nvSpPr>
        <p:spPr>
          <a:xfrm>
            <a:off x="1955850" y="972225"/>
            <a:ext cx="5232300" cy="11619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EFEFEF"/>
                </a:solidFill>
                <a:latin typeface="Roboto"/>
                <a:ea typeface="Roboto"/>
                <a:cs typeface="Roboto"/>
                <a:sym typeface="Roboto"/>
              </a:rPr>
              <a:t>Presentazione</a:t>
            </a:r>
            <a:endParaRPr>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Il primo strato contiene l’interfaccia utente.</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Ha il compito di rendere chiaro all’utente le operazioni che può svolgere e di mostrare i risultati.</a:t>
            </a:r>
            <a:endParaRPr sz="1200">
              <a:solidFill>
                <a:srgbClr val="EFEFEF"/>
              </a:solidFill>
              <a:latin typeface="Roboto"/>
              <a:ea typeface="Roboto"/>
              <a:cs typeface="Roboto"/>
              <a:sym typeface="Roboto"/>
            </a:endParaRPr>
          </a:p>
        </p:txBody>
      </p:sp>
      <p:sp>
        <p:nvSpPr>
          <p:cNvPr id="354" name="Google Shape;354;p54"/>
          <p:cNvSpPr/>
          <p:nvPr/>
        </p:nvSpPr>
        <p:spPr>
          <a:xfrm>
            <a:off x="1955850" y="2250325"/>
            <a:ext cx="5232300" cy="11619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rgbClr val="EFEFEF"/>
                </a:solidFill>
                <a:latin typeface="Roboto"/>
                <a:ea typeface="Roboto"/>
                <a:cs typeface="Roboto"/>
                <a:sym typeface="Roboto"/>
              </a:rPr>
              <a:t>Dominio</a:t>
            </a:r>
            <a:endParaRPr>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Coordina l’applicazione.</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Processa i comandi.</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Effettua valutazioni logiche e calcoli.</a:t>
            </a:r>
            <a:endParaRPr sz="1200">
              <a:solidFill>
                <a:srgbClr val="EFEFEF"/>
              </a:solidFill>
              <a:latin typeface="Roboto"/>
              <a:ea typeface="Roboto"/>
              <a:cs typeface="Roboto"/>
              <a:sym typeface="Roboto"/>
            </a:endParaRPr>
          </a:p>
          <a:p>
            <a:pPr indent="-304800" lvl="0" marL="457200" rtl="0" algn="l">
              <a:spcBef>
                <a:spcPts val="0"/>
              </a:spcBef>
              <a:spcAft>
                <a:spcPts val="0"/>
              </a:spcAft>
              <a:buClr>
                <a:srgbClr val="EFEFEF"/>
              </a:buClr>
              <a:buSzPts val="1200"/>
              <a:buFont typeface="Roboto"/>
              <a:buChar char="●"/>
            </a:pPr>
            <a:r>
              <a:rPr lang="it" sz="1200">
                <a:solidFill>
                  <a:srgbClr val="EFEFEF"/>
                </a:solidFill>
                <a:latin typeface="Roboto"/>
                <a:ea typeface="Roboto"/>
                <a:cs typeface="Roboto"/>
                <a:sym typeface="Roboto"/>
              </a:rPr>
              <a:t>Si occupa di far comunicare i due strati.</a:t>
            </a:r>
            <a:endParaRPr>
              <a:solidFill>
                <a:srgbClr val="EFEFEF"/>
              </a:solidFill>
              <a:latin typeface="Roboto"/>
              <a:ea typeface="Roboto"/>
              <a:cs typeface="Roboto"/>
              <a:sym typeface="Roboto"/>
            </a:endParaRPr>
          </a:p>
        </p:txBody>
      </p:sp>
      <p:sp>
        <p:nvSpPr>
          <p:cNvPr id="355" name="Google Shape;355;p54"/>
          <p:cNvSpPr/>
          <p:nvPr/>
        </p:nvSpPr>
        <p:spPr>
          <a:xfrm>
            <a:off x="1955850" y="3545725"/>
            <a:ext cx="5232300" cy="1161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Dati</a:t>
            </a:r>
            <a:endParaRPr>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È lo strato che contiene le informazioni memorizzate nei database o nel sistema.</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Si occupa di memorizzare e leggere le informazioni e di metterle a disposizione degli altri stati.</a:t>
            </a:r>
            <a:endParaRPr>
              <a:solidFill>
                <a:schemeClr val="lt2"/>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Persistenza e database relazionali</a:t>
            </a:r>
            <a:endParaRPr/>
          </a:p>
        </p:txBody>
      </p:sp>
      <p:sp>
        <p:nvSpPr>
          <p:cNvPr id="361" name="Google Shape;361;p55"/>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 </a:t>
            </a:r>
            <a:r>
              <a:rPr lang="it" sz="1200">
                <a:solidFill>
                  <a:schemeClr val="accent3"/>
                </a:solidFill>
              </a:rPr>
              <a:t>persistenza</a:t>
            </a:r>
            <a:r>
              <a:rPr lang="it" sz="1200"/>
              <a:t> è uno dei concetti fondamentali nello sviluppo di applicazioni. La persistenza di oggetti significa che il loro ciclo di vita non termina con l’applicazione: possono essere salvati in un dato momento e ricreati in un momento successivo.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Quando si parla di </a:t>
            </a:r>
            <a:r>
              <a:rPr lang="it" sz="1200"/>
              <a:t>persistenza</a:t>
            </a:r>
            <a:r>
              <a:rPr lang="it" sz="1200"/>
              <a:t> in Java, in genere ci si riferisce al mapping e al salvataggio di oggetti su database (tipicamente basati su SQL).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 database relazionali non sono specifici per Java o per una specifica applicazione, infatti, si parla di </a:t>
            </a:r>
            <a:r>
              <a:rPr lang="it" sz="1200">
                <a:solidFill>
                  <a:schemeClr val="accent3"/>
                </a:solidFill>
              </a:rPr>
              <a:t>indipendenza dei dati</a:t>
            </a:r>
            <a:r>
              <a:rPr lang="it" sz="1200"/>
              <a:t>. Inoltre, i dati in un database relazionale spesso sono gestiti per un periodo di tempo maggiore rispetto alle applicazioni che li usano.</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Uso di SQL in Java</a:t>
            </a:r>
            <a:endParaRPr/>
          </a:p>
        </p:txBody>
      </p:sp>
      <p:sp>
        <p:nvSpPr>
          <p:cNvPr id="367" name="Google Shape;367;p56"/>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Quando si lavora con un database SQL in un’applicazione Java, l’interazione avviene attraverso le API </a:t>
            </a:r>
            <a:r>
              <a:rPr lang="it" sz="1200" u="sng">
                <a:solidFill>
                  <a:schemeClr val="hlink"/>
                </a:solidFill>
                <a:hlinkClick r:id="rId3"/>
              </a:rPr>
              <a:t>JDBC</a:t>
            </a:r>
            <a:r>
              <a:rPr lang="it" sz="1200"/>
              <a:t>:</a:t>
            </a:r>
            <a:endParaRPr sz="1200"/>
          </a:p>
          <a:p>
            <a:pPr indent="-304800" lvl="0" marL="457200" rtl="0" algn="l">
              <a:spcBef>
                <a:spcPts val="0"/>
              </a:spcBef>
              <a:spcAft>
                <a:spcPts val="0"/>
              </a:spcAft>
              <a:buSzPts val="1200"/>
              <a:buChar char="●"/>
            </a:pPr>
            <a:r>
              <a:rPr lang="it" sz="1200"/>
              <a:t>tutte le operazioni di inserimento, modifica, lettura e cancellazione di tuple avviene utilizzando i metodi offerti dalle API JDBC;</a:t>
            </a:r>
            <a:endParaRPr sz="1200"/>
          </a:p>
          <a:p>
            <a:pPr indent="-304800" lvl="0" marL="457200" rtl="0" algn="l">
              <a:spcBef>
                <a:spcPts val="0"/>
              </a:spcBef>
              <a:spcAft>
                <a:spcPts val="0"/>
              </a:spcAft>
              <a:buSzPts val="1200"/>
              <a:buChar char="●"/>
            </a:pPr>
            <a:r>
              <a:rPr lang="it" sz="1200"/>
              <a:t>queste rappresentano operazioni a basso livello e sono spesso ripetitive tra oggetti diversi e tra applicazioni diverse.</a:t>
            </a:r>
            <a:endParaRPr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Due paradigmi</a:t>
            </a:r>
            <a:endParaRPr/>
          </a:p>
        </p:txBody>
      </p:sp>
      <p:graphicFrame>
        <p:nvGraphicFramePr>
          <p:cNvPr id="373" name="Google Shape;373;p57"/>
          <p:cNvGraphicFramePr/>
          <p:nvPr/>
        </p:nvGraphicFramePr>
        <p:xfrm>
          <a:off x="952500" y="1809750"/>
          <a:ext cx="3000000" cy="3000000"/>
        </p:xfrm>
        <a:graphic>
          <a:graphicData uri="http://schemas.openxmlformats.org/drawingml/2006/table">
            <a:tbl>
              <a:tblPr>
                <a:noFill/>
                <a:tableStyleId>{AB76CA41-C93A-4715-B317-91CE8366F534}</a:tableStyleId>
              </a:tblPr>
              <a:tblGrid>
                <a:gridCol w="3619500"/>
                <a:gridCol w="3619500"/>
              </a:tblGrid>
              <a:tr h="381000">
                <a:tc>
                  <a:txBody>
                    <a:bodyPr/>
                    <a:lstStyle/>
                    <a:p>
                      <a:pPr indent="0" lvl="0" marL="0" rtl="0" algn="ctr">
                        <a:spcBef>
                          <a:spcPts val="0"/>
                        </a:spcBef>
                        <a:spcAft>
                          <a:spcPts val="0"/>
                        </a:spcAft>
                        <a:buNone/>
                      </a:pPr>
                      <a:r>
                        <a:rPr b="1" lang="it">
                          <a:solidFill>
                            <a:schemeClr val="lt2"/>
                          </a:solidFill>
                          <a:latin typeface="Roboto"/>
                          <a:ea typeface="Roboto"/>
                          <a:cs typeface="Roboto"/>
                          <a:sym typeface="Roboto"/>
                        </a:rPr>
                        <a:t>Applicazione Java</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a:solidFill>
                            <a:schemeClr val="lt2"/>
                          </a:solidFill>
                          <a:latin typeface="Roboto"/>
                          <a:ea typeface="Roboto"/>
                          <a:cs typeface="Roboto"/>
                          <a:sym typeface="Roboto"/>
                        </a:rPr>
                        <a:t>Database SQL</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Basata sul paradigma della programmazione orientata a oggetti.</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Basato sul modello relazionale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Ha un ciclo di vita minore rispetto ai dati.</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Ha un ciclo di vita molto più lungo rispetto alle applicazioni ed è usato da diverse applicazioni (scritte anche in linguaggi diversi).</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Si occupa di gestire la componente logica dell’applicazione.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Si occupa di gestire la persistenza dei dati.</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 discrepanza tra i due paradigmi </a:t>
            </a:r>
            <a:endParaRPr/>
          </a:p>
        </p:txBody>
      </p:sp>
      <p:sp>
        <p:nvSpPr>
          <p:cNvPr id="379" name="Google Shape;379;p58"/>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 discrepanza tra il paradigma ad oggetti e il paradigma relazionale (in inglese </a:t>
            </a:r>
            <a:r>
              <a:rPr lang="it" sz="1200">
                <a:solidFill>
                  <a:schemeClr val="accent3"/>
                </a:solidFill>
              </a:rPr>
              <a:t>object/relational paradigm mismatch</a:t>
            </a:r>
            <a:r>
              <a:rPr lang="it" sz="1200"/>
              <a:t>) si rileva in diversi punti: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problema della granularità</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problema dell’ereditarietà</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problema dell’identità</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6"/>
              </a:rPr>
              <a:t>problemi relativi alle associazioni</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7"/>
              </a:rPr>
              <a:t>problema della navigazione dei dati</a:t>
            </a:r>
            <a:r>
              <a:rPr lang="it" sz="1200"/>
              <a:t>.</a:t>
            </a:r>
            <a:endParaRPr sz="1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Problema della granularità</a:t>
            </a:r>
            <a:endParaRPr/>
          </a:p>
        </p:txBody>
      </p:sp>
      <p:sp>
        <p:nvSpPr>
          <p:cNvPr id="385" name="Google Shape;385;p59"/>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 granularità si intende la dimensione dei tipi con cui i due paradigmi lavorano.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Immaginiamo di realizzare un sistema di e-commerce con l’idea di avere una classe </a:t>
            </a:r>
            <a:r>
              <a:rPr lang="it" sz="1200">
                <a:latin typeface="Courier New"/>
                <a:ea typeface="Courier New"/>
                <a:cs typeface="Courier New"/>
                <a:sym typeface="Courier New"/>
              </a:rPr>
              <a:t>User</a:t>
            </a:r>
            <a:r>
              <a:rPr lang="it" sz="1200"/>
              <a:t> al cui interno vogliamo memorizzare alcuni dati, tra cui l’indirizzo dell’utente:</a:t>
            </a:r>
            <a:endParaRPr sz="1200"/>
          </a:p>
          <a:p>
            <a:pPr indent="-304800" lvl="0" marL="457200" rtl="0" algn="l">
              <a:spcBef>
                <a:spcPts val="0"/>
              </a:spcBef>
              <a:spcAft>
                <a:spcPts val="0"/>
              </a:spcAft>
              <a:buSzPts val="1200"/>
              <a:buChar char="●"/>
            </a:pPr>
            <a:r>
              <a:rPr lang="it" sz="1200"/>
              <a:t>nel codice java, ha senso aggiungere una classe </a:t>
            </a:r>
            <a:r>
              <a:rPr lang="it" sz="1200">
                <a:latin typeface="Courier New"/>
                <a:ea typeface="Courier New"/>
                <a:cs typeface="Courier New"/>
                <a:sym typeface="Courier New"/>
              </a:rPr>
              <a:t>Address</a:t>
            </a:r>
            <a:r>
              <a:rPr lang="it" sz="1200"/>
              <a:t> per gestire le informazioni relative all’indirizzo;</a:t>
            </a:r>
            <a:endParaRPr sz="1200"/>
          </a:p>
          <a:p>
            <a:pPr indent="-304800" lvl="0" marL="457200" rtl="0" algn="l">
              <a:spcBef>
                <a:spcPts val="0"/>
              </a:spcBef>
              <a:spcAft>
                <a:spcPts val="0"/>
              </a:spcAft>
              <a:buSzPts val="1200"/>
              <a:buChar char="●"/>
            </a:pPr>
            <a:r>
              <a:rPr lang="it" sz="1200"/>
              <a:t>nel modello relazionale, aggiungere una tabella </a:t>
            </a:r>
            <a:r>
              <a:rPr i="1" lang="it" sz="1200"/>
              <a:t>addresses</a:t>
            </a:r>
            <a:r>
              <a:rPr lang="it" sz="1200"/>
              <a:t> potrebbe non essere ideale. Anzi, in genere si tende a preferire l’aggiunta di uno o più campi rappresentanti l’indirizzo all’interno della tabella </a:t>
            </a:r>
            <a:r>
              <a:rPr i="1" lang="it" sz="1200"/>
              <a:t>users</a:t>
            </a:r>
            <a:r>
              <a:rPr lang="it" sz="1200"/>
              <a:t>, in quanto in genere l’indirizzo è utile solo nel contesto dell’utente, quindi è più efficiente avere l’indirizzo direttamente nella tabella per evitare di effettuare join quando vogliamo leggerlo.</a:t>
            </a:r>
            <a:endParaRPr sz="1200"/>
          </a:p>
          <a:p>
            <a:pPr indent="0" lvl="0" marL="457200" rtl="0" algn="l">
              <a:spcBef>
                <a:spcPts val="0"/>
              </a:spcBef>
              <a:spcAft>
                <a:spcPts val="0"/>
              </a:spcAft>
              <a:buNone/>
            </a:pPr>
            <a:r>
              <a:rPr lang="it" sz="1200"/>
              <a:t>Quindi, la soluzione pragmatica a questo problema è di creare la tabella </a:t>
            </a:r>
            <a:r>
              <a:rPr i="1" lang="it" sz="1200"/>
              <a:t>users</a:t>
            </a:r>
            <a:r>
              <a:rPr lang="it" sz="1200"/>
              <a:t> con i campi: </a:t>
            </a:r>
            <a:r>
              <a:rPr i="1" lang="it" sz="1200"/>
              <a:t>username</a:t>
            </a:r>
            <a:r>
              <a:rPr lang="it" sz="1200"/>
              <a:t>, </a:t>
            </a:r>
            <a:r>
              <a:rPr i="1" lang="it" sz="1200"/>
              <a:t>address_street</a:t>
            </a:r>
            <a:r>
              <a:rPr lang="it" sz="1200"/>
              <a:t>, </a:t>
            </a:r>
            <a:r>
              <a:rPr i="1" lang="it" sz="1200"/>
              <a:t>address_code</a:t>
            </a:r>
            <a:r>
              <a:rPr lang="it" sz="1200"/>
              <a:t>, </a:t>
            </a:r>
            <a:r>
              <a:rPr i="1" lang="it" sz="1200"/>
              <a:t>address_city</a:t>
            </a:r>
            <a:r>
              <a:rPr lang="it" sz="1200"/>
              <a:t>, ecc.</a:t>
            </a:r>
            <a:endParaRPr sz="1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Problema dell’ereditarietà</a:t>
            </a:r>
            <a:endParaRPr/>
          </a:p>
        </p:txBody>
      </p:sp>
      <p:sp>
        <p:nvSpPr>
          <p:cNvPr id="391" name="Google Shape;391;p60"/>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L’ereditarietà è un aspetto molto importante della programmazione ad oggetti, ma nel modello relazionale non esiste un concetto di ereditarietà tra tabelle.</a:t>
            </a:r>
            <a:endParaRPr sz="1200"/>
          </a:p>
          <a:p>
            <a:pPr indent="-304800" lvl="0" marL="457200" rtl="0" algn="l">
              <a:spcBef>
                <a:spcPts val="0"/>
              </a:spcBef>
              <a:spcAft>
                <a:spcPts val="0"/>
              </a:spcAft>
              <a:buSzPts val="1200"/>
              <a:buChar char="●"/>
            </a:pPr>
            <a:r>
              <a:rPr lang="it" sz="1200"/>
              <a:t>L’ereditarietà abilita l’uso del polimorfismo, quindi potremmo essere interessati a effettuare delle query polimorfiche che si riferiscono a più sottoclassi e vorremmo che le query </a:t>
            </a:r>
            <a:r>
              <a:rPr lang="it" sz="1200"/>
              <a:t>restituissero</a:t>
            </a:r>
            <a:r>
              <a:rPr lang="it" sz="1200"/>
              <a:t> gli oggetti delle sottoclassi.</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Problema dell’identità</a:t>
            </a:r>
            <a:endParaRPr/>
          </a:p>
        </p:txBody>
      </p:sp>
      <p:sp>
        <p:nvSpPr>
          <p:cNvPr id="397" name="Google Shape;397;p61"/>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In Java ci sono due tipi di equality:</a:t>
            </a:r>
            <a:endParaRPr sz="1200"/>
          </a:p>
          <a:p>
            <a:pPr indent="-304800" lvl="1" marL="914400" rtl="0" algn="l">
              <a:spcBef>
                <a:spcPts val="0"/>
              </a:spcBef>
              <a:spcAft>
                <a:spcPts val="0"/>
              </a:spcAft>
              <a:buSzPts val="1200"/>
              <a:buChar char="○"/>
            </a:pPr>
            <a:r>
              <a:rPr lang="it" sz="1200">
                <a:latin typeface="Courier New"/>
                <a:ea typeface="Courier New"/>
                <a:cs typeface="Courier New"/>
                <a:sym typeface="Courier New"/>
              </a:rPr>
              <a:t>a == b</a:t>
            </a:r>
            <a:r>
              <a:rPr lang="it" sz="1200"/>
              <a:t>: che controlla se due oggetti sono lo stesso riferimento;</a:t>
            </a:r>
            <a:endParaRPr sz="1200"/>
          </a:p>
          <a:p>
            <a:pPr indent="-304800" lvl="1" marL="914400" rtl="0" algn="l">
              <a:spcBef>
                <a:spcPts val="0"/>
              </a:spcBef>
              <a:spcAft>
                <a:spcPts val="0"/>
              </a:spcAft>
              <a:buSzPts val="1200"/>
              <a:buChar char="○"/>
            </a:pPr>
            <a:r>
              <a:rPr lang="it" sz="1200">
                <a:latin typeface="Courier New"/>
                <a:ea typeface="Courier New"/>
                <a:cs typeface="Courier New"/>
                <a:sym typeface="Courier New"/>
              </a:rPr>
              <a:t>a.equals(b)</a:t>
            </a:r>
            <a:r>
              <a:rPr lang="it" sz="1200"/>
              <a:t>: che usa l’implementazione del metodo </a:t>
            </a:r>
            <a:r>
              <a:rPr lang="it" sz="1200">
                <a:latin typeface="Courier New"/>
                <a:ea typeface="Courier New"/>
                <a:cs typeface="Courier New"/>
                <a:sym typeface="Courier New"/>
              </a:rPr>
              <a:t>equals</a:t>
            </a:r>
            <a:r>
              <a:rPr lang="it" sz="1200"/>
              <a:t> per verificare se due oggetti sono uguali.</a:t>
            </a:r>
            <a:endParaRPr sz="1200"/>
          </a:p>
          <a:p>
            <a:pPr indent="-304800" lvl="0" marL="457200" rtl="0" algn="l">
              <a:spcBef>
                <a:spcPts val="0"/>
              </a:spcBef>
              <a:spcAft>
                <a:spcPts val="0"/>
              </a:spcAft>
              <a:buSzPts val="1200"/>
              <a:buChar char="●"/>
            </a:pPr>
            <a:r>
              <a:rPr lang="it" sz="1200"/>
              <a:t>In SQL, l’identità di una tupla è rappresentata dalla chiave primaria.</a:t>
            </a:r>
            <a:endParaRPr sz="1200"/>
          </a:p>
          <a:p>
            <a:pPr indent="-304800" lvl="0" marL="457200" rtl="0" algn="l">
              <a:spcBef>
                <a:spcPts val="0"/>
              </a:spcBef>
              <a:spcAft>
                <a:spcPts val="0"/>
              </a:spcAft>
              <a:buSzPts val="1200"/>
              <a:buChar char="●"/>
            </a:pPr>
            <a:r>
              <a:rPr lang="it" sz="1200"/>
              <a:t>Né </a:t>
            </a:r>
            <a:r>
              <a:rPr lang="it" sz="1200">
                <a:latin typeface="Courier New"/>
                <a:ea typeface="Courier New"/>
                <a:cs typeface="Courier New"/>
                <a:sym typeface="Courier New"/>
              </a:rPr>
              <a:t>a == b</a:t>
            </a:r>
            <a:r>
              <a:rPr lang="it" sz="1200"/>
              <a:t> e né </a:t>
            </a:r>
            <a:r>
              <a:rPr lang="it" sz="1200">
                <a:latin typeface="Courier New"/>
                <a:ea typeface="Courier New"/>
                <a:cs typeface="Courier New"/>
                <a:sym typeface="Courier New"/>
              </a:rPr>
              <a:t>a.equals(b)</a:t>
            </a:r>
            <a:r>
              <a:rPr lang="it" sz="1200"/>
              <a:t> sono equivalenti alla comparazione tra i valori delle chiavi primarie. Infatti, nel caso di == è comune che due istanze diverse in Java si riferiscano alla stessa tupla all’interno del database (ad esempio in caso di applicazioni concorrenti), mentre nel caso di equals due oggetti sono uguali se hanno lo stesso stato.</a:t>
            </a:r>
            <a:endParaRPr sz="1200"/>
          </a:p>
          <a:p>
            <a:pPr indent="-304800" lvl="0" marL="457200" rtl="0" algn="l">
              <a:spcBef>
                <a:spcPts val="0"/>
              </a:spcBef>
              <a:spcAft>
                <a:spcPts val="0"/>
              </a:spcAft>
              <a:buSzPts val="1200"/>
              <a:buChar char="●"/>
            </a:pPr>
            <a:r>
              <a:rPr lang="it" sz="1200"/>
              <a:t>In generale una buona pratica potrebbe essere di usare una chiave surrogata (cioè una chiave senza un significato per l’utente, es. un numero autogenerato), quando non si può trovare una chiave primaria naturale (una chiave naturale è un valore univoco nell’applicativo, es. il codice fiscale). Una chiave primaria deve:</a:t>
            </a:r>
            <a:endParaRPr sz="1200"/>
          </a:p>
          <a:p>
            <a:pPr indent="-304800" lvl="1" marL="914400" rtl="0" algn="l">
              <a:spcBef>
                <a:spcPts val="0"/>
              </a:spcBef>
              <a:spcAft>
                <a:spcPts val="0"/>
              </a:spcAft>
              <a:buSzPts val="1200"/>
              <a:buChar char="○"/>
            </a:pPr>
            <a:r>
              <a:rPr lang="it" sz="1200"/>
              <a:t>applicarsi in modo uniforme a tutte le tuple. Quindi che sia un numero, una combinazione di lettere e numeri, o generata in modo casuale deve essere in un formato consistente.</a:t>
            </a:r>
            <a:endParaRPr sz="1200"/>
          </a:p>
          <a:p>
            <a:pPr indent="-304800" lvl="1" marL="914400" rtl="0" algn="l">
              <a:spcBef>
                <a:spcPts val="0"/>
              </a:spcBef>
              <a:spcAft>
                <a:spcPts val="0"/>
              </a:spcAft>
              <a:buSzPts val="1200"/>
              <a:buChar char="○"/>
            </a:pPr>
            <a:r>
              <a:rPr lang="it" sz="1200"/>
              <a:t>mantenersi tale anche per il futuro, quindi non deve essere contestuale ai dati in un dato momento perché gli stessi dati potrebbero non avere lo stesso significato in futuro.</a:t>
            </a:r>
            <a:endParaRPr sz="1200"/>
          </a:p>
          <a:p>
            <a:pPr indent="-304800" lvl="1" marL="914400" rtl="0" algn="l">
              <a:spcBef>
                <a:spcPts val="0"/>
              </a:spcBef>
              <a:spcAft>
                <a:spcPts val="0"/>
              </a:spcAft>
              <a:buSzPts val="1200"/>
              <a:buChar char="○"/>
            </a:pPr>
            <a:r>
              <a:rPr lang="it" sz="1200"/>
              <a:t>essere di sola lettura, quindi non deve essere mai modificabile.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Gateway</a:t>
            </a:r>
            <a:endParaRPr/>
          </a:p>
        </p:txBody>
      </p:sp>
      <p:sp>
        <p:nvSpPr>
          <p:cNvPr id="93" name="Google Shape;93;p17"/>
          <p:cNvSpPr txBox="1"/>
          <p:nvPr>
            <p:ph idx="4294967295" type="body"/>
          </p:nvPr>
        </p:nvSpPr>
        <p:spPr>
          <a:xfrm>
            <a:off x="460950" y="1121800"/>
            <a:ext cx="8222100" cy="26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È un oggetto che incapsula l’accesso a un sistema o a una risorsa esterna.</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Nelle applicazioni è comune avere una qualche forma di struttura esterna o qualche risorsa con cui l’applicazione deve interagire, es. un database o un file XML.</a:t>
            </a:r>
            <a:endParaRPr sz="1200"/>
          </a:p>
          <a:p>
            <a:pPr indent="-304800" lvl="0" marL="457200" rtl="0" algn="l">
              <a:spcBef>
                <a:spcPts val="0"/>
              </a:spcBef>
              <a:spcAft>
                <a:spcPts val="0"/>
              </a:spcAft>
              <a:buSzPts val="1200"/>
              <a:buChar char="●"/>
            </a:pPr>
            <a:r>
              <a:rPr lang="it" sz="1200"/>
              <a:t>Quando si vuole accedere a tali strutture e risorse è necessario utilizzare delle API, es. JDBC e SQL nel caso dei database. In genere queste API sono complesse e rendono il software poco leggibile. Inoltre, il passaggio da una tipologia di risorsa ad un altro può essere difficile da effettuare.</a:t>
            </a:r>
            <a:endParaRPr sz="1200"/>
          </a:p>
          <a:p>
            <a:pPr indent="-304800" lvl="0" marL="457200" rtl="0" algn="l">
              <a:spcBef>
                <a:spcPts val="0"/>
              </a:spcBef>
              <a:spcAft>
                <a:spcPts val="0"/>
              </a:spcAft>
              <a:buSzPts val="1200"/>
              <a:buChar char="●"/>
            </a:pPr>
            <a:r>
              <a:rPr lang="it" sz="1200"/>
              <a:t>Quindi, il Gateway fornisce un’interfaccia pulita per accedere alle risorse esterne.</a:t>
            </a:r>
            <a:endParaRPr sz="1200"/>
          </a:p>
          <a:p>
            <a:pPr indent="-304800" lvl="0" marL="457200" rtl="0" algn="l">
              <a:spcBef>
                <a:spcPts val="0"/>
              </a:spcBef>
              <a:spcAft>
                <a:spcPts val="0"/>
              </a:spcAft>
              <a:buSzPts val="1200"/>
              <a:buChar char="●"/>
            </a:pPr>
            <a:r>
              <a:rPr lang="it" sz="1200"/>
              <a:t>La complessità dell’interazione con le risorse è gestita nel Gateway in modo che le altre classi possano accedere in modo semplice alle risorse.</a:t>
            </a:r>
            <a:endParaRPr sz="1200"/>
          </a:p>
          <a:p>
            <a:pPr indent="-304800" lvl="0" marL="457200" rtl="0" algn="l">
              <a:spcBef>
                <a:spcPts val="0"/>
              </a:spcBef>
              <a:spcAft>
                <a:spcPts val="0"/>
              </a:spcAft>
              <a:buSzPts val="1200"/>
              <a:buChar char="●"/>
            </a:pPr>
            <a:r>
              <a:rPr lang="it" sz="1200"/>
              <a:t>È cruciale che l’interfaccia pubblica del Gateway sia il più semplice possibile e non dipenda dalla risorsa.</a:t>
            </a:r>
            <a:endParaRPr sz="1200"/>
          </a:p>
        </p:txBody>
      </p:sp>
      <p:sp>
        <p:nvSpPr>
          <p:cNvPr id="94" name="Google Shape;94;p17"/>
          <p:cNvSpPr/>
          <p:nvPr/>
        </p:nvSpPr>
        <p:spPr>
          <a:xfrm>
            <a:off x="2136250" y="363120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Class</a:t>
            </a:r>
            <a:endParaRPr sz="1200">
              <a:solidFill>
                <a:schemeClr val="lt2"/>
              </a:solidFill>
              <a:latin typeface="Courier New"/>
              <a:ea typeface="Courier New"/>
              <a:cs typeface="Courier New"/>
              <a:sym typeface="Courier New"/>
            </a:endParaRPr>
          </a:p>
        </p:txBody>
      </p:sp>
      <p:sp>
        <p:nvSpPr>
          <p:cNvPr id="95" name="Google Shape;95;p17"/>
          <p:cNvSpPr/>
          <p:nvPr/>
        </p:nvSpPr>
        <p:spPr>
          <a:xfrm>
            <a:off x="2136250" y="436440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Class</a:t>
            </a:r>
            <a:endParaRPr sz="1200">
              <a:solidFill>
                <a:schemeClr val="lt2"/>
              </a:solidFill>
              <a:latin typeface="Courier New"/>
              <a:ea typeface="Courier New"/>
              <a:cs typeface="Courier New"/>
              <a:sym typeface="Courier New"/>
            </a:endParaRPr>
          </a:p>
        </p:txBody>
      </p:sp>
      <p:sp>
        <p:nvSpPr>
          <p:cNvPr id="96" name="Google Shape;96;p17"/>
          <p:cNvSpPr/>
          <p:nvPr/>
        </p:nvSpPr>
        <p:spPr>
          <a:xfrm>
            <a:off x="3720700" y="399780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Gateway</a:t>
            </a:r>
            <a:endParaRPr sz="1200">
              <a:solidFill>
                <a:schemeClr val="lt2"/>
              </a:solidFill>
              <a:latin typeface="Courier New"/>
              <a:ea typeface="Courier New"/>
              <a:cs typeface="Courier New"/>
              <a:sym typeface="Courier New"/>
            </a:endParaRPr>
          </a:p>
        </p:txBody>
      </p:sp>
      <p:sp>
        <p:nvSpPr>
          <p:cNvPr id="97" name="Google Shape;97;p17"/>
          <p:cNvSpPr/>
          <p:nvPr/>
        </p:nvSpPr>
        <p:spPr>
          <a:xfrm>
            <a:off x="5465400" y="3760688"/>
            <a:ext cx="807975" cy="840825"/>
          </a:xfrm>
          <a:prstGeom prst="flowChartMagneticDisk">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Resource</a:t>
            </a:r>
            <a:endParaRPr sz="1000">
              <a:solidFill>
                <a:schemeClr val="lt2"/>
              </a:solidFill>
              <a:latin typeface="Courier New"/>
              <a:ea typeface="Courier New"/>
              <a:cs typeface="Courier New"/>
              <a:sym typeface="Courier New"/>
            </a:endParaRPr>
          </a:p>
        </p:txBody>
      </p:sp>
      <p:cxnSp>
        <p:nvCxnSpPr>
          <p:cNvPr id="98" name="Google Shape;98;p17"/>
          <p:cNvCxnSpPr>
            <a:stCxn id="94" idx="3"/>
            <a:endCxn id="96" idx="0"/>
          </p:cNvCxnSpPr>
          <p:nvPr/>
        </p:nvCxnSpPr>
        <p:spPr>
          <a:xfrm>
            <a:off x="3093850" y="3814500"/>
            <a:ext cx="1105800" cy="183300"/>
          </a:xfrm>
          <a:prstGeom prst="bentConnector2">
            <a:avLst/>
          </a:prstGeom>
          <a:noFill/>
          <a:ln cap="flat" cmpd="sng" w="9525">
            <a:solidFill>
              <a:schemeClr val="dk1"/>
            </a:solidFill>
            <a:prstDash val="dash"/>
            <a:round/>
            <a:headEnd len="med" w="med" type="none"/>
            <a:tailEnd len="med" w="med" type="stealth"/>
          </a:ln>
        </p:spPr>
      </p:cxnSp>
      <p:cxnSp>
        <p:nvCxnSpPr>
          <p:cNvPr id="99" name="Google Shape;99;p17"/>
          <p:cNvCxnSpPr>
            <a:stCxn id="95" idx="3"/>
            <a:endCxn id="96" idx="2"/>
          </p:cNvCxnSpPr>
          <p:nvPr/>
        </p:nvCxnSpPr>
        <p:spPr>
          <a:xfrm flipH="1" rot="10800000">
            <a:off x="3093850" y="4364400"/>
            <a:ext cx="1105800" cy="183300"/>
          </a:xfrm>
          <a:prstGeom prst="bentConnector2">
            <a:avLst/>
          </a:prstGeom>
          <a:noFill/>
          <a:ln cap="flat" cmpd="sng" w="9525">
            <a:solidFill>
              <a:schemeClr val="dk1"/>
            </a:solidFill>
            <a:prstDash val="dash"/>
            <a:round/>
            <a:headEnd len="med" w="med" type="none"/>
            <a:tailEnd len="med" w="med" type="stealth"/>
          </a:ln>
        </p:spPr>
      </p:cxnSp>
      <p:cxnSp>
        <p:nvCxnSpPr>
          <p:cNvPr id="100" name="Google Shape;100;p17"/>
          <p:cNvCxnSpPr>
            <a:stCxn id="96" idx="3"/>
            <a:endCxn id="97" idx="2"/>
          </p:cNvCxnSpPr>
          <p:nvPr/>
        </p:nvCxnSpPr>
        <p:spPr>
          <a:xfrm>
            <a:off x="4678300" y="4181100"/>
            <a:ext cx="787200" cy="600"/>
          </a:xfrm>
          <a:prstGeom prst="bentConnector3">
            <a:avLst>
              <a:gd fmla="val 49994" name="adj1"/>
            </a:avLst>
          </a:prstGeom>
          <a:noFill/>
          <a:ln cap="flat" cmpd="sng" w="9525">
            <a:solidFill>
              <a:schemeClr val="dk1"/>
            </a:solidFill>
            <a:prstDash val="dash"/>
            <a:round/>
            <a:headEnd len="med" w="med" type="none"/>
            <a:tailEnd len="med" w="med" type="stealth"/>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2"/>
          <p:cNvSpPr txBox="1"/>
          <p:nvPr>
            <p:ph idx="4294967295" type="body"/>
          </p:nvPr>
        </p:nvSpPr>
        <p:spPr>
          <a:xfrm>
            <a:off x="460950" y="740800"/>
            <a:ext cx="8222100" cy="5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 </a:t>
            </a:r>
            <a:r>
              <a:rPr lang="it" sz="1200"/>
              <a:t>modello del dominio </a:t>
            </a:r>
            <a:r>
              <a:rPr lang="it" sz="1200"/>
              <a:t>le associazioni rappresentano le relazioni tra entità.</a:t>
            </a:r>
            <a:endParaRPr sz="1200"/>
          </a:p>
        </p:txBody>
      </p:sp>
      <p:sp>
        <p:nvSpPr>
          <p:cNvPr id="403" name="Google Shape;403;p6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Problemi relativi alle associazioni</a:t>
            </a:r>
            <a:endParaRPr/>
          </a:p>
        </p:txBody>
      </p:sp>
      <p:graphicFrame>
        <p:nvGraphicFramePr>
          <p:cNvPr id="404" name="Google Shape;404;p62"/>
          <p:cNvGraphicFramePr/>
          <p:nvPr/>
        </p:nvGraphicFramePr>
        <p:xfrm>
          <a:off x="228375" y="1197675"/>
          <a:ext cx="3000000" cy="3000000"/>
        </p:xfrm>
        <a:graphic>
          <a:graphicData uri="http://schemas.openxmlformats.org/drawingml/2006/table">
            <a:tbl>
              <a:tblPr>
                <a:noFill/>
                <a:tableStyleId>{AB76CA41-C93A-4715-B317-91CE8366F534}</a:tableStyleId>
              </a:tblPr>
              <a:tblGrid>
                <a:gridCol w="1873775"/>
                <a:gridCol w="3881350"/>
                <a:gridCol w="2811225"/>
              </a:tblGrid>
              <a:tr h="381000">
                <a:tc>
                  <a:txBody>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it" sz="1200">
                          <a:solidFill>
                            <a:schemeClr val="lt2"/>
                          </a:solidFill>
                          <a:latin typeface="Roboto"/>
                          <a:ea typeface="Roboto"/>
                          <a:cs typeface="Roboto"/>
                          <a:sym typeface="Roboto"/>
                        </a:rPr>
                        <a:t>Linguaggi orientati agli oggetti</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Modello relazionale</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Rappresentazione</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Rappresentate</a:t>
                      </a:r>
                      <a:r>
                        <a:rPr lang="it" sz="1200">
                          <a:solidFill>
                            <a:schemeClr val="lt2"/>
                          </a:solidFill>
                          <a:latin typeface="Roboto"/>
                          <a:ea typeface="Roboto"/>
                          <a:cs typeface="Roboto"/>
                          <a:sym typeface="Roboto"/>
                        </a:rPr>
                        <a:t> usando le referenze agli altri oggetti. Es. la classe </a:t>
                      </a:r>
                      <a:r>
                        <a:rPr lang="it" sz="1200">
                          <a:solidFill>
                            <a:schemeClr val="lt2"/>
                          </a:solidFill>
                          <a:latin typeface="Courier New"/>
                          <a:ea typeface="Courier New"/>
                          <a:cs typeface="Courier New"/>
                          <a:sym typeface="Courier New"/>
                        </a:rPr>
                        <a:t>User</a:t>
                      </a:r>
                      <a:r>
                        <a:rPr lang="it" sz="1200">
                          <a:solidFill>
                            <a:schemeClr val="lt2"/>
                          </a:solidFill>
                          <a:latin typeface="Roboto"/>
                          <a:ea typeface="Roboto"/>
                          <a:cs typeface="Roboto"/>
                          <a:sym typeface="Roboto"/>
                        </a:rPr>
                        <a:t> potrebbe avere una collezione di oggetti della classe </a:t>
                      </a:r>
                      <a:r>
                        <a:rPr lang="it" sz="1200">
                          <a:solidFill>
                            <a:schemeClr val="lt2"/>
                          </a:solidFill>
                          <a:latin typeface="Courier New"/>
                          <a:ea typeface="Courier New"/>
                          <a:cs typeface="Courier New"/>
                          <a:sym typeface="Courier New"/>
                        </a:rPr>
                        <a:t>Purchase</a:t>
                      </a:r>
                      <a:r>
                        <a:rPr lang="it" sz="1200">
                          <a:solidFill>
                            <a:schemeClr val="lt2"/>
                          </a:solidFill>
                          <a:latin typeface="Roboto"/>
                          <a:ea typeface="Roboto"/>
                          <a:cs typeface="Roboto"/>
                          <a:sym typeface="Roboto"/>
                        </a:rPr>
                        <a:t>. </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R</a:t>
                      </a:r>
                      <a:r>
                        <a:rPr lang="it" sz="1200">
                          <a:solidFill>
                            <a:schemeClr val="lt2"/>
                          </a:solidFill>
                          <a:latin typeface="Roboto"/>
                          <a:ea typeface="Roboto"/>
                          <a:cs typeface="Roboto"/>
                          <a:sym typeface="Roboto"/>
                        </a:rPr>
                        <a:t>appresentate dalle chiavi esterne.</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Direzione di navigazione</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E</a:t>
                      </a:r>
                      <a:r>
                        <a:rPr lang="it" sz="1200">
                          <a:solidFill>
                            <a:schemeClr val="lt2"/>
                          </a:solidFill>
                          <a:latin typeface="Roboto"/>
                          <a:ea typeface="Roboto"/>
                          <a:cs typeface="Roboto"/>
                          <a:sym typeface="Roboto"/>
                        </a:rPr>
                        <a:t>siste una direzione tra le associazioni, perché la navigazione avviene dalla classe </a:t>
                      </a:r>
                      <a:r>
                        <a:rPr lang="it" sz="1200">
                          <a:solidFill>
                            <a:schemeClr val="lt2"/>
                          </a:solidFill>
                          <a:latin typeface="Courier New"/>
                          <a:ea typeface="Courier New"/>
                          <a:cs typeface="Courier New"/>
                          <a:sym typeface="Courier New"/>
                        </a:rPr>
                        <a:t>User</a:t>
                      </a:r>
                      <a:r>
                        <a:rPr lang="it" sz="1200">
                          <a:solidFill>
                            <a:schemeClr val="lt2"/>
                          </a:solidFill>
                          <a:latin typeface="Roboto"/>
                          <a:ea typeface="Roboto"/>
                          <a:cs typeface="Roboto"/>
                          <a:sym typeface="Roboto"/>
                        </a:rPr>
                        <a:t> alla classe </a:t>
                      </a:r>
                      <a:r>
                        <a:rPr lang="it" sz="1200">
                          <a:solidFill>
                            <a:schemeClr val="lt2"/>
                          </a:solidFill>
                          <a:latin typeface="Courier New"/>
                          <a:ea typeface="Courier New"/>
                          <a:cs typeface="Courier New"/>
                          <a:sym typeface="Courier New"/>
                        </a:rPr>
                        <a:t>Purchase</a:t>
                      </a:r>
                      <a:r>
                        <a:rPr lang="it" sz="1200">
                          <a:solidFill>
                            <a:schemeClr val="lt2"/>
                          </a:solidFill>
                          <a:latin typeface="Roboto"/>
                          <a:ea typeface="Roboto"/>
                          <a:cs typeface="Roboto"/>
                          <a:sym typeface="Roboto"/>
                        </a:rPr>
                        <a:t>. Per navigare nella direzione opposta, ogni oggetto della classe </a:t>
                      </a:r>
                      <a:r>
                        <a:rPr lang="it" sz="1200">
                          <a:solidFill>
                            <a:schemeClr val="lt2"/>
                          </a:solidFill>
                          <a:latin typeface="Courier New"/>
                          <a:ea typeface="Courier New"/>
                          <a:cs typeface="Courier New"/>
                          <a:sym typeface="Courier New"/>
                        </a:rPr>
                        <a:t>Purchase</a:t>
                      </a:r>
                      <a:r>
                        <a:rPr lang="it" sz="1200">
                          <a:solidFill>
                            <a:schemeClr val="lt2"/>
                          </a:solidFill>
                          <a:latin typeface="Roboto"/>
                          <a:ea typeface="Roboto"/>
                          <a:cs typeface="Roboto"/>
                          <a:sym typeface="Roboto"/>
                        </a:rPr>
                        <a:t> dovrebbe avere un riferimento all’oggetto della classe </a:t>
                      </a:r>
                      <a:r>
                        <a:rPr lang="it" sz="1200">
                          <a:solidFill>
                            <a:schemeClr val="lt2"/>
                          </a:solidFill>
                          <a:latin typeface="Courier New"/>
                          <a:ea typeface="Courier New"/>
                          <a:cs typeface="Courier New"/>
                          <a:sym typeface="Courier New"/>
                        </a:rPr>
                        <a:t>User</a:t>
                      </a:r>
                      <a:r>
                        <a:rPr lang="it" sz="1200">
                          <a:solidFill>
                            <a:schemeClr val="lt2"/>
                          </a:solidFill>
                          <a:latin typeface="Roboto"/>
                          <a:ea typeface="Roboto"/>
                          <a:cs typeface="Roboto"/>
                          <a:sym typeface="Roboto"/>
                        </a:rPr>
                        <a:t> che ha effettuato l’acquisto.</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sz="1200">
                          <a:solidFill>
                            <a:schemeClr val="lt2"/>
                          </a:solidFill>
                          <a:latin typeface="Roboto"/>
                          <a:ea typeface="Roboto"/>
                          <a:cs typeface="Roboto"/>
                          <a:sym typeface="Roboto"/>
                        </a:rPr>
                        <a:t>Non esiste una direzione specifica nella navigazione delle associazioni.</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it" sz="1200">
                          <a:solidFill>
                            <a:schemeClr val="lt2"/>
                          </a:solidFill>
                          <a:latin typeface="Roboto"/>
                          <a:ea typeface="Roboto"/>
                          <a:cs typeface="Roboto"/>
                          <a:sym typeface="Roboto"/>
                        </a:rPr>
                        <a:t>Associazioni molti a molti</a:t>
                      </a:r>
                      <a:endParaRPr b="1"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Supportate naturalmente. Es</a:t>
                      </a:r>
                      <a:r>
                        <a:rPr lang="it" sz="1200">
                          <a:solidFill>
                            <a:schemeClr val="lt2"/>
                          </a:solidFill>
                          <a:latin typeface="Roboto"/>
                          <a:ea typeface="Roboto"/>
                          <a:cs typeface="Roboto"/>
                          <a:sym typeface="Roboto"/>
                        </a:rPr>
                        <a:t>. la classe </a:t>
                      </a:r>
                      <a:r>
                        <a:rPr lang="it" sz="1200">
                          <a:solidFill>
                            <a:schemeClr val="lt2"/>
                          </a:solidFill>
                          <a:latin typeface="Courier New"/>
                          <a:ea typeface="Courier New"/>
                          <a:cs typeface="Courier New"/>
                          <a:sym typeface="Courier New"/>
                        </a:rPr>
                        <a:t>Product</a:t>
                      </a:r>
                      <a:r>
                        <a:rPr lang="it" sz="1200">
                          <a:solidFill>
                            <a:schemeClr val="lt2"/>
                          </a:solidFill>
                          <a:latin typeface="Roboto"/>
                          <a:ea typeface="Roboto"/>
                          <a:cs typeface="Roboto"/>
                          <a:sym typeface="Roboto"/>
                        </a:rPr>
                        <a:t> potrebbe avere una collezione di oggetti di tipo </a:t>
                      </a:r>
                      <a:r>
                        <a:rPr lang="it" sz="1200">
                          <a:solidFill>
                            <a:schemeClr val="lt2"/>
                          </a:solidFill>
                          <a:latin typeface="Courier New"/>
                          <a:ea typeface="Courier New"/>
                          <a:cs typeface="Courier New"/>
                          <a:sym typeface="Courier New"/>
                        </a:rPr>
                        <a:t>Purchase</a:t>
                      </a:r>
                      <a:r>
                        <a:rPr lang="it" sz="1200">
                          <a:solidFill>
                            <a:schemeClr val="lt2"/>
                          </a:solidFill>
                          <a:latin typeface="Roboto"/>
                          <a:ea typeface="Roboto"/>
                          <a:cs typeface="Roboto"/>
                          <a:sym typeface="Roboto"/>
                        </a:rPr>
                        <a:t> e la classe </a:t>
                      </a:r>
                      <a:r>
                        <a:rPr lang="it" sz="1200">
                          <a:solidFill>
                            <a:schemeClr val="lt2"/>
                          </a:solidFill>
                          <a:latin typeface="Courier New"/>
                          <a:ea typeface="Courier New"/>
                          <a:cs typeface="Courier New"/>
                          <a:sym typeface="Courier New"/>
                        </a:rPr>
                        <a:t>Purchase</a:t>
                      </a:r>
                      <a:r>
                        <a:rPr lang="it" sz="1200">
                          <a:solidFill>
                            <a:schemeClr val="lt2"/>
                          </a:solidFill>
                          <a:latin typeface="Roboto"/>
                          <a:ea typeface="Roboto"/>
                          <a:cs typeface="Roboto"/>
                          <a:sym typeface="Roboto"/>
                        </a:rPr>
                        <a:t> potrebbe avere una collezione di </a:t>
                      </a:r>
                      <a:r>
                        <a:rPr lang="it" sz="1200">
                          <a:solidFill>
                            <a:schemeClr val="lt2"/>
                          </a:solidFill>
                          <a:latin typeface="Courier New"/>
                          <a:ea typeface="Courier New"/>
                          <a:cs typeface="Courier New"/>
                          <a:sym typeface="Courier New"/>
                        </a:rPr>
                        <a:t>Product</a:t>
                      </a:r>
                      <a:r>
                        <a:rPr lang="it" sz="1200">
                          <a:solidFill>
                            <a:schemeClr val="lt2"/>
                          </a:solidFill>
                          <a:latin typeface="Roboto"/>
                          <a:ea typeface="Roboto"/>
                          <a:cs typeface="Roboto"/>
                          <a:sym typeface="Roboto"/>
                        </a:rPr>
                        <a:t> acquistati.</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t" sz="1200">
                          <a:solidFill>
                            <a:schemeClr val="lt2"/>
                          </a:solidFill>
                          <a:latin typeface="Roboto"/>
                          <a:ea typeface="Roboto"/>
                          <a:cs typeface="Roboto"/>
                          <a:sym typeface="Roboto"/>
                        </a:rPr>
                        <a:t>Non supportate. È necessario introdurre una nuova tabella, che nella maggior parte dei casi non appare in nessun punto del modello del dominio.</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Problema della navigazione dei dati</a:t>
            </a:r>
            <a:endParaRPr/>
          </a:p>
        </p:txBody>
      </p:sp>
      <p:sp>
        <p:nvSpPr>
          <p:cNvPr id="410" name="Google Shape;410;p63"/>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Nei linguaggi orientati agli oggetti si navigano i dati utilizzando dei puntatori tra le varie classi (spesso descritto come walking the object network), es. </a:t>
            </a:r>
            <a:endParaRPr sz="1200"/>
          </a:p>
          <a:p>
            <a:pPr indent="0" lvl="0" marL="0" rtl="0" algn="l">
              <a:spcBef>
                <a:spcPts val="0"/>
              </a:spcBef>
              <a:spcAft>
                <a:spcPts val="0"/>
              </a:spcAft>
              <a:buNone/>
            </a:pPr>
            <a:r>
              <a:rPr lang="it" sz="1200">
                <a:latin typeface="Courier New"/>
                <a:ea typeface="Courier New"/>
                <a:cs typeface="Courier New"/>
                <a:sym typeface="Courier New"/>
              </a:rPr>
              <a:t>user.getPurchases().stream().filter(x -&gt; x.getPrice() &gt; 10.0).forEach(System.out::println)</a:t>
            </a:r>
            <a:endParaRPr sz="1200">
              <a:latin typeface="Courier New"/>
              <a:ea typeface="Courier New"/>
              <a:cs typeface="Courier New"/>
              <a:sym typeface="Courier New"/>
            </a:endParaRPr>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In SQL non c’è un modo efficiente per leggere i dati da un database.</a:t>
            </a:r>
            <a:endParaRPr sz="1200"/>
          </a:p>
          <a:p>
            <a:pPr indent="-304800" lvl="0" marL="457200" rtl="0" algn="l">
              <a:spcBef>
                <a:spcPts val="0"/>
              </a:spcBef>
              <a:spcAft>
                <a:spcPts val="0"/>
              </a:spcAft>
              <a:buSzPts val="1200"/>
              <a:buChar char="●"/>
            </a:pPr>
            <a:r>
              <a:rPr lang="it" sz="1200"/>
              <a:t>La cosa più importante da fare per migliorare le performance è quella di </a:t>
            </a:r>
            <a:r>
              <a:rPr lang="it" sz="1200">
                <a:solidFill>
                  <a:schemeClr val="accent3"/>
                </a:solidFill>
              </a:rPr>
              <a:t>minimizzare il numero di richieste al database</a:t>
            </a:r>
            <a:r>
              <a:rPr lang="it" sz="1200"/>
              <a:t>. </a:t>
            </a:r>
            <a:endParaRPr sz="1200"/>
          </a:p>
          <a:p>
            <a:pPr indent="-304800" lvl="0" marL="457200" rtl="0" algn="l">
              <a:spcBef>
                <a:spcPts val="0"/>
              </a:spcBef>
              <a:spcAft>
                <a:spcPts val="0"/>
              </a:spcAft>
              <a:buSzPts val="1200"/>
              <a:buChar char="●"/>
            </a:pPr>
            <a:r>
              <a:rPr lang="it" sz="1200"/>
              <a:t>Per navigare i dati è necessario effettuare delle join (che potrebbero essere molto pesanti).</a:t>
            </a:r>
            <a:endParaRPr sz="1200"/>
          </a:p>
          <a:p>
            <a:pPr indent="-304800" lvl="0" marL="457200" rtl="0" algn="l">
              <a:spcBef>
                <a:spcPts val="0"/>
              </a:spcBef>
              <a:spcAft>
                <a:spcPts val="0"/>
              </a:spcAft>
              <a:buSzPts val="1200"/>
              <a:buChar char="●"/>
            </a:pPr>
            <a:r>
              <a:rPr lang="it" sz="1200"/>
              <a:t>Inoltre, per scrivere le join in modo efficiente è necessario conoscere a priori quale porzione degli oggetti si vuole accedere. Qui si pongono dei problemi di efficienza perché se si leggono troppi dati si sta sprecando memoria e, inoltre, le query potrebbero essere sempre più pesanti.</a:t>
            </a:r>
            <a:endParaRPr sz="1200"/>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4"/>
          <p:cNvSpPr txBox="1"/>
          <p:nvPr>
            <p:ph type="title"/>
          </p:nvPr>
        </p:nvSpPr>
        <p:spPr>
          <a:xfrm>
            <a:off x="460950" y="2065350"/>
            <a:ext cx="8564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Source Architectural Patterns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Nell’organizzazione dello strato dei dati troviamo quattro </a:t>
            </a:r>
            <a:r>
              <a:rPr lang="it" sz="1200">
                <a:solidFill>
                  <a:schemeClr val="accent3"/>
                </a:solidFill>
              </a:rPr>
              <a:t>pattern architetturali</a:t>
            </a:r>
            <a:r>
              <a:rPr lang="it" sz="1200"/>
              <a:t>, cioè pattern che guidano a sviluppare delle soluzioni per consentire la comunicazione tra il dominio e il database. Sono:</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Table Data Gateway</a:t>
            </a:r>
            <a:endParaRPr sz="1200"/>
          </a:p>
          <a:p>
            <a:pPr indent="-304800" lvl="1" marL="914400" rtl="0" algn="l">
              <a:spcBef>
                <a:spcPts val="0"/>
              </a:spcBef>
              <a:spcAft>
                <a:spcPts val="0"/>
              </a:spcAft>
              <a:buSzPts val="1200"/>
              <a:buChar char="○"/>
            </a:pPr>
            <a:r>
              <a:rPr lang="it" sz="1200"/>
              <a:t>Una singola istanza gestisce tutte le tuple della tabella.</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Row Data Gateway</a:t>
            </a:r>
            <a:endParaRPr sz="1200"/>
          </a:p>
          <a:p>
            <a:pPr indent="-304800" lvl="1" marL="914400" rtl="0" algn="l">
              <a:spcBef>
                <a:spcPts val="0"/>
              </a:spcBef>
              <a:spcAft>
                <a:spcPts val="0"/>
              </a:spcAft>
              <a:buSzPts val="1200"/>
              <a:buChar char="○"/>
            </a:pPr>
            <a:r>
              <a:rPr lang="it" sz="1200"/>
              <a:t>Un’istanza di una classe per ogni tupla restituita da una query.</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Active Record</a:t>
            </a:r>
            <a:endParaRPr sz="1200"/>
          </a:p>
          <a:p>
            <a:pPr indent="-304800" lvl="1" marL="914400" rtl="0" algn="l">
              <a:spcBef>
                <a:spcPts val="0"/>
              </a:spcBef>
              <a:spcAft>
                <a:spcPts val="0"/>
              </a:spcAft>
              <a:buSzPts val="1200"/>
              <a:buChar char="○"/>
            </a:pPr>
            <a:r>
              <a:rPr lang="it" sz="1200"/>
              <a:t>Simile al Row Data Gateway ma con logica di dominio al suo interno.</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6"/>
              </a:rPr>
              <a:t>Data Mapper</a:t>
            </a:r>
            <a:endParaRPr sz="1200"/>
          </a:p>
          <a:p>
            <a:pPr indent="-304800" lvl="1" marL="914400" rtl="0" algn="l">
              <a:spcBef>
                <a:spcPts val="0"/>
              </a:spcBef>
              <a:spcAft>
                <a:spcPts val="0"/>
              </a:spcAft>
              <a:buSzPts val="1200"/>
              <a:buChar char="○"/>
            </a:pPr>
            <a:r>
              <a:rPr lang="it" sz="1200"/>
              <a:t>Uno strato di </a:t>
            </a:r>
            <a:r>
              <a:rPr lang="it" sz="1200" u="sng">
                <a:solidFill>
                  <a:schemeClr val="hlink"/>
                </a:solidFill>
                <a:hlinkClick action="ppaction://hlinksldjump" r:id="rId7"/>
              </a:rPr>
              <a:t>Mapper</a:t>
            </a:r>
            <a:r>
              <a:rPr lang="it" sz="1200"/>
              <a:t> che spostano i dati tra gli oggetti e un database e li rendono indipendenti tra di loro.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Obiettivi comuni:</a:t>
            </a:r>
            <a:endParaRPr sz="1200"/>
          </a:p>
          <a:p>
            <a:pPr indent="-304800" lvl="0" marL="457200" rtl="0" algn="l">
              <a:spcBef>
                <a:spcPts val="0"/>
              </a:spcBef>
              <a:spcAft>
                <a:spcPts val="0"/>
              </a:spcAft>
              <a:buSzPts val="1200"/>
              <a:buChar char="●"/>
            </a:pPr>
            <a:r>
              <a:rPr lang="it" sz="1200"/>
              <a:t>Rendere possibile la comunicazione tra la logica di dominio e il database.</a:t>
            </a:r>
            <a:endParaRPr sz="1200"/>
          </a:p>
          <a:p>
            <a:pPr indent="-304800" lvl="0" marL="457200" rtl="0" algn="l">
              <a:spcBef>
                <a:spcPts val="0"/>
              </a:spcBef>
              <a:spcAft>
                <a:spcPts val="0"/>
              </a:spcAft>
              <a:buSzPts val="1200"/>
              <a:buChar char="●"/>
            </a:pPr>
            <a:r>
              <a:rPr lang="it" sz="1200"/>
              <a:t>Separare l’accesso alle tabelle usando SQL dalla logica di dominio.</a:t>
            </a:r>
            <a:endParaRPr sz="1200"/>
          </a:p>
          <a:p>
            <a:pPr indent="-304800" lvl="0" marL="457200" rtl="0" algn="l">
              <a:spcBef>
                <a:spcPts val="0"/>
              </a:spcBef>
              <a:spcAft>
                <a:spcPts val="0"/>
              </a:spcAft>
              <a:buSzPts val="1200"/>
              <a:buChar char="●"/>
            </a:pPr>
            <a:r>
              <a:rPr lang="it" sz="1200"/>
              <a:t>Isolare completamente il </a:t>
            </a:r>
            <a:r>
              <a:rPr lang="it" sz="1200" u="sng">
                <a:solidFill>
                  <a:schemeClr val="hlink"/>
                </a:solidFill>
                <a:hlinkClick action="ppaction://hlinksldjump" r:id="rId8"/>
              </a:rPr>
              <a:t>Domain Model</a:t>
            </a:r>
            <a:r>
              <a:rPr lang="it" sz="1200"/>
              <a:t> dal database.</a:t>
            </a:r>
            <a:endParaRPr sz="1200"/>
          </a:p>
        </p:txBody>
      </p:sp>
      <p:sp>
        <p:nvSpPr>
          <p:cNvPr id="421" name="Google Shape;421;p6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Architetturali per il Data Source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ph idx="4294967295" type="body"/>
          </p:nvPr>
        </p:nvSpPr>
        <p:spPr>
          <a:xfrm>
            <a:off x="460950" y="1121800"/>
            <a:ext cx="8222100" cy="13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che opera come </a:t>
            </a:r>
            <a:r>
              <a:rPr lang="it" sz="1200" u="sng">
                <a:solidFill>
                  <a:schemeClr val="hlink"/>
                </a:solidFill>
                <a:hlinkClick action="ppaction://hlinksldjump" r:id="rId3"/>
              </a:rPr>
              <a:t>Gateway</a:t>
            </a:r>
            <a:r>
              <a:rPr lang="it" sz="1200"/>
              <a:t> di una tabella in un database. Una singola istanza gestisce tutte le tuple della tabella.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Un Table Data Gateway gestisce tutto il codice SQL per accedere a una singola tabella o vista, quindi garantisce le operazioni CRUD sulla tabella.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27" name="Google Shape;427;p6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Data Gateway</a:t>
            </a:r>
            <a:endParaRPr/>
          </a:p>
        </p:txBody>
      </p:sp>
      <p:graphicFrame>
        <p:nvGraphicFramePr>
          <p:cNvPr id="428" name="Google Shape;428;p66"/>
          <p:cNvGraphicFramePr/>
          <p:nvPr/>
        </p:nvGraphicFramePr>
        <p:xfrm>
          <a:off x="1114350" y="2686050"/>
          <a:ext cx="3000000" cy="3000000"/>
        </p:xfrm>
        <a:graphic>
          <a:graphicData uri="http://schemas.openxmlformats.org/drawingml/2006/table">
            <a:tbl>
              <a:tblPr>
                <a:noFill/>
                <a:tableStyleId>{AB76CA41-C93A-4715-B317-91CE8366F534}</a:tableStyleId>
              </a:tblPr>
              <a:tblGrid>
                <a:gridCol w="6915300"/>
              </a:tblGrid>
              <a:tr h="396200">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PersonGateway</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63025">
                <a:tc>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a:t>
                      </a:r>
                      <a:r>
                        <a:rPr lang="it">
                          <a:solidFill>
                            <a:schemeClr val="lt2"/>
                          </a:solidFill>
                          <a:latin typeface="Courier New"/>
                          <a:ea typeface="Courier New"/>
                          <a:cs typeface="Courier New"/>
                          <a:sym typeface="Courier New"/>
                        </a:rPr>
                        <a:t>insert(String firstName, String 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update(</a:t>
                      </a: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id, String firstName, String 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delete(</a:t>
                      </a: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id)</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_ find(</a:t>
                      </a: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id)</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_ findWithLastName(String value)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idx="4294967295" type="body"/>
          </p:nvPr>
        </p:nvSpPr>
        <p:spPr>
          <a:xfrm>
            <a:off x="98250" y="789925"/>
            <a:ext cx="89499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Un Table Data Gateway ha un’interfaccia semplice, tipicamente consistente in una serie di metodi per fare ricerche all’interno della tabella, e i metodi di inserimento, modifica e rimozione di un elemento.</a:t>
            </a:r>
            <a:endParaRPr sz="1200"/>
          </a:p>
          <a:p>
            <a:pPr indent="-304800" lvl="0" marL="457200" rtl="0" algn="l">
              <a:spcBef>
                <a:spcPts val="0"/>
              </a:spcBef>
              <a:spcAft>
                <a:spcPts val="0"/>
              </a:spcAft>
              <a:buSzPts val="1200"/>
              <a:buChar char="●"/>
            </a:pPr>
            <a:r>
              <a:rPr lang="it" sz="1200"/>
              <a:t>Ogni metodo mappa i parametri ricevuti in una chiamata SQL ed effettua l’operazione del database.</a:t>
            </a:r>
            <a:endParaRPr sz="1200"/>
          </a:p>
          <a:p>
            <a:pPr indent="-304800" lvl="0" marL="457200" rtl="0" algn="l">
              <a:spcBef>
                <a:spcPts val="0"/>
              </a:spcBef>
              <a:spcAft>
                <a:spcPts val="0"/>
              </a:spcAft>
              <a:buSzPts val="1200"/>
              <a:buChar char="●"/>
            </a:pPr>
            <a:r>
              <a:rPr lang="it" sz="1200"/>
              <a:t>In genere un Table Data Gateway è </a:t>
            </a:r>
            <a:r>
              <a:rPr lang="it" sz="1200">
                <a:solidFill>
                  <a:schemeClr val="accent3"/>
                </a:solidFill>
              </a:rPr>
              <a:t>stateless</a:t>
            </a:r>
            <a:r>
              <a:rPr lang="it" sz="1200"/>
              <a:t>, cioè non ha degli attributi, visto che il suo ruolo è di comunicare con il database.</a:t>
            </a:r>
            <a:endParaRPr sz="1200"/>
          </a:p>
          <a:p>
            <a:pPr indent="-304800" lvl="0" marL="457200" rtl="0" algn="l">
              <a:spcBef>
                <a:spcPts val="0"/>
              </a:spcBef>
              <a:spcAft>
                <a:spcPts val="0"/>
              </a:spcAft>
              <a:buSzPts val="1200"/>
              <a:buChar char="●"/>
            </a:pPr>
            <a:r>
              <a:rPr lang="it" sz="1200"/>
              <a:t>È conosciuto anche come </a:t>
            </a:r>
            <a:r>
              <a:rPr lang="it" sz="1200">
                <a:solidFill>
                  <a:schemeClr val="accent3"/>
                </a:solidFill>
              </a:rPr>
              <a:t>Data Access Object</a:t>
            </a:r>
            <a:r>
              <a:rPr lang="it" sz="1200"/>
              <a:t> (</a:t>
            </a:r>
            <a:r>
              <a:rPr lang="it" sz="1200">
                <a:solidFill>
                  <a:schemeClr val="accent3"/>
                </a:solidFill>
              </a:rPr>
              <a:t>DAO</a:t>
            </a:r>
            <a:r>
              <a:rPr lang="it" sz="1200"/>
              <a:t>).</a:t>
            </a:r>
            <a:endParaRPr sz="1200"/>
          </a:p>
          <a:p>
            <a:pPr indent="-304800" lvl="0" marL="457200" rtl="0" algn="l">
              <a:spcBef>
                <a:spcPts val="0"/>
              </a:spcBef>
              <a:spcAft>
                <a:spcPts val="0"/>
              </a:spcAft>
              <a:buSzPts val="1200"/>
              <a:buChar char="●"/>
            </a:pPr>
            <a:r>
              <a:rPr lang="it" sz="1200"/>
              <a:t>In alcuni casi semplici è possibile anche avere un unico Table Data Gateway per tutte le tabelle del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 parte più complessa di questo pattern è nel capire come restituire i risultati delle query. Infatti, come si possono restituire dei dati complessi?</a:t>
            </a:r>
            <a:endParaRPr sz="1200"/>
          </a:p>
          <a:p>
            <a:pPr indent="-304800" lvl="0" marL="457200" rtl="0" algn="l">
              <a:spcBef>
                <a:spcPts val="0"/>
              </a:spcBef>
              <a:spcAft>
                <a:spcPts val="0"/>
              </a:spcAft>
              <a:buSzPts val="1200"/>
              <a:buChar char="●"/>
            </a:pPr>
            <a:r>
              <a:rPr lang="it" sz="1200"/>
              <a:t>Restituire una struttura dati semplice, come una mappa, richiede di copiare i dati del </a:t>
            </a:r>
            <a:r>
              <a:rPr lang="it" sz="1200" u="sng">
                <a:solidFill>
                  <a:schemeClr val="hlink"/>
                </a:solidFill>
                <a:hlinkClick action="ppaction://hlinksldjump" r:id="rId3"/>
              </a:rPr>
              <a:t>Record Set</a:t>
            </a:r>
            <a:r>
              <a:rPr lang="it" sz="1200"/>
              <a:t> che viene restituito dal database all’interno della mappa. Inoltre, la mappa non ha un’interfaccia esplicita e, quindi, è facile introdurre bug (es. scrivendo male le chiavi della mappa).</a:t>
            </a:r>
            <a:endParaRPr sz="1200"/>
          </a:p>
          <a:p>
            <a:pPr indent="-304800" lvl="0" marL="457200" rtl="0" algn="l">
              <a:spcBef>
                <a:spcPts val="0"/>
              </a:spcBef>
              <a:spcAft>
                <a:spcPts val="0"/>
              </a:spcAft>
              <a:buSzPts val="1200"/>
              <a:buChar char="●"/>
            </a:pPr>
            <a:r>
              <a:rPr lang="it" sz="1200"/>
              <a:t>Un’alternativa migliore è usare </a:t>
            </a:r>
            <a:r>
              <a:rPr lang="it" sz="1200">
                <a:solidFill>
                  <a:schemeClr val="accent3"/>
                </a:solidFill>
              </a:rPr>
              <a:t>Data Transfer Object (DTO)</a:t>
            </a:r>
            <a:r>
              <a:rPr lang="it" sz="1200"/>
              <a:t>, è un altro oggetto da creare, ma può essere utilizzato anche in altri contesti.</a:t>
            </a:r>
            <a:endParaRPr sz="1200"/>
          </a:p>
          <a:p>
            <a:pPr indent="-304800" lvl="0" marL="457200" rtl="0" algn="l">
              <a:spcBef>
                <a:spcPts val="0"/>
              </a:spcBef>
              <a:spcAft>
                <a:spcPts val="0"/>
              </a:spcAft>
              <a:buSzPts val="1200"/>
              <a:buChar char="●"/>
            </a:pPr>
            <a:r>
              <a:rPr lang="it" sz="1200"/>
              <a:t>Se si usa il pattern </a:t>
            </a:r>
            <a:r>
              <a:rPr lang="it" sz="1200" u="sng">
                <a:solidFill>
                  <a:schemeClr val="hlink"/>
                </a:solidFill>
                <a:hlinkClick action="ppaction://hlinksldjump" r:id="rId4"/>
              </a:rPr>
              <a:t>Domain Model</a:t>
            </a:r>
            <a:r>
              <a:rPr lang="it" sz="1200"/>
              <a:t>, si può restituire l’oggetto relativo al dominio (es. Person nel metodo </a:t>
            </a:r>
            <a:r>
              <a:rPr lang="it" sz="1400">
                <a:latin typeface="Courier New"/>
                <a:ea typeface="Courier New"/>
                <a:cs typeface="Courier New"/>
                <a:sym typeface="Courier New"/>
              </a:rPr>
              <a:t>find(String id)</a:t>
            </a:r>
            <a:r>
              <a:rPr lang="it" sz="1200"/>
              <a:t> </a:t>
            </a:r>
            <a:r>
              <a:rPr lang="it" sz="1200"/>
              <a:t>dell’</a:t>
            </a:r>
            <a:r>
              <a:rPr lang="it" sz="1200" u="sng">
                <a:solidFill>
                  <a:schemeClr val="hlink"/>
                </a:solidFill>
                <a:hlinkClick action="ppaction://hlinksldjump" r:id="rId5"/>
              </a:rPr>
              <a:t>esempio precedente</a:t>
            </a:r>
            <a:r>
              <a:rPr lang="it" sz="1200"/>
              <a:t>), ma in questo modo si sta legando il dominio al </a:t>
            </a:r>
            <a:r>
              <a:rPr lang="it" sz="1200" u="sng">
                <a:solidFill>
                  <a:schemeClr val="hlink"/>
                </a:solidFill>
                <a:hlinkClick action="ppaction://hlinksldjump" r:id="rId6"/>
              </a:rPr>
              <a:t>Gateway</a:t>
            </a:r>
            <a:r>
              <a:rPr lang="it" sz="1200"/>
              <a:t>.</a:t>
            </a:r>
            <a:endParaRPr sz="1200"/>
          </a:p>
          <a:p>
            <a:pPr indent="-304800" lvl="0" marL="457200" rtl="0" algn="l">
              <a:spcBef>
                <a:spcPts val="0"/>
              </a:spcBef>
              <a:spcAft>
                <a:spcPts val="0"/>
              </a:spcAft>
              <a:buSzPts val="1200"/>
              <a:buChar char="●"/>
            </a:pPr>
            <a:r>
              <a:rPr lang="it" sz="1200"/>
              <a:t>Restituire un </a:t>
            </a:r>
            <a:r>
              <a:rPr lang="it" sz="1200" u="sng">
                <a:solidFill>
                  <a:schemeClr val="hlink"/>
                </a:solidFill>
                <a:hlinkClick action="ppaction://hlinksldjump" r:id="rId7"/>
              </a:rPr>
              <a:t>Record Set</a:t>
            </a:r>
            <a:r>
              <a:rPr lang="it" sz="1200"/>
              <a:t> dalla query SQL, ma questo fa perdere il disaccoppiamento tra l’interfaccia SQL e la logica di dominio.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434" name="Google Shape;434;p6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Data Gateway: funzionamento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8"/>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usarli:</a:t>
            </a:r>
            <a:endParaRPr sz="1200"/>
          </a:p>
          <a:p>
            <a:pPr indent="-304800" lvl="0" marL="457200" rtl="0" algn="l">
              <a:spcBef>
                <a:spcPts val="0"/>
              </a:spcBef>
              <a:spcAft>
                <a:spcPts val="0"/>
              </a:spcAft>
              <a:buSzPts val="1200"/>
              <a:buChar char="●"/>
            </a:pPr>
            <a:r>
              <a:rPr lang="it" sz="1200"/>
              <a:t>È il pattern più semplice da usare con i database e rappresenta un modo naturale di incapsulare un preciso accesso logico ai dati.</a:t>
            </a:r>
            <a:endParaRPr sz="1200"/>
          </a:p>
          <a:p>
            <a:pPr indent="-304800" lvl="0" marL="457200" rtl="0" algn="l">
              <a:spcBef>
                <a:spcPts val="0"/>
              </a:spcBef>
              <a:spcAft>
                <a:spcPts val="0"/>
              </a:spcAft>
              <a:buSzPts val="1200"/>
              <a:buChar char="●"/>
            </a:pPr>
            <a:r>
              <a:rPr lang="it" sz="1200"/>
              <a:t>È la scelta naturale da usare con </a:t>
            </a:r>
            <a:r>
              <a:rPr lang="it" sz="1200" u="sng">
                <a:solidFill>
                  <a:schemeClr val="hlink"/>
                </a:solidFill>
                <a:hlinkClick action="ppaction://hlinksldjump" r:id="rId3"/>
              </a:rPr>
              <a:t>Table Module</a:t>
            </a:r>
            <a:r>
              <a:rPr lang="it" sz="1200"/>
              <a:t>, perché può produrre il </a:t>
            </a:r>
            <a:r>
              <a:rPr lang="it" sz="1200" u="sng">
                <a:solidFill>
                  <a:schemeClr val="hlink"/>
                </a:solidFill>
                <a:hlinkClick action="ppaction://hlinksldjump" r:id="rId4"/>
              </a:rPr>
              <a:t>Record Set</a:t>
            </a:r>
            <a:r>
              <a:rPr lang="it" sz="1200"/>
              <a:t> su cui opera il </a:t>
            </a:r>
            <a:r>
              <a:rPr lang="it" sz="1200" u="sng">
                <a:solidFill>
                  <a:schemeClr val="hlink"/>
                </a:solidFill>
                <a:hlinkClick action="ppaction://hlinksldjump" r:id="rId5"/>
              </a:rPr>
              <a:t>Table Module</a:t>
            </a:r>
            <a:r>
              <a:rPr lang="it" sz="1200"/>
              <a:t> (rivedi </a:t>
            </a:r>
            <a:r>
              <a:rPr lang="it" sz="1200" u="sng">
                <a:solidFill>
                  <a:schemeClr val="hlink"/>
                </a:solidFill>
                <a:hlinkClick action="ppaction://hlinksldjump" r:id="rId6"/>
              </a:rPr>
              <a:t>la combinazione con Table Module</a:t>
            </a:r>
            <a:r>
              <a:rPr lang="it" sz="1200"/>
              <a:t>).</a:t>
            </a:r>
            <a:endParaRPr sz="1200"/>
          </a:p>
          <a:p>
            <a:pPr indent="-304800" lvl="0" marL="457200" rtl="0" algn="l">
              <a:spcBef>
                <a:spcPts val="0"/>
              </a:spcBef>
              <a:spcAft>
                <a:spcPts val="0"/>
              </a:spcAft>
              <a:buSzPts val="1200"/>
              <a:buChar char="●"/>
            </a:pPr>
            <a:r>
              <a:rPr lang="it" sz="1200"/>
              <a:t>Si adatta bene anche a </a:t>
            </a:r>
            <a:r>
              <a:rPr lang="it" sz="1200" u="sng">
                <a:solidFill>
                  <a:schemeClr val="hlink"/>
                </a:solidFill>
                <a:hlinkClick action="ppaction://hlinksldjump" r:id="rId7"/>
              </a:rPr>
              <a:t>Transaction Script</a:t>
            </a:r>
            <a:r>
              <a:rPr lang="it" sz="1200"/>
              <a:t>.</a:t>
            </a:r>
            <a:endParaRPr sz="1200"/>
          </a:p>
        </p:txBody>
      </p:sp>
      <p:sp>
        <p:nvSpPr>
          <p:cNvPr id="440" name="Google Shape;440;p6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Table Data Gateway</a:t>
            </a:r>
            <a:r>
              <a:rPr lang="it"/>
              <a:t>: quando usarli</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idx="4294967295" type="body"/>
          </p:nvPr>
        </p:nvSpPr>
        <p:spPr>
          <a:xfrm>
            <a:off x="460950" y="1121800"/>
            <a:ext cx="8222100" cy="4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a:t>
            </a:r>
            <a:r>
              <a:rPr lang="it" sz="1200"/>
              <a:t>n’istanza di una classe per ogni tupla restituita da una query che agisce come </a:t>
            </a:r>
            <a:r>
              <a:rPr lang="it" sz="1200" u="sng">
                <a:solidFill>
                  <a:schemeClr val="hlink"/>
                </a:solidFill>
                <a:hlinkClick action="ppaction://hlinksldjump" r:id="rId3"/>
              </a:rPr>
              <a:t>Gateway</a:t>
            </a:r>
            <a:r>
              <a:rPr lang="it" sz="1200"/>
              <a:t> per la tupla.</a:t>
            </a:r>
            <a:endParaRPr sz="1200"/>
          </a:p>
        </p:txBody>
      </p:sp>
      <p:sp>
        <p:nvSpPr>
          <p:cNvPr id="446" name="Google Shape;446;p6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Row Data Gateway</a:t>
            </a:r>
            <a:endParaRPr/>
          </a:p>
        </p:txBody>
      </p:sp>
      <p:graphicFrame>
        <p:nvGraphicFramePr>
          <p:cNvPr id="447" name="Google Shape;447;p69"/>
          <p:cNvGraphicFramePr/>
          <p:nvPr/>
        </p:nvGraphicFramePr>
        <p:xfrm>
          <a:off x="3091800" y="2000250"/>
          <a:ext cx="3000000" cy="3000000"/>
        </p:xfrm>
        <a:graphic>
          <a:graphicData uri="http://schemas.openxmlformats.org/drawingml/2006/table">
            <a:tbl>
              <a:tblPr>
                <a:noFill/>
                <a:tableStyleId>{AB76CA41-C93A-4715-B317-91CE8366F534}</a:tableStyleId>
              </a:tblPr>
              <a:tblGrid>
                <a:gridCol w="2960400"/>
              </a:tblGrid>
              <a:tr h="396200">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PersonGateway</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9575">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String firstName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String lastName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insert()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update()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delete()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0"/>
          <p:cNvSpPr txBox="1"/>
          <p:nvPr>
            <p:ph idx="4294967295" type="body"/>
          </p:nvPr>
        </p:nvSpPr>
        <p:spPr>
          <a:xfrm>
            <a:off x="460950" y="1121800"/>
            <a:ext cx="8222100" cy="18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Ogni colonna del database è un attributo della classe.</a:t>
            </a:r>
            <a:endParaRPr sz="1200"/>
          </a:p>
          <a:p>
            <a:pPr indent="-304800" lvl="0" marL="457200" rtl="0" algn="l">
              <a:spcBef>
                <a:spcPts val="0"/>
              </a:spcBef>
              <a:spcAft>
                <a:spcPts val="0"/>
              </a:spcAft>
              <a:buSzPts val="1200"/>
              <a:buChar char="●"/>
            </a:pPr>
            <a:r>
              <a:rPr lang="it" sz="1200"/>
              <a:t>All’interno della classe si possono inserire i metodi C_UD (</a:t>
            </a:r>
            <a:r>
              <a:rPr lang="it" sz="1200">
                <a:solidFill>
                  <a:schemeClr val="accent3"/>
                </a:solidFill>
              </a:rPr>
              <a:t>C</a:t>
            </a:r>
            <a:r>
              <a:rPr lang="it" sz="1200"/>
              <a:t>reate, </a:t>
            </a:r>
            <a:r>
              <a:rPr lang="it" sz="1200">
                <a:solidFill>
                  <a:schemeClr val="accent3"/>
                </a:solidFill>
              </a:rPr>
              <a:t>U</a:t>
            </a:r>
            <a:r>
              <a:rPr lang="it" sz="1200"/>
              <a:t>pdate e </a:t>
            </a:r>
            <a:r>
              <a:rPr lang="it" sz="1200">
                <a:solidFill>
                  <a:schemeClr val="accent3"/>
                </a:solidFill>
              </a:rPr>
              <a:t>D</a:t>
            </a:r>
            <a:r>
              <a:rPr lang="it" sz="1200"/>
              <a:t>elete).</a:t>
            </a:r>
            <a:endParaRPr sz="1200"/>
          </a:p>
          <a:p>
            <a:pPr indent="-304800" lvl="0" marL="457200" rtl="0" algn="l">
              <a:spcBef>
                <a:spcPts val="0"/>
              </a:spcBef>
              <a:spcAft>
                <a:spcPts val="0"/>
              </a:spcAft>
              <a:buSzPts val="1200"/>
              <a:buChar char="●"/>
            </a:pPr>
            <a:r>
              <a:rPr lang="it" sz="1200"/>
              <a:t>Questo pattern contiene solo l’accesso al database senza nessuna logica di dominio all’interno (è una delle </a:t>
            </a:r>
            <a:r>
              <a:rPr lang="it" sz="1200"/>
              <a:t>differenze</a:t>
            </a:r>
            <a:r>
              <a:rPr lang="it" sz="1200"/>
              <a:t> con il </a:t>
            </a:r>
            <a:r>
              <a:rPr lang="it" sz="1200"/>
              <a:t>pattern</a:t>
            </a:r>
            <a:r>
              <a:rPr lang="it" sz="1200"/>
              <a:t> </a:t>
            </a:r>
            <a:r>
              <a:rPr lang="it" sz="1200" u="sng">
                <a:solidFill>
                  <a:schemeClr val="hlink"/>
                </a:solidFill>
                <a:hlinkClick action="ppaction://hlinksldjump" r:id="rId3"/>
              </a:rPr>
              <a:t>Active Record</a:t>
            </a:r>
            <a:r>
              <a:rPr lang="it" sz="1200"/>
              <a:t>).</a:t>
            </a:r>
            <a:endParaRPr sz="1200"/>
          </a:p>
          <a:p>
            <a:pPr indent="0" lvl="0" marL="0" rtl="0" algn="l">
              <a:spcBef>
                <a:spcPts val="0"/>
              </a:spcBef>
              <a:spcAft>
                <a:spcPts val="0"/>
              </a:spcAft>
              <a:buNone/>
            </a:pPr>
            <a:r>
              <a:rPr lang="it" sz="1200"/>
              <a:t>Una delle problematiche è nel capire dove inserire i metodi di lettura (</a:t>
            </a:r>
            <a:r>
              <a:rPr lang="it" sz="1200">
                <a:solidFill>
                  <a:schemeClr val="accent3"/>
                </a:solidFill>
              </a:rPr>
              <a:t>R</a:t>
            </a:r>
            <a:r>
              <a:rPr lang="it" sz="1200"/>
              <a:t>ead):</a:t>
            </a:r>
            <a:endParaRPr sz="1200"/>
          </a:p>
          <a:p>
            <a:pPr indent="-304800" lvl="0" marL="457200" rtl="0" algn="l">
              <a:spcBef>
                <a:spcPts val="0"/>
              </a:spcBef>
              <a:spcAft>
                <a:spcPts val="0"/>
              </a:spcAft>
              <a:buSzPts val="1200"/>
              <a:buChar char="●"/>
            </a:pPr>
            <a:r>
              <a:rPr lang="it" sz="1200"/>
              <a:t>si possono usare dei metodi statici, ma questo preclude l’uso del polimorfismo;</a:t>
            </a:r>
            <a:endParaRPr sz="1200"/>
          </a:p>
          <a:p>
            <a:pPr indent="-304800" lvl="0" marL="457200" rtl="0" algn="l">
              <a:spcBef>
                <a:spcPts val="0"/>
              </a:spcBef>
              <a:spcAft>
                <a:spcPts val="0"/>
              </a:spcAft>
              <a:buSzPts val="1200"/>
              <a:buChar char="●"/>
            </a:pPr>
            <a:r>
              <a:rPr lang="it" sz="1200"/>
              <a:t>si può usare un’altra classe che si occupa di effettuare le ricerche all’interno del database.</a:t>
            </a:r>
            <a:endParaRPr sz="1200"/>
          </a:p>
        </p:txBody>
      </p:sp>
      <p:sp>
        <p:nvSpPr>
          <p:cNvPr id="453" name="Google Shape;453;p7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Row Data Gateway: funzionamento</a:t>
            </a:r>
            <a:endParaRPr/>
          </a:p>
        </p:txBody>
      </p:sp>
      <p:graphicFrame>
        <p:nvGraphicFramePr>
          <p:cNvPr id="454" name="Google Shape;454;p70"/>
          <p:cNvGraphicFramePr/>
          <p:nvPr/>
        </p:nvGraphicFramePr>
        <p:xfrm>
          <a:off x="1916850" y="3380335"/>
          <a:ext cx="3000000" cy="3000000"/>
        </p:xfrm>
        <a:graphic>
          <a:graphicData uri="http://schemas.openxmlformats.org/drawingml/2006/table">
            <a:tbl>
              <a:tblPr>
                <a:noFill/>
                <a:tableStyleId>{AB76CA41-C93A-4715-B317-91CE8366F534}</a:tableStyleId>
              </a:tblPr>
              <a:tblGrid>
                <a:gridCol w="5189375"/>
              </a:tblGrid>
              <a:tr h="396225">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PersonFinder</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PersonGateway</a:t>
                      </a:r>
                      <a:r>
                        <a:rPr lang="it">
                          <a:solidFill>
                            <a:schemeClr val="lt2"/>
                          </a:solidFill>
                          <a:latin typeface="Courier New"/>
                          <a:ea typeface="Courier New"/>
                          <a:cs typeface="Courier New"/>
                          <a:sym typeface="Courier New"/>
                        </a:rPr>
                        <a:t> find(</a:t>
                      </a: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id)</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PersonGateway </a:t>
                      </a:r>
                      <a:r>
                        <a:rPr lang="it">
                          <a:solidFill>
                            <a:schemeClr val="lt2"/>
                          </a:solidFill>
                          <a:latin typeface="Courier New"/>
                          <a:ea typeface="Courier New"/>
                          <a:cs typeface="Courier New"/>
                          <a:sym typeface="Courier New"/>
                        </a:rPr>
                        <a:t>findWithLastName(String value)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In genere è particolarmente indicato con</a:t>
            </a:r>
            <a:r>
              <a:rPr lang="it" sz="1200"/>
              <a:t> </a:t>
            </a:r>
            <a:r>
              <a:rPr lang="it" sz="1200" u="sng">
                <a:solidFill>
                  <a:schemeClr val="accent5"/>
                </a:solidFill>
                <a:hlinkClick action="ppaction://hlinksldjump" r:id="rId3">
                  <a:extLst>
                    <a:ext uri="{A12FA001-AC4F-418D-AE19-62706E023703}">
                      <ahyp:hlinkClr val="tx"/>
                    </a:ext>
                  </a:extLst>
                </a:hlinkClick>
              </a:rPr>
              <a:t>Transaction Script</a:t>
            </a:r>
            <a:r>
              <a:rPr lang="it" sz="1200"/>
              <a:t>, perché permette di nascondere il codice di accesso al database con possibilità di riusare il codice in diversi </a:t>
            </a:r>
            <a:r>
              <a:rPr lang="it" sz="1200" u="sng">
                <a:solidFill>
                  <a:schemeClr val="hlink"/>
                </a:solidFill>
                <a:hlinkClick action="ppaction://hlinksldjump" r:id="rId4"/>
              </a:rPr>
              <a:t>Transaction Script</a:t>
            </a:r>
            <a:r>
              <a:rPr lang="it" sz="1200"/>
              <a:t>.</a:t>
            </a:r>
            <a:endParaRPr sz="1200"/>
          </a:p>
          <a:p>
            <a:pPr indent="-304800" lvl="0" marL="457200" rtl="0" algn="l">
              <a:spcBef>
                <a:spcPts val="0"/>
              </a:spcBef>
              <a:spcAft>
                <a:spcPts val="0"/>
              </a:spcAft>
              <a:buSzPts val="1200"/>
              <a:buChar char="●"/>
            </a:pPr>
            <a:r>
              <a:rPr lang="it" sz="1200"/>
              <a:t>È preferibile non usarlo con </a:t>
            </a:r>
            <a:r>
              <a:rPr lang="it" sz="1200" u="sng">
                <a:solidFill>
                  <a:schemeClr val="hlink"/>
                </a:solidFill>
                <a:hlinkClick action="ppaction://hlinksldjump" r:id="rId5"/>
              </a:rPr>
              <a:t>Domain Model</a:t>
            </a:r>
            <a:r>
              <a:rPr lang="it" sz="1200"/>
              <a:t>.</a:t>
            </a:r>
            <a:endParaRPr sz="1200"/>
          </a:p>
          <a:p>
            <a:pPr indent="-304800" lvl="0" marL="457200" rtl="0" algn="l">
              <a:spcBef>
                <a:spcPts val="0"/>
              </a:spcBef>
              <a:spcAft>
                <a:spcPts val="0"/>
              </a:spcAft>
              <a:buSzPts val="1200"/>
              <a:buChar char="●"/>
            </a:pPr>
            <a:r>
              <a:rPr lang="it" sz="1200"/>
              <a:t>È la scelta naturale da usare con </a:t>
            </a:r>
            <a:r>
              <a:rPr lang="it" sz="1200" u="sng">
                <a:solidFill>
                  <a:schemeClr val="hlink"/>
                </a:solidFill>
                <a:hlinkClick action="ppaction://hlinksldjump" r:id="rId6"/>
              </a:rPr>
              <a:t>Table Module</a:t>
            </a:r>
            <a:r>
              <a:rPr lang="it" sz="1200"/>
              <a:t>, perché può produrre il </a:t>
            </a:r>
            <a:r>
              <a:rPr lang="it" sz="1200" u="sng">
                <a:solidFill>
                  <a:schemeClr val="hlink"/>
                </a:solidFill>
                <a:hlinkClick action="ppaction://hlinksldjump" r:id="rId7"/>
              </a:rPr>
              <a:t>Record Set</a:t>
            </a:r>
            <a:r>
              <a:rPr lang="it" sz="1200"/>
              <a:t> su cui opera il </a:t>
            </a:r>
            <a:r>
              <a:rPr lang="it" sz="1200" u="sng">
                <a:solidFill>
                  <a:schemeClr val="hlink"/>
                </a:solidFill>
                <a:hlinkClick action="ppaction://hlinksldjump" r:id="rId8"/>
              </a:rPr>
              <a:t>Table Module</a:t>
            </a:r>
            <a:r>
              <a:rPr lang="it" sz="1200"/>
              <a:t> (rivedi </a:t>
            </a:r>
            <a:r>
              <a:rPr lang="it" sz="1200" u="sng">
                <a:solidFill>
                  <a:schemeClr val="hlink"/>
                </a:solidFill>
                <a:hlinkClick action="ppaction://hlinksldjump" r:id="rId9"/>
              </a:rPr>
              <a:t>la combinazione con Table Module</a:t>
            </a:r>
            <a:r>
              <a:rPr lang="it" sz="1200"/>
              <a:t>).</a:t>
            </a:r>
            <a:endParaRPr sz="1200"/>
          </a:p>
        </p:txBody>
      </p:sp>
      <p:sp>
        <p:nvSpPr>
          <p:cNvPr id="460" name="Google Shape;460;p7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Row</a:t>
            </a:r>
            <a:r>
              <a:rPr lang="it"/>
              <a:t> Data Gateway: quando (non) usarli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Mapper</a:t>
            </a:r>
            <a:endParaRPr/>
          </a:p>
        </p:txBody>
      </p:sp>
      <p:sp>
        <p:nvSpPr>
          <p:cNvPr id="106" name="Google Shape;106;p18"/>
          <p:cNvSpPr txBox="1"/>
          <p:nvPr>
            <p:ph idx="4294967295" type="body"/>
          </p:nvPr>
        </p:nvSpPr>
        <p:spPr>
          <a:xfrm>
            <a:off x="460950" y="1121800"/>
            <a:ext cx="8222100" cy="20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che allestisce una comunicazione tra due oggetti indipendenti.</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In alcuni casi è opportuno fare in modo che due sottosistemi comunichino tra di loro senza conoscere i dettagli l’uno dell’altro, ad esempio perché non si vogliono creare dipendenze tra di loro.</a:t>
            </a:r>
            <a:endParaRPr sz="1200"/>
          </a:p>
          <a:p>
            <a:pPr indent="-304800" lvl="0" marL="457200" rtl="0" algn="l">
              <a:spcBef>
                <a:spcPts val="0"/>
              </a:spcBef>
              <a:spcAft>
                <a:spcPts val="0"/>
              </a:spcAft>
              <a:buSzPts val="1200"/>
              <a:buChar char="●"/>
            </a:pPr>
            <a:r>
              <a:rPr lang="it" sz="1200"/>
              <a:t>Rispetto al </a:t>
            </a:r>
            <a:r>
              <a:rPr lang="it" sz="1200" u="sng">
                <a:solidFill>
                  <a:schemeClr val="hlink"/>
                </a:solidFill>
                <a:hlinkClick action="ppaction://hlinksldjump" r:id="rId3"/>
              </a:rPr>
              <a:t>Gateway</a:t>
            </a:r>
            <a:r>
              <a:rPr lang="it" sz="1200"/>
              <a:t> è più complesso e andrebbe usato solo quando si vuole assicurare che nessuno dei sottosistemi in comunicazione abbia una dipendenza con l’altro.</a:t>
            </a:r>
            <a:endParaRPr sz="1200"/>
          </a:p>
          <a:p>
            <a:pPr indent="-304800" lvl="0" marL="457200" rtl="0" algn="l">
              <a:spcBef>
                <a:spcPts val="0"/>
              </a:spcBef>
              <a:spcAft>
                <a:spcPts val="0"/>
              </a:spcAft>
              <a:buSzPts val="1200"/>
              <a:buChar char="●"/>
            </a:pPr>
            <a:r>
              <a:rPr lang="it" sz="1200"/>
              <a:t>Questo è importante soprattutto quando l’interazione tra i due sottosistemi è particolarmente complessa e in un certo senso indipendente dagli obiettivi di entrambi i sottosistemi. Tipicamente, nelle applicazioni enterprise i Mapper si usano per l’interazione con i database.</a:t>
            </a:r>
            <a:endParaRPr sz="1200"/>
          </a:p>
        </p:txBody>
      </p:sp>
      <p:sp>
        <p:nvSpPr>
          <p:cNvPr id="107" name="Google Shape;107;p18"/>
          <p:cNvSpPr/>
          <p:nvPr/>
        </p:nvSpPr>
        <p:spPr>
          <a:xfrm>
            <a:off x="4168013" y="399780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Mapper</a:t>
            </a:r>
            <a:endParaRPr sz="1200">
              <a:solidFill>
                <a:schemeClr val="lt2"/>
              </a:solidFill>
              <a:latin typeface="Courier New"/>
              <a:ea typeface="Courier New"/>
              <a:cs typeface="Courier New"/>
              <a:sym typeface="Courier New"/>
            </a:endParaRPr>
          </a:p>
        </p:txBody>
      </p:sp>
      <p:sp>
        <p:nvSpPr>
          <p:cNvPr id="108" name="Google Shape;108;p18"/>
          <p:cNvSpPr/>
          <p:nvPr/>
        </p:nvSpPr>
        <p:spPr>
          <a:xfrm>
            <a:off x="5912713" y="3760688"/>
            <a:ext cx="807975" cy="840825"/>
          </a:xfrm>
          <a:prstGeom prst="flowChartMagneticDisk">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Resource</a:t>
            </a:r>
            <a:endParaRPr sz="1000">
              <a:solidFill>
                <a:schemeClr val="lt2"/>
              </a:solidFill>
              <a:latin typeface="Courier New"/>
              <a:ea typeface="Courier New"/>
              <a:cs typeface="Courier New"/>
              <a:sym typeface="Courier New"/>
            </a:endParaRPr>
          </a:p>
        </p:txBody>
      </p:sp>
      <p:cxnSp>
        <p:nvCxnSpPr>
          <p:cNvPr id="109" name="Google Shape;109;p18"/>
          <p:cNvCxnSpPr>
            <a:stCxn id="107" idx="3"/>
            <a:endCxn id="108" idx="2"/>
          </p:cNvCxnSpPr>
          <p:nvPr/>
        </p:nvCxnSpPr>
        <p:spPr>
          <a:xfrm>
            <a:off x="5125613" y="4181100"/>
            <a:ext cx="787200" cy="600"/>
          </a:xfrm>
          <a:prstGeom prst="bentConnector3">
            <a:avLst>
              <a:gd fmla="val 49994" name="adj1"/>
            </a:avLst>
          </a:prstGeom>
          <a:noFill/>
          <a:ln cap="flat" cmpd="sng" w="9525">
            <a:solidFill>
              <a:schemeClr val="dk1"/>
            </a:solidFill>
            <a:prstDash val="dash"/>
            <a:round/>
            <a:headEnd len="med" w="med" type="none"/>
            <a:tailEnd len="med" w="med" type="stealth"/>
          </a:ln>
        </p:spPr>
      </p:cxnSp>
      <p:sp>
        <p:nvSpPr>
          <p:cNvPr id="110" name="Google Shape;110;p18"/>
          <p:cNvSpPr/>
          <p:nvPr/>
        </p:nvSpPr>
        <p:spPr>
          <a:xfrm>
            <a:off x="2423313" y="357750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Class</a:t>
            </a:r>
            <a:endParaRPr sz="1200">
              <a:solidFill>
                <a:schemeClr val="lt2"/>
              </a:solidFill>
              <a:latin typeface="Courier New"/>
              <a:ea typeface="Courier New"/>
              <a:cs typeface="Courier New"/>
              <a:sym typeface="Courier New"/>
            </a:endParaRPr>
          </a:p>
        </p:txBody>
      </p:sp>
      <p:sp>
        <p:nvSpPr>
          <p:cNvPr id="111" name="Google Shape;111;p18"/>
          <p:cNvSpPr/>
          <p:nvPr/>
        </p:nvSpPr>
        <p:spPr>
          <a:xfrm>
            <a:off x="2423313" y="4391550"/>
            <a:ext cx="957600" cy="366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Class</a:t>
            </a:r>
            <a:endParaRPr sz="1200">
              <a:solidFill>
                <a:schemeClr val="lt2"/>
              </a:solidFill>
              <a:latin typeface="Courier New"/>
              <a:ea typeface="Courier New"/>
              <a:cs typeface="Courier New"/>
              <a:sym typeface="Courier New"/>
            </a:endParaRPr>
          </a:p>
        </p:txBody>
      </p:sp>
      <p:cxnSp>
        <p:nvCxnSpPr>
          <p:cNvPr id="112" name="Google Shape;112;p18"/>
          <p:cNvCxnSpPr>
            <a:stCxn id="107" idx="0"/>
            <a:endCxn id="110" idx="3"/>
          </p:cNvCxnSpPr>
          <p:nvPr/>
        </p:nvCxnSpPr>
        <p:spPr>
          <a:xfrm flipH="1" rot="5400000">
            <a:off x="3895313" y="3246300"/>
            <a:ext cx="237000" cy="1266000"/>
          </a:xfrm>
          <a:prstGeom prst="bentConnector2">
            <a:avLst/>
          </a:prstGeom>
          <a:noFill/>
          <a:ln cap="flat" cmpd="sng" w="9525">
            <a:solidFill>
              <a:schemeClr val="dk1"/>
            </a:solidFill>
            <a:prstDash val="dash"/>
            <a:round/>
            <a:headEnd len="med" w="med" type="none"/>
            <a:tailEnd len="med" w="med" type="stealth"/>
          </a:ln>
        </p:spPr>
      </p:cxnSp>
      <p:cxnSp>
        <p:nvCxnSpPr>
          <p:cNvPr id="113" name="Google Shape;113;p18"/>
          <p:cNvCxnSpPr>
            <a:stCxn id="107" idx="2"/>
            <a:endCxn id="111" idx="3"/>
          </p:cNvCxnSpPr>
          <p:nvPr/>
        </p:nvCxnSpPr>
        <p:spPr>
          <a:xfrm rot="5400000">
            <a:off x="3908513" y="3836700"/>
            <a:ext cx="210600" cy="1266000"/>
          </a:xfrm>
          <a:prstGeom prst="bentConnector2">
            <a:avLst/>
          </a:prstGeom>
          <a:noFill/>
          <a:ln cap="flat" cmpd="sng" w="9525">
            <a:solidFill>
              <a:schemeClr val="dk1"/>
            </a:solidFill>
            <a:prstDash val="dash"/>
            <a:round/>
            <a:headEnd len="med" w="med" type="none"/>
            <a:tailEnd len="med" w="med" type="stealth"/>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idx="4294967295" type="body"/>
          </p:nvPr>
        </p:nvSpPr>
        <p:spPr>
          <a:xfrm>
            <a:off x="460950" y="1121800"/>
            <a:ext cx="8222100" cy="13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che modella una tupla in una tabella o in una vista del database, che contiene il codice per accedere al database e per aggiungere la logica di dominio su quei dati.</a:t>
            </a:r>
            <a:endParaRPr sz="1200"/>
          </a:p>
        </p:txBody>
      </p:sp>
      <p:sp>
        <p:nvSpPr>
          <p:cNvPr id="466" name="Google Shape;466;p7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Active Record</a:t>
            </a:r>
            <a:endParaRPr/>
          </a:p>
        </p:txBody>
      </p:sp>
      <p:graphicFrame>
        <p:nvGraphicFramePr>
          <p:cNvPr id="467" name="Google Shape;467;p72"/>
          <p:cNvGraphicFramePr/>
          <p:nvPr/>
        </p:nvGraphicFramePr>
        <p:xfrm>
          <a:off x="460950" y="2020750"/>
          <a:ext cx="3000000" cy="3000000"/>
        </p:xfrm>
        <a:graphic>
          <a:graphicData uri="http://schemas.openxmlformats.org/drawingml/2006/table">
            <a:tbl>
              <a:tblPr>
                <a:noFill/>
                <a:tableStyleId>{AB76CA41-C93A-4715-B317-91CE8366F534}</a:tableStyleId>
              </a:tblPr>
              <a:tblGrid>
                <a:gridCol w="3121325"/>
              </a:tblGrid>
              <a:tr h="396200">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2925">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String firstName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String lastName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float</a:t>
                      </a:r>
                      <a:r>
                        <a:rPr lang="it">
                          <a:solidFill>
                            <a:schemeClr val="lt2"/>
                          </a:solidFill>
                          <a:latin typeface="Courier New"/>
                          <a:ea typeface="Courier New"/>
                          <a:cs typeface="Courier New"/>
                          <a:sym typeface="Courier New"/>
                        </a:rPr>
                        <a:t> salary</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58900">
                <a:tc rowSpan="2">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insert()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void delete()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void update()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static</a:t>
                      </a:r>
                      <a:r>
                        <a:rPr lang="it">
                          <a:solidFill>
                            <a:schemeClr val="lt2"/>
                          </a:solidFill>
                          <a:latin typeface="Courier New"/>
                          <a:ea typeface="Courier New"/>
                          <a:cs typeface="Courier New"/>
                          <a:sym typeface="Courier New"/>
                        </a:rPr>
                        <a:t> Person find(</a:t>
                      </a: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id)</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float</a:t>
                      </a:r>
                      <a:r>
                        <a:rPr lang="it">
                          <a:solidFill>
                            <a:schemeClr val="lt2"/>
                          </a:solidFill>
                          <a:latin typeface="Courier New"/>
                          <a:ea typeface="Courier New"/>
                          <a:cs typeface="Courier New"/>
                          <a:sym typeface="Courier New"/>
                        </a:rPr>
                        <a:t> getDiscount()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float</a:t>
                      </a:r>
                      <a:r>
                        <a:rPr lang="it">
                          <a:solidFill>
                            <a:schemeClr val="lt2"/>
                          </a:solidFill>
                          <a:latin typeface="Courier New"/>
                          <a:ea typeface="Courier New"/>
                          <a:cs typeface="Courier New"/>
                          <a:sym typeface="Courier New"/>
                        </a:rPr>
                        <a:t> getTaxes()</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58175">
                <a:tc vMerge="1"/>
              </a:tr>
            </a:tbl>
          </a:graphicData>
        </a:graphic>
      </p:graphicFrame>
      <p:cxnSp>
        <p:nvCxnSpPr>
          <p:cNvPr id="468" name="Google Shape;468;p72"/>
          <p:cNvCxnSpPr/>
          <p:nvPr/>
        </p:nvCxnSpPr>
        <p:spPr>
          <a:xfrm flipH="1" rot="10800000">
            <a:off x="3586650" y="3584450"/>
            <a:ext cx="1136100" cy="21900"/>
          </a:xfrm>
          <a:prstGeom prst="straightConnector1">
            <a:avLst/>
          </a:prstGeom>
          <a:noFill/>
          <a:ln cap="flat" cmpd="sng" w="9525">
            <a:solidFill>
              <a:schemeClr val="dk1"/>
            </a:solidFill>
            <a:prstDash val="dash"/>
            <a:round/>
            <a:headEnd len="med" w="med" type="none"/>
            <a:tailEnd len="med" w="med" type="triangle"/>
          </a:ln>
        </p:spPr>
      </p:cxnSp>
      <p:sp>
        <p:nvSpPr>
          <p:cNvPr id="469" name="Google Shape;469;p72"/>
          <p:cNvSpPr/>
          <p:nvPr/>
        </p:nvSpPr>
        <p:spPr>
          <a:xfrm>
            <a:off x="4734500" y="3055175"/>
            <a:ext cx="999900" cy="10590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Person</a:t>
            </a:r>
            <a:endParaRPr>
              <a:solidFill>
                <a:schemeClr val="lt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3"/>
          <p:cNvSpPr txBox="1"/>
          <p:nvPr>
            <p:ph idx="4294967295" type="body"/>
          </p:nvPr>
        </p:nvSpPr>
        <p:spPr>
          <a:xfrm>
            <a:off x="460950" y="1121800"/>
            <a:ext cx="8222100" cy="29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Come ne</a:t>
            </a:r>
            <a:r>
              <a:rPr lang="it" sz="1200"/>
              <a:t>l caso di </a:t>
            </a:r>
            <a:r>
              <a:rPr lang="it" sz="1200" u="sng">
                <a:solidFill>
                  <a:schemeClr val="accent5"/>
                </a:solidFill>
                <a:hlinkClick action="ppaction://hlinksldjump" r:id="rId3">
                  <a:extLst>
                    <a:ext uri="{A12FA001-AC4F-418D-AE19-62706E023703}">
                      <ahyp:hlinkClr val="tx"/>
                    </a:ext>
                  </a:extLst>
                </a:hlinkClick>
              </a:rPr>
              <a:t>Row Data Gateway</a:t>
            </a:r>
            <a:r>
              <a:rPr lang="it" sz="1200"/>
              <a:t>, ogni campo della classe corrisponde a una colonna del database.</a:t>
            </a:r>
            <a:endParaRPr sz="1200"/>
          </a:p>
          <a:p>
            <a:pPr indent="-304800" lvl="0" marL="457200" rtl="0" algn="l">
              <a:spcBef>
                <a:spcPts val="0"/>
              </a:spcBef>
              <a:spcAft>
                <a:spcPts val="0"/>
              </a:spcAft>
              <a:buSzPts val="1200"/>
              <a:buChar char="●"/>
            </a:pPr>
            <a:r>
              <a:rPr lang="it" sz="1200"/>
              <a:t>A differenza del </a:t>
            </a:r>
            <a:r>
              <a:rPr lang="it" sz="1200" u="sng">
                <a:solidFill>
                  <a:schemeClr val="hlink"/>
                </a:solidFill>
                <a:hlinkClick action="ppaction://hlinksldjump" r:id="rId4"/>
              </a:rPr>
              <a:t>Row Data Gateway</a:t>
            </a:r>
            <a:r>
              <a:rPr lang="it" sz="1200"/>
              <a:t> in questo pattern abbiamo sia dati che comportamenti.</a:t>
            </a:r>
            <a:endParaRPr sz="1200"/>
          </a:p>
          <a:p>
            <a:pPr indent="-304800" lvl="0" marL="457200" rtl="0" algn="l">
              <a:spcBef>
                <a:spcPts val="0"/>
              </a:spcBef>
              <a:spcAft>
                <a:spcPts val="0"/>
              </a:spcAft>
              <a:buSzPts val="1200"/>
              <a:buChar char="●"/>
            </a:pPr>
            <a:r>
              <a:rPr lang="it" sz="1200"/>
              <a:t>Ogni Active Record è responsabile per il salvataggio e il caricamento dei propri dati nel/dal database e, inoltre, a gestire la logica di dominio che opera su quei dati. In genere la classe ActiveRecord ha:</a:t>
            </a:r>
            <a:endParaRPr sz="1200"/>
          </a:p>
          <a:p>
            <a:pPr indent="-304800" lvl="1" marL="914400" rtl="0" algn="l">
              <a:spcBef>
                <a:spcPts val="0"/>
              </a:spcBef>
              <a:spcAft>
                <a:spcPts val="0"/>
              </a:spcAft>
              <a:buSzPts val="1200"/>
              <a:buChar char="○"/>
            </a:pPr>
            <a:r>
              <a:rPr lang="it" sz="1200"/>
              <a:t>un metodo per costruire un’istanza dell’Active Record dal risultato di una query SQL;</a:t>
            </a:r>
            <a:endParaRPr sz="1200"/>
          </a:p>
          <a:p>
            <a:pPr indent="-304800" lvl="1" marL="914400" rtl="0" algn="l">
              <a:spcBef>
                <a:spcPts val="0"/>
              </a:spcBef>
              <a:spcAft>
                <a:spcPts val="0"/>
              </a:spcAft>
              <a:buSzPts val="1200"/>
              <a:buChar char="○"/>
            </a:pPr>
            <a:r>
              <a:rPr lang="it" sz="1200"/>
              <a:t>un metodo per costruire un’istanza per aggiungerla successivamente nel database;</a:t>
            </a:r>
            <a:endParaRPr sz="1200"/>
          </a:p>
          <a:p>
            <a:pPr indent="-304800" lvl="1" marL="914400" rtl="0" algn="l">
              <a:spcBef>
                <a:spcPts val="0"/>
              </a:spcBef>
              <a:spcAft>
                <a:spcPts val="0"/>
              </a:spcAft>
              <a:buSzPts val="1200"/>
              <a:buChar char="○"/>
            </a:pPr>
            <a:r>
              <a:rPr lang="it" sz="1200"/>
              <a:t>metodi di ricerca statici che effettuano le query SQL più comuni e che restituiscono oggetti del tipo Active Record oppure classi specifiche che effettuano la ricerca (come nel caso del </a:t>
            </a:r>
            <a:r>
              <a:rPr lang="it" sz="1200" u="sng">
                <a:solidFill>
                  <a:schemeClr val="hlink"/>
                </a:solidFill>
                <a:hlinkClick action="ppaction://hlinksldjump" r:id="rId5"/>
              </a:rPr>
              <a:t>Row Data Gateway</a:t>
            </a:r>
            <a:r>
              <a:rPr lang="it" sz="1200"/>
              <a:t>);</a:t>
            </a:r>
            <a:endParaRPr sz="1200"/>
          </a:p>
          <a:p>
            <a:pPr indent="-304800" lvl="1" marL="914400" rtl="0" algn="l">
              <a:spcBef>
                <a:spcPts val="0"/>
              </a:spcBef>
              <a:spcAft>
                <a:spcPts val="0"/>
              </a:spcAft>
              <a:buSzPts val="1200"/>
              <a:buChar char="○"/>
            </a:pPr>
            <a:r>
              <a:rPr lang="it" sz="1200"/>
              <a:t>un metodo per modificare il database e inserire i dati nell’Active Record;</a:t>
            </a:r>
            <a:endParaRPr sz="1200"/>
          </a:p>
          <a:p>
            <a:pPr indent="-304800" lvl="1" marL="914400" rtl="0" algn="l">
              <a:spcBef>
                <a:spcPts val="0"/>
              </a:spcBef>
              <a:spcAft>
                <a:spcPts val="0"/>
              </a:spcAft>
              <a:buSzPts val="1200"/>
              <a:buChar char="○"/>
            </a:pPr>
            <a:r>
              <a:rPr lang="it" sz="1200"/>
              <a:t>metodi get/set;</a:t>
            </a:r>
            <a:endParaRPr sz="1200"/>
          </a:p>
          <a:p>
            <a:pPr indent="-304800" lvl="1" marL="914400" rtl="0" algn="l">
              <a:spcBef>
                <a:spcPts val="0"/>
              </a:spcBef>
              <a:spcAft>
                <a:spcPts val="0"/>
              </a:spcAft>
              <a:buSzPts val="1200"/>
              <a:buChar char="○"/>
            </a:pPr>
            <a:r>
              <a:rPr lang="it" sz="1200"/>
              <a:t>metodi specifici per la logica di business.</a:t>
            </a:r>
            <a:endParaRPr sz="1200"/>
          </a:p>
        </p:txBody>
      </p:sp>
      <p:sp>
        <p:nvSpPr>
          <p:cNvPr id="475" name="Google Shape;475;p7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Active Record</a:t>
            </a:r>
            <a:r>
              <a:rPr lang="it"/>
              <a:t>: funzionamento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4"/>
          <p:cNvSpPr txBox="1"/>
          <p:nvPr>
            <p:ph idx="4294967295" type="body"/>
          </p:nvPr>
        </p:nvSpPr>
        <p:spPr>
          <a:xfrm>
            <a:off x="460950" y="1121800"/>
            <a:ext cx="8222100" cy="37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Perché e quando (non) usarli:</a:t>
            </a:r>
            <a:endParaRPr sz="1200"/>
          </a:p>
          <a:p>
            <a:pPr indent="-304800" lvl="0" marL="457200" rtl="0" algn="l">
              <a:spcBef>
                <a:spcPts val="0"/>
              </a:spcBef>
              <a:spcAft>
                <a:spcPts val="0"/>
              </a:spcAft>
              <a:buSzPts val="1200"/>
              <a:buChar char="●"/>
            </a:pPr>
            <a:r>
              <a:rPr lang="it" sz="1200"/>
              <a:t>In genere è la scelta naturale con </a:t>
            </a:r>
            <a:r>
              <a:rPr lang="it" sz="1200" u="sng">
                <a:solidFill>
                  <a:schemeClr val="accent5"/>
                </a:solidFill>
                <a:hlinkClick action="ppaction://hlinksldjump" r:id="rId3">
                  <a:extLst>
                    <a:ext uri="{A12FA001-AC4F-418D-AE19-62706E023703}">
                      <ahyp:hlinkClr val="tx"/>
                    </a:ext>
                  </a:extLst>
                </a:hlinkClick>
              </a:rPr>
              <a:t>Domain Model</a:t>
            </a:r>
            <a:endParaRPr sz="1200"/>
          </a:p>
          <a:p>
            <a:pPr indent="-304800" lvl="1" marL="914400" rtl="0" algn="l">
              <a:spcBef>
                <a:spcPts val="0"/>
              </a:spcBef>
              <a:spcAft>
                <a:spcPts val="0"/>
              </a:spcAft>
              <a:buSzPts val="1200"/>
              <a:buChar char="○"/>
            </a:pPr>
            <a:r>
              <a:rPr lang="it" sz="1200"/>
              <a:t>nei casi in cui la logica di dominio non è troppo complessa (es. operazioni CRUD e validazione delle singole tuple);</a:t>
            </a:r>
            <a:endParaRPr sz="1200"/>
          </a:p>
          <a:p>
            <a:pPr indent="-304800" lvl="1" marL="914400" rtl="0" algn="l">
              <a:spcBef>
                <a:spcPts val="0"/>
              </a:spcBef>
              <a:spcAft>
                <a:spcPts val="0"/>
              </a:spcAft>
              <a:buSzPts val="1200"/>
              <a:buChar char="○"/>
            </a:pPr>
            <a:r>
              <a:rPr lang="it" sz="1200"/>
              <a:t>mentre nei casi in cui la logica di dominio è complessa potrebbe essere più indicato un </a:t>
            </a:r>
            <a:r>
              <a:rPr lang="it" sz="1200" u="sng">
                <a:solidFill>
                  <a:schemeClr val="hlink"/>
                </a:solidFill>
                <a:hlinkClick action="ppaction://hlinksldjump" r:id="rId4"/>
              </a:rPr>
              <a:t>Data Mapper</a:t>
            </a:r>
            <a:r>
              <a:rPr lang="it" sz="1200"/>
              <a:t>.</a:t>
            </a:r>
            <a:endParaRPr sz="1200"/>
          </a:p>
          <a:p>
            <a:pPr indent="-304800" lvl="0" marL="457200" rtl="0" algn="l">
              <a:spcBef>
                <a:spcPts val="0"/>
              </a:spcBef>
              <a:spcAft>
                <a:spcPts val="0"/>
              </a:spcAft>
              <a:buSzPts val="1200"/>
              <a:buChar char="●"/>
            </a:pPr>
            <a:r>
              <a:rPr lang="it" sz="1200"/>
              <a:t>C’è un forte legame tra l’Active Record e il database, questo rende difficile effettuare un refactory man mano che il progetto va avanti.</a:t>
            </a:r>
            <a:endParaRPr sz="1200"/>
          </a:p>
          <a:p>
            <a:pPr indent="-304800" lvl="0" marL="457200" rtl="0" algn="l">
              <a:spcBef>
                <a:spcPts val="0"/>
              </a:spcBef>
              <a:spcAft>
                <a:spcPts val="0"/>
              </a:spcAft>
              <a:buSzPts val="1200"/>
              <a:buChar char="●"/>
            </a:pPr>
            <a:r>
              <a:rPr lang="it" sz="1200"/>
              <a:t>Si può usare anche con </a:t>
            </a:r>
            <a:r>
              <a:rPr lang="it" sz="1200" u="sng">
                <a:solidFill>
                  <a:schemeClr val="hlink"/>
                </a:solidFill>
                <a:hlinkClick action="ppaction://hlinksldjump" r:id="rId5"/>
              </a:rPr>
              <a:t>Transaction Script</a:t>
            </a:r>
            <a:r>
              <a:rPr lang="it" sz="1200"/>
              <a:t> perché permettono di risolvere alcune problematiche inerenti a questo pattern, come la duplicazione del codice.</a:t>
            </a:r>
            <a:endParaRPr sz="1200"/>
          </a:p>
        </p:txBody>
      </p:sp>
      <p:sp>
        <p:nvSpPr>
          <p:cNvPr id="481" name="Google Shape;481;p7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Active Record</a:t>
            </a:r>
            <a:r>
              <a:rPr lang="it"/>
              <a:t>: quando (non) usarli</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a:t>
            </a:r>
            <a:endParaRPr/>
          </a:p>
        </p:txBody>
      </p:sp>
      <p:sp>
        <p:nvSpPr>
          <p:cNvPr id="487" name="Google Shape;487;p75"/>
          <p:cNvSpPr txBox="1"/>
          <p:nvPr>
            <p:ph idx="4294967295" type="body"/>
          </p:nvPr>
        </p:nvSpPr>
        <p:spPr>
          <a:xfrm>
            <a:off x="460950" y="1121800"/>
            <a:ext cx="8222100" cy="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Uno strato di </a:t>
            </a:r>
            <a:r>
              <a:rPr lang="it" sz="1200" u="sng">
                <a:solidFill>
                  <a:schemeClr val="hlink"/>
                </a:solidFill>
                <a:hlinkClick action="ppaction://hlinksldjump" r:id="rId3"/>
              </a:rPr>
              <a:t>Mapper</a:t>
            </a:r>
            <a:r>
              <a:rPr lang="it" sz="1200"/>
              <a:t> </a:t>
            </a:r>
            <a:r>
              <a:rPr lang="it" sz="1200"/>
              <a:t>che spostano i dati tra gli oggetti e un database e li rendono indipendenti tra di loro.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graphicFrame>
        <p:nvGraphicFramePr>
          <p:cNvPr id="488" name="Google Shape;488;p75"/>
          <p:cNvGraphicFramePr/>
          <p:nvPr/>
        </p:nvGraphicFramePr>
        <p:xfrm>
          <a:off x="778425" y="2000250"/>
          <a:ext cx="3000000" cy="3000000"/>
        </p:xfrm>
        <a:graphic>
          <a:graphicData uri="http://schemas.openxmlformats.org/drawingml/2006/table">
            <a:tbl>
              <a:tblPr>
                <a:noFill/>
                <a:tableStyleId>{AB76CA41-C93A-4715-B317-91CE8366F534}</a:tableStyleId>
              </a:tblPr>
              <a:tblGrid>
                <a:gridCol w="2273950"/>
              </a:tblGrid>
              <a:tr h="396200">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9575">
                <a:tc>
                  <a:txBody>
                    <a:bodyPr/>
                    <a:lstStyle/>
                    <a:p>
                      <a:pPr indent="0" lvl="0" marL="0" rtl="0" algn="l">
                        <a:spcBef>
                          <a:spcPts val="0"/>
                        </a:spcBef>
                        <a:spcAft>
                          <a:spcPts val="0"/>
                        </a:spcAft>
                        <a:buNone/>
                      </a:pPr>
                      <a:r>
                        <a:rPr lang="it">
                          <a:solidFill>
                            <a:schemeClr val="lt2"/>
                          </a:solidFill>
                          <a:latin typeface="Courier New"/>
                          <a:ea typeface="Courier New"/>
                          <a:cs typeface="Courier New"/>
                          <a:sym typeface="Courier New"/>
                        </a:rPr>
                        <a:t>String firstName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lt2"/>
                          </a:solidFill>
                          <a:latin typeface="Courier New"/>
                          <a:ea typeface="Courier New"/>
                          <a:cs typeface="Courier New"/>
                          <a:sym typeface="Courier New"/>
                        </a:rPr>
                        <a:t>String lastName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float</a:t>
                      </a:r>
                      <a:r>
                        <a:rPr lang="it">
                          <a:solidFill>
                            <a:schemeClr val="lt2"/>
                          </a:solidFill>
                          <a:latin typeface="Courier New"/>
                          <a:ea typeface="Courier New"/>
                          <a:cs typeface="Courier New"/>
                          <a:sym typeface="Courier New"/>
                        </a:rPr>
                        <a:t> getDiscount()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float</a:t>
                      </a:r>
                      <a:r>
                        <a:rPr lang="it">
                          <a:solidFill>
                            <a:schemeClr val="lt2"/>
                          </a:solidFill>
                          <a:latin typeface="Courier New"/>
                          <a:ea typeface="Courier New"/>
                          <a:cs typeface="Courier New"/>
                          <a:sym typeface="Courier New"/>
                        </a:rPr>
                        <a:t> getTaxes()</a:t>
                      </a:r>
                      <a:endParaRPr>
                        <a:solidFill>
                          <a:schemeClr val="accent5"/>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89" name="Google Shape;489;p75"/>
          <p:cNvGraphicFramePr/>
          <p:nvPr/>
        </p:nvGraphicFramePr>
        <p:xfrm>
          <a:off x="4008463" y="2106925"/>
          <a:ext cx="3000000" cy="3000000"/>
        </p:xfrm>
        <a:graphic>
          <a:graphicData uri="http://schemas.openxmlformats.org/drawingml/2006/table">
            <a:tbl>
              <a:tblPr>
                <a:noFill/>
                <a:tableStyleId>{AB76CA41-C93A-4715-B317-91CE8366F534}</a:tableStyleId>
              </a:tblPr>
              <a:tblGrid>
                <a:gridCol w="2960400"/>
              </a:tblGrid>
              <a:tr h="396200">
                <a:tc>
                  <a:txBody>
                    <a:bodyPr/>
                    <a:lstStyle/>
                    <a:p>
                      <a:pPr indent="0" lvl="0" marL="0" rtl="0" algn="ctr">
                        <a:spcBef>
                          <a:spcPts val="0"/>
                        </a:spcBef>
                        <a:spcAft>
                          <a:spcPts val="0"/>
                        </a:spcAft>
                        <a:buNone/>
                      </a:pPr>
                      <a:r>
                        <a:rPr lang="it">
                          <a:solidFill>
                            <a:schemeClr val="lt2"/>
                          </a:solidFill>
                          <a:latin typeface="Courier New"/>
                          <a:ea typeface="Courier New"/>
                          <a:cs typeface="Courier New"/>
                          <a:sym typeface="Courier New"/>
                        </a:rPr>
                        <a:t>PersonMapper</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000">
                <a:tc>
                  <a:txBody>
                    <a:bodyPr/>
                    <a:lstStyle/>
                    <a:p>
                      <a:pPr indent="0" lvl="0" marL="0" rtl="0" algn="l">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49650">
                <a:tc>
                  <a:txBody>
                    <a:bodyPr/>
                    <a:lstStyle/>
                    <a:p>
                      <a:pPr indent="0" lvl="0" marL="0" rtl="0" algn="l">
                        <a:spcBef>
                          <a:spcPts val="0"/>
                        </a:spcBef>
                        <a:spcAft>
                          <a:spcPts val="0"/>
                        </a:spcAft>
                        <a:buNone/>
                      </a:pPr>
                      <a:r>
                        <a:rPr lang="it">
                          <a:solidFill>
                            <a:schemeClr val="accent5"/>
                          </a:solidFill>
                          <a:latin typeface="Courier New"/>
                          <a:ea typeface="Courier New"/>
                          <a:cs typeface="Courier New"/>
                          <a:sym typeface="Courier New"/>
                        </a:rPr>
                        <a:t>long</a:t>
                      </a:r>
                      <a:r>
                        <a:rPr lang="it">
                          <a:solidFill>
                            <a:schemeClr val="lt2"/>
                          </a:solidFill>
                          <a:latin typeface="Courier New"/>
                          <a:ea typeface="Courier New"/>
                          <a:cs typeface="Courier New"/>
                          <a:sym typeface="Courier New"/>
                        </a:rPr>
                        <a:t> insert()</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update()</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a:solidFill>
                            <a:schemeClr val="accent5"/>
                          </a:solidFill>
                          <a:latin typeface="Courier New"/>
                          <a:ea typeface="Courier New"/>
                          <a:cs typeface="Courier New"/>
                          <a:sym typeface="Courier New"/>
                        </a:rPr>
                        <a:t>void</a:t>
                      </a:r>
                      <a:r>
                        <a:rPr lang="it">
                          <a:solidFill>
                            <a:schemeClr val="lt2"/>
                          </a:solidFill>
                          <a:latin typeface="Courier New"/>
                          <a:ea typeface="Courier New"/>
                          <a:cs typeface="Courier New"/>
                          <a:sym typeface="Courier New"/>
                        </a:rPr>
                        <a:t> delete()</a:t>
                      </a:r>
                      <a:endParaRPr>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90" name="Google Shape;490;p75"/>
          <p:cNvSpPr/>
          <p:nvPr/>
        </p:nvSpPr>
        <p:spPr>
          <a:xfrm>
            <a:off x="7924950" y="2536225"/>
            <a:ext cx="999900" cy="1059000"/>
          </a:xfrm>
          <a:prstGeom prst="can">
            <a:avLst>
              <a:gd fmla="val 25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solidFill>
                  <a:schemeClr val="lt2"/>
                </a:solidFill>
                <a:latin typeface="Roboto"/>
                <a:ea typeface="Roboto"/>
                <a:cs typeface="Roboto"/>
                <a:sym typeface="Roboto"/>
              </a:rPr>
              <a:t>Person</a:t>
            </a:r>
            <a:endParaRPr>
              <a:solidFill>
                <a:schemeClr val="lt2"/>
              </a:solidFill>
              <a:latin typeface="Roboto"/>
              <a:ea typeface="Roboto"/>
              <a:cs typeface="Roboto"/>
              <a:sym typeface="Roboto"/>
            </a:endParaRPr>
          </a:p>
        </p:txBody>
      </p:sp>
      <p:cxnSp>
        <p:nvCxnSpPr>
          <p:cNvPr id="491" name="Google Shape;491;p75"/>
          <p:cNvCxnSpPr>
            <a:endCxn id="490" idx="2"/>
          </p:cNvCxnSpPr>
          <p:nvPr/>
        </p:nvCxnSpPr>
        <p:spPr>
          <a:xfrm flipH="1" rot="10800000">
            <a:off x="6976350" y="3065725"/>
            <a:ext cx="948600" cy="8400"/>
          </a:xfrm>
          <a:prstGeom prst="straightConnector1">
            <a:avLst/>
          </a:prstGeom>
          <a:noFill/>
          <a:ln cap="flat" cmpd="sng" w="9525">
            <a:solidFill>
              <a:schemeClr val="dk1"/>
            </a:solidFill>
            <a:prstDash val="dash"/>
            <a:round/>
            <a:headEnd len="med" w="med" type="none"/>
            <a:tailEnd len="med" w="med" type="triangle"/>
          </a:ln>
        </p:spPr>
      </p:cxnSp>
      <p:cxnSp>
        <p:nvCxnSpPr>
          <p:cNvPr id="492" name="Google Shape;492;p75"/>
          <p:cNvCxnSpPr/>
          <p:nvPr/>
        </p:nvCxnSpPr>
        <p:spPr>
          <a:xfrm flipH="1">
            <a:off x="3067750" y="3021725"/>
            <a:ext cx="945900" cy="6600"/>
          </a:xfrm>
          <a:prstGeom prst="straightConnector1">
            <a:avLst/>
          </a:prstGeom>
          <a:noFill/>
          <a:ln cap="flat" cmpd="sng" w="9525">
            <a:solidFill>
              <a:schemeClr val="dk1"/>
            </a:solidFill>
            <a:prstDash val="dash"/>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6"/>
          <p:cNvSpPr txBox="1"/>
          <p:nvPr>
            <p:ph idx="4294967295" type="body"/>
          </p:nvPr>
        </p:nvSpPr>
        <p:spPr>
          <a:xfrm>
            <a:off x="460950" y="1121800"/>
            <a:ext cx="8222100" cy="39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Gli oggetti e i database relazionali hanno meccanismi diversi per strutturare i dati. Alcuni costrutti propri della programmazione ad oggetti (es. l’ereditarietà) non sono presenti nei database relazionali.</a:t>
            </a:r>
            <a:endParaRPr sz="1200"/>
          </a:p>
          <a:p>
            <a:pPr indent="-304800" lvl="0" marL="457200" rtl="0" algn="l">
              <a:spcBef>
                <a:spcPts val="0"/>
              </a:spcBef>
              <a:spcAft>
                <a:spcPts val="0"/>
              </a:spcAft>
              <a:buSzPts val="1200"/>
              <a:buChar char="●"/>
            </a:pPr>
            <a:r>
              <a:rPr lang="it" sz="1200"/>
              <a:t>Il Data Mapper è uno strato software che separa gli oggetti dal database e si occupa di:</a:t>
            </a:r>
            <a:endParaRPr sz="1200"/>
          </a:p>
          <a:p>
            <a:pPr indent="-304800" lvl="1" marL="914400" rtl="0" algn="l">
              <a:spcBef>
                <a:spcPts val="0"/>
              </a:spcBef>
              <a:spcAft>
                <a:spcPts val="0"/>
              </a:spcAft>
              <a:buSzPts val="1200"/>
              <a:buChar char="○"/>
            </a:pPr>
            <a:r>
              <a:rPr lang="it" sz="1200"/>
              <a:t>trasferire i dati tra i due elementi;</a:t>
            </a:r>
            <a:endParaRPr sz="1200"/>
          </a:p>
          <a:p>
            <a:pPr indent="-304800" lvl="1" marL="914400" rtl="0" algn="l">
              <a:spcBef>
                <a:spcPts val="0"/>
              </a:spcBef>
              <a:spcAft>
                <a:spcPts val="0"/>
              </a:spcAft>
              <a:buSzPts val="1200"/>
              <a:buChar char="○"/>
            </a:pPr>
            <a:r>
              <a:rPr lang="it" sz="1200"/>
              <a:t>mantenerli indipendenti tra di loro;</a:t>
            </a:r>
            <a:endParaRPr sz="1200"/>
          </a:p>
          <a:p>
            <a:pPr indent="-304800" lvl="1" marL="914400" rtl="0" algn="l">
              <a:spcBef>
                <a:spcPts val="0"/>
              </a:spcBef>
              <a:spcAft>
                <a:spcPts val="0"/>
              </a:spcAft>
              <a:buSzPts val="1200"/>
              <a:buChar char="○"/>
            </a:pPr>
            <a:r>
              <a:rPr lang="it" sz="1200"/>
              <a:t>mantenerli indipendenti rispetto al Data Mapper stesso.</a:t>
            </a:r>
            <a:endParaRPr sz="1200"/>
          </a:p>
          <a:p>
            <a:pPr indent="-304800" lvl="0" marL="457200" rtl="0" algn="l">
              <a:spcBef>
                <a:spcPts val="0"/>
              </a:spcBef>
              <a:spcAft>
                <a:spcPts val="0"/>
              </a:spcAft>
              <a:buSzPts val="1200"/>
              <a:buChar char="●"/>
            </a:pPr>
            <a:r>
              <a:rPr lang="it" sz="1200"/>
              <a:t>Gli oggetti non devono sapere che esiste un database, non hanno bisogno di codice SQL al loro interno e non devono conoscere lo schema del database.</a:t>
            </a:r>
            <a:endParaRPr sz="1200"/>
          </a:p>
          <a:p>
            <a:pPr indent="-304800" lvl="0" marL="457200" rtl="0" algn="l">
              <a:spcBef>
                <a:spcPts val="0"/>
              </a:spcBef>
              <a:spcAft>
                <a:spcPts val="0"/>
              </a:spcAft>
              <a:buSzPts val="1200"/>
              <a:buChar char="●"/>
            </a:pPr>
            <a:r>
              <a:rPr lang="it" sz="1200"/>
              <a:t>I Data Mapper non conoscono lo strato di dominio.</a:t>
            </a:r>
            <a:endParaRPr sz="1200"/>
          </a:p>
          <a:p>
            <a:pPr indent="-304800" lvl="0" marL="457200" rtl="0" algn="l">
              <a:spcBef>
                <a:spcPts val="0"/>
              </a:spcBef>
              <a:spcAft>
                <a:spcPts val="0"/>
              </a:spcAft>
              <a:buSzPts val="1200"/>
              <a:buChar char="●"/>
            </a:pPr>
            <a:r>
              <a:rPr lang="it" sz="1200"/>
              <a:t>Un’applicazione può avere un Data Mapper oppure diversi:</a:t>
            </a:r>
            <a:endParaRPr sz="1200"/>
          </a:p>
          <a:p>
            <a:pPr indent="-304800" lvl="1" marL="914400" rtl="0" algn="l">
              <a:spcBef>
                <a:spcPts val="0"/>
              </a:spcBef>
              <a:spcAft>
                <a:spcPts val="0"/>
              </a:spcAft>
              <a:buSzPts val="1200"/>
              <a:buChar char="○"/>
            </a:pPr>
            <a:r>
              <a:rPr lang="it" sz="1200"/>
              <a:t>Se i Data Mapper sono hard-coded conviene usare un Data Mapper per ogni classe del dominio o per ogni radice di una gerarchia.</a:t>
            </a:r>
            <a:endParaRPr sz="1200"/>
          </a:p>
          <a:p>
            <a:pPr indent="-304800" lvl="1" marL="914400" rtl="0" algn="l">
              <a:spcBef>
                <a:spcPts val="0"/>
              </a:spcBef>
              <a:spcAft>
                <a:spcPts val="0"/>
              </a:spcAft>
              <a:buSzPts val="1200"/>
              <a:buChar char="○"/>
            </a:pPr>
            <a:r>
              <a:rPr lang="it" sz="1200"/>
              <a:t>Se invece il Data Mapper è ottenuto attraverso un </a:t>
            </a:r>
            <a:r>
              <a:rPr lang="it" sz="1200" u="sng">
                <a:solidFill>
                  <a:schemeClr val="hlink"/>
                </a:solidFill>
                <a:hlinkClick action="ppaction://hlinksldjump" r:id="rId3"/>
              </a:rPr>
              <a:t>Metadata Mapping</a:t>
            </a:r>
            <a:r>
              <a:rPr lang="it" sz="1200"/>
              <a:t> potrebbe andare bene avere un singolo Data Mapper. Tuttavia, se il numero di metodi di ricerca dovesse diventare troppo alto, potrebbe avere senso dividerli in più classi.</a:t>
            </a:r>
            <a:endParaRPr sz="1200"/>
          </a:p>
        </p:txBody>
      </p:sp>
      <p:sp>
        <p:nvSpPr>
          <p:cNvPr id="498" name="Google Shape;498;p7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a:t>
            </a:r>
            <a:r>
              <a:rPr lang="it"/>
              <a:t>: funzionamento</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7"/>
          <p:cNvSpPr txBox="1"/>
          <p:nvPr>
            <p:ph idx="4294967295" type="body"/>
          </p:nvPr>
        </p:nvSpPr>
        <p:spPr>
          <a:xfrm>
            <a:off x="460950" y="1121800"/>
            <a:ext cx="8222100" cy="31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Recuperare la persona con id 1 dal database</a:t>
            </a:r>
            <a:r>
              <a:rPr lang="it" sz="1200"/>
              <a:t>:</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offre un metodo </a:t>
            </a:r>
            <a:r>
              <a:rPr lang="it" sz="1200">
                <a:latin typeface="Courier New"/>
                <a:ea typeface="Courier New"/>
                <a:cs typeface="Courier New"/>
                <a:sym typeface="Courier New"/>
              </a:rPr>
              <a:t>Person find(</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id)</a:t>
            </a:r>
            <a:r>
              <a:rPr lang="it" sz="1200"/>
              <a:t>;</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controlla se l’oggetto relativo alla persona con id 1 è già stata caricato in memoria (può avere una struttura interna alla classe oppure esterna):</a:t>
            </a:r>
            <a:endParaRPr sz="1200"/>
          </a:p>
          <a:p>
            <a:pPr indent="-304800" lvl="1" marL="914400" rtl="0" algn="l">
              <a:spcBef>
                <a:spcPts val="0"/>
              </a:spcBef>
              <a:spcAft>
                <a:spcPts val="0"/>
              </a:spcAft>
              <a:buSzPts val="1200"/>
              <a:buAutoNum type="alphaLcPeriod"/>
            </a:pPr>
            <a:r>
              <a:rPr lang="it" sz="1200"/>
              <a:t>se è già stato caricato, va al punto 6;</a:t>
            </a:r>
            <a:endParaRPr sz="1200"/>
          </a:p>
          <a:p>
            <a:pPr indent="-304800" lvl="1" marL="914400" rtl="0" algn="l">
              <a:spcBef>
                <a:spcPts val="0"/>
              </a:spcBef>
              <a:spcAft>
                <a:spcPts val="0"/>
              </a:spcAft>
              <a:buSzPts val="1200"/>
              <a:buAutoNum type="alphaLcPeriod"/>
            </a:pPr>
            <a:r>
              <a:rPr lang="it" sz="1200"/>
              <a:t>altrimenti, va al punto 3; </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effettua una query sul database </a:t>
            </a:r>
            <a:r>
              <a:rPr lang="it" sz="1200">
                <a:solidFill>
                  <a:schemeClr val="accent2"/>
                </a:solidFill>
                <a:latin typeface="Courier New"/>
                <a:ea typeface="Courier New"/>
                <a:cs typeface="Courier New"/>
                <a:sym typeface="Courier New"/>
              </a:rPr>
              <a:t>"</a:t>
            </a:r>
            <a:r>
              <a:rPr lang="it" sz="1200">
                <a:solidFill>
                  <a:schemeClr val="accent2"/>
                </a:solidFill>
                <a:latin typeface="Courier New"/>
                <a:ea typeface="Courier New"/>
                <a:cs typeface="Courier New"/>
                <a:sym typeface="Courier New"/>
              </a:rPr>
              <a:t>select</a:t>
            </a:r>
            <a:r>
              <a:rPr lang="it" sz="1200">
                <a:solidFill>
                  <a:schemeClr val="accent2"/>
                </a:solidFill>
                <a:latin typeface="Courier New"/>
                <a:ea typeface="Courier New"/>
                <a:cs typeface="Courier New"/>
                <a:sym typeface="Courier New"/>
              </a:rPr>
              <a:t> * from people where id = </a:t>
            </a:r>
            <a:r>
              <a:rPr lang="it" sz="1200">
                <a:solidFill>
                  <a:schemeClr val="accent2"/>
                </a:solidFill>
                <a:latin typeface="Courier New"/>
                <a:ea typeface="Courier New"/>
                <a:cs typeface="Courier New"/>
                <a:sym typeface="Courier New"/>
              </a:rPr>
              <a:t>1"</a:t>
            </a:r>
            <a:r>
              <a:rPr lang="it" sz="1200"/>
              <a:t>;</a:t>
            </a:r>
            <a:endParaRPr sz="1200"/>
          </a:p>
          <a:p>
            <a:pPr indent="-304800" lvl="0" marL="457200" rtl="0" algn="l">
              <a:spcBef>
                <a:spcPts val="0"/>
              </a:spcBef>
              <a:spcAft>
                <a:spcPts val="0"/>
              </a:spcAft>
              <a:buSzPts val="1200"/>
              <a:buAutoNum type="arabicPeriod"/>
            </a:pPr>
            <a:r>
              <a:rPr lang="it" sz="1200"/>
              <a:t>Se serve, la classe </a:t>
            </a:r>
            <a:r>
              <a:rPr lang="it" sz="1200">
                <a:latin typeface="Courier New"/>
                <a:ea typeface="Courier New"/>
                <a:cs typeface="Courier New"/>
                <a:sym typeface="Courier New"/>
              </a:rPr>
              <a:t>PersonMapper</a:t>
            </a:r>
            <a:r>
              <a:rPr lang="it" sz="1200"/>
              <a:t> legge ulteriori dati;</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usa i dati letti per creare un oggetto </a:t>
            </a:r>
            <a:r>
              <a:rPr lang="it" sz="1200">
                <a:latin typeface="Courier New"/>
                <a:ea typeface="Courier New"/>
                <a:cs typeface="Courier New"/>
                <a:sym typeface="Courier New"/>
              </a:rPr>
              <a:t>Person</a:t>
            </a:r>
            <a:r>
              <a:rPr lang="it" sz="1200"/>
              <a:t>;</a:t>
            </a:r>
            <a:endParaRPr sz="1200"/>
          </a:p>
          <a:p>
            <a:pPr indent="-304800" lvl="0" marL="457200" rtl="0" algn="l">
              <a:spcBef>
                <a:spcPts val="0"/>
              </a:spcBef>
              <a:spcAft>
                <a:spcPts val="0"/>
              </a:spcAft>
              <a:buSzPts val="1200"/>
              <a:buAutoNum type="arabicPeriod"/>
            </a:pPr>
            <a:r>
              <a:rPr lang="it" sz="1200"/>
              <a:t>L’oggetto di tipo </a:t>
            </a:r>
            <a:r>
              <a:rPr lang="it" sz="1200">
                <a:latin typeface="Courier New"/>
                <a:ea typeface="Courier New"/>
                <a:cs typeface="Courier New"/>
                <a:sym typeface="Courier New"/>
              </a:rPr>
              <a:t>Person</a:t>
            </a:r>
            <a:r>
              <a:rPr lang="it" sz="1200"/>
              <a:t> viene restituito.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Modificare i dati della persona con id 1:</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offre un metodo </a:t>
            </a:r>
            <a:r>
              <a:rPr lang="it" sz="1200">
                <a:solidFill>
                  <a:schemeClr val="accent5"/>
                </a:solidFill>
                <a:latin typeface="Courier New"/>
                <a:ea typeface="Courier New"/>
                <a:cs typeface="Courier New"/>
                <a:sym typeface="Courier New"/>
              </a:rPr>
              <a:t>void</a:t>
            </a:r>
            <a:r>
              <a:rPr lang="it" sz="1200">
                <a:latin typeface="Courier New"/>
                <a:ea typeface="Courier New"/>
                <a:cs typeface="Courier New"/>
                <a:sym typeface="Courier New"/>
              </a:rPr>
              <a:t> update(Person)</a:t>
            </a:r>
            <a:r>
              <a:rPr lang="it" sz="1200"/>
              <a:t>;</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legge i dati dall’oggetto di tipo </a:t>
            </a:r>
            <a:r>
              <a:rPr lang="it" sz="1200">
                <a:latin typeface="Courier New"/>
                <a:ea typeface="Courier New"/>
                <a:cs typeface="Courier New"/>
                <a:sym typeface="Courier New"/>
              </a:rPr>
              <a:t>Person</a:t>
            </a:r>
            <a:r>
              <a:rPr lang="it" sz="1200"/>
              <a:t> ricevuto come parametro;</a:t>
            </a:r>
            <a:endParaRPr sz="1200"/>
          </a:p>
          <a:p>
            <a:pPr indent="-304800" lvl="0" marL="457200" rtl="0" algn="l">
              <a:spcBef>
                <a:spcPts val="0"/>
              </a:spcBef>
              <a:spcAft>
                <a:spcPts val="0"/>
              </a:spcAft>
              <a:buSzPts val="1200"/>
              <a:buAutoNum type="arabicPeriod"/>
            </a:pPr>
            <a:r>
              <a:rPr lang="it" sz="1200"/>
              <a:t>La classe </a:t>
            </a:r>
            <a:r>
              <a:rPr lang="it" sz="1200">
                <a:latin typeface="Courier New"/>
                <a:ea typeface="Courier New"/>
                <a:cs typeface="Courier New"/>
                <a:sym typeface="Courier New"/>
              </a:rPr>
              <a:t>PersonMapper</a:t>
            </a:r>
            <a:r>
              <a:rPr lang="it" sz="1200"/>
              <a:t> effettua una query sul database </a:t>
            </a:r>
            <a:r>
              <a:rPr lang="it" sz="1200">
                <a:solidFill>
                  <a:schemeClr val="accent2"/>
                </a:solidFill>
                <a:latin typeface="Courier New"/>
                <a:ea typeface="Courier New"/>
                <a:cs typeface="Courier New"/>
                <a:sym typeface="Courier New"/>
              </a:rPr>
              <a:t>"update people set ... where id = 1"</a:t>
            </a:r>
            <a:r>
              <a:rPr lang="it" sz="1200"/>
              <a:t>.</a:t>
            </a:r>
            <a:endParaRPr sz="1200"/>
          </a:p>
          <a:p>
            <a:pPr indent="0" lvl="0" marL="0" rtl="0" algn="l">
              <a:spcBef>
                <a:spcPts val="0"/>
              </a:spcBef>
              <a:spcAft>
                <a:spcPts val="0"/>
              </a:spcAft>
              <a:buNone/>
            </a:pPr>
            <a:r>
              <a:t/>
            </a:r>
            <a:endParaRPr sz="1200"/>
          </a:p>
        </p:txBody>
      </p:sp>
      <p:sp>
        <p:nvSpPr>
          <p:cNvPr id="504" name="Google Shape;504;p7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flusso di esecuzione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8"/>
          <p:cNvSpPr txBox="1"/>
          <p:nvPr>
            <p:ph idx="4294967295" type="body"/>
          </p:nvPr>
        </p:nvSpPr>
        <p:spPr>
          <a:xfrm>
            <a:off x="460950" y="1121800"/>
            <a:ext cx="8222100" cy="31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Guardiamo nel dettaglio due punti della fase di lettura:</a:t>
            </a:r>
            <a:endParaRPr sz="1200"/>
          </a:p>
          <a:p>
            <a:pPr indent="-304800" lvl="0" marL="457200" rtl="0" algn="l">
              <a:spcBef>
                <a:spcPts val="0"/>
              </a:spcBef>
              <a:spcAft>
                <a:spcPts val="0"/>
              </a:spcAft>
              <a:buSzPts val="1200"/>
              <a:buChar char="●"/>
            </a:pPr>
            <a:r>
              <a:rPr lang="it" sz="1200"/>
              <a:t>La classe </a:t>
            </a:r>
            <a:r>
              <a:rPr lang="it" sz="1200">
                <a:latin typeface="Courier New"/>
                <a:ea typeface="Courier New"/>
                <a:cs typeface="Courier New"/>
                <a:sym typeface="Courier New"/>
              </a:rPr>
              <a:t>PersonMapper</a:t>
            </a:r>
            <a:r>
              <a:rPr lang="it" sz="1200"/>
              <a:t> effettua una query sul database </a:t>
            </a:r>
            <a:r>
              <a:rPr lang="it" sz="1200">
                <a:solidFill>
                  <a:schemeClr val="accent2"/>
                </a:solidFill>
                <a:latin typeface="Courier New"/>
                <a:ea typeface="Courier New"/>
                <a:cs typeface="Courier New"/>
                <a:sym typeface="Courier New"/>
              </a:rPr>
              <a:t>"select * from people where id = 1"</a:t>
            </a:r>
            <a:r>
              <a:rPr lang="it" sz="1200"/>
              <a:t>.</a:t>
            </a:r>
            <a:endParaRPr sz="1200"/>
          </a:p>
          <a:p>
            <a:pPr indent="-304800" lvl="0" marL="457200" rtl="0" algn="l">
              <a:spcBef>
                <a:spcPts val="0"/>
              </a:spcBef>
              <a:spcAft>
                <a:spcPts val="0"/>
              </a:spcAft>
              <a:buSzPts val="1200"/>
              <a:buChar char="●"/>
            </a:pPr>
            <a:r>
              <a:rPr lang="it" sz="1200"/>
              <a:t>Se serve, la classe </a:t>
            </a:r>
            <a:r>
              <a:rPr lang="it" sz="1200">
                <a:latin typeface="Courier New"/>
                <a:ea typeface="Courier New"/>
                <a:cs typeface="Courier New"/>
                <a:sym typeface="Courier New"/>
              </a:rPr>
              <a:t>PersonMapper</a:t>
            </a:r>
            <a:r>
              <a:rPr lang="it" sz="1200"/>
              <a:t> legge ulteriori dati.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alcuni casi semplici, è sufficiente effettuare una singola query per leggere i dati di un oggetto. Tuttavia, spesso le cose sono più complesse. Esempio:</a:t>
            </a:r>
            <a:endParaRPr sz="1200"/>
          </a:p>
          <a:p>
            <a:pPr indent="-304800" lvl="0" marL="457200" rtl="0" algn="l">
              <a:spcBef>
                <a:spcPts val="0"/>
              </a:spcBef>
              <a:spcAft>
                <a:spcPts val="0"/>
              </a:spcAft>
              <a:buSzPts val="1200"/>
              <a:buChar char="●"/>
            </a:pPr>
            <a:r>
              <a:rPr lang="it" sz="1200"/>
              <a:t>immaginiamo di avere una classe </a:t>
            </a:r>
            <a:r>
              <a:rPr lang="it" sz="1200">
                <a:latin typeface="Courier New"/>
                <a:ea typeface="Courier New"/>
                <a:cs typeface="Courier New"/>
                <a:sym typeface="Courier New"/>
              </a:rPr>
              <a:t>Studente</a:t>
            </a:r>
            <a:r>
              <a:rPr lang="it" sz="1200"/>
              <a:t> con all’interno una </a:t>
            </a:r>
            <a:r>
              <a:rPr lang="it" sz="1200">
                <a:latin typeface="Courier New"/>
                <a:ea typeface="Courier New"/>
                <a:cs typeface="Courier New"/>
                <a:sym typeface="Courier New"/>
              </a:rPr>
              <a:t>List&lt;Esame&gt;</a:t>
            </a:r>
            <a:r>
              <a:rPr lang="it" sz="1200"/>
              <a:t> con gli esami sostenuti;</a:t>
            </a:r>
            <a:endParaRPr sz="1200"/>
          </a:p>
          <a:p>
            <a:pPr indent="-304800" lvl="0" marL="457200" rtl="0" algn="l">
              <a:spcBef>
                <a:spcPts val="0"/>
              </a:spcBef>
              <a:spcAft>
                <a:spcPts val="0"/>
              </a:spcAft>
              <a:buSzPts val="1200"/>
              <a:buChar char="●"/>
            </a:pPr>
            <a:r>
              <a:rPr lang="it" sz="1200"/>
              <a:t>quando carichiamo i dati della studentessa o dello studente con matricola 1, dobbiamo effettuare anche una query per leggere gli esami sostenuti;</a:t>
            </a:r>
            <a:endParaRPr sz="1200"/>
          </a:p>
          <a:p>
            <a:pPr indent="-304800" lvl="0" marL="457200" rtl="0" algn="l">
              <a:spcBef>
                <a:spcPts val="0"/>
              </a:spcBef>
              <a:spcAft>
                <a:spcPts val="0"/>
              </a:spcAft>
              <a:buSzPts val="1200"/>
              <a:buChar char="●"/>
            </a:pPr>
            <a:r>
              <a:rPr lang="it" sz="1200"/>
              <a:t>ma per caricare i dati di un esame potremmo avere bisogno di ulteriori oggetti;</a:t>
            </a:r>
            <a:endParaRPr sz="1200"/>
          </a:p>
          <a:p>
            <a:pPr indent="-304800" lvl="0" marL="457200" rtl="0" algn="l">
              <a:spcBef>
                <a:spcPts val="0"/>
              </a:spcBef>
              <a:spcAft>
                <a:spcPts val="0"/>
              </a:spcAft>
              <a:buSzPts val="1200"/>
              <a:buChar char="●"/>
            </a:pPr>
            <a:r>
              <a:rPr lang="it" sz="1200"/>
              <a:t>quindi a un certo punto dobbiamo smettere di caricare dei dati, altrimenti con una singola richiesta potremmo caricare tutto il database (in genere si evita con il </a:t>
            </a:r>
            <a:r>
              <a:rPr lang="it" sz="1200" u="sng">
                <a:solidFill>
                  <a:schemeClr val="hlink"/>
                </a:solidFill>
                <a:hlinkClick action="ppaction://hlinksldjump" r:id="rId3"/>
              </a:rPr>
              <a:t>Lazy Load</a:t>
            </a:r>
            <a:r>
              <a:rPr lang="it" sz="1200"/>
              <a:t>).</a:t>
            </a:r>
            <a:endParaRPr sz="1200"/>
          </a:p>
        </p:txBody>
      </p:sp>
      <p:sp>
        <p:nvSpPr>
          <p:cNvPr id="510" name="Google Shape;510;p7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gestione dei metodi di lettura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9"/>
          <p:cNvSpPr txBox="1"/>
          <p:nvPr>
            <p:ph idx="4294967295" type="body"/>
          </p:nvPr>
        </p:nvSpPr>
        <p:spPr>
          <a:xfrm>
            <a:off x="460950" y="1121800"/>
            <a:ext cx="8222100" cy="318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Il primo caso d’uso per usare Data Mapper è quando si vuole che lo schema del database e gli oggetti si possano sviluppare in modo indipendente. Questo è molto importante per sviluppare un Domain Model senza preoccuparsi di come i dati sono strutturati nel database.</a:t>
            </a:r>
            <a:endParaRPr sz="1200"/>
          </a:p>
          <a:p>
            <a:pPr indent="-304800" lvl="0" marL="457200" rtl="0" algn="l">
              <a:spcBef>
                <a:spcPts val="0"/>
              </a:spcBef>
              <a:spcAft>
                <a:spcPts val="0"/>
              </a:spcAft>
              <a:buSzPts val="1200"/>
              <a:buChar char="●"/>
            </a:pPr>
            <a:r>
              <a:rPr lang="it" sz="1200"/>
              <a:t>Il Data Mapper ha senso solo con </a:t>
            </a:r>
            <a:r>
              <a:rPr lang="it" sz="1200" u="sng">
                <a:solidFill>
                  <a:schemeClr val="hlink"/>
                </a:solidFill>
                <a:hlinkClick action="ppaction://hlinksldjump" r:id="rId3"/>
              </a:rPr>
              <a:t>Domain Model</a:t>
            </a:r>
            <a:r>
              <a:rPr lang="it" sz="1200"/>
              <a:t>.</a:t>
            </a:r>
            <a:endParaRPr sz="1200"/>
          </a:p>
          <a:p>
            <a:pPr indent="-304800" lvl="0" marL="457200" rtl="0" algn="l">
              <a:spcBef>
                <a:spcPts val="0"/>
              </a:spcBef>
              <a:spcAft>
                <a:spcPts val="0"/>
              </a:spcAft>
              <a:buSzPts val="1200"/>
              <a:buChar char="●"/>
            </a:pPr>
            <a:r>
              <a:rPr lang="it" sz="1200"/>
              <a:t>Rispetto ad </a:t>
            </a:r>
            <a:r>
              <a:rPr lang="it" sz="1200" u="sng">
                <a:solidFill>
                  <a:schemeClr val="hlink"/>
                </a:solidFill>
                <a:hlinkClick action="ppaction://hlinksldjump" r:id="rId4"/>
              </a:rPr>
              <a:t>Active Record</a:t>
            </a:r>
            <a:r>
              <a:rPr lang="it" sz="1200"/>
              <a:t> richiedono uno strato aggiuntivo, che ha senso solo quando la logica del dominio è particolarmente complessa.</a:t>
            </a:r>
            <a:endParaRPr sz="1200"/>
          </a:p>
        </p:txBody>
      </p:sp>
      <p:sp>
        <p:nvSpPr>
          <p:cNvPr id="516" name="Google Shape;516;p7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quando (non) usarli</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0"/>
          <p:cNvSpPr txBox="1"/>
          <p:nvPr>
            <p:ph idx="4294967295" type="body"/>
          </p:nvPr>
        </p:nvSpPr>
        <p:spPr>
          <a:xfrm>
            <a:off x="460950" y="1121800"/>
            <a:ext cx="8118000" cy="22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accent5"/>
                </a:solidFill>
                <a:latin typeface="Courier New"/>
                <a:ea typeface="Courier New"/>
                <a:cs typeface="Courier New"/>
                <a:sym typeface="Courier New"/>
              </a:rPr>
              <a:t>public class</a:t>
            </a:r>
            <a:r>
              <a:rPr lang="it" sz="1200">
                <a:latin typeface="Courier New"/>
                <a:ea typeface="Courier New"/>
                <a:cs typeface="Courier New"/>
                <a:sym typeface="Courier New"/>
              </a:rPr>
              <a:t> Person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a:t>
            </a: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id;</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a:t>
            </a:r>
            <a:r>
              <a:rPr lang="it" sz="1200">
                <a:latin typeface="Courier New"/>
                <a:ea typeface="Courier New"/>
                <a:cs typeface="Courier New"/>
                <a:sym typeface="Courier New"/>
              </a:rPr>
              <a:t> String firstName;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private</a:t>
            </a:r>
            <a:r>
              <a:rPr lang="it" sz="1200">
                <a:latin typeface="Courier New"/>
                <a:ea typeface="Courier New"/>
                <a:cs typeface="Courier New"/>
                <a:sym typeface="Courier New"/>
              </a:rPr>
              <a:t> String lastName;</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public</a:t>
            </a:r>
            <a:r>
              <a:rPr lang="it" sz="1200">
                <a:latin typeface="Courier New"/>
                <a:ea typeface="Courier New"/>
                <a:cs typeface="Courier New"/>
                <a:sym typeface="Courier New"/>
              </a:rPr>
              <a:t> Person(</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id, String firstName, </a:t>
            </a:r>
            <a:r>
              <a:rPr lang="it" sz="1200">
                <a:latin typeface="Courier New"/>
                <a:ea typeface="Courier New"/>
                <a:cs typeface="Courier New"/>
                <a:sym typeface="Courier New"/>
              </a:rPr>
              <a:t>String lastName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.id = id;</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.firstName = firstName;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chemeClr val="accent5"/>
                </a:solidFill>
                <a:latin typeface="Courier New"/>
                <a:ea typeface="Courier New"/>
                <a:cs typeface="Courier New"/>
                <a:sym typeface="Courier New"/>
              </a:rPr>
              <a:t>this</a:t>
            </a:r>
            <a:r>
              <a:rPr lang="it" sz="1200">
                <a:latin typeface="Courier New"/>
                <a:ea typeface="Courier New"/>
                <a:cs typeface="Courier New"/>
                <a:sym typeface="Courier New"/>
              </a:rPr>
              <a:t>.lastName = lastName;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22" name="Google Shape;522;p8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esempio</a:t>
            </a:r>
            <a:endParaRPr/>
          </a:p>
        </p:txBody>
      </p:sp>
      <p:graphicFrame>
        <p:nvGraphicFramePr>
          <p:cNvPr id="523" name="Google Shape;523;p80"/>
          <p:cNvGraphicFramePr/>
          <p:nvPr/>
        </p:nvGraphicFramePr>
        <p:xfrm>
          <a:off x="2107050" y="3441475"/>
          <a:ext cx="3000000" cy="3000000"/>
        </p:xfrm>
        <a:graphic>
          <a:graphicData uri="http://schemas.openxmlformats.org/drawingml/2006/table">
            <a:tbl>
              <a:tblPr>
                <a:noFill/>
                <a:tableStyleId>{AB76CA41-C93A-4715-B317-91CE8366F534}</a:tableStyleId>
              </a:tblPr>
              <a:tblGrid>
                <a:gridCol w="1173325"/>
                <a:gridCol w="1699500"/>
                <a:gridCol w="1699475"/>
              </a:tblGrid>
              <a:tr h="396200">
                <a:tc gridSpan="3">
                  <a:txBody>
                    <a:bodyPr/>
                    <a:lstStyle/>
                    <a:p>
                      <a:pPr indent="0" lvl="0" marL="0" rtl="0" algn="ctr">
                        <a:spcBef>
                          <a:spcPts val="0"/>
                        </a:spcBef>
                        <a:spcAft>
                          <a:spcPts val="0"/>
                        </a:spcAft>
                        <a:buNone/>
                      </a:pPr>
                      <a:r>
                        <a:rPr lang="it">
                          <a:solidFill>
                            <a:schemeClr val="lt2"/>
                          </a:solidFill>
                          <a:latin typeface="Roboto"/>
                          <a:ea typeface="Roboto"/>
                          <a:cs typeface="Roboto"/>
                          <a:sym typeface="Roboto"/>
                        </a:rPr>
                        <a:t>Table people</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399375">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ID long (PK)</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first_name varchar</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last_name varchar</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1</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Mario</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Rossi</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2</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Simona</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t">
                          <a:solidFill>
                            <a:schemeClr val="lt2"/>
                          </a:solidFill>
                          <a:latin typeface="Roboto"/>
                          <a:ea typeface="Roboto"/>
                          <a:cs typeface="Roboto"/>
                          <a:sym typeface="Roboto"/>
                        </a:rPr>
                        <a:t>Bianchi</a:t>
                      </a:r>
                      <a:endParaRPr>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1"/>
          <p:cNvSpPr txBox="1"/>
          <p:nvPr>
            <p:ph idx="4294967295" type="body"/>
          </p:nvPr>
        </p:nvSpPr>
        <p:spPr>
          <a:xfrm>
            <a:off x="460950" y="722575"/>
            <a:ext cx="7861800" cy="432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PersonMapper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Map&lt;Long, Person&gt; loaded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HashMap&lt;&gt;(); </a:t>
            </a:r>
            <a:r>
              <a:rPr lang="it" sz="1000">
                <a:solidFill>
                  <a:schemeClr val="accent3"/>
                </a:solidFill>
                <a:latin typeface="Courier New"/>
                <a:ea typeface="Courier New"/>
                <a:cs typeface="Courier New"/>
                <a:sym typeface="Courier New"/>
              </a:rPr>
              <a:t>// </a:t>
            </a:r>
            <a:r>
              <a:rPr lang="it" sz="1000" u="sng">
                <a:solidFill>
                  <a:schemeClr val="accent3"/>
                </a:solidFill>
                <a:latin typeface="Courier New"/>
                <a:ea typeface="Courier New"/>
                <a:cs typeface="Courier New"/>
                <a:sym typeface="Courier New"/>
                <a:hlinkClick action="ppaction://hlinksldjump" r:id="rId3">
                  <a:extLst>
                    <a:ext uri="{A12FA001-AC4F-418D-AE19-62706E023703}">
                      <ahyp:hlinkClr val="tx"/>
                    </a:ext>
                  </a:extLst>
                </a:hlinkClick>
              </a:rPr>
              <a:t>Identity Map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    public</a:t>
            </a:r>
            <a:r>
              <a:rPr lang="it" sz="1000">
                <a:latin typeface="Courier New"/>
                <a:ea typeface="Courier New"/>
                <a:cs typeface="Courier New"/>
                <a:sym typeface="Courier New"/>
              </a:rPr>
              <a:t> Person 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Person p = loaded.get(id);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(p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3"/>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try</a:t>
            </a:r>
            <a:r>
              <a:rPr lang="it" sz="1000">
                <a:latin typeface="Courier New"/>
                <a:ea typeface="Courier New"/>
                <a:cs typeface="Courier New"/>
                <a:sym typeface="Courier New"/>
              </a:rPr>
              <a:t> {            </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ResultSet rs = ...;              </a:t>
            </a:r>
            <a:r>
              <a:rPr lang="it" sz="1000">
                <a:solidFill>
                  <a:schemeClr val="accent3"/>
                </a:solidFill>
                <a:latin typeface="Courier New"/>
                <a:ea typeface="Courier New"/>
                <a:cs typeface="Courier New"/>
                <a:sym typeface="Courier New"/>
              </a:rPr>
              <a:t>// Query here to retrieve person from database</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load(rs);                 </a:t>
            </a:r>
            <a:r>
              <a:rPr lang="it" sz="1000">
                <a:solidFill>
                  <a:schemeClr val="accent3"/>
                </a:solidFill>
                <a:latin typeface="Courier New"/>
                <a:ea typeface="Courier New"/>
                <a:cs typeface="Courier New"/>
                <a:sym typeface="Courier New"/>
              </a:rPr>
              <a:t>// Create object Person and store it in the map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catch</a:t>
            </a:r>
            <a:r>
              <a:rPr lang="it" sz="1000">
                <a:latin typeface="Courier New"/>
                <a:ea typeface="Courier New"/>
                <a:cs typeface="Courier New"/>
                <a:sym typeface="Courier New"/>
              </a:rPr>
              <a:t>(SQLException 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ApplicationException(e);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finally</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Do cleanup</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    private</a:t>
            </a:r>
            <a:r>
              <a:rPr lang="it" sz="1000">
                <a:latin typeface="Courier New"/>
                <a:ea typeface="Courier New"/>
                <a:cs typeface="Courier New"/>
                <a:sym typeface="Courier New"/>
              </a:rPr>
              <a:t> Person load(ResultSet rs)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SQLException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 rs.getLong(</a:t>
            </a:r>
            <a:r>
              <a:rPr lang="it" sz="1000">
                <a:solidFill>
                  <a:schemeClr val="accent2"/>
                </a:solidFill>
                <a:latin typeface="Courier New"/>
                <a:ea typeface="Courier New"/>
                <a:cs typeface="Courier New"/>
                <a:sym typeface="Courier New"/>
              </a:rPr>
              <a:t>"id"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(loaded.containsKey(id))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loaded.get(id);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String firstName = rs.getString(</a:t>
            </a:r>
            <a:r>
              <a:rPr lang="it" sz="1000">
                <a:solidFill>
                  <a:schemeClr val="accent2"/>
                </a:solidFill>
                <a:latin typeface="Courier New"/>
                <a:ea typeface="Courier New"/>
                <a:cs typeface="Courier New"/>
                <a:sym typeface="Courier New"/>
              </a:rPr>
              <a:t>"first_name"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String lastName = rs.getString(</a:t>
            </a:r>
            <a:r>
              <a:rPr lang="it" sz="1000">
                <a:solidFill>
                  <a:schemeClr val="accent2"/>
                </a:solidFill>
                <a:latin typeface="Courier New"/>
                <a:ea typeface="Courier New"/>
                <a:cs typeface="Courier New"/>
                <a:sym typeface="Courier New"/>
              </a:rPr>
              <a:t>"last_name"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Person p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Person(id, firstName, lastName);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loaded.put(id, 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529" name="Google Shape;529;p8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esempio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4294967295" type="body"/>
          </p:nvPr>
        </p:nvSpPr>
        <p:spPr>
          <a:xfrm>
            <a:off x="460950" y="1121800"/>
            <a:ext cx="82221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Una classe che è una superclasse di tutte le altre classi nel suo strato.</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È utile quando tutti gli oggetti di uno strato hanno dei metodi in comune e non si vuole che vengano duplicati in tutto il sistema.</a:t>
            </a:r>
            <a:endParaRPr sz="1200"/>
          </a:p>
          <a:p>
            <a:pPr indent="-304800" lvl="0" marL="457200" rtl="0" algn="l">
              <a:spcBef>
                <a:spcPts val="0"/>
              </a:spcBef>
              <a:spcAft>
                <a:spcPts val="0"/>
              </a:spcAft>
              <a:buSzPts val="1200"/>
              <a:buChar char="●"/>
            </a:pPr>
            <a:r>
              <a:rPr lang="it" sz="1200"/>
              <a:t>In questo caso, tutti questi metodi possono essere spostati in un Layer Supertype comune.</a:t>
            </a:r>
            <a:endParaRPr sz="1200"/>
          </a:p>
        </p:txBody>
      </p:sp>
      <p:sp>
        <p:nvSpPr>
          <p:cNvPr id="119" name="Google Shape;119;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Layer Supertype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2"/>
          <p:cNvSpPr/>
          <p:nvPr/>
        </p:nvSpPr>
        <p:spPr>
          <a:xfrm>
            <a:off x="5449925" y="2138750"/>
            <a:ext cx="2487900" cy="295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2"/>
          <p:cNvSpPr/>
          <p:nvPr/>
        </p:nvSpPr>
        <p:spPr>
          <a:xfrm>
            <a:off x="1563725" y="2138750"/>
            <a:ext cx="3036300" cy="295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36" name="Google Shape;536;p82"/>
          <p:cNvSpPr txBox="1"/>
          <p:nvPr>
            <p:ph idx="4294967295" type="body"/>
          </p:nvPr>
        </p:nvSpPr>
        <p:spPr>
          <a:xfrm>
            <a:off x="460950" y="817000"/>
            <a:ext cx="8222100" cy="81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Nell’esempio il codice del metodo </a:t>
            </a:r>
            <a:r>
              <a:rPr lang="it" sz="1200">
                <a:latin typeface="Courier New"/>
                <a:ea typeface="Courier New"/>
                <a:cs typeface="Courier New"/>
                <a:sym typeface="Courier New"/>
              </a:rPr>
              <a:t>find</a:t>
            </a:r>
            <a:r>
              <a:rPr lang="it" sz="1200"/>
              <a:t> è abbastanza semplice, ma potrebbe essere ripetuto nel caso in cui ci sia la necessità di aggiungere diversi metodi di ricerca.</a:t>
            </a:r>
            <a:endParaRPr sz="1200"/>
          </a:p>
          <a:p>
            <a:pPr indent="-304800" lvl="0" marL="457200" rtl="0" algn="l">
              <a:spcBef>
                <a:spcPts val="0"/>
              </a:spcBef>
              <a:spcAft>
                <a:spcPts val="0"/>
              </a:spcAft>
              <a:buSzPts val="1200"/>
              <a:buChar char="●"/>
            </a:pPr>
            <a:r>
              <a:rPr lang="it" sz="1200"/>
              <a:t>In questi casi potrebbe essere utile</a:t>
            </a:r>
            <a:r>
              <a:rPr lang="it" sz="1200"/>
              <a:t> separare l’interfaccia dei metodi di ricerca e i Data Mapper.</a:t>
            </a:r>
            <a:endParaRPr sz="1200"/>
          </a:p>
        </p:txBody>
      </p:sp>
      <p:sp>
        <p:nvSpPr>
          <p:cNvPr id="537" name="Google Shape;537;p8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discussione esempio</a:t>
            </a:r>
            <a:endParaRPr/>
          </a:p>
        </p:txBody>
      </p:sp>
      <p:graphicFrame>
        <p:nvGraphicFramePr>
          <p:cNvPr id="538" name="Google Shape;538;p82"/>
          <p:cNvGraphicFramePr/>
          <p:nvPr/>
        </p:nvGraphicFramePr>
        <p:xfrm>
          <a:off x="2258213" y="2271405"/>
          <a:ext cx="3000000" cy="3000000"/>
        </p:xfrm>
        <a:graphic>
          <a:graphicData uri="http://schemas.openxmlformats.org/drawingml/2006/table">
            <a:tbl>
              <a:tblPr>
                <a:noFill/>
                <a:tableStyleId>{AB76CA41-C93A-4715-B317-91CE8366F534}</a:tableStyleId>
              </a:tblPr>
              <a:tblGrid>
                <a:gridCol w="1397775"/>
              </a:tblGrid>
              <a:tr h="3331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DomainObject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7000">
                <a:tc>
                  <a:txBody>
                    <a:bodyPr/>
                    <a:lstStyle/>
                    <a:p>
                      <a:pPr indent="0" lvl="0" marL="0" rtl="0" algn="l">
                        <a:spcBef>
                          <a:spcPts val="0"/>
                        </a:spcBef>
                        <a:spcAft>
                          <a:spcPts val="0"/>
                        </a:spcAft>
                        <a:buNone/>
                      </a:pPr>
                      <a:r>
                        <a:rPr b="1" lang="it" sz="1000">
                          <a:solidFill>
                            <a:schemeClr val="lt2"/>
                          </a:solidFill>
                          <a:latin typeface="Courier New"/>
                          <a:ea typeface="Courier New"/>
                          <a:cs typeface="Courier New"/>
                          <a:sym typeface="Courier New"/>
                        </a:rPr>
                        <a:t>id: </a:t>
                      </a:r>
                      <a:r>
                        <a:rPr lang="it" sz="1000">
                          <a:solidFill>
                            <a:schemeClr val="accent5"/>
                          </a:solidFill>
                          <a:latin typeface="Courier New"/>
                          <a:ea typeface="Courier New"/>
                          <a:cs typeface="Courier New"/>
                          <a:sym typeface="Courier New"/>
                        </a:rPr>
                        <a:t>long</a:t>
                      </a:r>
                      <a:endParaRPr b="1"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39" name="Google Shape;539;p82"/>
          <p:cNvSpPr/>
          <p:nvPr/>
        </p:nvSpPr>
        <p:spPr>
          <a:xfrm>
            <a:off x="2956975" y="4319550"/>
            <a:ext cx="1378500" cy="666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PersonFinderInterface</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find(id)</a:t>
            </a:r>
            <a:endParaRPr sz="1000">
              <a:solidFill>
                <a:schemeClr val="lt2"/>
              </a:solidFill>
              <a:latin typeface="Courier New"/>
              <a:ea typeface="Courier New"/>
              <a:cs typeface="Courier New"/>
              <a:sym typeface="Courier New"/>
            </a:endParaRPr>
          </a:p>
        </p:txBody>
      </p:sp>
      <p:sp>
        <p:nvSpPr>
          <p:cNvPr id="540" name="Google Shape;540;p82"/>
          <p:cNvSpPr/>
          <p:nvPr/>
        </p:nvSpPr>
        <p:spPr>
          <a:xfrm>
            <a:off x="3076825" y="3625350"/>
            <a:ext cx="1138800" cy="508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a:t>
            </a:r>
            <a:endParaRPr sz="1200">
              <a:solidFill>
                <a:schemeClr val="lt2"/>
              </a:solidFill>
              <a:latin typeface="Courier New"/>
              <a:ea typeface="Courier New"/>
              <a:cs typeface="Courier New"/>
              <a:sym typeface="Courier New"/>
            </a:endParaRPr>
          </a:p>
        </p:txBody>
      </p:sp>
      <p:sp>
        <p:nvSpPr>
          <p:cNvPr id="541" name="Google Shape;541;p82"/>
          <p:cNvSpPr/>
          <p:nvPr/>
        </p:nvSpPr>
        <p:spPr>
          <a:xfrm>
            <a:off x="1698450" y="3625350"/>
            <a:ext cx="1138800" cy="508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Order</a:t>
            </a:r>
            <a:endParaRPr sz="1200">
              <a:solidFill>
                <a:schemeClr val="lt2"/>
              </a:solidFill>
              <a:latin typeface="Courier New"/>
              <a:ea typeface="Courier New"/>
              <a:cs typeface="Courier New"/>
              <a:sym typeface="Courier New"/>
            </a:endParaRPr>
          </a:p>
        </p:txBody>
      </p:sp>
      <p:cxnSp>
        <p:nvCxnSpPr>
          <p:cNvPr id="542" name="Google Shape;542;p82"/>
          <p:cNvCxnSpPr>
            <a:stCxn id="541" idx="0"/>
            <a:endCxn id="540" idx="0"/>
          </p:cNvCxnSpPr>
          <p:nvPr/>
        </p:nvCxnSpPr>
        <p:spPr>
          <a:xfrm flipH="1" rot="-5400000">
            <a:off x="2956800" y="2936400"/>
            <a:ext cx="600" cy="1378500"/>
          </a:xfrm>
          <a:prstGeom prst="bentConnector3">
            <a:avLst>
              <a:gd fmla="val -39687500" name="adj1"/>
            </a:avLst>
          </a:prstGeom>
          <a:noFill/>
          <a:ln cap="flat" cmpd="sng" w="9525">
            <a:solidFill>
              <a:schemeClr val="dk1"/>
            </a:solidFill>
            <a:prstDash val="solid"/>
            <a:round/>
            <a:headEnd len="med" w="med" type="none"/>
            <a:tailEnd len="med" w="med" type="none"/>
          </a:ln>
        </p:spPr>
      </p:cxnSp>
      <p:cxnSp>
        <p:nvCxnSpPr>
          <p:cNvPr id="543" name="Google Shape;543;p82"/>
          <p:cNvCxnSpPr/>
          <p:nvPr/>
        </p:nvCxnSpPr>
        <p:spPr>
          <a:xfrm flipH="1" rot="10800000">
            <a:off x="2967600" y="3029325"/>
            <a:ext cx="6900" cy="357600"/>
          </a:xfrm>
          <a:prstGeom prst="straightConnector1">
            <a:avLst/>
          </a:prstGeom>
          <a:noFill/>
          <a:ln cap="flat" cmpd="sng" w="9525">
            <a:solidFill>
              <a:schemeClr val="dk1"/>
            </a:solidFill>
            <a:prstDash val="solid"/>
            <a:round/>
            <a:headEnd len="med" w="med" type="none"/>
            <a:tailEnd len="med" w="med" type="triangle"/>
          </a:ln>
        </p:spPr>
      </p:cxnSp>
      <p:sp>
        <p:nvSpPr>
          <p:cNvPr id="544" name="Google Shape;544;p82"/>
          <p:cNvSpPr/>
          <p:nvPr/>
        </p:nvSpPr>
        <p:spPr>
          <a:xfrm>
            <a:off x="2956950" y="3103625"/>
            <a:ext cx="1138800" cy="3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inherit from</a:t>
            </a:r>
            <a:endParaRPr sz="1000">
              <a:solidFill>
                <a:schemeClr val="lt2"/>
              </a:solidFill>
              <a:latin typeface="Courier New"/>
              <a:ea typeface="Courier New"/>
              <a:cs typeface="Courier New"/>
              <a:sym typeface="Courier New"/>
            </a:endParaRPr>
          </a:p>
        </p:txBody>
      </p:sp>
      <p:cxnSp>
        <p:nvCxnSpPr>
          <p:cNvPr id="545" name="Google Shape;545;p82"/>
          <p:cNvCxnSpPr>
            <a:stCxn id="541" idx="2"/>
            <a:endCxn id="539" idx="1"/>
          </p:cNvCxnSpPr>
          <p:nvPr/>
        </p:nvCxnSpPr>
        <p:spPr>
          <a:xfrm flipH="1" rot="-5400000">
            <a:off x="2352900" y="4048800"/>
            <a:ext cx="519000" cy="689100"/>
          </a:xfrm>
          <a:prstGeom prst="bentConnector2">
            <a:avLst/>
          </a:prstGeom>
          <a:noFill/>
          <a:ln cap="flat" cmpd="sng" w="9525">
            <a:solidFill>
              <a:schemeClr val="dk1"/>
            </a:solidFill>
            <a:prstDash val="dash"/>
            <a:round/>
            <a:headEnd len="med" w="med" type="none"/>
            <a:tailEnd len="med" w="med" type="stealth"/>
          </a:ln>
        </p:spPr>
      </p:cxnSp>
      <p:sp>
        <p:nvSpPr>
          <p:cNvPr id="546" name="Google Shape;546;p82"/>
          <p:cNvSpPr/>
          <p:nvPr/>
        </p:nvSpPr>
        <p:spPr>
          <a:xfrm>
            <a:off x="2334425" y="4342950"/>
            <a:ext cx="519900" cy="3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call</a:t>
            </a:r>
            <a:endParaRPr sz="1000">
              <a:solidFill>
                <a:schemeClr val="lt2"/>
              </a:solidFill>
              <a:latin typeface="Courier New"/>
              <a:ea typeface="Courier New"/>
              <a:cs typeface="Courier New"/>
              <a:sym typeface="Courier New"/>
            </a:endParaRPr>
          </a:p>
        </p:txBody>
      </p:sp>
      <p:graphicFrame>
        <p:nvGraphicFramePr>
          <p:cNvPr id="547" name="Google Shape;547;p82"/>
          <p:cNvGraphicFramePr/>
          <p:nvPr/>
        </p:nvGraphicFramePr>
        <p:xfrm>
          <a:off x="5587163" y="2271405"/>
          <a:ext cx="3000000" cy="3000000"/>
        </p:xfrm>
        <a:graphic>
          <a:graphicData uri="http://schemas.openxmlformats.org/drawingml/2006/table">
            <a:tbl>
              <a:tblPr>
                <a:noFill/>
                <a:tableStyleId>{AB76CA41-C93A-4715-B317-91CE8366F534}</a:tableStyleId>
              </a:tblPr>
              <a:tblGrid>
                <a:gridCol w="2235675"/>
              </a:tblGrid>
              <a:tr h="3733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AbstractMapper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97250">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insert</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update</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protected</a:t>
                      </a:r>
                      <a:r>
                        <a:rPr lang="it" sz="1000">
                          <a:solidFill>
                            <a:schemeClr val="lt2"/>
                          </a:solidFill>
                          <a:latin typeface="Courier New"/>
                          <a:ea typeface="Courier New"/>
                          <a:cs typeface="Courier New"/>
                          <a:sym typeface="Courier New"/>
                        </a:rPr>
                        <a:t> genericFind(id)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protected</a:t>
                      </a:r>
                      <a:r>
                        <a:rPr lang="it" sz="1000">
                          <a:solidFill>
                            <a:schemeClr val="lt2"/>
                          </a:solidFill>
                          <a:latin typeface="Courier New"/>
                          <a:ea typeface="Courier New"/>
                          <a:cs typeface="Courier New"/>
                          <a:sym typeface="Courier New"/>
                        </a:rPr>
                        <a:t> load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protected abstract</a:t>
                      </a:r>
                      <a:r>
                        <a:rPr i="1"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doLoad</a:t>
                      </a:r>
                      <a:endParaRPr b="1"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548" name="Google Shape;548;p82"/>
          <p:cNvGraphicFramePr/>
          <p:nvPr/>
        </p:nvGraphicFramePr>
        <p:xfrm>
          <a:off x="5745638" y="4193305"/>
          <a:ext cx="3000000" cy="3000000"/>
        </p:xfrm>
        <a:graphic>
          <a:graphicData uri="http://schemas.openxmlformats.org/drawingml/2006/table">
            <a:tbl>
              <a:tblPr>
                <a:noFill/>
                <a:tableStyleId>{AB76CA41-C93A-4715-B317-91CE8366F534}</a:tableStyleId>
              </a:tblPr>
              <a:tblGrid>
                <a:gridCol w="1860550"/>
              </a:tblGrid>
              <a:tr h="373300">
                <a:tc>
                  <a:txBody>
                    <a:bodyPr/>
                    <a:lstStyle/>
                    <a:p>
                      <a:pPr indent="0" lvl="0" marL="0" rtl="0" algn="ctr">
                        <a:spcBef>
                          <a:spcPts val="0"/>
                        </a:spcBef>
                        <a:spcAft>
                          <a:spcPts val="0"/>
                        </a:spcAft>
                        <a:buNone/>
                      </a:pPr>
                      <a:r>
                        <a:rPr lang="it" sz="1200">
                          <a:solidFill>
                            <a:schemeClr val="lt2"/>
                          </a:solidFill>
                          <a:latin typeface="Courier New"/>
                          <a:ea typeface="Courier New"/>
                          <a:cs typeface="Courier New"/>
                          <a:sym typeface="Courier New"/>
                        </a:rPr>
                        <a:t>Person</a:t>
                      </a:r>
                      <a:r>
                        <a:rPr lang="it" sz="1200">
                          <a:solidFill>
                            <a:schemeClr val="lt2"/>
                          </a:solidFill>
                          <a:latin typeface="Courier New"/>
                          <a:ea typeface="Courier New"/>
                          <a:cs typeface="Courier New"/>
                          <a:sym typeface="Courier New"/>
                        </a:rPr>
                        <a:t>Mapper</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5725">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find(id)</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protected</a:t>
                      </a:r>
                      <a:r>
                        <a:rPr lang="it" sz="1000">
                          <a:solidFill>
                            <a:schemeClr val="lt2"/>
                          </a:solidFill>
                          <a:latin typeface="Courier New"/>
                          <a:ea typeface="Courier New"/>
                          <a:cs typeface="Courier New"/>
                          <a:sym typeface="Courier New"/>
                        </a:rPr>
                        <a:t> doLoad</a:t>
                      </a:r>
                      <a:endParaRPr b="1"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49" name="Google Shape;549;p82"/>
          <p:cNvSpPr/>
          <p:nvPr/>
        </p:nvSpPr>
        <p:spPr>
          <a:xfrm>
            <a:off x="6578450" y="3893825"/>
            <a:ext cx="1138800" cy="3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inherit from</a:t>
            </a:r>
            <a:endParaRPr sz="1000">
              <a:solidFill>
                <a:schemeClr val="lt2"/>
              </a:solidFill>
              <a:latin typeface="Courier New"/>
              <a:ea typeface="Courier New"/>
              <a:cs typeface="Courier New"/>
              <a:sym typeface="Courier New"/>
            </a:endParaRPr>
          </a:p>
        </p:txBody>
      </p:sp>
      <p:cxnSp>
        <p:nvCxnSpPr>
          <p:cNvPr id="550" name="Google Shape;550;p82"/>
          <p:cNvCxnSpPr/>
          <p:nvPr/>
        </p:nvCxnSpPr>
        <p:spPr>
          <a:xfrm rot="10800000">
            <a:off x="6670075" y="3758600"/>
            <a:ext cx="2400" cy="434700"/>
          </a:xfrm>
          <a:prstGeom prst="straightConnector1">
            <a:avLst/>
          </a:prstGeom>
          <a:noFill/>
          <a:ln cap="flat" cmpd="sng" w="9525">
            <a:solidFill>
              <a:schemeClr val="dk1"/>
            </a:solidFill>
            <a:prstDash val="solid"/>
            <a:round/>
            <a:headEnd len="med" w="med" type="none"/>
            <a:tailEnd len="med" w="med" type="triangle"/>
          </a:ln>
        </p:spPr>
      </p:cxnSp>
      <p:cxnSp>
        <p:nvCxnSpPr>
          <p:cNvPr id="551" name="Google Shape;551;p82"/>
          <p:cNvCxnSpPr>
            <a:endCxn id="539" idx="3"/>
          </p:cNvCxnSpPr>
          <p:nvPr/>
        </p:nvCxnSpPr>
        <p:spPr>
          <a:xfrm rot="10800000">
            <a:off x="4335475" y="4652700"/>
            <a:ext cx="1401900" cy="3300"/>
          </a:xfrm>
          <a:prstGeom prst="straightConnector1">
            <a:avLst/>
          </a:prstGeom>
          <a:noFill/>
          <a:ln cap="flat" cmpd="sng" w="9525">
            <a:solidFill>
              <a:schemeClr val="dk1"/>
            </a:solidFill>
            <a:prstDash val="dash"/>
            <a:round/>
            <a:headEnd len="med" w="med" type="none"/>
            <a:tailEnd len="med" w="med" type="triangle"/>
          </a:ln>
        </p:spPr>
      </p:cxnSp>
      <p:sp>
        <p:nvSpPr>
          <p:cNvPr id="552" name="Google Shape;552;p82"/>
          <p:cNvSpPr/>
          <p:nvPr/>
        </p:nvSpPr>
        <p:spPr>
          <a:xfrm>
            <a:off x="4482250" y="4356150"/>
            <a:ext cx="1138800" cy="3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implement</a:t>
            </a:r>
            <a:endParaRPr sz="1000">
              <a:solidFill>
                <a:schemeClr val="lt2"/>
              </a:solidFill>
              <a:latin typeface="Courier New"/>
              <a:ea typeface="Courier New"/>
              <a:cs typeface="Courier New"/>
              <a:sym typeface="Courier New"/>
            </a:endParaRPr>
          </a:p>
        </p:txBody>
      </p:sp>
      <p:sp>
        <p:nvSpPr>
          <p:cNvPr id="553" name="Google Shape;553;p82"/>
          <p:cNvSpPr txBox="1"/>
          <p:nvPr/>
        </p:nvSpPr>
        <p:spPr>
          <a:xfrm>
            <a:off x="2083325" y="1833788"/>
            <a:ext cx="1997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accent5"/>
                </a:solidFill>
                <a:latin typeface="Courier New"/>
                <a:ea typeface="Courier New"/>
                <a:cs typeface="Courier New"/>
                <a:sym typeface="Courier New"/>
              </a:rPr>
              <a:t>package</a:t>
            </a:r>
            <a:r>
              <a:rPr lang="it" sz="1000">
                <a:solidFill>
                  <a:schemeClr val="lt2"/>
                </a:solidFill>
                <a:latin typeface="Courier New"/>
                <a:ea typeface="Courier New"/>
                <a:cs typeface="Courier New"/>
                <a:sym typeface="Courier New"/>
              </a:rPr>
              <a:t> domain</a:t>
            </a:r>
            <a:endParaRPr sz="1000">
              <a:solidFill>
                <a:schemeClr val="lt2"/>
              </a:solidFill>
              <a:latin typeface="Courier New"/>
              <a:ea typeface="Courier New"/>
              <a:cs typeface="Courier New"/>
              <a:sym typeface="Courier New"/>
            </a:endParaRPr>
          </a:p>
        </p:txBody>
      </p:sp>
      <p:sp>
        <p:nvSpPr>
          <p:cNvPr id="554" name="Google Shape;554;p82"/>
          <p:cNvSpPr txBox="1"/>
          <p:nvPr/>
        </p:nvSpPr>
        <p:spPr>
          <a:xfrm>
            <a:off x="5677375" y="1833788"/>
            <a:ext cx="1997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000">
                <a:solidFill>
                  <a:schemeClr val="accent5"/>
                </a:solidFill>
                <a:latin typeface="Courier New"/>
                <a:ea typeface="Courier New"/>
                <a:cs typeface="Courier New"/>
                <a:sym typeface="Courier New"/>
              </a:rPr>
              <a:t>package</a:t>
            </a:r>
            <a:r>
              <a:rPr lang="it" sz="1000">
                <a:solidFill>
                  <a:schemeClr val="lt2"/>
                </a:solidFill>
                <a:latin typeface="Courier New"/>
                <a:ea typeface="Courier New"/>
                <a:cs typeface="Courier New"/>
                <a:sym typeface="Courier New"/>
              </a:rPr>
              <a:t> mapper</a:t>
            </a:r>
            <a:endParaRPr sz="1000">
              <a:solidFill>
                <a:schemeClr val="lt2"/>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esempio (1)</a:t>
            </a:r>
            <a:endParaRPr/>
          </a:p>
        </p:txBody>
      </p:sp>
      <p:sp>
        <p:nvSpPr>
          <p:cNvPr id="560" name="Google Shape;560;p83"/>
          <p:cNvSpPr txBox="1"/>
          <p:nvPr>
            <p:ph idx="4294967295" type="body"/>
          </p:nvPr>
        </p:nvSpPr>
        <p:spPr>
          <a:xfrm>
            <a:off x="460950" y="722575"/>
            <a:ext cx="7861800" cy="432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abstract class</a:t>
            </a:r>
            <a:r>
              <a:rPr lang="it" sz="1000">
                <a:latin typeface="Courier New"/>
                <a:ea typeface="Courier New"/>
                <a:cs typeface="Courier New"/>
                <a:sym typeface="Courier New"/>
              </a:rPr>
              <a:t> AbstractMapper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Map&lt;Long, DomainObject&gt; loaded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HashMap&lt;&gt;(); </a:t>
            </a:r>
            <a:r>
              <a:rPr lang="it" sz="1000">
                <a:solidFill>
                  <a:schemeClr val="accent3"/>
                </a:solidFill>
                <a:latin typeface="Courier New"/>
                <a:ea typeface="Courier New"/>
                <a:cs typeface="Courier New"/>
                <a:sym typeface="Courier New"/>
              </a:rPr>
              <a:t>// </a:t>
            </a:r>
            <a:r>
              <a:rPr lang="it" sz="1000" u="sng">
                <a:solidFill>
                  <a:schemeClr val="accent3"/>
                </a:solidFill>
                <a:latin typeface="Courier New"/>
                <a:ea typeface="Courier New"/>
                <a:cs typeface="Courier New"/>
                <a:sym typeface="Courier New"/>
                <a:hlinkClick action="ppaction://hlinksldjump" r:id="rId3">
                  <a:extLst>
                    <a:ext uri="{A12FA001-AC4F-418D-AE19-62706E023703}">
                      <ahyp:hlinkClr val="tx"/>
                    </a:ext>
                  </a:extLst>
                </a:hlinkClick>
              </a:rPr>
              <a:t>Identity Map</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a:t>
            </a:r>
            <a:r>
              <a:rPr lang="it" sz="1000">
                <a:latin typeface="Courier New"/>
                <a:ea typeface="Courier New"/>
                <a:cs typeface="Courier New"/>
                <a:sym typeface="Courier New"/>
              </a:rPr>
              <a:t> DomainObject load(ResultSet rs)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SQLException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 rs.getLong(</a:t>
            </a:r>
            <a:r>
              <a:rPr lang="it" sz="1000">
                <a:solidFill>
                  <a:schemeClr val="accent2"/>
                </a:solidFill>
                <a:latin typeface="Courier New"/>
                <a:ea typeface="Courier New"/>
                <a:cs typeface="Courier New"/>
                <a:sym typeface="Courier New"/>
              </a:rPr>
              <a:t>"id"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(loaded.containsKey(id))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loaded.get(id);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DomainObject obj = doLoad(id, rs);</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loaded.put(id, obj);</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obj;</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a:t>
            </a:r>
            <a:r>
              <a:rPr lang="it" sz="1000">
                <a:latin typeface="Courier New"/>
                <a:ea typeface="Courier New"/>
                <a:cs typeface="Courier New"/>
                <a:sym typeface="Courier New"/>
              </a:rPr>
              <a:t> DomainObject genericFind(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DomainObject obj = loaded.get(id);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(obj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obj;</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try</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String query = getQuery();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ResultSet rs = ...;              </a:t>
            </a:r>
            <a:r>
              <a:rPr lang="it" sz="1000">
                <a:solidFill>
                  <a:schemeClr val="accent3"/>
                </a:solidFill>
                <a:latin typeface="Courier New"/>
                <a:ea typeface="Courier New"/>
                <a:cs typeface="Courier New"/>
                <a:sym typeface="Courier New"/>
              </a:rPr>
              <a:t>// Query here to retrieve person from database</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load(rs);                 </a:t>
            </a:r>
            <a:r>
              <a:rPr lang="it" sz="1000">
                <a:solidFill>
                  <a:schemeClr val="accent3"/>
                </a:solidFill>
                <a:latin typeface="Courier New"/>
                <a:ea typeface="Courier New"/>
                <a:cs typeface="Courier New"/>
                <a:sym typeface="Courier New"/>
              </a:rPr>
              <a:t>// Create object Person and store it in the map</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catch</a:t>
            </a:r>
            <a:r>
              <a:rPr lang="it" sz="1000">
                <a:latin typeface="Courier New"/>
                <a:ea typeface="Courier New"/>
                <a:cs typeface="Courier New"/>
                <a:sym typeface="Courier New"/>
              </a:rPr>
              <a:t>(SQLException 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ApplicationException(e);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 </a:t>
            </a:r>
            <a:r>
              <a:rPr lang="it" sz="1000">
                <a:solidFill>
                  <a:schemeClr val="accent5"/>
                </a:solidFill>
                <a:latin typeface="Courier New"/>
                <a:ea typeface="Courier New"/>
                <a:cs typeface="Courier New"/>
                <a:sym typeface="Courier New"/>
              </a:rPr>
              <a:t>finally</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Do cleanup</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abstract</a:t>
            </a:r>
            <a:r>
              <a:rPr lang="it" sz="1000">
                <a:latin typeface="Courier New"/>
                <a:ea typeface="Courier New"/>
                <a:cs typeface="Courier New"/>
                <a:sym typeface="Courier New"/>
              </a:rPr>
              <a:t> String getQuery();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 abstract</a:t>
            </a:r>
            <a:r>
              <a:rPr lang="it" sz="1000">
                <a:latin typeface="Courier New"/>
                <a:ea typeface="Courier New"/>
                <a:cs typeface="Courier New"/>
                <a:sym typeface="Courier New"/>
              </a:rPr>
              <a:t> DomainObject doLoad(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ResultSet rs)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SQLException;</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Data Mapper: esempio (2)</a:t>
            </a:r>
            <a:endParaRPr/>
          </a:p>
        </p:txBody>
      </p:sp>
      <p:sp>
        <p:nvSpPr>
          <p:cNvPr id="566" name="Google Shape;566;p84"/>
          <p:cNvSpPr txBox="1"/>
          <p:nvPr>
            <p:ph idx="4294967295" type="body"/>
          </p:nvPr>
        </p:nvSpPr>
        <p:spPr>
          <a:xfrm>
            <a:off x="460950" y="722575"/>
            <a:ext cx="7861800" cy="432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latin typeface="Courier New"/>
                <a:ea typeface="Courier New"/>
                <a:cs typeface="Courier New"/>
                <a:sym typeface="Courier New"/>
              </a:rPr>
              <a:t> PersonFinder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Person 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DomainObject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firstName;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latin typeface="Courier New"/>
                <a:ea typeface="Courier New"/>
                <a:cs typeface="Courier New"/>
                <a:sym typeface="Courier New"/>
              </a:rPr>
              <a:t> String lastName;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String firstName, String lastName)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super</a:t>
            </a:r>
            <a:r>
              <a:rPr lang="it" sz="1000">
                <a:latin typeface="Courier New"/>
                <a:ea typeface="Courier New"/>
                <a:cs typeface="Courier New"/>
                <a:sym typeface="Courier New"/>
              </a:rPr>
              <a:t>(id);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.firstName = firstName;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.lastName = lastName;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DomainObject { </a:t>
            </a:r>
            <a:r>
              <a:rPr lang="it" sz="1000">
                <a:solidFill>
                  <a:schemeClr val="accent3"/>
                </a:solidFill>
                <a:latin typeface="Courier New"/>
                <a:ea typeface="Courier New"/>
                <a:cs typeface="Courier New"/>
                <a:sym typeface="Courier New"/>
              </a:rPr>
              <a:t>// </a:t>
            </a:r>
            <a:r>
              <a:rPr lang="it" sz="1000" u="sng">
                <a:solidFill>
                  <a:schemeClr val="accent3"/>
                </a:solidFill>
                <a:latin typeface="Courier New"/>
                <a:ea typeface="Courier New"/>
                <a:cs typeface="Courier New"/>
                <a:sym typeface="Courier New"/>
                <a:hlinkClick action="ppaction://hlinksldjump" r:id="rId3">
                  <a:extLst>
                    <a:ext uri="{A12FA001-AC4F-418D-AE19-62706E023703}">
                      <ahyp:hlinkClr val="tx"/>
                    </a:ext>
                  </a:extLst>
                </a:hlinkClick>
              </a:rPr>
              <a:t>Layer Supertype</a:t>
            </a:r>
            <a:endParaRPr sz="10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long</a:t>
            </a:r>
            <a:r>
              <a:rPr lang="it" sz="1000">
                <a:latin typeface="Courier New"/>
                <a:ea typeface="Courier New"/>
                <a:cs typeface="Courier New"/>
                <a:sym typeface="Courier New"/>
              </a:rPr>
              <a:t> 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DomainObject(</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.id = id;</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PersonMapper </a:t>
            </a:r>
            <a:r>
              <a:rPr lang="it" sz="1000">
                <a:solidFill>
                  <a:schemeClr val="accent5"/>
                </a:solidFill>
                <a:latin typeface="Courier New"/>
                <a:ea typeface="Courier New"/>
                <a:cs typeface="Courier New"/>
                <a:sym typeface="Courier New"/>
              </a:rPr>
              <a:t>extends</a:t>
            </a:r>
            <a:r>
              <a:rPr lang="it" sz="1000">
                <a:latin typeface="Courier New"/>
                <a:ea typeface="Courier New"/>
                <a:cs typeface="Courier New"/>
                <a:sym typeface="Courier New"/>
              </a:rPr>
              <a:t> AbstractMapper </a:t>
            </a:r>
            <a:r>
              <a:rPr lang="it" sz="1000">
                <a:solidFill>
                  <a:schemeClr val="accent5"/>
                </a:solidFill>
                <a:latin typeface="Courier New"/>
                <a:ea typeface="Courier New"/>
                <a:cs typeface="Courier New"/>
                <a:sym typeface="Courier New"/>
              </a:rPr>
              <a:t>implements</a:t>
            </a:r>
            <a:r>
              <a:rPr lang="it" sz="1000">
                <a:latin typeface="Courier New"/>
                <a:ea typeface="Courier New"/>
                <a:cs typeface="Courier New"/>
                <a:sym typeface="Courier New"/>
              </a:rPr>
              <a:t> PersonFinder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    protected </a:t>
            </a:r>
            <a:r>
              <a:rPr lang="it" sz="1000">
                <a:latin typeface="Courier New"/>
                <a:ea typeface="Courier New"/>
                <a:cs typeface="Courier New"/>
                <a:sym typeface="Courier New"/>
              </a:rPr>
              <a:t>DomainObject doLoad(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ResultSet rs) </a:t>
            </a:r>
            <a:r>
              <a:rPr lang="it" sz="1000">
                <a:solidFill>
                  <a:schemeClr val="accent5"/>
                </a:solidFill>
                <a:latin typeface="Courier New"/>
                <a:ea typeface="Courier New"/>
                <a:cs typeface="Courier New"/>
                <a:sym typeface="Courier New"/>
              </a:rPr>
              <a:t>throws</a:t>
            </a:r>
            <a:r>
              <a:rPr lang="it" sz="1000">
                <a:latin typeface="Courier New"/>
                <a:ea typeface="Courier New"/>
                <a:cs typeface="Courier New"/>
                <a:sym typeface="Courier New"/>
              </a:rPr>
              <a:t> SQLException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latin typeface="Courier New"/>
                <a:ea typeface="Courier New"/>
                <a:cs typeface="Courier New"/>
                <a:sym typeface="Courier New"/>
              </a:rPr>
              <a:t> Person(id, </a:t>
            </a:r>
            <a:r>
              <a:rPr lang="it" sz="1000">
                <a:latin typeface="Courier New"/>
                <a:ea typeface="Courier New"/>
                <a:cs typeface="Courier New"/>
                <a:sym typeface="Courier New"/>
              </a:rPr>
              <a:t>rs.getString(</a:t>
            </a:r>
            <a:r>
              <a:rPr lang="it" sz="1000">
                <a:solidFill>
                  <a:schemeClr val="accent2"/>
                </a:solidFill>
                <a:latin typeface="Courier New"/>
                <a:ea typeface="Courier New"/>
                <a:cs typeface="Courier New"/>
                <a:sym typeface="Courier New"/>
              </a:rPr>
              <a:t>"first_name"</a:t>
            </a:r>
            <a:r>
              <a:rPr lang="it" sz="1000">
                <a:latin typeface="Courier New"/>
                <a:ea typeface="Courier New"/>
                <a:cs typeface="Courier New"/>
                <a:sym typeface="Courier New"/>
              </a:rPr>
              <a:t>)</a:t>
            </a:r>
            <a:r>
              <a:rPr lang="it" sz="1000">
                <a:latin typeface="Courier New"/>
                <a:ea typeface="Courier New"/>
                <a:cs typeface="Courier New"/>
                <a:sym typeface="Courier New"/>
              </a:rPr>
              <a:t>, </a:t>
            </a:r>
            <a:r>
              <a:rPr lang="it" sz="1000">
                <a:latin typeface="Courier New"/>
                <a:ea typeface="Courier New"/>
                <a:cs typeface="Courier New"/>
                <a:sym typeface="Courier New"/>
              </a:rPr>
              <a:t>rs.getString(</a:t>
            </a:r>
            <a:r>
              <a:rPr lang="it" sz="1000">
                <a:solidFill>
                  <a:schemeClr val="accent2"/>
                </a:solidFill>
                <a:latin typeface="Courier New"/>
                <a:ea typeface="Courier New"/>
                <a:cs typeface="Courier New"/>
                <a:sym typeface="Courier New"/>
              </a:rPr>
              <a:t>"last_name"</a:t>
            </a:r>
            <a:r>
              <a:rPr lang="it" sz="1000">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protected</a:t>
            </a:r>
            <a:r>
              <a:rPr lang="it" sz="1000">
                <a:latin typeface="Courier New"/>
                <a:ea typeface="Courier New"/>
                <a:cs typeface="Courier New"/>
                <a:sym typeface="Courier New"/>
              </a:rPr>
              <a:t> String getQuery() {</a:t>
            </a: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"select * from people where id=?"</a:t>
            </a:r>
            <a:r>
              <a:rPr lang="it" sz="1000">
                <a:latin typeface="Courier New"/>
                <a:ea typeface="Courier New"/>
                <a:cs typeface="Courier New"/>
                <a:sym typeface="Courier New"/>
              </a:rPr>
              <a:t>; </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Person find(</a:t>
            </a:r>
            <a:r>
              <a:rPr lang="it" sz="1000">
                <a:solidFill>
                  <a:schemeClr val="accent5"/>
                </a:solidFill>
                <a:latin typeface="Courier New"/>
                <a:ea typeface="Courier New"/>
                <a:cs typeface="Courier New"/>
                <a:sym typeface="Courier New"/>
              </a:rPr>
              <a:t>long</a:t>
            </a:r>
            <a:r>
              <a:rPr lang="it" sz="1000">
                <a:latin typeface="Courier New"/>
                <a:ea typeface="Courier New"/>
                <a:cs typeface="Courier New"/>
                <a:sym typeface="Courier New"/>
              </a:rPr>
              <a:t> id)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(Person) genericFind(id);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5"/>
          <p:cNvSpPr txBox="1"/>
          <p:nvPr>
            <p:ph type="title"/>
          </p:nvPr>
        </p:nvSpPr>
        <p:spPr>
          <a:xfrm>
            <a:off x="460950" y="2065350"/>
            <a:ext cx="8564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Object-Relational Behavioral Patterns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6"/>
          <p:cNvSpPr txBox="1"/>
          <p:nvPr>
            <p:ph idx="4294967295" type="body"/>
          </p:nvPr>
        </p:nvSpPr>
        <p:spPr>
          <a:xfrm>
            <a:off x="216775" y="722575"/>
            <a:ext cx="8466300" cy="44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Nell’organizzazione dello strato dei dati troviamo anche una serie di </a:t>
            </a:r>
            <a:r>
              <a:rPr lang="it" sz="1200">
                <a:solidFill>
                  <a:schemeClr val="accent3"/>
                </a:solidFill>
              </a:rPr>
              <a:t>pattern comportamentali</a:t>
            </a:r>
            <a:r>
              <a:rPr lang="it" sz="1200"/>
              <a:t>, cioè pattern che guidano a sviluppare delle soluzioni per fare in modo che i vari oggetti si possano caricare dal database e si possano salvare nel database.</a:t>
            </a:r>
            <a:endParaRPr sz="1200"/>
          </a:p>
          <a:p>
            <a:pPr indent="0" lvl="0" marL="0" rtl="0" algn="l">
              <a:spcBef>
                <a:spcPts val="0"/>
              </a:spcBef>
              <a:spcAft>
                <a:spcPts val="0"/>
              </a:spcAft>
              <a:buNone/>
            </a:pPr>
            <a:r>
              <a:rPr lang="it" sz="1200"/>
              <a:t>Caricare i dati dal database e salvare i dati sul database può sembrare un problema semplice, ad esempio inserendo all’interno degli oggetti dei metodi di caricamento e di salvataggio. Effettivamente abbiamo visto che ci sono dei pattern architetturali che vanno in questa direzione (es. il pattern </a:t>
            </a:r>
            <a:r>
              <a:rPr lang="it" sz="1200" u="sng">
                <a:solidFill>
                  <a:schemeClr val="hlink"/>
                </a:solidFill>
                <a:hlinkClick action="ppaction://hlinksldjump" r:id="rId3"/>
              </a:rPr>
              <a:t>Active Record</a:t>
            </a:r>
            <a:r>
              <a:rPr lang="it" sz="1200"/>
              <a:t>).</a:t>
            </a:r>
            <a:endParaRPr sz="1200"/>
          </a:p>
          <a:p>
            <a:pPr indent="0" lvl="0" marL="0" rtl="0" algn="l">
              <a:spcBef>
                <a:spcPts val="0"/>
              </a:spcBef>
              <a:spcAft>
                <a:spcPts val="0"/>
              </a:spcAft>
              <a:buNone/>
            </a:pPr>
            <a:r>
              <a:rPr lang="it" sz="1200"/>
              <a:t>Ma quando si caricano dei dati dal database abbiamo dei problemi pratici da risolvere:</a:t>
            </a:r>
            <a:endParaRPr sz="1200"/>
          </a:p>
          <a:p>
            <a:pPr indent="-304800" lvl="0" marL="457200" rtl="0" algn="l">
              <a:spcBef>
                <a:spcPts val="0"/>
              </a:spcBef>
              <a:spcAft>
                <a:spcPts val="0"/>
              </a:spcAft>
              <a:buSzPts val="1200"/>
              <a:buAutoNum type="arabicPeriod"/>
            </a:pPr>
            <a:r>
              <a:rPr lang="it" sz="1200"/>
              <a:t>È necessario assicurarsi di avere traccia dei cambiamenti che abbiamo fatto in memoria e di fare in modo che le modifiche siano salvate sul database:</a:t>
            </a:r>
            <a:endParaRPr sz="1200"/>
          </a:p>
          <a:p>
            <a:pPr indent="-304800" lvl="1" marL="914400" rtl="0" algn="l">
              <a:spcBef>
                <a:spcPts val="0"/>
              </a:spcBef>
              <a:spcAft>
                <a:spcPts val="0"/>
              </a:spcAft>
              <a:buSzPts val="1200"/>
              <a:buChar char="○"/>
            </a:pPr>
            <a:r>
              <a:rPr lang="it" sz="1200"/>
              <a:t>facile quando ci sono pochi oggetti e poche modifiche;</a:t>
            </a:r>
            <a:endParaRPr sz="1200"/>
          </a:p>
          <a:p>
            <a:pPr indent="-304800" lvl="1" marL="914400" rtl="0" algn="l">
              <a:spcBef>
                <a:spcPts val="0"/>
              </a:spcBef>
              <a:spcAft>
                <a:spcPts val="0"/>
              </a:spcAft>
              <a:buSzPts val="1200"/>
              <a:buChar char="○"/>
            </a:pPr>
            <a:r>
              <a:rPr lang="it" sz="1200"/>
              <a:t>complesso nel caso in cui modifichiamo oggetti interconnessi con altri oggetti, quindi dove una modifica si ripercuote sugli altri.</a:t>
            </a:r>
            <a:endParaRPr sz="1200"/>
          </a:p>
          <a:p>
            <a:pPr indent="-304800" lvl="0" marL="457200" rtl="0" algn="l">
              <a:spcBef>
                <a:spcPts val="0"/>
              </a:spcBef>
              <a:spcAft>
                <a:spcPts val="0"/>
              </a:spcAft>
              <a:buSzPts val="1200"/>
              <a:buAutoNum type="arabicPeriod"/>
            </a:pPr>
            <a:r>
              <a:rPr lang="it" sz="1200"/>
              <a:t>È necessario assicurarsi che le modifiche avvengano su uno stato consistente del database, per esempio in fase di lettura di un oggetto, è importante fare in modo che la lettura sia isolata in modo che nessun altro processo possa cambiare gli oggetti su cui state lavorando.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Il pattern </a:t>
            </a:r>
            <a:r>
              <a:rPr lang="it" sz="1200" u="sng">
                <a:solidFill>
                  <a:schemeClr val="hlink"/>
                </a:solidFill>
                <a:hlinkClick action="ppaction://hlinksldjump" r:id="rId4"/>
              </a:rPr>
              <a:t>U</a:t>
            </a:r>
            <a:r>
              <a:rPr lang="it" sz="1200" u="sng">
                <a:solidFill>
                  <a:schemeClr val="hlink"/>
                </a:solidFill>
                <a:hlinkClick action="ppaction://hlinksldjump" r:id="rId5"/>
              </a:rPr>
              <a:t>nit of Work</a:t>
            </a:r>
            <a:r>
              <a:rPr lang="it" sz="1200"/>
              <a:t> permette di risolvere questi problemi, può essere visto come un oggetto che agisce come controller del mapping del database.</a:t>
            </a:r>
            <a:endParaRPr sz="1200"/>
          </a:p>
          <a:p>
            <a:pPr indent="0" lvl="0" marL="0" rtl="0" algn="l">
              <a:spcBef>
                <a:spcPts val="0"/>
              </a:spcBef>
              <a:spcAft>
                <a:spcPts val="0"/>
              </a:spcAft>
              <a:buNone/>
            </a:pPr>
            <a:r>
              <a:rPr lang="it" sz="1200"/>
              <a:t>Il caricamento degli oggetti dal database richiede di tenere traccia degli oggetti già caricati per evitare di caricarli più volte (es. usando una </a:t>
            </a:r>
            <a:r>
              <a:rPr lang="it" sz="1200" u="sng">
                <a:solidFill>
                  <a:schemeClr val="hlink"/>
                </a:solidFill>
                <a:hlinkClick action="ppaction://hlinksldjump" r:id="rId6"/>
              </a:rPr>
              <a:t>Identity Map</a:t>
            </a:r>
            <a:r>
              <a:rPr lang="it" sz="1200"/>
              <a:t>) e per fare in modo di non caricare troppi dati (es. usando il </a:t>
            </a:r>
            <a:r>
              <a:rPr lang="it" sz="1200" u="sng">
                <a:solidFill>
                  <a:schemeClr val="hlink"/>
                </a:solidFill>
                <a:hlinkClick action="ppaction://hlinksldjump" r:id="rId7"/>
              </a:rPr>
              <a:t>Lazy Load</a:t>
            </a:r>
            <a:r>
              <a:rPr lang="it" sz="1200"/>
              <a:t>).</a:t>
            </a:r>
            <a:endParaRPr sz="1200"/>
          </a:p>
        </p:txBody>
      </p:sp>
      <p:sp>
        <p:nvSpPr>
          <p:cNvPr id="577" name="Google Shape;577;p8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Comportamentali</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7"/>
          <p:cNvSpPr txBox="1"/>
          <p:nvPr>
            <p:ph idx="4294967295" type="body"/>
          </p:nvPr>
        </p:nvSpPr>
        <p:spPr>
          <a:xfrm>
            <a:off x="460950" y="1121800"/>
            <a:ext cx="8222100" cy="10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Gestisce un elenco di oggetti interessati da una transazione della business logic e coordina le scritture delle modifiche e risolve gli eventuali problemi di concorrenza.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solidFill>
                  <a:schemeClr val="accent3"/>
                </a:solidFill>
              </a:rPr>
              <a:t>Obiettivo</a:t>
            </a:r>
            <a:r>
              <a:rPr lang="it" sz="1200"/>
              <a:t>: evitare di effettuare molte modifiche minori al database che potrebbero ridurre le performance del sistema.</a:t>
            </a:r>
            <a:endParaRPr sz="1200"/>
          </a:p>
        </p:txBody>
      </p:sp>
      <p:sp>
        <p:nvSpPr>
          <p:cNvPr id="583" name="Google Shape;583;p8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a:t>
            </a:r>
            <a:endParaRPr/>
          </a:p>
        </p:txBody>
      </p:sp>
      <p:graphicFrame>
        <p:nvGraphicFramePr>
          <p:cNvPr id="584" name="Google Shape;584;p87"/>
          <p:cNvGraphicFramePr/>
          <p:nvPr/>
        </p:nvGraphicFramePr>
        <p:xfrm>
          <a:off x="3402725" y="2352350"/>
          <a:ext cx="3000000" cy="3000000"/>
        </p:xfrm>
        <a:graphic>
          <a:graphicData uri="http://schemas.openxmlformats.org/drawingml/2006/table">
            <a:tbl>
              <a:tblPr>
                <a:noFill/>
                <a:tableStyleId>{AB76CA41-C93A-4715-B317-91CE8366F534}</a:tableStyleId>
              </a:tblPr>
              <a:tblGrid>
                <a:gridCol w="2414075"/>
              </a:tblGrid>
              <a:tr h="381000">
                <a:tc>
                  <a:txBody>
                    <a:bodyPr/>
                    <a:lstStyle/>
                    <a:p>
                      <a:pPr indent="0" lvl="0" marL="0" rtl="0" algn="ctr">
                        <a:spcBef>
                          <a:spcPts val="0"/>
                        </a:spcBef>
                        <a:spcAft>
                          <a:spcPts val="0"/>
                        </a:spcAft>
                        <a:buNone/>
                      </a:pPr>
                      <a:r>
                        <a:rPr lang="it" sz="1200">
                          <a:solidFill>
                            <a:schemeClr val="lt2"/>
                          </a:solidFill>
                          <a:latin typeface="Roboto"/>
                          <a:ea typeface="Roboto"/>
                          <a:cs typeface="Roboto"/>
                          <a:sym typeface="Roboto"/>
                        </a:rPr>
                        <a:t>Unit of Work</a:t>
                      </a:r>
                      <a:endParaRPr sz="1200">
                        <a:solidFill>
                          <a:schemeClr val="lt2"/>
                        </a:solidFill>
                        <a:latin typeface="Roboto"/>
                        <a:ea typeface="Roboto"/>
                        <a:cs typeface="Roboto"/>
                        <a:sym typeface="Robot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280125">
                <a:tc>
                  <a:txBody>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registerNew(object)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registerModified(object)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registerDeleted(object)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commit()</a:t>
                      </a:r>
                      <a:endParaRPr sz="12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8"/>
          <p:cNvSpPr txBox="1"/>
          <p:nvPr>
            <p:ph idx="4294967295" type="body"/>
          </p:nvPr>
        </p:nvSpPr>
        <p:spPr>
          <a:xfrm>
            <a:off x="460950" y="1121800"/>
            <a:ext cx="8222100" cy="35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lo Unit of Work tiene traccia di tutti gli oggetti creati o letti dal database;</a:t>
            </a:r>
            <a:endParaRPr sz="1200"/>
          </a:p>
          <a:p>
            <a:pPr indent="-304800" lvl="0" marL="457200" rtl="0" algn="l">
              <a:spcBef>
                <a:spcPts val="0"/>
              </a:spcBef>
              <a:spcAft>
                <a:spcPts val="0"/>
              </a:spcAft>
              <a:buSzPts val="1200"/>
              <a:buChar char="●"/>
            </a:pPr>
            <a:r>
              <a:rPr lang="it" sz="1200"/>
              <a:t>lo Unit of Work tiene traccia di tutti gli oggetti modificati o cancellati;</a:t>
            </a:r>
            <a:endParaRPr sz="1200"/>
          </a:p>
          <a:p>
            <a:pPr indent="-304800" lvl="0" marL="457200" rtl="0" algn="l">
              <a:spcBef>
                <a:spcPts val="0"/>
              </a:spcBef>
              <a:spcAft>
                <a:spcPts val="0"/>
              </a:spcAft>
              <a:buSzPts val="1200"/>
              <a:buChar char="●"/>
            </a:pPr>
            <a:r>
              <a:rPr lang="it" sz="1200"/>
              <a:t>gestisce le operazioni di modifica del database, quindi invece di avere un metodo di salvataggio esplicito, abbiamo un metodo che dice allo Unit of Work di effettuare le modifiche, dopodiché lo Unit of Work si occupa di effettuare tutte le operazioni necessarie per fare in modo che le modifiche avvengano in modo appropriato;</a:t>
            </a:r>
            <a:endParaRPr sz="1200"/>
          </a:p>
          <a:p>
            <a:pPr indent="-304800" lvl="0" marL="457200" rtl="0" algn="l">
              <a:spcBef>
                <a:spcPts val="0"/>
              </a:spcBef>
              <a:spcAft>
                <a:spcPts val="0"/>
              </a:spcAft>
              <a:buSzPts val="1200"/>
              <a:buChar char="●"/>
            </a:pPr>
            <a:r>
              <a:rPr lang="it" sz="1200"/>
              <a:t>quando è il momento di effettuare il commit, cioè di rendere persistenti le modifiche, lo Unit of Work:</a:t>
            </a:r>
            <a:endParaRPr sz="1200"/>
          </a:p>
          <a:p>
            <a:pPr indent="-304800" lvl="1" marL="914400" rtl="0" algn="l">
              <a:spcBef>
                <a:spcPts val="0"/>
              </a:spcBef>
              <a:spcAft>
                <a:spcPts val="0"/>
              </a:spcAft>
              <a:buSzPts val="1200"/>
              <a:buChar char="○"/>
            </a:pPr>
            <a:r>
              <a:rPr lang="it" sz="1200"/>
              <a:t>avvia una transazione;</a:t>
            </a:r>
            <a:endParaRPr sz="1200"/>
          </a:p>
          <a:p>
            <a:pPr indent="-304800" lvl="1" marL="914400" rtl="0" algn="l">
              <a:spcBef>
                <a:spcPts val="0"/>
              </a:spcBef>
              <a:spcAft>
                <a:spcPts val="0"/>
              </a:spcAft>
              <a:buSzPts val="1200"/>
              <a:buChar char="○"/>
            </a:pPr>
            <a:r>
              <a:rPr lang="it" sz="1200"/>
              <a:t>controlla eventuali problemi di concorrenza;</a:t>
            </a:r>
            <a:endParaRPr sz="1200"/>
          </a:p>
          <a:p>
            <a:pPr indent="-304800" lvl="1" marL="914400" rtl="0" algn="l">
              <a:spcBef>
                <a:spcPts val="0"/>
              </a:spcBef>
              <a:spcAft>
                <a:spcPts val="0"/>
              </a:spcAft>
              <a:buSzPts val="1200"/>
              <a:buChar char="○"/>
            </a:pPr>
            <a:r>
              <a:rPr lang="it" sz="1200"/>
              <a:t>salva i cambiamenti sul database.</a:t>
            </a:r>
            <a:endParaRPr sz="1200"/>
          </a:p>
          <a:p>
            <a:pPr indent="-304800" lvl="0" marL="457200" rtl="0" algn="l">
              <a:spcBef>
                <a:spcPts val="0"/>
              </a:spcBef>
              <a:spcAft>
                <a:spcPts val="0"/>
              </a:spcAft>
              <a:buSzPts val="1200"/>
              <a:buChar char="●"/>
            </a:pPr>
            <a:r>
              <a:rPr lang="it" sz="1200"/>
              <a:t>gli sviluppatori non devono quindi gestire esplicitamente gli aggiornamenti del database;</a:t>
            </a:r>
            <a:endParaRPr sz="1200"/>
          </a:p>
          <a:p>
            <a:pPr indent="-304800" lvl="0" marL="457200" rtl="0" algn="l">
              <a:spcBef>
                <a:spcPts val="0"/>
              </a:spcBef>
              <a:spcAft>
                <a:spcPts val="0"/>
              </a:spcAft>
              <a:buSzPts val="1200"/>
              <a:buChar char="●"/>
            </a:pPr>
            <a:r>
              <a:rPr lang="it" sz="1200"/>
              <a:t>internamente lo Unit of Work usa degli stati in cui ogni oggetto può trovarsi</a:t>
            </a:r>
            <a:endParaRPr sz="1200"/>
          </a:p>
          <a:p>
            <a:pPr indent="-304800" lvl="1" marL="914400" rtl="0" algn="l">
              <a:spcBef>
                <a:spcPts val="0"/>
              </a:spcBef>
              <a:spcAft>
                <a:spcPts val="0"/>
              </a:spcAft>
              <a:buSzPts val="1200"/>
              <a:buChar char="○"/>
            </a:pPr>
            <a:r>
              <a:rPr lang="it" sz="1200">
                <a:solidFill>
                  <a:schemeClr val="accent3"/>
                </a:solidFill>
              </a:rPr>
              <a:t>new</a:t>
            </a:r>
            <a:r>
              <a:rPr lang="it" sz="1200"/>
              <a:t>: l’oggetto è stato creato e non è stato mai modificato, quindi non sono necessarie operazioni sul database;</a:t>
            </a:r>
            <a:endParaRPr sz="1200"/>
          </a:p>
          <a:p>
            <a:pPr indent="-304800" lvl="1" marL="914400" rtl="0" algn="l">
              <a:spcBef>
                <a:spcPts val="0"/>
              </a:spcBef>
              <a:spcAft>
                <a:spcPts val="0"/>
              </a:spcAft>
              <a:buSzPts val="1200"/>
              <a:buChar char="○"/>
            </a:pPr>
            <a:r>
              <a:rPr lang="it" sz="1200">
                <a:solidFill>
                  <a:schemeClr val="accent3"/>
                </a:solidFill>
              </a:rPr>
              <a:t>modified</a:t>
            </a:r>
            <a:r>
              <a:rPr lang="it" sz="1200"/>
              <a:t>: l’oggetto è stato modificato, quindi sono necessarie delle operazioni di update nel database;</a:t>
            </a:r>
            <a:endParaRPr sz="1200"/>
          </a:p>
          <a:p>
            <a:pPr indent="-304800" lvl="1" marL="914400" rtl="0" algn="l">
              <a:spcBef>
                <a:spcPts val="0"/>
              </a:spcBef>
              <a:spcAft>
                <a:spcPts val="0"/>
              </a:spcAft>
              <a:buSzPts val="1200"/>
              <a:buChar char="○"/>
            </a:pPr>
            <a:r>
              <a:rPr lang="it" sz="1200">
                <a:solidFill>
                  <a:schemeClr val="accent3"/>
                </a:solidFill>
              </a:rPr>
              <a:t>deleted</a:t>
            </a:r>
            <a:r>
              <a:rPr lang="it" sz="1200"/>
              <a:t>: l’oggetto è stato cancellato, quindi sono necessarie delle operazioni di update nel database.</a:t>
            </a:r>
            <a:endParaRPr sz="1200"/>
          </a:p>
        </p:txBody>
      </p:sp>
      <p:sp>
        <p:nvSpPr>
          <p:cNvPr id="590" name="Google Shape;590;p8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funzionamento</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9"/>
          <p:cNvSpPr txBox="1"/>
          <p:nvPr>
            <p:ph idx="4294967295" type="body"/>
          </p:nvPr>
        </p:nvSpPr>
        <p:spPr>
          <a:xfrm>
            <a:off x="460950" y="1121800"/>
            <a:ext cx="8222100" cy="31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Lo Unit of Work ha bisogno di sapere su quali oggetti deve operare, ci sono tre tipi di approcci</a:t>
            </a:r>
            <a:r>
              <a:rPr lang="it" sz="1200"/>
              <a:t>:</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caller registration</a:t>
            </a:r>
            <a:r>
              <a:rPr lang="it" sz="1200"/>
              <a:t>: il client deve esplicitamente registrare l’oggetto nello Unit of Work, gli oggetti non registrati non vengono memorizzati sul database.</a:t>
            </a:r>
            <a:endParaRPr sz="1200"/>
          </a:p>
          <a:p>
            <a:pPr indent="-304800" lvl="1" marL="914400" rtl="0" algn="l">
              <a:spcBef>
                <a:spcPts val="0"/>
              </a:spcBef>
              <a:spcAft>
                <a:spcPts val="0"/>
              </a:spcAft>
              <a:buSzPts val="1200"/>
              <a:buChar char="○"/>
            </a:pPr>
            <a:r>
              <a:rPr lang="it" sz="1200"/>
              <a:t>Pro: flessibilità di effettuare le modifiche in memoria senza renderle persistenti.</a:t>
            </a:r>
            <a:endParaRPr sz="1200"/>
          </a:p>
          <a:p>
            <a:pPr indent="-304800" lvl="1" marL="914400" rtl="0" algn="l">
              <a:spcBef>
                <a:spcPts val="0"/>
              </a:spcBef>
              <a:spcAft>
                <a:spcPts val="0"/>
              </a:spcAft>
              <a:buSzPts val="1200"/>
              <a:buChar char="○"/>
            </a:pPr>
            <a:r>
              <a:rPr lang="it" sz="1200"/>
              <a:t>Contro: potrebbe essere fonte di bug poiché ogni registrazione deve essere esplicita.</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object registration</a:t>
            </a:r>
            <a:r>
              <a:rPr lang="it" sz="1200"/>
              <a:t>: la registrazione non è compito del client, ma è inserita nei metodi dei vari oggetti.</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unit of work controller</a:t>
            </a:r>
            <a:r>
              <a:rPr lang="it" sz="1200"/>
              <a:t>: è lo Unit of Work che si occupa di gestire tutte le letture dal database e di registrare gli oggetti ogni volta che sono letti.</a:t>
            </a:r>
            <a:endParaRPr sz="1200"/>
          </a:p>
        </p:txBody>
      </p:sp>
      <p:sp>
        <p:nvSpPr>
          <p:cNvPr id="596" name="Google Shape;596;p8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a:t>
            </a:r>
            <a:r>
              <a:rPr lang="it"/>
              <a:t>di quali oggetti tenere traccia?</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0"/>
          <p:cNvSpPr txBox="1"/>
          <p:nvPr>
            <p:ph idx="4294967295" type="body"/>
          </p:nvPr>
        </p:nvSpPr>
        <p:spPr>
          <a:xfrm>
            <a:off x="460950" y="1121800"/>
            <a:ext cx="8222100" cy="31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Flusso di esecuzione:</a:t>
            </a:r>
            <a:endParaRPr sz="1200"/>
          </a:p>
          <a:p>
            <a:pPr indent="-304800" lvl="0" marL="457200" rtl="0" algn="l">
              <a:spcBef>
                <a:spcPts val="0"/>
              </a:spcBef>
              <a:spcAft>
                <a:spcPts val="0"/>
              </a:spcAft>
              <a:buSzPts val="1200"/>
              <a:buAutoNum type="arabicPeriod"/>
            </a:pPr>
            <a:r>
              <a:rPr lang="it" sz="1200"/>
              <a:t>I</a:t>
            </a:r>
            <a:r>
              <a:rPr lang="it" sz="1200"/>
              <a:t>l client crea un oggetto, es. della classe </a:t>
            </a:r>
            <a:r>
              <a:rPr lang="it" sz="1200">
                <a:latin typeface="Courier New"/>
                <a:ea typeface="Courier New"/>
                <a:cs typeface="Courier New"/>
                <a:sym typeface="Courier New"/>
              </a:rPr>
              <a:t>Person</a:t>
            </a:r>
            <a:r>
              <a:rPr lang="it" sz="1200"/>
              <a:t>.</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Person</a:t>
            </a:r>
            <a:r>
              <a:rPr lang="it" sz="1200"/>
              <a:t> effettua una select sul database per leggere i propri dati; dopo la lettura si trova in uno stato clean.</a:t>
            </a:r>
            <a:endParaRPr sz="1200"/>
          </a:p>
          <a:p>
            <a:pPr indent="-304800" lvl="0" marL="457200" rtl="0" algn="l">
              <a:spcBef>
                <a:spcPts val="0"/>
              </a:spcBef>
              <a:spcAft>
                <a:spcPts val="0"/>
              </a:spcAft>
              <a:buSzPts val="1200"/>
              <a:buAutoNum type="arabicPeriod"/>
            </a:pPr>
            <a:r>
              <a:rPr lang="it" sz="1200"/>
              <a:t>Il client effettua una modifica all’oggetto </a:t>
            </a:r>
            <a:r>
              <a:rPr lang="it" sz="1200">
                <a:latin typeface="Courier New"/>
                <a:ea typeface="Courier New"/>
                <a:cs typeface="Courier New"/>
                <a:sym typeface="Courier New"/>
              </a:rPr>
              <a:t>Person</a:t>
            </a:r>
            <a:r>
              <a:rPr lang="it" sz="1200"/>
              <a:t>, es. invoca il metodo </a:t>
            </a:r>
            <a:r>
              <a:rPr lang="it" sz="1200">
                <a:latin typeface="Courier New"/>
                <a:ea typeface="Courier New"/>
                <a:cs typeface="Courier New"/>
                <a:sym typeface="Courier New"/>
              </a:rPr>
              <a:t>setAge</a:t>
            </a:r>
            <a:r>
              <a:rPr lang="it" sz="1200"/>
              <a:t>.</a:t>
            </a:r>
            <a:endParaRPr sz="1200"/>
          </a:p>
          <a:p>
            <a:pPr indent="-304800" lvl="0" marL="457200" rtl="0" algn="l">
              <a:spcBef>
                <a:spcPts val="0"/>
              </a:spcBef>
              <a:spcAft>
                <a:spcPts val="0"/>
              </a:spcAft>
              <a:buSzPts val="1200"/>
              <a:buAutoNum type="arabicPeriod"/>
            </a:pPr>
            <a:r>
              <a:rPr lang="it" sz="1200">
                <a:solidFill>
                  <a:schemeClr val="accent3"/>
                </a:solidFill>
              </a:rPr>
              <a:t>Il client comunica il cambiamento di stato allo Unit of Work</a:t>
            </a:r>
            <a:r>
              <a:rPr lang="it" sz="1200"/>
              <a:t>, es. invocando il metodo </a:t>
            </a:r>
            <a:r>
              <a:rPr lang="it" sz="1200">
                <a:latin typeface="Courier New"/>
                <a:ea typeface="Courier New"/>
                <a:cs typeface="Courier New"/>
                <a:sym typeface="Courier New"/>
              </a:rPr>
              <a:t>registerModified</a:t>
            </a:r>
            <a:r>
              <a:rPr lang="it" sz="1200"/>
              <a:t>.</a:t>
            </a:r>
            <a:endParaRPr sz="1200"/>
          </a:p>
          <a:p>
            <a:pPr indent="-304800" lvl="0" marL="457200" rtl="0" algn="l">
              <a:spcBef>
                <a:spcPts val="0"/>
              </a:spcBef>
              <a:spcAft>
                <a:spcPts val="0"/>
              </a:spcAft>
              <a:buSzPts val="1200"/>
              <a:buAutoNum type="arabicPeriod"/>
            </a:pPr>
            <a:r>
              <a:rPr lang="it" sz="1200"/>
              <a:t>Quando il client è pronto per salvare definitivamente tutte le modifiche lo comunica allo Unit of Work, es. invocando il metodo </a:t>
            </a:r>
            <a:r>
              <a:rPr lang="it" sz="1200">
                <a:latin typeface="Courier New"/>
                <a:ea typeface="Courier New"/>
                <a:cs typeface="Courier New"/>
                <a:sym typeface="Courier New"/>
              </a:rPr>
              <a:t>commit</a:t>
            </a:r>
            <a:r>
              <a:rPr lang="it" sz="1200"/>
              <a:t>.</a:t>
            </a:r>
            <a:endParaRPr sz="1200"/>
          </a:p>
          <a:p>
            <a:pPr indent="-304800" lvl="0" marL="457200" rtl="0" algn="l">
              <a:spcBef>
                <a:spcPts val="0"/>
              </a:spcBef>
              <a:spcAft>
                <a:spcPts val="0"/>
              </a:spcAft>
              <a:buSzPts val="1200"/>
              <a:buAutoNum type="arabicPeriod"/>
            </a:pPr>
            <a:r>
              <a:rPr lang="it" sz="1200"/>
              <a:t>Lo Unit of Work effettua le operazioni necessarie a effettuare il commit e comunica all’oggetto </a:t>
            </a:r>
            <a:r>
              <a:rPr lang="it" sz="1200">
                <a:latin typeface="Courier New"/>
                <a:ea typeface="Courier New"/>
                <a:cs typeface="Courier New"/>
                <a:sym typeface="Courier New"/>
              </a:rPr>
              <a:t>Person</a:t>
            </a:r>
            <a:r>
              <a:rPr lang="it" sz="1200"/>
              <a:t> che può avviare il salvataggio.</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Person</a:t>
            </a:r>
            <a:r>
              <a:rPr lang="it" sz="1200"/>
              <a:t> effettua l’update sul database.</a:t>
            </a:r>
            <a:endParaRPr sz="1200"/>
          </a:p>
        </p:txBody>
      </p:sp>
      <p:sp>
        <p:nvSpPr>
          <p:cNvPr id="602" name="Google Shape;602;p9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a:t>
            </a:r>
            <a:r>
              <a:rPr lang="it"/>
              <a:t>caller registration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1"/>
          <p:cNvSpPr txBox="1"/>
          <p:nvPr>
            <p:ph idx="4294967295" type="body"/>
          </p:nvPr>
        </p:nvSpPr>
        <p:spPr>
          <a:xfrm>
            <a:off x="460950" y="1121800"/>
            <a:ext cx="8222100" cy="31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Flusso di esecuzione:</a:t>
            </a:r>
            <a:endParaRPr sz="1200"/>
          </a:p>
          <a:p>
            <a:pPr indent="-304800" lvl="0" marL="457200" rtl="0" algn="l">
              <a:spcBef>
                <a:spcPts val="0"/>
              </a:spcBef>
              <a:spcAft>
                <a:spcPts val="0"/>
              </a:spcAft>
              <a:buSzPts val="1200"/>
              <a:buAutoNum type="arabicPeriod"/>
            </a:pPr>
            <a:r>
              <a:rPr lang="it" sz="1200"/>
              <a:t>Il client crea un oggetto, es. della classe </a:t>
            </a:r>
            <a:r>
              <a:rPr lang="it" sz="1200">
                <a:latin typeface="Courier New"/>
                <a:ea typeface="Courier New"/>
                <a:cs typeface="Courier New"/>
                <a:sym typeface="Courier New"/>
              </a:rPr>
              <a:t>Person</a:t>
            </a:r>
            <a:r>
              <a:rPr lang="it" sz="1200"/>
              <a:t>.</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Person</a:t>
            </a:r>
            <a:r>
              <a:rPr lang="it" sz="1200"/>
              <a:t> effettua una select sul database per leggere i propri dati e si registra allo Unit of Work, es. invocando il metodo </a:t>
            </a:r>
            <a:r>
              <a:rPr lang="it" sz="1200">
                <a:latin typeface="Courier New"/>
                <a:ea typeface="Courier New"/>
                <a:cs typeface="Courier New"/>
                <a:sym typeface="Courier New"/>
              </a:rPr>
              <a:t>registerNew</a:t>
            </a:r>
            <a:r>
              <a:rPr lang="it" sz="1200"/>
              <a:t>.</a:t>
            </a:r>
            <a:endParaRPr sz="1200"/>
          </a:p>
          <a:p>
            <a:pPr indent="-304800" lvl="0" marL="457200" rtl="0" algn="l">
              <a:spcBef>
                <a:spcPts val="0"/>
              </a:spcBef>
              <a:spcAft>
                <a:spcPts val="0"/>
              </a:spcAft>
              <a:buSzPts val="1200"/>
              <a:buAutoNum type="arabicPeriod"/>
            </a:pPr>
            <a:r>
              <a:rPr lang="it" sz="1200"/>
              <a:t>Il client effettua una modifica all’oggetto </a:t>
            </a:r>
            <a:r>
              <a:rPr lang="it" sz="1200">
                <a:latin typeface="Courier New"/>
                <a:ea typeface="Courier New"/>
                <a:cs typeface="Courier New"/>
                <a:sym typeface="Courier New"/>
              </a:rPr>
              <a:t>Person</a:t>
            </a:r>
            <a:r>
              <a:rPr lang="it" sz="1200"/>
              <a:t>, es. invoca il metodo </a:t>
            </a:r>
            <a:r>
              <a:rPr lang="it" sz="1200">
                <a:latin typeface="Courier New"/>
                <a:ea typeface="Courier New"/>
                <a:cs typeface="Courier New"/>
                <a:sym typeface="Courier New"/>
              </a:rPr>
              <a:t>setAge</a:t>
            </a:r>
            <a:r>
              <a:rPr lang="it" sz="1200"/>
              <a:t>.</a:t>
            </a:r>
            <a:endParaRPr sz="1200"/>
          </a:p>
          <a:p>
            <a:pPr indent="-304800" lvl="0" marL="457200" rtl="0" algn="l">
              <a:spcBef>
                <a:spcPts val="0"/>
              </a:spcBef>
              <a:spcAft>
                <a:spcPts val="0"/>
              </a:spcAft>
              <a:buSzPts val="1200"/>
              <a:buAutoNum type="arabicPeriod"/>
            </a:pPr>
            <a:r>
              <a:rPr lang="it" sz="1200">
                <a:solidFill>
                  <a:schemeClr val="accent3"/>
                </a:solidFill>
              </a:rPr>
              <a:t>L’oggetto comunica il cambiamento di stato allo Unit of Work</a:t>
            </a:r>
            <a:r>
              <a:rPr lang="it" sz="1200"/>
              <a:t>, es. invocando il metodo </a:t>
            </a:r>
            <a:r>
              <a:rPr lang="it" sz="1200">
                <a:latin typeface="Courier New"/>
                <a:ea typeface="Courier New"/>
                <a:cs typeface="Courier New"/>
                <a:sym typeface="Courier New"/>
              </a:rPr>
              <a:t>registerModified</a:t>
            </a:r>
            <a:r>
              <a:rPr lang="it" sz="1200"/>
              <a:t>.</a:t>
            </a:r>
            <a:endParaRPr sz="1200"/>
          </a:p>
          <a:p>
            <a:pPr indent="-304800" lvl="0" marL="457200" rtl="0" algn="l">
              <a:spcBef>
                <a:spcPts val="0"/>
              </a:spcBef>
              <a:spcAft>
                <a:spcPts val="0"/>
              </a:spcAft>
              <a:buSzPts val="1200"/>
              <a:buAutoNum type="arabicPeriod"/>
            </a:pPr>
            <a:r>
              <a:rPr lang="it" sz="1200"/>
              <a:t>Quando il client è pronto per salvare definitivamente tutte le modifiche lo comunica allo Unit of Work, es. invocando il metodo </a:t>
            </a:r>
            <a:r>
              <a:rPr lang="it" sz="1200">
                <a:latin typeface="Courier New"/>
                <a:ea typeface="Courier New"/>
                <a:cs typeface="Courier New"/>
                <a:sym typeface="Courier New"/>
              </a:rPr>
              <a:t>commit</a:t>
            </a:r>
            <a:r>
              <a:rPr lang="it" sz="1200"/>
              <a:t>.</a:t>
            </a:r>
            <a:endParaRPr sz="1200"/>
          </a:p>
          <a:p>
            <a:pPr indent="-304800" lvl="0" marL="457200" rtl="0" algn="l">
              <a:spcBef>
                <a:spcPts val="0"/>
              </a:spcBef>
              <a:spcAft>
                <a:spcPts val="0"/>
              </a:spcAft>
              <a:buSzPts val="1200"/>
              <a:buAutoNum type="arabicPeriod"/>
            </a:pPr>
            <a:r>
              <a:rPr lang="it" sz="1200"/>
              <a:t>Lo Unit of Work effettua le operazioni necessarie a effettuare il commit e comunica all’oggetto </a:t>
            </a:r>
            <a:r>
              <a:rPr lang="it" sz="1200">
                <a:latin typeface="Courier New"/>
                <a:ea typeface="Courier New"/>
                <a:cs typeface="Courier New"/>
                <a:sym typeface="Courier New"/>
              </a:rPr>
              <a:t>Person</a:t>
            </a:r>
            <a:r>
              <a:rPr lang="it" sz="1200"/>
              <a:t> che può avviare il salvataggio.</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Person</a:t>
            </a:r>
            <a:r>
              <a:rPr lang="it" sz="1200"/>
              <a:t> effettua l’update sul database.</a:t>
            </a:r>
            <a:endParaRPr sz="1200"/>
          </a:p>
        </p:txBody>
      </p:sp>
      <p:sp>
        <p:nvSpPr>
          <p:cNvPr id="608" name="Google Shape;608;p9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object</a:t>
            </a:r>
            <a:r>
              <a:rPr lang="it"/>
              <a:t> registration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4294967295" type="body"/>
          </p:nvPr>
        </p:nvSpPr>
        <p:spPr>
          <a:xfrm>
            <a:off x="460950" y="1121800"/>
            <a:ext cx="8222100" cy="15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noto che può essere usato per trovare oggetti comuni e servizi.</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it" sz="1200"/>
              <a:t>Essenzialmente è un oggetto globale.</a:t>
            </a:r>
            <a:endParaRPr sz="1200"/>
          </a:p>
          <a:p>
            <a:pPr indent="-304800" lvl="0" marL="457200" rtl="0" algn="l">
              <a:spcBef>
                <a:spcPts val="0"/>
              </a:spcBef>
              <a:spcAft>
                <a:spcPts val="0"/>
              </a:spcAft>
              <a:buSzPts val="1200"/>
              <a:buChar char="●"/>
            </a:pPr>
            <a:r>
              <a:rPr lang="it" sz="1200"/>
              <a:t>Potrebbe avere una serie di metodi statici con campi statici nel caso in cui il Registry sia comune all’intera applicazione oppure potrebbe essere Singleton nel caso in cui sia limitato a un processo, a dati immutabili, e ad applicazioni single-threaded.</a:t>
            </a:r>
            <a:endParaRPr sz="1200"/>
          </a:p>
        </p:txBody>
      </p:sp>
      <p:sp>
        <p:nvSpPr>
          <p:cNvPr id="125" name="Google Shape;125;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Registry</a:t>
            </a:r>
            <a:endParaRPr/>
          </a:p>
        </p:txBody>
      </p:sp>
      <p:graphicFrame>
        <p:nvGraphicFramePr>
          <p:cNvPr id="126" name="Google Shape;126;p20"/>
          <p:cNvGraphicFramePr/>
          <p:nvPr/>
        </p:nvGraphicFramePr>
        <p:xfrm>
          <a:off x="2210463" y="3044725"/>
          <a:ext cx="3000000" cy="3000000"/>
        </p:xfrm>
        <a:graphic>
          <a:graphicData uri="http://schemas.openxmlformats.org/drawingml/2006/table">
            <a:tbl>
              <a:tblPr>
                <a:noFill/>
                <a:tableStyleId>{AB76CA41-C93A-4715-B317-91CE8366F534}</a:tableStyleId>
              </a:tblPr>
              <a:tblGrid>
                <a:gridCol w="4723075"/>
              </a:tblGrid>
              <a:tr h="225425">
                <a:tc>
                  <a:txBody>
                    <a:bodyPr/>
                    <a:lstStyle/>
                    <a:p>
                      <a:pPr indent="0" lvl="0" marL="0" rtl="0" algn="ctr">
                        <a:spcBef>
                          <a:spcPts val="0"/>
                        </a:spcBef>
                        <a:spcAft>
                          <a:spcPts val="0"/>
                        </a:spcAft>
                        <a:buNone/>
                      </a:pPr>
                      <a:r>
                        <a:rPr lang="it" sz="1000">
                          <a:solidFill>
                            <a:schemeClr val="lt2"/>
                          </a:solidFill>
                          <a:latin typeface="Courier New"/>
                          <a:ea typeface="Courier New"/>
                          <a:cs typeface="Courier New"/>
                          <a:sym typeface="Courier New"/>
                        </a:rPr>
                        <a:t>Registry</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0600">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private static final</a:t>
                      </a:r>
                      <a:r>
                        <a:rPr lang="it" sz="1000">
                          <a:solidFill>
                            <a:schemeClr val="lt2"/>
                          </a:solidFill>
                          <a:latin typeface="Courier New"/>
                          <a:ea typeface="Courier New"/>
                          <a:cs typeface="Courier New"/>
                          <a:sym typeface="Courier New"/>
                        </a:rPr>
                        <a:t> Registry instance = </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Registry();</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private final</a:t>
                      </a:r>
                      <a:r>
                        <a:rPr lang="it" sz="1000">
                          <a:solidFill>
                            <a:schemeClr val="lt2"/>
                          </a:solidFill>
                          <a:latin typeface="Courier New"/>
                          <a:ea typeface="Courier New"/>
                          <a:cs typeface="Courier New"/>
                          <a:sym typeface="Courier New"/>
                        </a:rPr>
                        <a:t> Map&lt;Long, Person&gt;</a:t>
                      </a:r>
                      <a:r>
                        <a:rPr lang="it" sz="1000">
                          <a:solidFill>
                            <a:schemeClr val="lt2"/>
                          </a:solidFill>
                          <a:latin typeface="Courier New"/>
                          <a:ea typeface="Courier New"/>
                          <a:cs typeface="Courier New"/>
                          <a:sym typeface="Courier New"/>
                        </a:rPr>
                        <a:t> people = </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HashMap&lt;&gt;()</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1825">
                <a:tc>
                  <a:txBody>
                    <a:bodyPr/>
                    <a:lstStyle/>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static</a:t>
                      </a:r>
                      <a:r>
                        <a:rPr lang="it" sz="1000">
                          <a:solidFill>
                            <a:schemeClr val="lt2"/>
                          </a:solidFill>
                          <a:latin typeface="Courier New"/>
                          <a:ea typeface="Courier New"/>
                          <a:cs typeface="Courier New"/>
                          <a:sym typeface="Courier New"/>
                        </a:rPr>
                        <a:t> Registry getInstance() {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instance;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Person getPerson(long id) {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people.get(id); }</a:t>
                      </a:r>
                      <a:endParaRPr sz="10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void</a:t>
                      </a:r>
                      <a:r>
                        <a:rPr lang="it" sz="1000">
                          <a:solidFill>
                            <a:schemeClr val="lt2"/>
                          </a:solidFill>
                          <a:latin typeface="Courier New"/>
                          <a:ea typeface="Courier New"/>
                          <a:cs typeface="Courier New"/>
                          <a:sym typeface="Courier New"/>
                        </a:rPr>
                        <a:t> addPerson(Person p) { people.put(p.getId(), p); }</a:t>
                      </a:r>
                      <a:endParaRPr sz="1000">
                        <a:solidFill>
                          <a:schemeClr val="lt2"/>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2"/>
          <p:cNvSpPr txBox="1"/>
          <p:nvPr>
            <p:ph idx="4294967295" type="body"/>
          </p:nvPr>
        </p:nvSpPr>
        <p:spPr>
          <a:xfrm>
            <a:off x="460950" y="1121800"/>
            <a:ext cx="8222100" cy="31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Flusso di esecuzione:</a:t>
            </a:r>
            <a:endParaRPr sz="1200"/>
          </a:p>
          <a:p>
            <a:pPr indent="-304800" lvl="0" marL="457200" rtl="0" algn="l">
              <a:spcBef>
                <a:spcPts val="0"/>
              </a:spcBef>
              <a:spcAft>
                <a:spcPts val="0"/>
              </a:spcAft>
              <a:buSzPts val="1200"/>
              <a:buAutoNum type="arabicPeriod"/>
            </a:pPr>
            <a:r>
              <a:rPr lang="it" sz="1200"/>
              <a:t>Il client crea un oggetto, es. della classe </a:t>
            </a:r>
            <a:r>
              <a:rPr lang="it" sz="1200">
                <a:latin typeface="Courier New"/>
                <a:ea typeface="Courier New"/>
                <a:cs typeface="Courier New"/>
                <a:sym typeface="Courier New"/>
              </a:rPr>
              <a:t>Person</a:t>
            </a:r>
            <a:r>
              <a:rPr lang="it" sz="1200"/>
              <a:t>.</a:t>
            </a:r>
            <a:endParaRPr sz="1200"/>
          </a:p>
          <a:p>
            <a:pPr indent="-304800" lvl="0" marL="457200" rtl="0" algn="l">
              <a:spcBef>
                <a:spcPts val="0"/>
              </a:spcBef>
              <a:spcAft>
                <a:spcPts val="0"/>
              </a:spcAft>
              <a:buSzPts val="1200"/>
              <a:buAutoNum type="arabicPeriod"/>
            </a:pPr>
            <a:r>
              <a:rPr lang="it" sz="1200"/>
              <a:t>Il client chiede allo Unit of Work di caricare la specifica persona.</a:t>
            </a:r>
            <a:endParaRPr sz="1200"/>
          </a:p>
          <a:p>
            <a:pPr indent="-304800" lvl="0" marL="457200" rtl="0" algn="l">
              <a:spcBef>
                <a:spcPts val="0"/>
              </a:spcBef>
              <a:spcAft>
                <a:spcPts val="0"/>
              </a:spcAft>
              <a:buSzPts val="1200"/>
              <a:buAutoNum type="arabicPeriod"/>
            </a:pPr>
            <a:r>
              <a:rPr lang="it" sz="1200"/>
              <a:t>Lo Unit of Work comunica alla classe </a:t>
            </a:r>
            <a:r>
              <a:rPr lang="it" sz="1200">
                <a:latin typeface="Courier New"/>
                <a:ea typeface="Courier New"/>
                <a:cs typeface="Courier New"/>
                <a:sym typeface="Courier New"/>
              </a:rPr>
              <a:t>Person</a:t>
            </a:r>
            <a:r>
              <a:rPr lang="it" sz="1200"/>
              <a:t> di effettuare il caricamento.</a:t>
            </a:r>
            <a:endParaRPr sz="1200"/>
          </a:p>
          <a:p>
            <a:pPr indent="-304800" lvl="0" marL="457200" rtl="0" algn="l">
              <a:spcBef>
                <a:spcPts val="0"/>
              </a:spcBef>
              <a:spcAft>
                <a:spcPts val="0"/>
              </a:spcAft>
              <a:buSzPts val="1200"/>
              <a:buAutoNum type="arabicPeriod"/>
            </a:pPr>
            <a:r>
              <a:rPr lang="it" sz="1200"/>
              <a:t>L’oggetto </a:t>
            </a:r>
            <a:r>
              <a:rPr lang="it" sz="1200">
                <a:latin typeface="Courier New"/>
                <a:ea typeface="Courier New"/>
                <a:cs typeface="Courier New"/>
                <a:sym typeface="Courier New"/>
              </a:rPr>
              <a:t>Person</a:t>
            </a:r>
            <a:r>
              <a:rPr lang="it" sz="1200"/>
              <a:t> effettua una select sul database per leggere i propri dati.</a:t>
            </a:r>
            <a:endParaRPr sz="1200"/>
          </a:p>
          <a:p>
            <a:pPr indent="-304800" lvl="0" marL="457200" rtl="0" algn="l">
              <a:spcBef>
                <a:spcPts val="0"/>
              </a:spcBef>
              <a:spcAft>
                <a:spcPts val="0"/>
              </a:spcAft>
              <a:buSzPts val="1200"/>
              <a:buAutoNum type="arabicPeriod"/>
            </a:pPr>
            <a:r>
              <a:rPr lang="it" sz="1200"/>
              <a:t>Al termine della lettura lo Unit of Work registra una copia dell’oggetto </a:t>
            </a:r>
            <a:r>
              <a:rPr lang="it" sz="1200">
                <a:latin typeface="Courier New"/>
                <a:ea typeface="Courier New"/>
                <a:cs typeface="Courier New"/>
                <a:sym typeface="Courier New"/>
              </a:rPr>
              <a:t>Person</a:t>
            </a:r>
            <a:r>
              <a:rPr lang="it" sz="1200"/>
              <a:t>, chiamiamolo </a:t>
            </a:r>
            <a:r>
              <a:rPr lang="it" sz="1200">
                <a:latin typeface="Courier New"/>
                <a:ea typeface="Courier New"/>
                <a:cs typeface="Courier New"/>
                <a:sym typeface="Courier New"/>
              </a:rPr>
              <a:t>PersonCopy</a:t>
            </a:r>
            <a:r>
              <a:rPr lang="it" sz="1200"/>
              <a:t>.</a:t>
            </a:r>
            <a:endParaRPr sz="1200"/>
          </a:p>
          <a:p>
            <a:pPr indent="-304800" lvl="0" marL="457200" rtl="0" algn="l">
              <a:spcBef>
                <a:spcPts val="0"/>
              </a:spcBef>
              <a:spcAft>
                <a:spcPts val="0"/>
              </a:spcAft>
              <a:buSzPts val="1200"/>
              <a:buAutoNum type="arabicPeriod"/>
            </a:pPr>
            <a:r>
              <a:rPr lang="it" sz="1200"/>
              <a:t>Il client effettua una modifica all’oggetto </a:t>
            </a:r>
            <a:r>
              <a:rPr lang="it" sz="1200">
                <a:latin typeface="Courier New"/>
                <a:ea typeface="Courier New"/>
                <a:cs typeface="Courier New"/>
                <a:sym typeface="Courier New"/>
              </a:rPr>
              <a:t>Person</a:t>
            </a:r>
            <a:r>
              <a:rPr lang="it" sz="1200"/>
              <a:t>, es. invoca il metodo </a:t>
            </a:r>
            <a:r>
              <a:rPr lang="it" sz="1200">
                <a:latin typeface="Courier New"/>
                <a:ea typeface="Courier New"/>
                <a:cs typeface="Courier New"/>
                <a:sym typeface="Courier New"/>
              </a:rPr>
              <a:t>setAge</a:t>
            </a:r>
            <a:r>
              <a:rPr lang="it" sz="1200"/>
              <a:t>.</a:t>
            </a:r>
            <a:endParaRPr sz="1200"/>
          </a:p>
          <a:p>
            <a:pPr indent="-304800" lvl="0" marL="457200" rtl="0" algn="l">
              <a:spcBef>
                <a:spcPts val="0"/>
              </a:spcBef>
              <a:spcAft>
                <a:spcPts val="0"/>
              </a:spcAft>
              <a:buSzPts val="1200"/>
              <a:buAutoNum type="arabicPeriod"/>
            </a:pPr>
            <a:r>
              <a:rPr lang="it" sz="1200"/>
              <a:t>Quando il client è pronto per salvare definitivamente tutte le modifiche lo comunica allo Unit of Work, es. invocando il metodo </a:t>
            </a:r>
            <a:r>
              <a:rPr lang="it" sz="1200">
                <a:latin typeface="Courier New"/>
                <a:ea typeface="Courier New"/>
                <a:cs typeface="Courier New"/>
                <a:sym typeface="Courier New"/>
              </a:rPr>
              <a:t>commit</a:t>
            </a:r>
            <a:r>
              <a:rPr lang="it" sz="1200"/>
              <a:t>.</a:t>
            </a:r>
            <a:endParaRPr sz="1200"/>
          </a:p>
          <a:p>
            <a:pPr indent="-304800" lvl="0" marL="457200" rtl="0" algn="l">
              <a:spcBef>
                <a:spcPts val="0"/>
              </a:spcBef>
              <a:spcAft>
                <a:spcPts val="0"/>
              </a:spcAft>
              <a:buSzPts val="1200"/>
              <a:buAutoNum type="arabicPeriod"/>
            </a:pPr>
            <a:r>
              <a:rPr lang="it" sz="1200"/>
              <a:t>Lo Unit of Work chiede all’oggetto </a:t>
            </a:r>
            <a:r>
              <a:rPr lang="it" sz="1200">
                <a:latin typeface="Courier New"/>
                <a:ea typeface="Courier New"/>
                <a:cs typeface="Courier New"/>
                <a:sym typeface="Courier New"/>
              </a:rPr>
              <a:t>Person</a:t>
            </a:r>
            <a:r>
              <a:rPr lang="it" sz="1200"/>
              <a:t> originale le differenze con l’oggetto </a:t>
            </a:r>
            <a:r>
              <a:rPr lang="it" sz="1200">
                <a:latin typeface="Courier New"/>
                <a:ea typeface="Courier New"/>
                <a:cs typeface="Courier New"/>
                <a:sym typeface="Courier New"/>
              </a:rPr>
              <a:t>PersonCopy</a:t>
            </a:r>
            <a:r>
              <a:rPr lang="it" sz="1200"/>
              <a:t>.</a:t>
            </a:r>
            <a:endParaRPr sz="1200"/>
          </a:p>
          <a:p>
            <a:pPr indent="-304800" lvl="0" marL="457200" rtl="0" algn="l">
              <a:spcBef>
                <a:spcPts val="0"/>
              </a:spcBef>
              <a:spcAft>
                <a:spcPts val="0"/>
              </a:spcAft>
              <a:buSzPts val="1200"/>
              <a:buAutoNum type="arabicPeriod"/>
            </a:pPr>
            <a:r>
              <a:rPr lang="it" sz="1200"/>
              <a:t>Lo Unit of Work effettua l’update delle differenze all’interno del database.</a:t>
            </a:r>
            <a:endParaRPr sz="1200"/>
          </a:p>
        </p:txBody>
      </p:sp>
      <p:sp>
        <p:nvSpPr>
          <p:cNvPr id="614" name="Google Shape;614;p9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unit of work controller</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3"/>
          <p:cNvSpPr txBox="1"/>
          <p:nvPr>
            <p:ph idx="4294967295" type="body"/>
          </p:nvPr>
        </p:nvSpPr>
        <p:spPr>
          <a:xfrm>
            <a:off x="460950" y="1121800"/>
            <a:ext cx="8222100" cy="3187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Lo Unit of Work si occupa di tenere traccia dei vari oggetti che sono stati modificati per fare in modo di sincronizzarli con il database.</a:t>
            </a:r>
            <a:endParaRPr sz="1200"/>
          </a:p>
          <a:p>
            <a:pPr indent="-304800" lvl="0" marL="457200" rtl="0" algn="l">
              <a:spcBef>
                <a:spcPts val="0"/>
              </a:spcBef>
              <a:spcAft>
                <a:spcPts val="0"/>
              </a:spcAft>
              <a:buSzPts val="1200"/>
              <a:buChar char="●"/>
            </a:pPr>
            <a:r>
              <a:rPr lang="it" sz="1200"/>
              <a:t>In alcuni casi questa sincronizzazione non è necessaria, ad esempio si può salvare subito ogni cambiamento effettuato sul database.</a:t>
            </a:r>
            <a:endParaRPr sz="1200"/>
          </a:p>
          <a:p>
            <a:pPr indent="-304800" lvl="0" marL="457200" rtl="0" algn="l">
              <a:spcBef>
                <a:spcPts val="0"/>
              </a:spcBef>
              <a:spcAft>
                <a:spcPts val="0"/>
              </a:spcAft>
              <a:buSzPts val="1200"/>
              <a:buChar char="●"/>
            </a:pPr>
            <a:r>
              <a:rPr lang="it" sz="1200"/>
              <a:t>Tuttavia, in altri casi, questo potrebbe portare a un numero eccessivo di modifiche al database con problemi di performance.</a:t>
            </a:r>
            <a:endParaRPr sz="1200"/>
          </a:p>
          <a:p>
            <a:pPr indent="-304800" lvl="0" marL="457200" rtl="0" algn="l">
              <a:spcBef>
                <a:spcPts val="0"/>
              </a:spcBef>
              <a:spcAft>
                <a:spcPts val="0"/>
              </a:spcAft>
              <a:buSzPts val="1200"/>
              <a:buChar char="●"/>
            </a:pPr>
            <a:r>
              <a:rPr lang="it" sz="1200"/>
              <a:t>Inoltre, lo Unit of Work è una soluzione più stabile quando ci sono dei requisiti di sincronizzazione complessi.</a:t>
            </a:r>
            <a:endParaRPr sz="1200"/>
          </a:p>
        </p:txBody>
      </p:sp>
      <p:sp>
        <p:nvSpPr>
          <p:cNvPr id="620" name="Google Shape;620;p9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a:t>
            </a:r>
            <a:r>
              <a:rPr lang="it"/>
              <a:t>: quando (non) usarli</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94"/>
          <p:cNvSpPr txBox="1"/>
          <p:nvPr>
            <p:ph idx="4294967295" type="body"/>
          </p:nvPr>
        </p:nvSpPr>
        <p:spPr>
          <a:xfrm>
            <a:off x="98250" y="670025"/>
            <a:ext cx="9012900" cy="422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UnitOfWork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a:t>
            </a:r>
            <a:r>
              <a:rPr lang="it" sz="900">
                <a:latin typeface="Courier New"/>
                <a:ea typeface="Courier New"/>
                <a:cs typeface="Courier New"/>
                <a:sym typeface="Courier New"/>
              </a:rPr>
              <a:t>List</a:t>
            </a:r>
            <a:r>
              <a:rPr lang="it" sz="900">
                <a:latin typeface="Courier New"/>
                <a:ea typeface="Courier New"/>
                <a:cs typeface="Courier New"/>
                <a:sym typeface="Courier New"/>
              </a:rPr>
              <a:t>&lt;</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&gt; </a:t>
            </a:r>
            <a:r>
              <a:rPr lang="it" sz="900">
                <a:latin typeface="Courier New"/>
                <a:ea typeface="Courier New"/>
                <a:cs typeface="Courier New"/>
                <a:sym typeface="Courier New"/>
              </a:rPr>
              <a:t>newO</a:t>
            </a:r>
            <a:r>
              <a:rPr lang="it" sz="900">
                <a:latin typeface="Courier New"/>
                <a:ea typeface="Courier New"/>
                <a:cs typeface="Courier New"/>
                <a:sym typeface="Courier New"/>
              </a:rPr>
              <a:t>bjects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ArrayList&lt;&gt;();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List&lt;</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&gt; modifiedObjects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ArrayList&lt;&gt;();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a:t>
            </a:r>
            <a:r>
              <a:rPr lang="it" sz="900">
                <a:latin typeface="Courier New"/>
                <a:ea typeface="Courier New"/>
                <a:cs typeface="Courier New"/>
                <a:sym typeface="Courier New"/>
              </a:rPr>
              <a:t> List&lt;</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&gt; removedObjects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ArrayList&lt;&gt;();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registerNew(</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 obj)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3"/>
                </a:solidFill>
                <a:latin typeface="Courier New"/>
                <a:ea typeface="Courier New"/>
                <a:cs typeface="Courier New"/>
                <a:sym typeface="Courier New"/>
              </a:rPr>
              <a:t>// Some check here on obj: obj not null, obj not modified, obj not removed, obj not </a:t>
            </a:r>
            <a:r>
              <a:rPr lang="it" sz="900">
                <a:solidFill>
                  <a:schemeClr val="accent3"/>
                </a:solidFill>
                <a:latin typeface="Courier New"/>
                <a:ea typeface="Courier New"/>
                <a:cs typeface="Courier New"/>
                <a:sym typeface="Courier New"/>
              </a:rPr>
              <a:t>in newObjects</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newObjects.add(obj);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    public void</a:t>
            </a:r>
            <a:r>
              <a:rPr lang="it" sz="900">
                <a:latin typeface="Courier New"/>
                <a:ea typeface="Courier New"/>
                <a:cs typeface="Courier New"/>
                <a:sym typeface="Courier New"/>
              </a:rPr>
              <a:t> registerModified(</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 obj)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3"/>
                </a:solidFill>
                <a:latin typeface="Courier New"/>
                <a:ea typeface="Courier New"/>
                <a:cs typeface="Courier New"/>
                <a:sym typeface="Courier New"/>
              </a:rPr>
              <a:t>// Some check here on obj: obj not null, obj not in removed</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if</a:t>
            </a:r>
            <a:r>
              <a:rPr lang="it" sz="900">
                <a:latin typeface="Courier New"/>
                <a:ea typeface="Courier New"/>
                <a:cs typeface="Courier New"/>
                <a:sym typeface="Courier New"/>
              </a:rPr>
              <a:t>(!</a:t>
            </a:r>
            <a:r>
              <a:rPr lang="it" sz="900">
                <a:latin typeface="Courier New"/>
                <a:ea typeface="Courier New"/>
                <a:cs typeface="Courier New"/>
                <a:sym typeface="Courier New"/>
              </a:rPr>
              <a:t>modifiedObjects</a:t>
            </a:r>
            <a:r>
              <a:rPr lang="it" sz="900">
                <a:latin typeface="Courier New"/>
                <a:ea typeface="Courier New"/>
                <a:cs typeface="Courier New"/>
                <a:sym typeface="Courier New"/>
              </a:rPr>
              <a:t>.contains(obj) &amp;&amp; !newObjects.contains(obj))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modifiedObjects</a:t>
            </a:r>
            <a:r>
              <a:rPr lang="it" sz="900">
                <a:latin typeface="Courier New"/>
                <a:ea typeface="Courier New"/>
                <a:cs typeface="Courier New"/>
                <a:sym typeface="Courier New"/>
              </a:rPr>
              <a:t>.add(obj);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registerRemoved(</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 obj)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3"/>
                </a:solidFill>
                <a:latin typeface="Courier New"/>
                <a:ea typeface="Courier New"/>
                <a:cs typeface="Courier New"/>
                <a:sym typeface="Courier New"/>
              </a:rPr>
              <a:t>// Some check here on obj: obj not null</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if</a:t>
            </a:r>
            <a:r>
              <a:rPr lang="it" sz="900">
                <a:latin typeface="Courier New"/>
                <a:ea typeface="Courier New"/>
                <a:cs typeface="Courier New"/>
                <a:sym typeface="Courier New"/>
              </a:rPr>
              <a:t>(newObjects.remove(obj))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latin typeface="Courier New"/>
                <a:ea typeface="Courier New"/>
                <a:cs typeface="Courier New"/>
                <a:sym typeface="Courier New"/>
              </a:rPr>
              <a:t>modifiedObjects</a:t>
            </a:r>
            <a:r>
              <a:rPr lang="it" sz="900">
                <a:latin typeface="Courier New"/>
                <a:ea typeface="Courier New"/>
                <a:cs typeface="Courier New"/>
                <a:sym typeface="Courier New"/>
              </a:rPr>
              <a:t>.remove(obj);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if</a:t>
            </a:r>
            <a:r>
              <a:rPr lang="it" sz="900">
                <a:latin typeface="Courier New"/>
                <a:ea typeface="Courier New"/>
                <a:cs typeface="Courier New"/>
                <a:sym typeface="Courier New"/>
              </a:rPr>
              <a:t>(!removedObjects.contains(obj))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removedObjects.add(obj);</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commit()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insertNew();</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updateModified(); </a:t>
            </a:r>
            <a:r>
              <a:rPr lang="it" sz="900">
                <a:solidFill>
                  <a:schemeClr val="accent3"/>
                </a:solidFill>
                <a:latin typeface="Courier New"/>
                <a:ea typeface="Courier New"/>
                <a:cs typeface="Courier New"/>
                <a:sym typeface="Courier New"/>
              </a:rPr>
              <a:t>// Similar to insertNew(), where we iterate over </a:t>
            </a:r>
            <a:r>
              <a:rPr lang="it" sz="900">
                <a:solidFill>
                  <a:schemeClr val="accent3"/>
                </a:solidFill>
                <a:latin typeface="Courier New"/>
                <a:ea typeface="Courier New"/>
                <a:cs typeface="Courier New"/>
                <a:sym typeface="Courier New"/>
              </a:rPr>
              <a:t>modifiedObjects</a:t>
            </a:r>
            <a:r>
              <a:rPr lang="it" sz="900">
                <a:solidFill>
                  <a:schemeClr val="accent3"/>
                </a:solidFill>
                <a:latin typeface="Courier New"/>
                <a:ea typeface="Courier New"/>
                <a:cs typeface="Courier New"/>
                <a:sym typeface="Courier New"/>
              </a:rPr>
              <a:t> and call update method on the mapper</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deleteRemoved(); </a:t>
            </a:r>
            <a:r>
              <a:rPr lang="it" sz="900">
                <a:solidFill>
                  <a:schemeClr val="accent3"/>
                </a:solidFill>
                <a:latin typeface="Courier New"/>
                <a:ea typeface="Courier New"/>
                <a:cs typeface="Courier New"/>
                <a:sym typeface="Courier New"/>
              </a:rPr>
              <a:t>// Similar to insertNew(), where we iterate over removedObjects and call delete method on the mapper</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void</a:t>
            </a:r>
            <a:r>
              <a:rPr lang="it" sz="900">
                <a:latin typeface="Courier New"/>
                <a:ea typeface="Courier New"/>
                <a:cs typeface="Courier New"/>
                <a:sym typeface="Courier New"/>
              </a:rPr>
              <a:t> insertNew()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for</a:t>
            </a:r>
            <a:r>
              <a:rPr lang="it" sz="900">
                <a:latin typeface="Courier New"/>
                <a:ea typeface="Courier New"/>
                <a:cs typeface="Courier New"/>
                <a:sym typeface="Courier New"/>
              </a:rPr>
              <a:t>(</a:t>
            </a:r>
            <a:r>
              <a:rPr lang="it" sz="900">
                <a:latin typeface="Courier New"/>
                <a:ea typeface="Courier New"/>
                <a:cs typeface="Courier New"/>
                <a:sym typeface="Courier New"/>
              </a:rPr>
              <a:t>DomainObject</a:t>
            </a:r>
            <a:r>
              <a:rPr lang="it" sz="900">
                <a:latin typeface="Courier New"/>
                <a:ea typeface="Courier New"/>
                <a:cs typeface="Courier New"/>
                <a:sym typeface="Courier New"/>
              </a:rPr>
              <a:t> obj : newObjects)</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MapperRegistry.getMapper(</a:t>
            </a:r>
            <a:r>
              <a:rPr lang="it" sz="900">
                <a:latin typeface="Courier New"/>
                <a:ea typeface="Courier New"/>
                <a:cs typeface="Courier New"/>
                <a:sym typeface="Courier New"/>
              </a:rPr>
              <a:t>obj.getClass()</a:t>
            </a:r>
            <a:r>
              <a:rPr lang="it" sz="900">
                <a:latin typeface="Courier New"/>
                <a:ea typeface="Courier New"/>
                <a:cs typeface="Courier New"/>
                <a:sym typeface="Courier New"/>
              </a:rPr>
              <a:t>).insert(obj); </a:t>
            </a:r>
            <a:r>
              <a:rPr lang="it" sz="900">
                <a:solidFill>
                  <a:schemeClr val="accent3"/>
                </a:solidFill>
                <a:latin typeface="Courier New"/>
                <a:ea typeface="Courier New"/>
                <a:cs typeface="Courier New"/>
                <a:sym typeface="Courier New"/>
              </a:rPr>
              <a:t>// Use here a </a:t>
            </a:r>
            <a:r>
              <a:rPr lang="it" sz="900" u="sng">
                <a:solidFill>
                  <a:schemeClr val="accent3"/>
                </a:solidFill>
                <a:latin typeface="Courier New"/>
                <a:ea typeface="Courier New"/>
                <a:cs typeface="Courier New"/>
                <a:sym typeface="Courier New"/>
                <a:hlinkClick action="ppaction://hlinksldjump" r:id="rId3">
                  <a:extLst>
                    <a:ext uri="{A12FA001-AC4F-418D-AE19-62706E023703}">
                      <ahyp:hlinkClr val="tx"/>
                    </a:ext>
                  </a:extLst>
                </a:hlinkClick>
              </a:rPr>
              <a:t>Data Mapper</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626" name="Google Shape;626;p9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a:t>
            </a:r>
            <a:r>
              <a:rPr lang="it"/>
              <a:t>: </a:t>
            </a:r>
            <a:r>
              <a:rPr lang="it"/>
              <a:t>esempio con </a:t>
            </a:r>
            <a:r>
              <a:rPr lang="it"/>
              <a:t>object registration</a:t>
            </a:r>
            <a:endParaRPr/>
          </a:p>
        </p:txBody>
      </p:sp>
      <p:sp>
        <p:nvSpPr>
          <p:cNvPr id="627" name="Google Shape;627;p94"/>
          <p:cNvSpPr txBox="1"/>
          <p:nvPr/>
        </p:nvSpPr>
        <p:spPr>
          <a:xfrm>
            <a:off x="0" y="4894025"/>
            <a:ext cx="9144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lt2"/>
                </a:solidFill>
                <a:latin typeface="Roboto"/>
                <a:ea typeface="Roboto"/>
                <a:cs typeface="Roboto"/>
                <a:sym typeface="Roboto"/>
              </a:rPr>
              <a:t>Autore David Rice dal Capitolo 11 del libro di testo </a:t>
            </a:r>
            <a:r>
              <a:rPr i="1" lang="it" sz="800">
                <a:solidFill>
                  <a:schemeClr val="lt2"/>
                </a:solidFill>
                <a:latin typeface="Roboto"/>
                <a:ea typeface="Roboto"/>
                <a:cs typeface="Roboto"/>
                <a:sym typeface="Roboto"/>
              </a:rPr>
              <a:t>Patterns of Enterprise Application Architecture</a:t>
            </a:r>
            <a:r>
              <a:rPr lang="it" sz="800">
                <a:solidFill>
                  <a:schemeClr val="lt2"/>
                </a:solidFill>
                <a:latin typeface="Roboto"/>
                <a:ea typeface="Roboto"/>
                <a:cs typeface="Roboto"/>
                <a:sym typeface="Roboto"/>
              </a:rPr>
              <a:t>.</a:t>
            </a:r>
            <a:endParaRPr sz="800">
              <a:solidFill>
                <a:schemeClr val="lt2"/>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5"/>
          <p:cNvSpPr txBox="1"/>
          <p:nvPr>
            <p:ph idx="4294967295" type="body"/>
          </p:nvPr>
        </p:nvSpPr>
        <p:spPr>
          <a:xfrm>
            <a:off x="460950" y="1121800"/>
            <a:ext cx="8222100" cy="3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Come possiamo rendere visibile facilmente lo Unit of Work? Siccome ogni transazione della logica di business è eseguita attraverso un proprio thread, possiamo associare lo Unit of Work al thread corrente che ne richiede l’uso, es. usando la classe </a:t>
            </a:r>
            <a:r>
              <a:rPr lang="it" sz="1200">
                <a:latin typeface="Courier New"/>
                <a:ea typeface="Courier New"/>
                <a:cs typeface="Courier New"/>
                <a:sym typeface="Courier New"/>
              </a:rPr>
              <a:t>ThreadLocal</a:t>
            </a:r>
            <a:r>
              <a:rPr lang="it" sz="1200"/>
              <a:t> di java. In alternativa, si può utilizzare l’oggetto relativo alla sessione corrente.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Esempio di UnitOfWork con </a:t>
            </a:r>
            <a:r>
              <a:rPr lang="it" sz="1200">
                <a:latin typeface="Courier New"/>
                <a:ea typeface="Courier New"/>
                <a:cs typeface="Courier New"/>
                <a:sym typeface="Courier New"/>
              </a:rPr>
              <a:t>ThreadLocal</a:t>
            </a:r>
            <a:r>
              <a:rPr lang="it" sz="1200"/>
              <a:t>:</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UnitOfWork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private static</a:t>
            </a:r>
            <a:r>
              <a:rPr lang="it" sz="900">
                <a:latin typeface="Courier New"/>
                <a:ea typeface="Courier New"/>
                <a:cs typeface="Courier New"/>
                <a:sym typeface="Courier New"/>
              </a:rPr>
              <a:t> ThreadLocal&lt;UnitOfWork&gt; context = </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ThreadLocal&lt;&gt;();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static void</a:t>
            </a:r>
            <a:r>
              <a:rPr lang="it" sz="900">
                <a:latin typeface="Courier New"/>
                <a:ea typeface="Courier New"/>
                <a:cs typeface="Courier New"/>
                <a:sym typeface="Courier New"/>
              </a:rPr>
              <a:t> newContext()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context.set(</a:t>
            </a:r>
            <a:r>
              <a:rPr lang="it" sz="900">
                <a:solidFill>
                  <a:schemeClr val="accent5"/>
                </a:solidFill>
                <a:latin typeface="Courier New"/>
                <a:ea typeface="Courier New"/>
                <a:cs typeface="Courier New"/>
                <a:sym typeface="Courier New"/>
              </a:rPr>
              <a:t>new</a:t>
            </a:r>
            <a:r>
              <a:rPr lang="it" sz="900">
                <a:latin typeface="Courier New"/>
                <a:ea typeface="Courier New"/>
                <a:cs typeface="Courier New"/>
                <a:sym typeface="Courier New"/>
              </a:rPr>
              <a:t> UnitOfWork());</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static void</a:t>
            </a:r>
            <a:r>
              <a:rPr lang="it" sz="900">
                <a:latin typeface="Courier New"/>
                <a:ea typeface="Courier New"/>
                <a:cs typeface="Courier New"/>
                <a:sym typeface="Courier New"/>
              </a:rPr>
              <a:t> reset()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context.remove();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static</a:t>
            </a:r>
            <a:r>
              <a:rPr lang="it" sz="900">
                <a:latin typeface="Courier New"/>
                <a:ea typeface="Courier New"/>
                <a:cs typeface="Courier New"/>
                <a:sym typeface="Courier New"/>
              </a:rPr>
              <a:t> UnitOfWork getContext()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Objects.requireNonNull(context.get());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return</a:t>
            </a:r>
            <a:r>
              <a:rPr lang="it" sz="900">
                <a:latin typeface="Courier New"/>
                <a:ea typeface="Courier New"/>
                <a:cs typeface="Courier New"/>
                <a:sym typeface="Courier New"/>
              </a:rPr>
              <a:t> context.get();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633" name="Google Shape;633;p9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visibilità</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6"/>
          <p:cNvSpPr txBox="1"/>
          <p:nvPr>
            <p:ph idx="4294967295" type="body"/>
          </p:nvPr>
        </p:nvSpPr>
        <p:spPr>
          <a:xfrm>
            <a:off x="460950" y="1121800"/>
            <a:ext cx="8222100" cy="3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Nella classe </a:t>
            </a:r>
            <a:r>
              <a:rPr lang="it" sz="1200">
                <a:latin typeface="Courier New"/>
                <a:ea typeface="Courier New"/>
                <a:cs typeface="Courier New"/>
                <a:sym typeface="Courier New"/>
              </a:rPr>
              <a:t>DomainObject</a:t>
            </a:r>
            <a:r>
              <a:rPr lang="it" sz="1200"/>
              <a:t> adesso possiamo aggiungere i </a:t>
            </a:r>
            <a:r>
              <a:rPr lang="it" sz="1200"/>
              <a:t>metodi</a:t>
            </a:r>
            <a:r>
              <a:rPr lang="it" sz="1200"/>
              <a:t> per registrare sé stessi all’interno dello Unit of Work.</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DomainObject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 </a:t>
            </a:r>
            <a:r>
              <a:rPr lang="it" sz="900">
                <a:latin typeface="Courier New"/>
                <a:ea typeface="Courier New"/>
                <a:cs typeface="Courier New"/>
                <a:sym typeface="Courier New"/>
              </a:rPr>
              <a:t>markNew()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UnitOfWork.getContext().registerNew(</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 </a:t>
            </a:r>
            <a:r>
              <a:rPr lang="it" sz="900">
                <a:latin typeface="Courier New"/>
                <a:ea typeface="Courier New"/>
                <a:cs typeface="Courier New"/>
                <a:sym typeface="Courier New"/>
              </a:rPr>
              <a:t>markModified()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UnitOfWork.getContext().registerModified(</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solidFill>
                <a:schemeClr val="accent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protected void </a:t>
            </a:r>
            <a:r>
              <a:rPr lang="it" sz="900">
                <a:latin typeface="Courier New"/>
                <a:ea typeface="Courier New"/>
                <a:cs typeface="Courier New"/>
                <a:sym typeface="Courier New"/>
              </a:rPr>
              <a:t>markRemoved()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UnitOfWork.getContext().registerRemoved(</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solidFill>
                <a:schemeClr val="accent5"/>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class</a:t>
            </a:r>
            <a:r>
              <a:rPr lang="it" sz="900">
                <a:latin typeface="Courier New"/>
                <a:ea typeface="Courier New"/>
                <a:cs typeface="Courier New"/>
                <a:sym typeface="Courier New"/>
              </a:rPr>
              <a:t> Person </a:t>
            </a:r>
            <a:r>
              <a:rPr lang="it" sz="900">
                <a:solidFill>
                  <a:schemeClr val="accent5"/>
                </a:solidFill>
                <a:latin typeface="Courier New"/>
                <a:ea typeface="Courier New"/>
                <a:cs typeface="Courier New"/>
                <a:sym typeface="Courier New"/>
              </a:rPr>
              <a:t>extends</a:t>
            </a:r>
            <a:r>
              <a:rPr lang="it" sz="900">
                <a:latin typeface="Courier New"/>
                <a:ea typeface="Courier New"/>
                <a:cs typeface="Courier New"/>
                <a:sym typeface="Courier New"/>
              </a:rPr>
              <a:t> DomainObject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a:t>
            </a:r>
            <a:r>
              <a:rPr lang="it" sz="900">
                <a:latin typeface="Courier New"/>
                <a:ea typeface="Courier New"/>
                <a:cs typeface="Courier New"/>
                <a:sym typeface="Courier New"/>
              </a:rPr>
              <a:t>P</a:t>
            </a:r>
            <a:r>
              <a:rPr lang="it" sz="900">
                <a:latin typeface="Courier New"/>
                <a:ea typeface="Courier New"/>
                <a:cs typeface="Courier New"/>
                <a:sym typeface="Courier New"/>
              </a:rPr>
              <a:t>erson(String firstName, String lastName, </a:t>
            </a:r>
            <a:r>
              <a:rPr lang="it" sz="900">
                <a:solidFill>
                  <a:schemeClr val="accent5"/>
                </a:solidFill>
                <a:latin typeface="Courier New"/>
                <a:ea typeface="Courier New"/>
                <a:cs typeface="Courier New"/>
                <a:sym typeface="Courier New"/>
              </a:rPr>
              <a:t>int</a:t>
            </a:r>
            <a:r>
              <a:rPr lang="it" sz="900">
                <a:latin typeface="Courier New"/>
                <a:ea typeface="Courier New"/>
                <a:cs typeface="Courier New"/>
                <a:sym typeface="Courier New"/>
              </a:rPr>
              <a:t> age)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.i</a:t>
            </a:r>
            <a:r>
              <a:rPr lang="it" sz="900">
                <a:latin typeface="Courier New"/>
                <a:ea typeface="Courier New"/>
                <a:cs typeface="Courier New"/>
                <a:sym typeface="Courier New"/>
              </a:rPr>
              <a:t>d = generateRandomId();</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.firstName = firstName;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.lastName = lastName;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.age = age;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.markNew();</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setAge(</a:t>
            </a:r>
            <a:r>
              <a:rPr lang="it" sz="900">
                <a:solidFill>
                  <a:schemeClr val="accent5"/>
                </a:solidFill>
                <a:latin typeface="Courier New"/>
                <a:ea typeface="Courier New"/>
                <a:cs typeface="Courier New"/>
                <a:sym typeface="Courier New"/>
              </a:rPr>
              <a:t>int</a:t>
            </a:r>
            <a:r>
              <a:rPr lang="it" sz="900">
                <a:latin typeface="Courier New"/>
                <a:ea typeface="Courier New"/>
                <a:cs typeface="Courier New"/>
                <a:sym typeface="Courier New"/>
              </a:rPr>
              <a:t> age)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.age = age;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r>
              <a:rPr lang="it" sz="900">
                <a:solidFill>
                  <a:schemeClr val="accent5"/>
                </a:solidFill>
                <a:latin typeface="Courier New"/>
                <a:ea typeface="Courier New"/>
                <a:cs typeface="Courier New"/>
                <a:sym typeface="Courier New"/>
              </a:rPr>
              <a:t>this</a:t>
            </a:r>
            <a:r>
              <a:rPr lang="it" sz="900">
                <a:latin typeface="Courier New"/>
                <a:ea typeface="Courier New"/>
                <a:cs typeface="Courier New"/>
                <a:sym typeface="Courier New"/>
              </a:rPr>
              <a:t>.markModified();</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p:txBody>
      </p:sp>
      <p:sp>
        <p:nvSpPr>
          <p:cNvPr id="639" name="Google Shape;639;p9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a:t>
            </a:r>
            <a:r>
              <a:rPr lang="it"/>
              <a:t>utilizzo</a:t>
            </a:r>
            <a:r>
              <a:rPr lang="it"/>
              <a:t> con object registration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7"/>
          <p:cNvSpPr txBox="1"/>
          <p:nvPr>
            <p:ph idx="4294967295" type="body"/>
          </p:nvPr>
        </p:nvSpPr>
        <p:spPr>
          <a:xfrm>
            <a:off x="460950" y="1121800"/>
            <a:ext cx="8222100" cy="39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All’interno di una transazione della business logic si inizializza lo Unit of Work e, alla fine delle operazioni, si effettua il commit.</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900">
                <a:solidFill>
                  <a:schemeClr val="accent5"/>
                </a:solidFill>
                <a:latin typeface="Courier New"/>
                <a:ea typeface="Courier New"/>
                <a:cs typeface="Courier New"/>
                <a:sym typeface="Courier New"/>
              </a:rPr>
              <a:t>public void</a:t>
            </a:r>
            <a:r>
              <a:rPr lang="it" sz="900">
                <a:latin typeface="Courier New"/>
                <a:ea typeface="Courier New"/>
                <a:cs typeface="Courier New"/>
                <a:sym typeface="Courier New"/>
              </a:rPr>
              <a:t> editAge(</a:t>
            </a:r>
            <a:r>
              <a:rPr lang="it" sz="900">
                <a:solidFill>
                  <a:schemeClr val="accent5"/>
                </a:solidFill>
                <a:latin typeface="Courier New"/>
                <a:ea typeface="Courier New"/>
                <a:cs typeface="Courier New"/>
                <a:sym typeface="Courier New"/>
              </a:rPr>
              <a:t>long</a:t>
            </a:r>
            <a:r>
              <a:rPr lang="it" sz="900">
                <a:latin typeface="Courier New"/>
                <a:ea typeface="Courier New"/>
                <a:cs typeface="Courier New"/>
                <a:sym typeface="Courier New"/>
              </a:rPr>
              <a:t> id, </a:t>
            </a:r>
            <a:r>
              <a:rPr lang="it" sz="900">
                <a:solidFill>
                  <a:schemeClr val="accent5"/>
                </a:solidFill>
                <a:latin typeface="Courier New"/>
                <a:ea typeface="Courier New"/>
                <a:cs typeface="Courier New"/>
                <a:sym typeface="Courier New"/>
              </a:rPr>
              <a:t>int</a:t>
            </a:r>
            <a:r>
              <a:rPr lang="it" sz="900">
                <a:latin typeface="Courier New"/>
                <a:ea typeface="Courier New"/>
                <a:cs typeface="Courier New"/>
                <a:sym typeface="Courier New"/>
              </a:rPr>
              <a:t> age</a:t>
            </a:r>
            <a:r>
              <a:rPr lang="it" sz="900">
                <a:latin typeface="Courier New"/>
                <a:ea typeface="Courier New"/>
                <a:cs typeface="Courier New"/>
                <a:sym typeface="Courier New"/>
              </a:rPr>
              <a:t>) {</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UnitOfWork.newContext();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Person p = </a:t>
            </a:r>
            <a:r>
              <a:rPr lang="it" sz="900">
                <a:latin typeface="Courier New"/>
                <a:ea typeface="Courier New"/>
                <a:cs typeface="Courier New"/>
                <a:sym typeface="Courier New"/>
              </a:rPr>
              <a:t>MapperRegistry.getMapper(Person.</a:t>
            </a:r>
            <a:r>
              <a:rPr lang="it" sz="900">
                <a:solidFill>
                  <a:schemeClr val="accent5"/>
                </a:solidFill>
                <a:latin typeface="Courier New"/>
                <a:ea typeface="Courier New"/>
                <a:cs typeface="Courier New"/>
                <a:sym typeface="Courier New"/>
              </a:rPr>
              <a:t>class</a:t>
            </a:r>
            <a:r>
              <a:rPr lang="it" sz="900">
                <a:latin typeface="Courier New"/>
                <a:ea typeface="Courier New"/>
                <a:cs typeface="Courier New"/>
                <a:sym typeface="Courier New"/>
              </a:rPr>
              <a:t>).find(id); </a:t>
            </a:r>
            <a:r>
              <a:rPr lang="it" sz="900">
                <a:solidFill>
                  <a:schemeClr val="accent3"/>
                </a:solidFill>
                <a:latin typeface="Courier New"/>
                <a:ea typeface="Courier New"/>
                <a:cs typeface="Courier New"/>
                <a:sym typeface="Courier New"/>
              </a:rPr>
              <a:t>// Use here a </a:t>
            </a:r>
            <a:r>
              <a:rPr lang="it" sz="900" u="sng">
                <a:solidFill>
                  <a:schemeClr val="accent3"/>
                </a:solidFill>
                <a:latin typeface="Courier New"/>
                <a:ea typeface="Courier New"/>
                <a:cs typeface="Courier New"/>
                <a:sym typeface="Courier New"/>
                <a:hlinkClick action="ppaction://hlinksldjump" r:id="rId3">
                  <a:extLst>
                    <a:ext uri="{A12FA001-AC4F-418D-AE19-62706E023703}">
                      <ahyp:hlinkClr val="tx"/>
                    </a:ext>
                  </a:extLst>
                </a:hlinkClick>
              </a:rPr>
              <a:t>Data Mapper</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p.setAge(age);</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 </a:t>
            </a:r>
            <a:r>
              <a:rPr lang="it" sz="900">
                <a:solidFill>
                  <a:schemeClr val="accent3"/>
                </a:solidFill>
                <a:latin typeface="Courier New"/>
                <a:ea typeface="Courier New"/>
                <a:cs typeface="Courier New"/>
                <a:sym typeface="Courier New"/>
              </a:rPr>
              <a:t>// Other operations if needed</a:t>
            </a:r>
            <a:endParaRPr sz="900">
              <a:solidFill>
                <a:schemeClr val="accent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    UnitOfWork.getContext().commit();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rPr lang="it" sz="900">
                <a:latin typeface="Courier New"/>
                <a:ea typeface="Courier New"/>
                <a:cs typeface="Courier New"/>
                <a:sym typeface="Courier New"/>
              </a:rPr>
              <a:t>}</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latin typeface="Courier New"/>
              <a:ea typeface="Courier New"/>
              <a:cs typeface="Courier New"/>
              <a:sym typeface="Courier New"/>
            </a:endParaRPr>
          </a:p>
        </p:txBody>
      </p:sp>
      <p:sp>
        <p:nvSpPr>
          <p:cNvPr id="645" name="Google Shape;645;p9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Unit of Work: quando effettuare il commit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8"/>
          <p:cNvSpPr txBox="1"/>
          <p:nvPr>
            <p:ph idx="4294967295" type="body"/>
          </p:nvPr>
        </p:nvSpPr>
        <p:spPr>
          <a:xfrm>
            <a:off x="460950" y="1121800"/>
            <a:ext cx="82221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Assicura che ogni oggetto viene caricato solo una volta salvando ogni oggetto caricato all’interno di una mappa. Quindi tiene traccia di tutti gli oggetti caricati dal database in una singola transazione della logica di business.</a:t>
            </a:r>
            <a:endParaRPr sz="1200"/>
          </a:p>
        </p:txBody>
      </p:sp>
      <p:sp>
        <p:nvSpPr>
          <p:cNvPr id="651" name="Google Shape;651;p9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Identity Map</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9"/>
          <p:cNvSpPr txBox="1"/>
          <p:nvPr>
            <p:ph idx="4294967295" type="body"/>
          </p:nvPr>
        </p:nvSpPr>
        <p:spPr>
          <a:xfrm>
            <a:off x="460950" y="1121800"/>
            <a:ext cx="82221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Nei casi più semplici, abbiamo una mappa per ogni tabella del database.</a:t>
            </a:r>
            <a:endParaRPr sz="1200"/>
          </a:p>
          <a:p>
            <a:pPr indent="-304800" lvl="0" marL="457200" rtl="0" algn="l">
              <a:spcBef>
                <a:spcPts val="0"/>
              </a:spcBef>
              <a:spcAft>
                <a:spcPts val="0"/>
              </a:spcAft>
              <a:buSzPts val="1200"/>
              <a:buChar char="●"/>
            </a:pPr>
            <a:r>
              <a:rPr lang="it" sz="1200"/>
              <a:t>L’utilizzo è molto semplice, prima di caricare un oggetto dal database si controlla l’Identity Map per vedere se è già stato caricato. In caso positivo, si restituisce, altrimenti si carica dal database e si salva nell’Identity Map.</a:t>
            </a:r>
            <a:endParaRPr sz="1200"/>
          </a:p>
          <a:p>
            <a:pPr indent="0" lvl="0" marL="457200" rtl="0" algn="l">
              <a:spcBef>
                <a:spcPts val="0"/>
              </a:spcBef>
              <a:spcAft>
                <a:spcPts val="0"/>
              </a:spcAft>
              <a:buNone/>
            </a:pPr>
            <a:r>
              <a:rPr lang="it" sz="1200"/>
              <a:t>Esempio:</a:t>
            </a:r>
            <a:endParaRPr sz="1200"/>
          </a:p>
          <a:p>
            <a:pPr indent="-304800" lvl="0" marL="914400" rtl="0" algn="l">
              <a:spcBef>
                <a:spcPts val="0"/>
              </a:spcBef>
              <a:spcAft>
                <a:spcPts val="0"/>
              </a:spcAft>
              <a:buSzPts val="1200"/>
              <a:buAutoNum type="arabicPeriod"/>
            </a:pPr>
            <a:r>
              <a:rPr lang="it" sz="1200"/>
              <a:t>Un oggetto </a:t>
            </a:r>
            <a:r>
              <a:rPr lang="it" sz="1200">
                <a:latin typeface="Courier New"/>
                <a:ea typeface="Courier New"/>
                <a:cs typeface="Courier New"/>
                <a:sym typeface="Courier New"/>
              </a:rPr>
              <a:t>PersonFinder</a:t>
            </a:r>
            <a:r>
              <a:rPr lang="it" sz="1200"/>
              <a:t> vuole leggere l’oggetto della classe </a:t>
            </a:r>
            <a:r>
              <a:rPr lang="it" sz="1200">
                <a:latin typeface="Courier New"/>
                <a:ea typeface="Courier New"/>
                <a:cs typeface="Courier New"/>
                <a:sym typeface="Courier New"/>
              </a:rPr>
              <a:t>Person</a:t>
            </a:r>
            <a:r>
              <a:rPr lang="it" sz="1200"/>
              <a:t> con id 1.</a:t>
            </a:r>
            <a:endParaRPr sz="1200"/>
          </a:p>
          <a:p>
            <a:pPr indent="-304800" lvl="0" marL="914400" rtl="0" algn="l">
              <a:spcBef>
                <a:spcPts val="0"/>
              </a:spcBef>
              <a:spcAft>
                <a:spcPts val="0"/>
              </a:spcAft>
              <a:buSzPts val="1200"/>
              <a:buAutoNum type="arabicPeriod"/>
            </a:pPr>
            <a:r>
              <a:rPr lang="it" sz="1200">
                <a:latin typeface="Courier New"/>
                <a:ea typeface="Courier New"/>
                <a:cs typeface="Courier New"/>
                <a:sym typeface="Courier New"/>
              </a:rPr>
              <a:t>PersonFinder</a:t>
            </a:r>
            <a:r>
              <a:rPr lang="it" sz="1200"/>
              <a:t> interroga l’Identity Map richiedendo l’oggetto con id 1.</a:t>
            </a:r>
            <a:endParaRPr sz="1200"/>
          </a:p>
          <a:p>
            <a:pPr indent="-304800" lvl="0" marL="914400" rtl="0" algn="l">
              <a:spcBef>
                <a:spcPts val="0"/>
              </a:spcBef>
              <a:spcAft>
                <a:spcPts val="0"/>
              </a:spcAft>
              <a:buSzPts val="1200"/>
              <a:buAutoNum type="arabicPeriod"/>
            </a:pPr>
            <a:r>
              <a:rPr lang="it" sz="1200"/>
              <a:t>Se l’Identity Map lo trova, lo restituisce.</a:t>
            </a:r>
            <a:endParaRPr sz="1200"/>
          </a:p>
          <a:p>
            <a:pPr indent="-304800" lvl="0" marL="914400" rtl="0" algn="l">
              <a:spcBef>
                <a:spcPts val="0"/>
              </a:spcBef>
              <a:spcAft>
                <a:spcPts val="0"/>
              </a:spcAft>
              <a:buSzPts val="1200"/>
              <a:buAutoNum type="arabicPeriod"/>
            </a:pPr>
            <a:r>
              <a:rPr lang="it" sz="1200"/>
              <a:t>Se l’Identity Map non lo trova, il </a:t>
            </a:r>
            <a:r>
              <a:rPr lang="it" sz="1200">
                <a:latin typeface="Courier New"/>
                <a:ea typeface="Courier New"/>
                <a:cs typeface="Courier New"/>
                <a:sym typeface="Courier New"/>
              </a:rPr>
              <a:t>PersonFinder</a:t>
            </a:r>
            <a:r>
              <a:rPr lang="it" sz="1200"/>
              <a:t> cerca nel database.</a:t>
            </a:r>
            <a:endParaRPr sz="1200"/>
          </a:p>
          <a:p>
            <a:pPr indent="0" lvl="0" marL="0" rtl="0" algn="l">
              <a:spcBef>
                <a:spcPts val="0"/>
              </a:spcBef>
              <a:spcAft>
                <a:spcPts val="0"/>
              </a:spcAft>
              <a:buNone/>
            </a:pPr>
            <a:r>
              <a:t/>
            </a:r>
            <a:endParaRPr sz="1200"/>
          </a:p>
        </p:txBody>
      </p:sp>
      <p:sp>
        <p:nvSpPr>
          <p:cNvPr id="657" name="Google Shape;657;p9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Identity Map: </a:t>
            </a:r>
            <a:r>
              <a:rPr lang="it"/>
              <a:t>funzionamento</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0"/>
          <p:cNvSpPr txBox="1"/>
          <p:nvPr>
            <p:ph idx="4294967295" type="body"/>
          </p:nvPr>
        </p:nvSpPr>
        <p:spPr>
          <a:xfrm>
            <a:off x="460950" y="1121800"/>
            <a:ext cx="8222100" cy="3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Scelte implementative</a:t>
            </a:r>
            <a:r>
              <a:rPr lang="it" sz="1200"/>
              <a:t>:</a:t>
            </a:r>
            <a:endParaRPr sz="1200"/>
          </a:p>
          <a:p>
            <a:pPr indent="-304800" lvl="0" marL="457200" rtl="0" algn="l">
              <a:spcBef>
                <a:spcPts val="0"/>
              </a:spcBef>
              <a:spcAft>
                <a:spcPts val="0"/>
              </a:spcAft>
              <a:buSzPts val="1200"/>
              <a:buChar char="●"/>
            </a:pPr>
            <a:r>
              <a:rPr b="1" lang="it" sz="1200">
                <a:solidFill>
                  <a:schemeClr val="dk2"/>
                </a:solidFill>
              </a:rPr>
              <a:t>Chiavi da usare</a:t>
            </a:r>
            <a:r>
              <a:rPr lang="it" sz="1200"/>
              <a:t>. La scelta più semplice è quella di usare la chiave primaria della tabella del database. Tuttavia, questo funziona quando la chiave è </a:t>
            </a:r>
            <a:r>
              <a:rPr lang="it" sz="1200">
                <a:solidFill>
                  <a:schemeClr val="accent3"/>
                </a:solidFill>
              </a:rPr>
              <a:t>composta da una sola colonna</a:t>
            </a:r>
            <a:r>
              <a:rPr lang="it" sz="1200"/>
              <a:t> ed è </a:t>
            </a:r>
            <a:r>
              <a:rPr lang="it" sz="1200">
                <a:solidFill>
                  <a:schemeClr val="accent3"/>
                </a:solidFill>
              </a:rPr>
              <a:t>immutabile</a:t>
            </a:r>
            <a:r>
              <a:rPr lang="it" sz="1200"/>
              <a:t>. </a:t>
            </a:r>
            <a:endParaRPr sz="1200"/>
          </a:p>
          <a:p>
            <a:pPr indent="-304800" lvl="0" marL="457200" rtl="0" algn="l">
              <a:spcBef>
                <a:spcPts val="0"/>
              </a:spcBef>
              <a:spcAft>
                <a:spcPts val="0"/>
              </a:spcAft>
              <a:buSzPts val="1200"/>
              <a:buChar char="●"/>
            </a:pPr>
            <a:r>
              <a:rPr b="1" lang="it" sz="1200">
                <a:solidFill>
                  <a:schemeClr val="dk2"/>
                </a:solidFill>
              </a:rPr>
              <a:t>Esplicita o Generica</a:t>
            </a:r>
            <a:r>
              <a:rPr lang="it" sz="1200"/>
              <a:t>. L’Identity Map esplicita richiede un metodo per ogni tipo di oggetto che si vuole cercare, es. </a:t>
            </a:r>
            <a:r>
              <a:rPr lang="it" sz="1200">
                <a:latin typeface="Courier New"/>
                <a:ea typeface="Courier New"/>
                <a:cs typeface="Courier New"/>
                <a:sym typeface="Courier New"/>
              </a:rPr>
              <a:t>findPerson(</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id)</a:t>
            </a:r>
            <a:r>
              <a:rPr lang="it" sz="1200"/>
              <a:t> mentre in quella generica il metodo </a:t>
            </a:r>
            <a:r>
              <a:rPr lang="it" sz="1200">
                <a:latin typeface="Courier New"/>
                <a:ea typeface="Courier New"/>
                <a:cs typeface="Courier New"/>
                <a:sym typeface="Courier New"/>
              </a:rPr>
              <a:t>find</a:t>
            </a:r>
            <a:r>
              <a:rPr lang="it" sz="1200"/>
              <a:t> riceve un parametro aggiuntivo con la classe che si vuole leggere </a:t>
            </a:r>
            <a:r>
              <a:rPr lang="it" sz="1200">
                <a:latin typeface="Courier New"/>
                <a:ea typeface="Courier New"/>
                <a:cs typeface="Courier New"/>
                <a:sym typeface="Courier New"/>
              </a:rPr>
              <a:t>find(Class class, </a:t>
            </a:r>
            <a:r>
              <a:rPr lang="it" sz="1200">
                <a:solidFill>
                  <a:schemeClr val="accent5"/>
                </a:solidFill>
                <a:latin typeface="Courier New"/>
                <a:ea typeface="Courier New"/>
                <a:cs typeface="Courier New"/>
                <a:sym typeface="Courier New"/>
              </a:rPr>
              <a:t>long</a:t>
            </a:r>
            <a:r>
              <a:rPr lang="it" sz="1200">
                <a:latin typeface="Courier New"/>
                <a:ea typeface="Courier New"/>
                <a:cs typeface="Courier New"/>
                <a:sym typeface="Courier New"/>
              </a:rPr>
              <a:t> id)</a:t>
            </a:r>
            <a:r>
              <a:rPr lang="it" sz="1200"/>
              <a:t>.</a:t>
            </a:r>
            <a:endParaRPr sz="1200"/>
          </a:p>
          <a:p>
            <a:pPr indent="-304800" lvl="0" marL="457200" rtl="0" algn="l">
              <a:spcBef>
                <a:spcPts val="0"/>
              </a:spcBef>
              <a:spcAft>
                <a:spcPts val="0"/>
              </a:spcAft>
              <a:buSzPts val="1200"/>
              <a:buChar char="●"/>
            </a:pPr>
            <a:r>
              <a:rPr b="1" lang="it" sz="1200">
                <a:solidFill>
                  <a:schemeClr val="dk2"/>
                </a:solidFill>
              </a:rPr>
              <a:t>Quante mappe usare</a:t>
            </a:r>
            <a:r>
              <a:rPr lang="it" sz="1200"/>
              <a:t>. Si può avere una sola Identity Map per classe, per tabella oppure una comune per l’intera sessione. Quest’ultimo approccio funziona solo se si usano delle chiavi univoche per ogni elemento all’interno del database.</a:t>
            </a:r>
            <a:endParaRPr sz="1200"/>
          </a:p>
        </p:txBody>
      </p:sp>
      <p:sp>
        <p:nvSpPr>
          <p:cNvPr id="663" name="Google Shape;663;p10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Identity Map: scelte implementative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1"/>
          <p:cNvSpPr txBox="1"/>
          <p:nvPr>
            <p:ph idx="4294967295" type="body"/>
          </p:nvPr>
        </p:nvSpPr>
        <p:spPr>
          <a:xfrm>
            <a:off x="460950" y="1121800"/>
            <a:ext cx="8222100" cy="13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oggetto che non contiene tutti i dati di cui avrebbe bisogno ma che conosce il modo di leggerli quando servono.</a:t>
            </a:r>
            <a:endParaRPr sz="1200"/>
          </a:p>
        </p:txBody>
      </p:sp>
      <p:sp>
        <p:nvSpPr>
          <p:cNvPr id="669" name="Google Shape;669;p10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Value Object</a:t>
            </a:r>
            <a:endParaRPr/>
          </a:p>
        </p:txBody>
      </p:sp>
      <p:sp>
        <p:nvSpPr>
          <p:cNvPr id="132" name="Google Shape;132;p21"/>
          <p:cNvSpPr txBox="1"/>
          <p:nvPr>
            <p:ph idx="4294967295" type="body"/>
          </p:nvPr>
        </p:nvSpPr>
        <p:spPr>
          <a:xfrm>
            <a:off x="0" y="691650"/>
            <a:ext cx="9144000" cy="44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È un oggetto semplice e piccolo, dove non esiste un concetto di identità, e in cui </a:t>
            </a:r>
            <a:r>
              <a:rPr lang="it" sz="1200"/>
              <a:t>l'uguaglianza</a:t>
            </a:r>
            <a:r>
              <a:rPr lang="it" sz="1200"/>
              <a:t> tra due oggetti è stabilita guardando i membri della classe. In genere sono immutabili. Un esempio di Value Object potrebbe essere una classe </a:t>
            </a:r>
            <a:r>
              <a:rPr lang="it" sz="1200">
                <a:latin typeface="Courier New"/>
                <a:ea typeface="Courier New"/>
                <a:cs typeface="Courier New"/>
                <a:sym typeface="Courier New"/>
              </a:rPr>
              <a:t>Money</a:t>
            </a:r>
            <a:r>
              <a:rPr lang="it" sz="1200"/>
              <a:t>.</a:t>
            </a:r>
            <a:endParaRPr sz="1200"/>
          </a:p>
          <a:p>
            <a:pPr indent="0" lvl="0" marL="0" rtl="0" algn="l">
              <a:spcBef>
                <a:spcPts val="0"/>
              </a:spcBef>
              <a:spcAft>
                <a:spcPts val="0"/>
              </a:spcAft>
              <a:buNone/>
            </a:pPr>
            <a:r>
              <a:t/>
            </a:r>
            <a:endParaRPr sz="1200"/>
          </a:p>
          <a:p>
            <a:pPr indent="0" lvl="0" marL="0" rtl="0" algn="l">
              <a:lnSpc>
                <a:spcPct val="100000"/>
              </a:lnSpc>
              <a:spcBef>
                <a:spcPts val="0"/>
              </a:spcBef>
              <a:spcAft>
                <a:spcPts val="0"/>
              </a:spcAft>
              <a:buNone/>
            </a:pPr>
            <a:r>
              <a:rPr lang="it" sz="1000">
                <a:solidFill>
                  <a:schemeClr val="accent5"/>
                </a:solidFill>
                <a:latin typeface="Courier New"/>
                <a:ea typeface="Courier New"/>
                <a:cs typeface="Courier New"/>
                <a:sym typeface="Courier New"/>
              </a:rPr>
              <a:t>public record</a:t>
            </a:r>
            <a:r>
              <a:rPr lang="it" sz="1000">
                <a:latin typeface="Courier New"/>
                <a:ea typeface="Courier New"/>
                <a:cs typeface="Courier New"/>
                <a:sym typeface="Courier New"/>
              </a:rPr>
              <a:t> Money(</a:t>
            </a:r>
            <a:r>
              <a:rPr lang="it" sz="1000">
                <a:solidFill>
                  <a:schemeClr val="accent5"/>
                </a:solidFill>
                <a:latin typeface="Courier New"/>
                <a:ea typeface="Courier New"/>
                <a:cs typeface="Courier New"/>
                <a:sym typeface="Courier New"/>
              </a:rPr>
              <a:t>float</a:t>
            </a:r>
            <a:r>
              <a:rPr lang="it" sz="1000">
                <a:latin typeface="Courier New"/>
                <a:ea typeface="Courier New"/>
                <a:cs typeface="Courier New"/>
                <a:sym typeface="Courier New"/>
              </a:rPr>
              <a:t> amount, String currency) </a:t>
            </a:r>
            <a:r>
              <a:rPr lang="it" sz="1000">
                <a:solidFill>
                  <a:schemeClr val="accent5"/>
                </a:solidFill>
                <a:latin typeface="Courier New"/>
                <a:ea typeface="Courier New"/>
                <a:cs typeface="Courier New"/>
                <a:sym typeface="Courier New"/>
              </a:rPr>
              <a:t>implements</a:t>
            </a:r>
            <a:r>
              <a:rPr lang="it" sz="1000">
                <a:latin typeface="Courier New"/>
                <a:ea typeface="Courier New"/>
                <a:cs typeface="Courier New"/>
                <a:sym typeface="Courier New"/>
              </a:rPr>
              <a:t> Comparable&lt;Money&gt;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final static</a:t>
            </a:r>
            <a:r>
              <a:rPr lang="it" sz="1000">
                <a:latin typeface="Courier New"/>
                <a:ea typeface="Courier New"/>
                <a:cs typeface="Courier New"/>
                <a:sym typeface="Courier New"/>
              </a:rPr>
              <a:t> Map&lt;String, String&gt; currencies = Map.of(</a:t>
            </a:r>
            <a:r>
              <a:rPr lang="it" sz="1000">
                <a:solidFill>
                  <a:schemeClr val="accent2"/>
                </a:solidFill>
                <a:latin typeface="Courier New"/>
                <a:ea typeface="Courier New"/>
                <a:cs typeface="Courier New"/>
                <a:sym typeface="Courier New"/>
              </a:rPr>
              <a:t>"EUR"</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"USD"</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"GBP"</a:t>
            </a:r>
            <a:r>
              <a:rPr lang="it" sz="1000">
                <a:latin typeface="Courier New"/>
                <a:ea typeface="Courier New"/>
                <a:cs typeface="Courier New"/>
                <a:sym typeface="Courier New"/>
              </a:rPr>
              <a:t>, </a:t>
            </a:r>
            <a:r>
              <a:rPr lang="it" sz="1000">
                <a:solidFill>
                  <a:schemeClr val="accent2"/>
                </a:solidFill>
                <a:latin typeface="Courier New"/>
                <a:ea typeface="Courier New"/>
                <a:cs typeface="Courier New"/>
                <a:sym typeface="Courier New"/>
              </a:rPr>
              <a:t>"£"</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Money(float amount, String currency)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(currencies.keySet().stream().noneMatch(Predicate.isEqual(currency.toUpperCase())))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IllegalArgumentException(</a:t>
            </a:r>
            <a:r>
              <a:rPr lang="it" sz="1000">
                <a:solidFill>
                  <a:schemeClr val="accent2"/>
                </a:solidFill>
                <a:latin typeface="Courier New"/>
                <a:ea typeface="Courier New"/>
                <a:cs typeface="Courier New"/>
                <a:sym typeface="Courier New"/>
              </a:rPr>
              <a:t>"Currency "</a:t>
            </a:r>
            <a:r>
              <a:rPr lang="it" sz="1000">
                <a:latin typeface="Courier New"/>
                <a:ea typeface="Courier New"/>
                <a:cs typeface="Courier New"/>
                <a:sym typeface="Courier New"/>
              </a:rPr>
              <a:t> + currency + </a:t>
            </a:r>
            <a:r>
              <a:rPr lang="it" sz="1000">
                <a:solidFill>
                  <a:schemeClr val="accent2"/>
                </a:solidFill>
                <a:latin typeface="Courier New"/>
                <a:ea typeface="Courier New"/>
                <a:cs typeface="Courier New"/>
                <a:sym typeface="Courier New"/>
              </a:rPr>
              <a:t>" not supported"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.amount = amount;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latin typeface="Courier New"/>
                <a:ea typeface="Courier New"/>
                <a:cs typeface="Courier New"/>
                <a:sym typeface="Courier New"/>
              </a:rPr>
              <a:t>.currency = currency.toUpperCase();</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Money sum(Money money)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(currency.equals(money.currency))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new</a:t>
            </a:r>
            <a:r>
              <a:rPr lang="it" sz="1000">
                <a:latin typeface="Courier New"/>
                <a:ea typeface="Courier New"/>
                <a:cs typeface="Courier New"/>
                <a:sym typeface="Courier New"/>
              </a:rPr>
              <a:t> Money(amount + money.amount, currency);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IllegalArgumentException(</a:t>
            </a:r>
            <a:r>
              <a:rPr lang="it" sz="1000">
                <a:solidFill>
                  <a:schemeClr val="accent2"/>
                </a:solidFill>
                <a:latin typeface="Courier New"/>
                <a:ea typeface="Courier New"/>
                <a:cs typeface="Courier New"/>
                <a:sym typeface="Courier New"/>
              </a:rPr>
              <a:t>"Invalid operation on different currencies"</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Money difference(Money money)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sum(</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Money(-money.amount, money.currency));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int</a:t>
            </a:r>
            <a:r>
              <a:rPr lang="it" sz="1000">
                <a:latin typeface="Courier New"/>
                <a:ea typeface="Courier New"/>
                <a:cs typeface="Courier New"/>
                <a:sym typeface="Courier New"/>
              </a:rPr>
              <a:t> compareTo(Money money)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 (currency.equals(money.currency))</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Float.compare(amount, money.amount);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throw new</a:t>
            </a:r>
            <a:r>
              <a:rPr lang="it" sz="1000">
                <a:latin typeface="Courier New"/>
                <a:ea typeface="Courier New"/>
                <a:cs typeface="Courier New"/>
                <a:sym typeface="Courier New"/>
              </a:rPr>
              <a:t> IllegalArgumentException(</a:t>
            </a:r>
            <a:r>
              <a:rPr lang="it" sz="1000">
                <a:solidFill>
                  <a:schemeClr val="accent2"/>
                </a:solidFill>
                <a:latin typeface="Courier New"/>
                <a:ea typeface="Courier New"/>
                <a:cs typeface="Courier New"/>
                <a:sym typeface="Courier New"/>
              </a:rPr>
              <a:t>"Invalid operation on different currencies"</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latin typeface="Courier New"/>
                <a:ea typeface="Courier New"/>
                <a:cs typeface="Courier New"/>
                <a:sym typeface="Courier New"/>
              </a:rPr>
              <a:t> String toString() {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amount + currencies.get(currency); }</a:t>
            </a:r>
            <a:endParaRPr sz="1000">
              <a:latin typeface="Courier New"/>
              <a:ea typeface="Courier New"/>
              <a:cs typeface="Courier New"/>
              <a:sym typeface="Courier New"/>
            </a:endParaRPr>
          </a:p>
          <a:p>
            <a:pPr indent="0" lvl="0" marL="0" rtl="0" algn="l">
              <a:lnSpc>
                <a:spcPct val="100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2"/>
          <p:cNvSpPr txBox="1"/>
          <p:nvPr>
            <p:ph idx="4294967295" type="body"/>
          </p:nvPr>
        </p:nvSpPr>
        <p:spPr>
          <a:xfrm>
            <a:off x="460950" y="1121800"/>
            <a:ext cx="82221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Principi:</a:t>
            </a:r>
            <a:endParaRPr sz="1200"/>
          </a:p>
          <a:p>
            <a:pPr indent="-304800" lvl="0" marL="457200" rtl="0" algn="l">
              <a:spcBef>
                <a:spcPts val="0"/>
              </a:spcBef>
              <a:spcAft>
                <a:spcPts val="0"/>
              </a:spcAft>
              <a:buSzPts val="1200"/>
              <a:buChar char="●"/>
            </a:pPr>
            <a:r>
              <a:rPr lang="it" sz="1200"/>
              <a:t>In alcuni casi, popolare un oggetto leggendo tutti i dati da un database potrebbe essere molto pesante e presto si potrebbe finire per leggere in memoria tutto il database (infattibile).</a:t>
            </a:r>
            <a:endParaRPr sz="1200"/>
          </a:p>
          <a:p>
            <a:pPr indent="-304800" lvl="0" marL="457200" rtl="0" algn="l">
              <a:spcBef>
                <a:spcPts val="0"/>
              </a:spcBef>
              <a:spcAft>
                <a:spcPts val="0"/>
              </a:spcAft>
              <a:buSzPts val="1200"/>
              <a:buChar char="●"/>
            </a:pPr>
            <a:r>
              <a:rPr lang="it" sz="1200"/>
              <a:t>Esempio:</a:t>
            </a:r>
            <a:endParaRPr sz="1200"/>
          </a:p>
          <a:p>
            <a:pPr indent="-304800" lvl="1" marL="914400" rtl="0" algn="l">
              <a:spcBef>
                <a:spcPts val="0"/>
              </a:spcBef>
              <a:spcAft>
                <a:spcPts val="0"/>
              </a:spcAft>
              <a:buSzPts val="1200"/>
              <a:buChar char="○"/>
            </a:pPr>
            <a:r>
              <a:rPr lang="it" sz="1200"/>
              <a:t>consideriamo il caso in cui vogliamo leggere i dati di un utente di un e-commerce;</a:t>
            </a:r>
            <a:endParaRPr sz="1200"/>
          </a:p>
          <a:p>
            <a:pPr indent="-304800" lvl="1" marL="914400" rtl="0" algn="l">
              <a:spcBef>
                <a:spcPts val="0"/>
              </a:spcBef>
              <a:spcAft>
                <a:spcPts val="0"/>
              </a:spcAft>
              <a:buSzPts val="1200"/>
              <a:buChar char="○"/>
            </a:pPr>
            <a:r>
              <a:rPr lang="it" sz="1200"/>
              <a:t>supponiamo che all’interno della classe </a:t>
            </a:r>
            <a:r>
              <a:rPr lang="it" sz="1200">
                <a:latin typeface="Courier New"/>
                <a:ea typeface="Courier New"/>
                <a:cs typeface="Courier New"/>
                <a:sym typeface="Courier New"/>
              </a:rPr>
              <a:t>User</a:t>
            </a:r>
            <a:r>
              <a:rPr lang="it" sz="1200"/>
              <a:t> siano presenti diversi campi come </a:t>
            </a:r>
            <a:r>
              <a:rPr lang="it" sz="1200">
                <a:latin typeface="Courier New"/>
                <a:ea typeface="Courier New"/>
                <a:cs typeface="Courier New"/>
                <a:sym typeface="Courier New"/>
              </a:rPr>
              <a:t>firstName</a:t>
            </a:r>
            <a:r>
              <a:rPr lang="it" sz="1200"/>
              <a:t>, </a:t>
            </a:r>
            <a:r>
              <a:rPr lang="it" sz="1200">
                <a:latin typeface="Courier New"/>
                <a:ea typeface="Courier New"/>
                <a:cs typeface="Courier New"/>
                <a:sym typeface="Courier New"/>
              </a:rPr>
              <a:t>lastName</a:t>
            </a:r>
            <a:r>
              <a:rPr lang="it" sz="1200"/>
              <a:t>, ecc. e, anche, </a:t>
            </a:r>
            <a:r>
              <a:rPr lang="it" sz="1200">
                <a:latin typeface="Courier New"/>
                <a:ea typeface="Courier New"/>
                <a:cs typeface="Courier New"/>
                <a:sym typeface="Courier New"/>
              </a:rPr>
              <a:t>orders</a:t>
            </a:r>
            <a:r>
              <a:rPr lang="it" sz="1200"/>
              <a:t> che contiene </a:t>
            </a:r>
            <a:r>
              <a:rPr lang="it" sz="1200"/>
              <a:t>la lista degli ordini effettuati dall’utente;</a:t>
            </a:r>
            <a:endParaRPr sz="1200"/>
          </a:p>
          <a:p>
            <a:pPr indent="-304800" lvl="1" marL="914400" rtl="0" algn="l">
              <a:spcBef>
                <a:spcPts val="0"/>
              </a:spcBef>
              <a:spcAft>
                <a:spcPts val="0"/>
              </a:spcAft>
              <a:buSzPts val="1200"/>
              <a:buChar char="○"/>
            </a:pPr>
            <a:r>
              <a:rPr lang="it" sz="1200"/>
              <a:t>anche in questo semplice caso, l’utente potrebbe avere centinaia o migliaia di ordini, e ogni ordine al suo interno potrebbe, a sua volta, richiedere ulteriori dati (es. il prodotto, i dettagli del pagamento, ecc.);</a:t>
            </a:r>
            <a:endParaRPr sz="1200"/>
          </a:p>
          <a:p>
            <a:pPr indent="-304800" lvl="1" marL="914400" rtl="0" algn="l">
              <a:spcBef>
                <a:spcPts val="0"/>
              </a:spcBef>
              <a:spcAft>
                <a:spcPts val="0"/>
              </a:spcAft>
              <a:buSzPts val="1200"/>
              <a:buChar char="○"/>
            </a:pPr>
            <a:r>
              <a:rPr lang="it" sz="1200"/>
              <a:t>a questo punto, se avessimo bisogno dell’utente solo per cambiare un dato come il </a:t>
            </a:r>
            <a:r>
              <a:rPr lang="it" sz="1200">
                <a:latin typeface="Courier New"/>
                <a:ea typeface="Courier New"/>
                <a:cs typeface="Courier New"/>
                <a:sym typeface="Courier New"/>
              </a:rPr>
              <a:t>lastName</a:t>
            </a:r>
            <a:r>
              <a:rPr lang="it" sz="1200"/>
              <a:t>, non sarebbe necessario anche leggere tutti questi dati pesanti.</a:t>
            </a:r>
            <a:endParaRPr sz="1200"/>
          </a:p>
          <a:p>
            <a:pPr indent="-304800" lvl="0" marL="457200" rtl="0" algn="l">
              <a:spcBef>
                <a:spcPts val="0"/>
              </a:spcBef>
              <a:spcAft>
                <a:spcPts val="0"/>
              </a:spcAft>
              <a:buSzPts val="1200"/>
              <a:buChar char="●"/>
            </a:pPr>
            <a:r>
              <a:rPr lang="it" sz="1200"/>
              <a:t>Il Lazy Load risolve questo problema interrompendo il processo di caricamento, lasciando un apposito segno nella struttura dati in modo da caricare l’oggetto quando sarà realmente necessario.</a:t>
            </a:r>
            <a:endParaRPr sz="1200"/>
          </a:p>
          <a:p>
            <a:pPr indent="-304800" lvl="0" marL="457200" rtl="0" algn="l">
              <a:spcBef>
                <a:spcPts val="0"/>
              </a:spcBef>
              <a:spcAft>
                <a:spcPts val="0"/>
              </a:spcAft>
              <a:buSzPts val="1200"/>
              <a:buChar char="●"/>
            </a:pPr>
            <a:r>
              <a:rPr lang="it" sz="1200"/>
              <a:t>I modi principali per implementare il Lazy Load sono quattro:</a:t>
            </a:r>
            <a:endParaRPr sz="1200"/>
          </a:p>
          <a:p>
            <a:pPr indent="-304800" lvl="1" marL="914400" rtl="0" algn="l">
              <a:spcBef>
                <a:spcPts val="0"/>
              </a:spcBef>
              <a:spcAft>
                <a:spcPts val="0"/>
              </a:spcAft>
              <a:buSzPts val="1200"/>
              <a:buChar char="○"/>
            </a:pPr>
            <a:r>
              <a:rPr lang="it" sz="1200" u="sng">
                <a:solidFill>
                  <a:schemeClr val="hlink"/>
                </a:solidFill>
                <a:hlinkClick action="ppaction://hlinksldjump" r:id="rId3"/>
              </a:rPr>
              <a:t>lazy initialization</a:t>
            </a:r>
            <a:r>
              <a:rPr lang="it" sz="1200"/>
              <a:t>;</a:t>
            </a:r>
            <a:endParaRPr sz="1200"/>
          </a:p>
          <a:p>
            <a:pPr indent="-304800" lvl="1" marL="914400" rtl="0" algn="l">
              <a:spcBef>
                <a:spcPts val="0"/>
              </a:spcBef>
              <a:spcAft>
                <a:spcPts val="0"/>
              </a:spcAft>
              <a:buSzPts val="1200"/>
              <a:buChar char="○"/>
            </a:pPr>
            <a:r>
              <a:rPr lang="it" sz="1200" u="sng">
                <a:solidFill>
                  <a:schemeClr val="hlink"/>
                </a:solidFill>
                <a:hlinkClick action="ppaction://hlinksldjump" r:id="rId4"/>
              </a:rPr>
              <a:t>virtual proxy</a:t>
            </a:r>
            <a:r>
              <a:rPr lang="it" sz="1200"/>
              <a:t>;</a:t>
            </a:r>
            <a:endParaRPr sz="1200"/>
          </a:p>
          <a:p>
            <a:pPr indent="-304800" lvl="1" marL="914400" rtl="0" algn="l">
              <a:spcBef>
                <a:spcPts val="0"/>
              </a:spcBef>
              <a:spcAft>
                <a:spcPts val="0"/>
              </a:spcAft>
              <a:buSzPts val="1200"/>
              <a:buChar char="○"/>
            </a:pPr>
            <a:r>
              <a:rPr lang="it" sz="1200" u="sng">
                <a:solidFill>
                  <a:schemeClr val="hlink"/>
                </a:solidFill>
                <a:hlinkClick action="ppaction://hlinksldjump" r:id="rId5"/>
              </a:rPr>
              <a:t>value holder</a:t>
            </a:r>
            <a:r>
              <a:rPr lang="it" sz="1200"/>
              <a:t>;</a:t>
            </a:r>
            <a:endParaRPr sz="1200"/>
          </a:p>
          <a:p>
            <a:pPr indent="-304800" lvl="1" marL="914400" rtl="0" algn="l">
              <a:spcBef>
                <a:spcPts val="0"/>
              </a:spcBef>
              <a:spcAft>
                <a:spcPts val="0"/>
              </a:spcAft>
              <a:buSzPts val="1200"/>
              <a:buChar char="○"/>
            </a:pPr>
            <a:r>
              <a:rPr lang="it" sz="1200" u="sng">
                <a:solidFill>
                  <a:schemeClr val="hlink"/>
                </a:solidFill>
                <a:hlinkClick action="ppaction://hlinksldjump" r:id="rId6"/>
              </a:rPr>
              <a:t>ghost</a:t>
            </a:r>
            <a:r>
              <a:rPr lang="it" sz="1200"/>
              <a:t>.</a:t>
            </a:r>
            <a:endParaRPr sz="1200"/>
          </a:p>
        </p:txBody>
      </p:sp>
      <p:sp>
        <p:nvSpPr>
          <p:cNvPr id="675" name="Google Shape;675;p10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funzionamento</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3"/>
          <p:cNvSpPr txBox="1"/>
          <p:nvPr>
            <p:ph idx="4294967295" type="body"/>
          </p:nvPr>
        </p:nvSpPr>
        <p:spPr>
          <a:xfrm>
            <a:off x="98250" y="734250"/>
            <a:ext cx="8222100" cy="43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L’idea di base del </a:t>
            </a:r>
            <a:r>
              <a:rPr lang="it" sz="1200">
                <a:solidFill>
                  <a:schemeClr val="accent3"/>
                </a:solidFill>
              </a:rPr>
              <a:t>lazy initialization</a:t>
            </a:r>
            <a:r>
              <a:rPr lang="it" sz="1200"/>
              <a:t> è che prima di effettuare l’accesso ad un campo si controlla se il campo è </a:t>
            </a:r>
            <a:r>
              <a:rPr lang="it" sz="1200">
                <a:solidFill>
                  <a:schemeClr val="accent5"/>
                </a:solidFill>
                <a:latin typeface="Courier New"/>
                <a:ea typeface="Courier New"/>
                <a:cs typeface="Courier New"/>
                <a:sym typeface="Courier New"/>
              </a:rPr>
              <a:t>null</a:t>
            </a:r>
            <a:r>
              <a:rPr lang="it" sz="1200"/>
              <a:t>. Se lo è, si calcola il valore del campo prima di restituirlo.</a:t>
            </a:r>
            <a:endParaRPr sz="1200"/>
          </a:p>
          <a:p>
            <a:pPr indent="0" lvl="0" marL="0" rtl="0" algn="l">
              <a:spcBef>
                <a:spcPts val="0"/>
              </a:spcBef>
              <a:spcAft>
                <a:spcPts val="0"/>
              </a:spcAft>
              <a:buNone/>
            </a:pPr>
            <a:r>
              <a:rPr lang="it" sz="1200"/>
              <a:t>Per implementarlo in modo corretto è necessario che ogni campo lazy sia incapsulato anche all’interno della stessa classe, cioè tutti gli accessi al campo devono avvenire usando un getter. Il  problema principale in questo caso è se </a:t>
            </a:r>
            <a:r>
              <a:rPr lang="it" sz="1200">
                <a:solidFill>
                  <a:schemeClr val="accent5"/>
                </a:solidFill>
                <a:latin typeface="Courier New"/>
                <a:ea typeface="Courier New"/>
                <a:cs typeface="Courier New"/>
                <a:sym typeface="Courier New"/>
              </a:rPr>
              <a:t>null</a:t>
            </a:r>
            <a:r>
              <a:rPr lang="it" sz="1200"/>
              <a:t> è un valore possibile per il campo in questione. In questo caso si deve usare un placeholder per indicare che il campo non è stato caricato, oppure bisogna usare un placeholder per indicare che quel campo è </a:t>
            </a:r>
            <a:r>
              <a:rPr lang="it" sz="1200">
                <a:solidFill>
                  <a:schemeClr val="accent5"/>
                </a:solidFill>
                <a:latin typeface="Courier New"/>
                <a:ea typeface="Courier New"/>
                <a:cs typeface="Courier New"/>
                <a:sym typeface="Courier New"/>
              </a:rPr>
              <a:t>null</a:t>
            </a:r>
            <a:r>
              <a:rPr lang="it"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Lazy initialization si adatta bene con </a:t>
            </a:r>
            <a:r>
              <a:rPr lang="it" sz="1200" u="sng">
                <a:solidFill>
                  <a:schemeClr val="hlink"/>
                </a:solidFill>
                <a:hlinkClick action="ppaction://hlinksldjump" r:id="rId3"/>
              </a:rPr>
              <a:t>Active Record</a:t>
            </a:r>
            <a:r>
              <a:rPr lang="it" sz="1200"/>
              <a:t>, </a:t>
            </a:r>
            <a:r>
              <a:rPr lang="it" sz="1200" u="sng">
                <a:solidFill>
                  <a:schemeClr val="hlink"/>
                </a:solidFill>
                <a:hlinkClick action="ppaction://hlinksldjump" r:id="rId4"/>
              </a:rPr>
              <a:t>Table Data Gateway</a:t>
            </a:r>
            <a:r>
              <a:rPr lang="it" sz="1200"/>
              <a:t> e </a:t>
            </a:r>
            <a:r>
              <a:rPr lang="it" sz="1200" u="sng">
                <a:solidFill>
                  <a:schemeClr val="hlink"/>
                </a:solidFill>
                <a:hlinkClick action="ppaction://hlinksldjump" r:id="rId5"/>
              </a:rPr>
              <a:t>Row Data Gataway</a:t>
            </a:r>
            <a:r>
              <a:rPr lang="it" sz="1200"/>
              <a:t>, poiché tende a forzare una dipendenza tra l’oggetto e il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latin typeface="Courier New"/>
                <a:ea typeface="Courier New"/>
                <a:cs typeface="Courier New"/>
                <a:sym typeface="Courier New"/>
              </a:rPr>
              <a:t> User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latin typeface="Courier New"/>
                <a:ea typeface="Courier New"/>
                <a:cs typeface="Courier New"/>
                <a:sym typeface="Courier New"/>
              </a:rPr>
              <a:t>String firstName;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latin typeface="Courier New"/>
                <a:ea typeface="Courier New"/>
                <a:cs typeface="Courier New"/>
                <a:sym typeface="Courier New"/>
              </a:rPr>
              <a:t>String lastName;</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latin typeface="Courier New"/>
                <a:ea typeface="Courier New"/>
                <a:cs typeface="Courier New"/>
                <a:sym typeface="Courier New"/>
              </a:rPr>
              <a:t>Orders orders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a:t>
            </a:r>
            <a:r>
              <a:rPr lang="it" sz="1000">
                <a:latin typeface="Courier New"/>
                <a:ea typeface="Courier New"/>
                <a:cs typeface="Courier New"/>
                <a:sym typeface="Courier New"/>
              </a:rPr>
              <a:t>Orders getOrders()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latin typeface="Courier New"/>
                <a:ea typeface="Courier New"/>
                <a:cs typeface="Courier New"/>
                <a:sym typeface="Courier New"/>
              </a:rPr>
              <a:t>(orders == </a:t>
            </a:r>
            <a:r>
              <a:rPr lang="it" sz="1000">
                <a:solidFill>
                  <a:schemeClr val="accent5"/>
                </a:solidFill>
                <a:latin typeface="Courier New"/>
                <a:ea typeface="Courier New"/>
                <a:cs typeface="Courier New"/>
                <a:sym typeface="Courier New"/>
              </a:rPr>
              <a:t>null</a:t>
            </a: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orders = </a:t>
            </a:r>
            <a:r>
              <a:rPr lang="it" sz="1000">
                <a:solidFill>
                  <a:schemeClr val="accent5"/>
                </a:solidFill>
                <a:latin typeface="Courier New"/>
                <a:ea typeface="Courier New"/>
                <a:cs typeface="Courier New"/>
                <a:sym typeface="Courier New"/>
              </a:rPr>
              <a:t>new</a:t>
            </a:r>
            <a:r>
              <a:rPr lang="it" sz="1000">
                <a:latin typeface="Courier New"/>
                <a:ea typeface="Courier New"/>
                <a:cs typeface="Courier New"/>
                <a:sym typeface="Courier New"/>
              </a:rPr>
              <a:t> Orders();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//Here we get orders from database</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latin typeface="Courier New"/>
                <a:ea typeface="Courier New"/>
                <a:cs typeface="Courier New"/>
                <a:sym typeface="Courier New"/>
              </a:rPr>
              <a:t> orders;</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681" name="Google Shape;681;p10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lazy initialization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04"/>
          <p:cNvSpPr txBox="1"/>
          <p:nvPr>
            <p:ph idx="4294967295" type="body"/>
          </p:nvPr>
        </p:nvSpPr>
        <p:spPr>
          <a:xfrm>
            <a:off x="460950" y="1121800"/>
            <a:ext cx="8222100" cy="13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a:t>
            </a:r>
            <a:r>
              <a:rPr lang="it" sz="1200">
                <a:solidFill>
                  <a:schemeClr val="accent3"/>
                </a:solidFill>
              </a:rPr>
              <a:t>virtual proxy</a:t>
            </a:r>
            <a:r>
              <a:rPr lang="it" sz="1200"/>
              <a:t> è un oggetto che sembra come l’oggetto specifico del campo ma che in realtà non contiene niente. Quando uno dei suoi metodi viene chiamato, l’oggetto corretto viene letto dal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Il vantaggio principale di un virtual proxy è che può essere usato esattamente come l’oggetto che sostituisce.</a:t>
            </a:r>
            <a:endParaRPr sz="1200"/>
          </a:p>
          <a:p>
            <a:pPr indent="0" lvl="0" marL="0" rtl="0" algn="l">
              <a:spcBef>
                <a:spcPts val="0"/>
              </a:spcBef>
              <a:spcAft>
                <a:spcPts val="0"/>
              </a:spcAft>
              <a:buNone/>
            </a:pPr>
            <a:r>
              <a:rPr lang="it" sz="1200"/>
              <a:t>Tuttavia, non è proprio quell’oggetto e quindi potrebbe essere relativamente problematica la gestione.</a:t>
            </a:r>
            <a:endParaRPr sz="1200"/>
          </a:p>
        </p:txBody>
      </p:sp>
      <p:sp>
        <p:nvSpPr>
          <p:cNvPr id="687" name="Google Shape;687;p10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virtual proxy</a:t>
            </a:r>
            <a:endParaRPr/>
          </a:p>
        </p:txBody>
      </p:sp>
      <p:sp>
        <p:nvSpPr>
          <p:cNvPr id="688" name="Google Shape;688;p104"/>
          <p:cNvSpPr txBox="1"/>
          <p:nvPr/>
        </p:nvSpPr>
        <p:spPr>
          <a:xfrm>
            <a:off x="335100" y="2372600"/>
            <a:ext cx="4236900" cy="228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User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String firstName;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String lastName;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Orders orders = </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VirtualOrders()</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Orders getOrders()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orders;</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solidFill>
                  <a:schemeClr val="lt2"/>
                </a:solidFill>
                <a:latin typeface="Courier New"/>
                <a:ea typeface="Courier New"/>
                <a:cs typeface="Courier New"/>
                <a:sym typeface="Courier New"/>
              </a:rPr>
              <a:t> 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accent5"/>
                </a:solidFill>
                <a:latin typeface="Courier New"/>
                <a:ea typeface="Courier New"/>
                <a:cs typeface="Courier New"/>
                <a:sym typeface="Courier New"/>
              </a:rPr>
              <a:t> void</a:t>
            </a:r>
            <a:r>
              <a:rPr lang="it" sz="1000">
                <a:solidFill>
                  <a:schemeClr val="lt2"/>
                </a:solidFill>
                <a:latin typeface="Courier New"/>
                <a:ea typeface="Courier New"/>
                <a:cs typeface="Courier New"/>
                <a:sym typeface="Courier New"/>
              </a:rPr>
              <a:t> someMethod();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
        <p:nvSpPr>
          <p:cNvPr id="689" name="Google Shape;689;p104"/>
          <p:cNvSpPr txBox="1"/>
          <p:nvPr/>
        </p:nvSpPr>
        <p:spPr>
          <a:xfrm>
            <a:off x="4312225" y="2372600"/>
            <a:ext cx="4772700" cy="281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ConcreteOrders </a:t>
            </a:r>
            <a:r>
              <a:rPr lang="it" sz="1000">
                <a:solidFill>
                  <a:schemeClr val="accent5"/>
                </a:solidFill>
                <a:latin typeface="Courier New"/>
                <a:ea typeface="Courier New"/>
                <a:cs typeface="Courier New"/>
                <a:sym typeface="Courier New"/>
              </a:rPr>
              <a:t>implements</a:t>
            </a:r>
            <a:r>
              <a:rPr lang="it" sz="1000">
                <a:solidFill>
                  <a:schemeClr val="lt2"/>
                </a:solidFill>
                <a:latin typeface="Courier New"/>
                <a:ea typeface="Courier New"/>
                <a:cs typeface="Courier New"/>
                <a:sym typeface="Courier New"/>
              </a:rPr>
              <a:t> 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ConcreteOrders()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Read orders from database</a:t>
            </a:r>
            <a:endParaRPr sz="1000">
              <a:solidFill>
                <a:schemeClr val="accent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solidFill>
                  <a:schemeClr val="lt2"/>
                </a:solidFill>
                <a:latin typeface="Courier New"/>
                <a:ea typeface="Courier New"/>
                <a:cs typeface="Courier New"/>
                <a:sym typeface="Courier New"/>
              </a:rPr>
              <a:t> someMethod() { </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VirtualOrders </a:t>
            </a:r>
            <a:r>
              <a:rPr lang="it" sz="1000">
                <a:solidFill>
                  <a:schemeClr val="accent5"/>
                </a:solidFill>
                <a:latin typeface="Courier New"/>
                <a:ea typeface="Courier New"/>
                <a:cs typeface="Courier New"/>
                <a:sym typeface="Courier New"/>
              </a:rPr>
              <a:t>implements</a:t>
            </a:r>
            <a:r>
              <a:rPr lang="it" sz="1000">
                <a:solidFill>
                  <a:schemeClr val="lt2"/>
                </a:solidFill>
                <a:latin typeface="Courier New"/>
                <a:ea typeface="Courier New"/>
                <a:cs typeface="Courier New"/>
                <a:sym typeface="Courier New"/>
              </a:rPr>
              <a:t> 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Orders orders = </a:t>
            </a:r>
            <a:r>
              <a:rPr lang="it" sz="1000">
                <a:solidFill>
                  <a:schemeClr val="accent5"/>
                </a:solidFill>
                <a:latin typeface="Courier New"/>
                <a:ea typeface="Courier New"/>
                <a:cs typeface="Courier New"/>
                <a:sym typeface="Courier New"/>
              </a:rPr>
              <a:t>null</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VirtualOrders()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Orders getOrders()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(orders == </a:t>
            </a:r>
            <a:r>
              <a:rPr lang="it" sz="1000">
                <a:solidFill>
                  <a:schemeClr val="accent5"/>
                </a:solidFill>
                <a:latin typeface="Courier New"/>
                <a:ea typeface="Courier New"/>
                <a:cs typeface="Courier New"/>
                <a:sym typeface="Courier New"/>
              </a:rPr>
              <a:t>null</a:t>
            </a:r>
            <a:r>
              <a:rPr lang="it" sz="1000">
                <a:solidFill>
                  <a:schemeClr val="lt2"/>
                </a:solidFill>
                <a:latin typeface="Courier New"/>
                <a:ea typeface="Courier New"/>
                <a:cs typeface="Courier New"/>
                <a:sym typeface="Courier New"/>
              </a:rPr>
              <a:t>) orders = </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ConcreteOrders();</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orders;</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 void</a:t>
            </a:r>
            <a:r>
              <a:rPr lang="it" sz="1000">
                <a:solidFill>
                  <a:schemeClr val="lt2"/>
                </a:solidFill>
                <a:latin typeface="Courier New"/>
                <a:ea typeface="Courier New"/>
                <a:cs typeface="Courier New"/>
                <a:sym typeface="Courier New"/>
              </a:rPr>
              <a:t> someMethod() { getOrders().someMethod();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5"/>
          <p:cNvSpPr txBox="1"/>
          <p:nvPr>
            <p:ph idx="4294967295" type="body"/>
          </p:nvPr>
        </p:nvSpPr>
        <p:spPr>
          <a:xfrm>
            <a:off x="460950" y="1121800"/>
            <a:ext cx="8222100" cy="5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value holder è un oggetto che ingloba qualche altro oggetto. Quando ci serve un oggetto, chiediamo al value holder il suo valore, e il value holder alla prima richiesta carica i dati dal database.</a:t>
            </a:r>
            <a:endParaRPr sz="1200"/>
          </a:p>
        </p:txBody>
      </p:sp>
      <p:sp>
        <p:nvSpPr>
          <p:cNvPr id="695" name="Google Shape;695;p10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value holder</a:t>
            </a:r>
            <a:endParaRPr/>
          </a:p>
        </p:txBody>
      </p:sp>
      <p:sp>
        <p:nvSpPr>
          <p:cNvPr id="696" name="Google Shape;696;p105"/>
          <p:cNvSpPr txBox="1"/>
          <p:nvPr/>
        </p:nvSpPr>
        <p:spPr>
          <a:xfrm>
            <a:off x="0" y="1932475"/>
            <a:ext cx="4933200" cy="263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User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String firstName;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String lastName;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 </a:t>
            </a:r>
            <a:r>
              <a:rPr lang="it" sz="1000">
                <a:solidFill>
                  <a:schemeClr val="lt2"/>
                </a:solidFill>
                <a:latin typeface="Courier New"/>
                <a:ea typeface="Courier New"/>
                <a:cs typeface="Courier New"/>
                <a:sym typeface="Courier New"/>
              </a:rPr>
              <a:t>ValueHolder&lt;Orders&gt; orders =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                        new</a:t>
            </a:r>
            <a:r>
              <a:rPr lang="it" sz="1000">
                <a:solidFill>
                  <a:schemeClr val="lt2"/>
                </a:solidFill>
                <a:latin typeface="Courier New"/>
                <a:ea typeface="Courier New"/>
                <a:cs typeface="Courier New"/>
                <a:sym typeface="Courier New"/>
              </a:rPr>
              <a:t> ValueHolder&lt;&gt;(</a:t>
            </a:r>
            <a:r>
              <a:rPr lang="it" sz="1000">
                <a:solidFill>
                  <a:schemeClr val="accent5"/>
                </a:solidFill>
                <a:latin typeface="Courier New"/>
                <a:ea typeface="Courier New"/>
                <a:cs typeface="Courier New"/>
                <a:sym typeface="Courier New"/>
              </a:rPr>
              <a:t>new</a:t>
            </a:r>
            <a:r>
              <a:rPr lang="it" sz="1000">
                <a:solidFill>
                  <a:schemeClr val="lt2"/>
                </a:solidFill>
                <a:latin typeface="Courier New"/>
                <a:ea typeface="Courier New"/>
                <a:cs typeface="Courier New"/>
                <a:sym typeface="Courier New"/>
              </a:rPr>
              <a:t> Orders());</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Orders getOrders() {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orders.getValue();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interface</a:t>
            </a:r>
            <a:r>
              <a:rPr lang="it" sz="1000">
                <a:solidFill>
                  <a:schemeClr val="lt2"/>
                </a:solidFill>
                <a:latin typeface="Courier New"/>
                <a:ea typeface="Courier New"/>
                <a:cs typeface="Courier New"/>
                <a:sym typeface="Courier New"/>
              </a:rPr>
              <a:t> </a:t>
            </a:r>
            <a:r>
              <a:rPr lang="it" sz="1000">
                <a:solidFill>
                  <a:schemeClr val="lt2"/>
                </a:solidFill>
                <a:latin typeface="Courier New"/>
                <a:ea typeface="Courier New"/>
                <a:cs typeface="Courier New"/>
                <a:sym typeface="Courier New"/>
              </a:rPr>
              <a:t>Loader&lt;T&gt;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T load();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
        <p:nvSpPr>
          <p:cNvPr id="697" name="Google Shape;697;p105"/>
          <p:cNvSpPr txBox="1"/>
          <p:nvPr/>
        </p:nvSpPr>
        <p:spPr>
          <a:xfrm>
            <a:off x="4771150" y="1899625"/>
            <a:ext cx="4372800" cy="317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ValueHolder&lt;T&gt;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T value;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private</a:t>
            </a:r>
            <a:r>
              <a:rPr lang="it" sz="1000">
                <a:solidFill>
                  <a:schemeClr val="lt2"/>
                </a:solidFill>
                <a:latin typeface="Courier New"/>
                <a:ea typeface="Courier New"/>
                <a:cs typeface="Courier New"/>
                <a:sym typeface="Courier New"/>
              </a:rPr>
              <a:t> Loader&lt;T&gt; loader;</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ValueHolder(Loader&lt;T&gt; loader)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this</a:t>
            </a:r>
            <a:r>
              <a:rPr lang="it" sz="1000">
                <a:solidFill>
                  <a:schemeClr val="lt2"/>
                </a:solidFill>
                <a:latin typeface="Courier New"/>
                <a:ea typeface="Courier New"/>
                <a:cs typeface="Courier New"/>
                <a:sym typeface="Courier New"/>
              </a:rPr>
              <a:t>.loader = loader;</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T getValue()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if</a:t>
            </a:r>
            <a:r>
              <a:rPr lang="it" sz="1000">
                <a:solidFill>
                  <a:schemeClr val="lt2"/>
                </a:solidFill>
                <a:latin typeface="Courier New"/>
                <a:ea typeface="Courier New"/>
                <a:cs typeface="Courier New"/>
                <a:sym typeface="Courier New"/>
              </a:rPr>
              <a:t> (value == </a:t>
            </a:r>
            <a:r>
              <a:rPr lang="it" sz="1000">
                <a:solidFill>
                  <a:schemeClr val="accent5"/>
                </a:solidFill>
                <a:latin typeface="Courier New"/>
                <a:ea typeface="Courier New"/>
                <a:cs typeface="Courier New"/>
                <a:sym typeface="Courier New"/>
              </a:rPr>
              <a:t>null</a:t>
            </a:r>
            <a:r>
              <a:rPr lang="it" sz="1000">
                <a:solidFill>
                  <a:schemeClr val="lt2"/>
                </a:solidFill>
                <a:latin typeface="Courier New"/>
                <a:ea typeface="Courier New"/>
                <a:cs typeface="Courier New"/>
                <a:sym typeface="Courier New"/>
              </a:rPr>
              <a:t>) value = loader.load();</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a:t>
            </a:r>
            <a:r>
              <a:rPr lang="it" sz="1000">
                <a:solidFill>
                  <a:schemeClr val="lt2"/>
                </a:solidFill>
                <a:latin typeface="Courier New"/>
                <a:ea typeface="Courier New"/>
                <a:cs typeface="Courier New"/>
                <a:sym typeface="Courier New"/>
              </a:rPr>
              <a:t> value;</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accent5"/>
                </a:solidFill>
                <a:latin typeface="Courier New"/>
                <a:ea typeface="Courier New"/>
                <a:cs typeface="Courier New"/>
                <a:sym typeface="Courier New"/>
              </a:rPr>
              <a:t>public class</a:t>
            </a:r>
            <a:r>
              <a:rPr lang="it" sz="1000">
                <a:solidFill>
                  <a:schemeClr val="lt2"/>
                </a:solidFill>
                <a:latin typeface="Courier New"/>
                <a:ea typeface="Courier New"/>
                <a:cs typeface="Courier New"/>
                <a:sym typeface="Courier New"/>
              </a:rPr>
              <a:t> Orders </a:t>
            </a:r>
            <a:r>
              <a:rPr lang="it" sz="1000">
                <a:solidFill>
                  <a:schemeClr val="accent5"/>
                </a:solidFill>
                <a:latin typeface="Courier New"/>
                <a:ea typeface="Courier New"/>
                <a:cs typeface="Courier New"/>
                <a:sym typeface="Courier New"/>
              </a:rPr>
              <a:t>implements</a:t>
            </a:r>
            <a:r>
              <a:rPr lang="it" sz="1000">
                <a:solidFill>
                  <a:schemeClr val="lt2"/>
                </a:solidFill>
                <a:latin typeface="Courier New"/>
                <a:ea typeface="Courier New"/>
                <a:cs typeface="Courier New"/>
                <a:sym typeface="Courier New"/>
              </a:rPr>
              <a:t> Loader&lt;Orders&gt;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public</a:t>
            </a:r>
            <a:r>
              <a:rPr lang="it" sz="1000">
                <a:solidFill>
                  <a:schemeClr val="lt2"/>
                </a:solidFill>
                <a:latin typeface="Courier New"/>
                <a:ea typeface="Courier New"/>
                <a:cs typeface="Courier New"/>
                <a:sym typeface="Courier New"/>
              </a:rPr>
              <a:t> Orders load()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 Read from database</a:t>
            </a:r>
            <a:endParaRPr sz="1000">
              <a:solidFill>
                <a:schemeClr val="accent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r>
              <a:rPr lang="it" sz="1000">
                <a:solidFill>
                  <a:schemeClr val="accent5"/>
                </a:solidFill>
                <a:latin typeface="Courier New"/>
                <a:ea typeface="Courier New"/>
                <a:cs typeface="Courier New"/>
                <a:sym typeface="Courier New"/>
              </a:rPr>
              <a:t>return this</a:t>
            </a: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    }</a:t>
            </a:r>
            <a:endParaRPr sz="1000">
              <a:solidFill>
                <a:schemeClr val="lt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chemeClr val="lt2"/>
                </a:solidFill>
                <a:latin typeface="Courier New"/>
                <a:ea typeface="Courier New"/>
                <a:cs typeface="Courier New"/>
                <a:sym typeface="Courier New"/>
              </a:rPr>
              <a:t>}</a:t>
            </a:r>
            <a:endParaRPr sz="1000">
              <a:solidFill>
                <a:schemeClr val="lt2"/>
              </a:solidFill>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06"/>
          <p:cNvSpPr txBox="1"/>
          <p:nvPr>
            <p:ph idx="4294967295" type="body"/>
          </p:nvPr>
        </p:nvSpPr>
        <p:spPr>
          <a:xfrm>
            <a:off x="460950" y="1121800"/>
            <a:ext cx="8222100" cy="40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Un ghost è l’oggetto reale in uno stato parziale. Ad esempio, quando si caricano gli oggetti dal database si potrebbero caricare solo gli ID.</a:t>
            </a:r>
            <a:endParaRPr sz="1200"/>
          </a:p>
        </p:txBody>
      </p:sp>
      <p:sp>
        <p:nvSpPr>
          <p:cNvPr id="703" name="Google Shape;703;p10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ghost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7"/>
          <p:cNvSpPr txBox="1"/>
          <p:nvPr>
            <p:ph idx="4294967295" type="body"/>
          </p:nvPr>
        </p:nvSpPr>
        <p:spPr>
          <a:xfrm>
            <a:off x="460950" y="1121800"/>
            <a:ext cx="8222100" cy="4021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it" sz="1200"/>
              <a:t>La decisione se usare o meno il lazy load dipende fortemente dai dati che si vogliono caricare dal database e da quante chiamate al database si vogliono fare.</a:t>
            </a:r>
            <a:endParaRPr sz="1200"/>
          </a:p>
          <a:p>
            <a:pPr indent="-304800" lvl="0" marL="457200" rtl="0" algn="l">
              <a:spcBef>
                <a:spcPts val="0"/>
              </a:spcBef>
              <a:spcAft>
                <a:spcPts val="0"/>
              </a:spcAft>
              <a:buSzPts val="1200"/>
              <a:buChar char="●"/>
            </a:pPr>
            <a:r>
              <a:rPr lang="it" sz="1200"/>
              <a:t>In molti casi, il lazy load è una necessità perché altrimenti rischieremmo di caricare in memoria tutto il database.</a:t>
            </a:r>
            <a:endParaRPr sz="1200"/>
          </a:p>
          <a:p>
            <a:pPr indent="-304800" lvl="0" marL="457200" rtl="0" algn="l">
              <a:spcBef>
                <a:spcPts val="0"/>
              </a:spcBef>
              <a:spcAft>
                <a:spcPts val="0"/>
              </a:spcAft>
              <a:buSzPts val="1200"/>
              <a:buChar char="●"/>
            </a:pPr>
            <a:r>
              <a:rPr lang="it" sz="1200"/>
              <a:t>Tuttavia, il lazy load richiede molte più call al database e questo potrebbe portare a un deterioramento delle performance.</a:t>
            </a:r>
            <a:endParaRPr sz="1200"/>
          </a:p>
          <a:p>
            <a:pPr indent="-304800" lvl="0" marL="457200" rtl="0" algn="l">
              <a:spcBef>
                <a:spcPts val="0"/>
              </a:spcBef>
              <a:spcAft>
                <a:spcPts val="0"/>
              </a:spcAft>
              <a:buSzPts val="1200"/>
              <a:buChar char="●"/>
            </a:pPr>
            <a:r>
              <a:rPr lang="it" sz="1200"/>
              <a:t>In generale, non è opportuno usare il lazy load per caricare una sola tupla dal database, anche se contiene un campo particolarmente pesante (come un </a:t>
            </a:r>
            <a:r>
              <a:rPr lang="it" sz="1200" u="sng">
                <a:solidFill>
                  <a:schemeClr val="hlink"/>
                </a:solidFill>
                <a:hlinkClick action="ppaction://hlinksldjump" r:id="rId3"/>
              </a:rPr>
              <a:t>Serialized LOB</a:t>
            </a:r>
            <a:r>
              <a:rPr lang="it" sz="1200"/>
              <a:t>).</a:t>
            </a:r>
            <a:endParaRPr sz="1200"/>
          </a:p>
        </p:txBody>
      </p:sp>
      <p:sp>
        <p:nvSpPr>
          <p:cNvPr id="709" name="Google Shape;709;p10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Lazy Load: quando (non) usarlo</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8"/>
          <p:cNvSpPr txBox="1"/>
          <p:nvPr>
            <p:ph type="title"/>
          </p:nvPr>
        </p:nvSpPr>
        <p:spPr>
          <a:xfrm>
            <a:off x="460950" y="2065350"/>
            <a:ext cx="8564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it"/>
              <a:t>Object-Relational Structural Mapping Patterns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9"/>
          <p:cNvSpPr txBox="1"/>
          <p:nvPr>
            <p:ph idx="4294967295" type="body"/>
          </p:nvPr>
        </p:nvSpPr>
        <p:spPr>
          <a:xfrm>
            <a:off x="460950" y="1121800"/>
            <a:ext cx="8222100" cy="23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Pattern per effettuare il mapping tra oggetti in memoria e tabelle del database: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3"/>
              </a:rPr>
              <a:t>Identity Field</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4"/>
              </a:rPr>
              <a:t>Foreign Key Mapping</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5"/>
              </a:rPr>
              <a:t>Association Table Mapping</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6"/>
              </a:rPr>
              <a:t>Dependent Mapping</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7"/>
              </a:rPr>
              <a:t>Embedded Value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8"/>
              </a:rPr>
              <a:t>Serialized LOB</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9"/>
              </a:rPr>
              <a:t>Single Table Inheritance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10"/>
              </a:rPr>
              <a:t>Class Table Inheritance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11"/>
              </a:rPr>
              <a:t>Concrete Table Inheritance</a:t>
            </a:r>
            <a:endParaRPr sz="1200"/>
          </a:p>
          <a:p>
            <a:pPr indent="-304800" lvl="0" marL="457200" rtl="0" algn="l">
              <a:spcBef>
                <a:spcPts val="0"/>
              </a:spcBef>
              <a:spcAft>
                <a:spcPts val="0"/>
              </a:spcAft>
              <a:buSzPts val="1200"/>
              <a:buChar char="●"/>
            </a:pPr>
            <a:r>
              <a:rPr lang="it" sz="1200" u="sng">
                <a:solidFill>
                  <a:schemeClr val="hlink"/>
                </a:solidFill>
                <a:hlinkClick action="ppaction://hlinksldjump" r:id="rId12"/>
              </a:rPr>
              <a:t>Inheritance Mappers</a:t>
            </a:r>
            <a:endParaRPr sz="1200"/>
          </a:p>
          <a:p>
            <a:pPr indent="0" lvl="0" marL="0" rtl="0" algn="l">
              <a:spcBef>
                <a:spcPts val="0"/>
              </a:spcBef>
              <a:spcAft>
                <a:spcPts val="0"/>
              </a:spcAft>
              <a:buNone/>
            </a:pPr>
            <a:r>
              <a:t/>
            </a:r>
            <a:endParaRPr sz="1200"/>
          </a:p>
        </p:txBody>
      </p:sp>
      <p:sp>
        <p:nvSpPr>
          <p:cNvPr id="720" name="Google Shape;720;p10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Pattern per il mapping tra oggetti in memoria e le tabelle del database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0"/>
          <p:cNvSpPr txBox="1"/>
          <p:nvPr>
            <p:ph idx="4294967295" type="body"/>
          </p:nvPr>
        </p:nvSpPr>
        <p:spPr>
          <a:xfrm>
            <a:off x="460950" y="1121800"/>
            <a:ext cx="8222100" cy="3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Salva un campo ID del database in un oggetto per mantenere l’identità tra gli oggetti in memoria e una tupla nel database.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it" sz="1200"/>
              <a:t>In generale, gli oggetti Java non hanno bisogno di un campo ID, poiché si distinguono usando il riferimento, ma per legare l’oggetto in memoria con la tupla del database è opportuno prevedere questo campo anche nella progettazione della classe.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726" name="Google Shape;726;p11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Identity Field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11"/>
          <p:cNvSpPr txBox="1"/>
          <p:nvPr>
            <p:ph idx="4294967295" type="body"/>
          </p:nvPr>
        </p:nvSpPr>
        <p:spPr>
          <a:xfrm>
            <a:off x="460950" y="1121800"/>
            <a:ext cx="8222100" cy="3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t>L</a:t>
            </a:r>
            <a:r>
              <a:rPr lang="it" sz="1200"/>
              <a:t>a nozione di Identity Field è abbastanza semplice, tuttavia, ci sono un po’ di indicazioni pratiche da tenere a mente:</a:t>
            </a:r>
            <a:endParaRPr sz="1200"/>
          </a:p>
          <a:p>
            <a:pPr indent="-304800" lvl="0" marL="457200" rtl="0" algn="l">
              <a:spcBef>
                <a:spcPts val="0"/>
              </a:spcBef>
              <a:spcAft>
                <a:spcPts val="0"/>
              </a:spcAft>
              <a:buSzPts val="1200"/>
              <a:buChar char="●"/>
            </a:pPr>
            <a:r>
              <a:rPr b="1" lang="it" sz="1200"/>
              <a:t>Scelta della chiave</a:t>
            </a:r>
            <a:r>
              <a:rPr lang="it" sz="1200"/>
              <a:t>. In molti casi, non avete davvero modo di scegliere la chiave, perché il database è già stato creato da qualcun altro. Quando siete voi a decidere il database potrebbe avere senso seguire alcuni accorgimenti:</a:t>
            </a:r>
            <a:endParaRPr sz="1200"/>
          </a:p>
          <a:p>
            <a:pPr indent="-304800" lvl="1" marL="914400" rtl="0" algn="l">
              <a:spcBef>
                <a:spcPts val="0"/>
              </a:spcBef>
              <a:spcAft>
                <a:spcPts val="0"/>
              </a:spcAft>
              <a:buSzPts val="1200"/>
              <a:buChar char="○"/>
            </a:pPr>
            <a:r>
              <a:rPr lang="it" sz="1200"/>
              <a:t>le chiavi sono univoche all’interno della tabella, e sarebbe preferibile che fossero anche immutabili;</a:t>
            </a:r>
            <a:endParaRPr sz="1200"/>
          </a:p>
          <a:p>
            <a:pPr indent="-304800" lvl="1" marL="914400" rtl="0" algn="l">
              <a:spcBef>
                <a:spcPts val="0"/>
              </a:spcBef>
              <a:spcAft>
                <a:spcPts val="0"/>
              </a:spcAft>
              <a:buSzPts val="1200"/>
              <a:buChar char="○"/>
            </a:pPr>
            <a:r>
              <a:rPr lang="it" sz="1200"/>
              <a:t>è opportuno avere chiavi casuali e non dipendenti dal contesto;</a:t>
            </a:r>
            <a:endParaRPr sz="1200"/>
          </a:p>
          <a:p>
            <a:pPr indent="-304800" lvl="1" marL="914400" rtl="0" algn="l">
              <a:spcBef>
                <a:spcPts val="0"/>
              </a:spcBef>
              <a:spcAft>
                <a:spcPts val="0"/>
              </a:spcAft>
              <a:buSzPts val="1200"/>
              <a:buChar char="○"/>
            </a:pPr>
            <a:r>
              <a:rPr lang="it" sz="1200"/>
              <a:t>evitare di usare chiavi progressive (richiedono il lock per funzionare);</a:t>
            </a:r>
            <a:endParaRPr sz="1200"/>
          </a:p>
          <a:p>
            <a:pPr indent="-304800" lvl="1" marL="914400" rtl="0" algn="l">
              <a:spcBef>
                <a:spcPts val="0"/>
              </a:spcBef>
              <a:spcAft>
                <a:spcPts val="0"/>
              </a:spcAft>
              <a:buSzPts val="1200"/>
              <a:buChar char="○"/>
            </a:pPr>
            <a:r>
              <a:rPr lang="it" sz="1200"/>
              <a:t>le chiavi composte sono più difficili da gestire dal punto di vista del codice (es. in </a:t>
            </a:r>
            <a:r>
              <a:rPr lang="it" sz="1200" u="sng">
                <a:solidFill>
                  <a:schemeClr val="accent5"/>
                </a:solidFill>
                <a:hlinkClick action="ppaction://hlinksldjump" r:id="rId3">
                  <a:extLst>
                    <a:ext uri="{A12FA001-AC4F-418D-AE19-62706E023703}">
                      <ahyp:hlinkClr val="tx"/>
                    </a:ext>
                  </a:extLst>
                </a:hlinkClick>
              </a:rPr>
              <a:t>Identity Map</a:t>
            </a:r>
            <a:r>
              <a:rPr lang="it" sz="1200"/>
              <a:t>);</a:t>
            </a:r>
            <a:endParaRPr sz="1200"/>
          </a:p>
          <a:p>
            <a:pPr indent="-304800" lvl="1" marL="914400" rtl="0" algn="l">
              <a:spcBef>
                <a:spcPts val="0"/>
              </a:spcBef>
              <a:spcAft>
                <a:spcPts val="0"/>
              </a:spcAft>
              <a:buSzPts val="1200"/>
              <a:buChar char="○"/>
            </a:pPr>
            <a:r>
              <a:rPr lang="it" sz="1200"/>
              <a:t>valutare se usare chiavi univoche per una singola tabella oppure per l’intero database.</a:t>
            </a:r>
            <a:endParaRPr sz="1200"/>
          </a:p>
          <a:p>
            <a:pPr indent="-304800" lvl="0" marL="457200" rtl="0" algn="l">
              <a:spcBef>
                <a:spcPts val="0"/>
              </a:spcBef>
              <a:spcAft>
                <a:spcPts val="0"/>
              </a:spcAft>
              <a:buSzPts val="1200"/>
              <a:buChar char="●"/>
            </a:pPr>
            <a:r>
              <a:rPr b="1" lang="it" sz="1200"/>
              <a:t>Rappresentare l’Identity Field in un oggetto</a:t>
            </a:r>
            <a:r>
              <a:rPr lang="it" sz="1200"/>
              <a:t>. Non è un problema se la chiave di un database ha una corrispondenza esatta con il tipo (es. nel caso di interi o semplici stringhe). Nel caso di chiavi composte è più problematico e, tipicamente, conviene realizzare una classe che memorizza una sequenza di oggetti che rappresentano gli elementi della chiave.</a:t>
            </a:r>
            <a:endParaRPr sz="1200"/>
          </a:p>
        </p:txBody>
      </p:sp>
      <p:sp>
        <p:nvSpPr>
          <p:cNvPr id="732" name="Google Shape;732;p11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t"/>
              <a:t>Identity Field: funzionamento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