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Lst>
  <p:sldSz cy="5143500" cx="9144000"/>
  <p:notesSz cx="6858000" cy="9144000"/>
  <p:embeddedFontLst>
    <p:embeddedFont>
      <p:font typeface="Roboto"/>
      <p:regular r:id="rId168"/>
      <p:bold r:id="rId169"/>
      <p:italic r:id="rId170"/>
      <p:boldItalic r:id="rId1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171" Type="http://schemas.openxmlformats.org/officeDocument/2006/relationships/font" Target="fonts/Roboto-boldItalic.fntdata"/><Relationship Id="rId68" Type="http://schemas.openxmlformats.org/officeDocument/2006/relationships/slide" Target="slides/slide63.xml"/><Relationship Id="rId170" Type="http://schemas.openxmlformats.org/officeDocument/2006/relationships/font" Target="fonts/Roboto-italic.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font" Target="fonts/Roboto-bold.fntdata"/><Relationship Id="rId168" Type="http://schemas.openxmlformats.org/officeDocument/2006/relationships/font" Target="fonts/Roboto-regular.fntdata"/><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30faa6c7a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30faa6c7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c7607d842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c7607d842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c7607d842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c7607d842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c7607d842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c7607d842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c7607d842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c7607d842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c7607d84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c7607d84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c7607d842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c7607d842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c7607d842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c7607d842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c7607d842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c7607d842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7607d842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7607d842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c7607d842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c7607d842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30faa6c7a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30faa6c7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047a88b5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047a88b5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06fac719b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06fac719b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06fac719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06fac719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06fac719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06fac719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06fac719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06fac719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06fac719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06fac719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06fac719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06fac719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06fac719b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06fac719b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06fac719b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06fac719b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06fac719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06fac719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30faa6c7a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30faa6c7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06fac719b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06fac719b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06fac719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06fac719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06fac719b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06fac719b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06fac719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06fac719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c7607d842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c7607d842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c7607d842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c7607d842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c7607d842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c7607d842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c7607d842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c7607d842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043feed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043feed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0452488b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0452488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30faa6c7a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30faa6c7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0452488b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0452488b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0452488b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0452488b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047a88b5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047a88b5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047a88b5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047a88b5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047a88b5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047a88b5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047a88b5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047a88b5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047a88b5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047a88b5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04bfaf2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04bfaf2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04bfaf2f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04bfaf2f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04bfaf2f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04bfaf2f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30faa6c7a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30faa6c7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04bfaf2f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04bfaf2f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04bfaf2f2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04bfaf2f2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04bfaf2f2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04bfaf2f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04bfaf2f2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04bfaf2f2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28bbfa795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28bbfa795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04bfaf2f2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04bfaf2f2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04bfaf2f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04bfaf2f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05618c2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05618c2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05618c2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05618c2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05618c21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05618c21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47a88b5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47a88b5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05618c21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05618c21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057b702c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057b702c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05618c21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05618c21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057b702c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057b702c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057b702c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2057b702c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057b702c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057b702c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057b702cf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2057b702cf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057b702cf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057b702cf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057b702c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057b702c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057b702c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057b702c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47a88b5a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47a88b5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057b702c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057b702c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2057b702cf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2057b702cf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057b702c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2057b702c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47a88b5a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47a88b5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4bfaf2f2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4bfaf2f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2756bbf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2756bbf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2756bbfb8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2756bbf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2756bbfb8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2756bbf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2756bbfb8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2756bbf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2756bbfb8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2756bbfb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2756bbfb8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2756bbf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2756bbfb8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2756bbf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2756bbfb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2756bbfb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2756bbfb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2756bbf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2756bbfb8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c2756bbfb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c2756bbfb8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c2756bbfb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c2756bbfb8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c2756bbfb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772760c4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772760c4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2756bbfb8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c2756bbfb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c2756bbfb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c2756bbfb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c2756bbfb8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c2756bbfb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c2756bbfb8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c2756bbfb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2756bbfb8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c2756bbfb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c2756bbfb8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c2756bbf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2756bbfb8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2756bbfb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c30faa6c7a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30faa6c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c30faa6c7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c30faa6c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c30faa6c7a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c30faa6c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b606b61e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b606b6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c30faa6c7a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c30faa6c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30faa6c7a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30faa6c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c30faa6c7a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30faa6c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c30faa6c7a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c30faa6c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c30faa6c7a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c30faa6c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c30faa6c7a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c30faa6c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c30faa6c7a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c30faa6c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c30faa6c7a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c30faa6c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c30faa6c7a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c30faa6c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c30faa6c7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c30faa6c7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2756bbfb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2756bbf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c30faa6c7a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c30faa6c7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c30faa6c7a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c30faa6c7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c4a1132bf1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c4a1132b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c4a1132bf1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c4a1132bf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c7607d842b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c7607d842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c7607d842b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c7607d842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c7607d842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c7607d842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c7607d842b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c7607d842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c7607d842b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c7607d842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c7607d842b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c7607d842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47a88b5ab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47a88b5a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c30faa6c7a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c30faa6c7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c30faa6c7a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c30faa6c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c30faa6c7a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c30faa6c7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c7607d842b_0_3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c7607d842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c7607d842b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c7607d842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c30faa6c7a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c30faa6c7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c4a1132bf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c4a1132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c4a1132bf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c4a1132b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c4a1132bf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c4a1132b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c4a1132bf1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c4a1132b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2756bbfb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2756bbf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c4a1132bf1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c4a1132b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c4a1132bf1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c4a1132bf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c7607d842b_0_2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c7607d842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c7607d842b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c7607d842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c4a1132bf1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c4a1132b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c4a1132bf1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c4a1132b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c7607d842b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c7607d842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c7607d842b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c7607d842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c7607d842b_0_3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c7607d842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c7607d842b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c7607d842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30faa6c7a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30faa6c7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c7607d842b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c7607d842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c7607d842b_0_3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c7607d842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c7607d842b_0_3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c7607d842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c7607d842b_0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c7607d842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c4a1132bf1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c4a1132b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c30faa6c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c30faa6c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c4a1132bf1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c4a1132bf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c7607d842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c7607d842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c4a1132bf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c4a1132bf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c4a1132bf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c4a1132bf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30faa6c7a_0_2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30faa6c7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c4a1132b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c4a1132b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c4a1132bf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c4a1132b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c7607d84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c7607d84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c7607d842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c7607d84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c7607d84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c7607d84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c7607d8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c7607d8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c7607d842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c7607d842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c7607d842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c7607d842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c7607d842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c7607d84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c7607d842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c7607d842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 Id="rId3" Type="http://schemas.openxmlformats.org/officeDocument/2006/relationships/slide" Target="/ppt/slides/slide6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slide" Target="/ppt/slides/slide68.xml"/><Relationship Id="rId4" Type="http://schemas.openxmlformats.org/officeDocument/2006/relationships/slide" Target="/ppt/slides/slide71.xml"/><Relationship Id="rId5" Type="http://schemas.openxmlformats.org/officeDocument/2006/relationships/slide" Target="/ppt/slides/slide16.xml"/><Relationship Id="rId6" Type="http://schemas.openxmlformats.org/officeDocument/2006/relationships/slide" Target="/ppt/slides/slide16.xml"/><Relationship Id="rId7" Type="http://schemas.openxmlformats.org/officeDocument/2006/relationships/hyperlink" Target="https://www.googleapis.com/oauth2/v3/certs"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 Id="rId3" Type="http://schemas.openxmlformats.org/officeDocument/2006/relationships/hyperlink" Target="https://oauth2.googleapis.com/revoke"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 Id="rId3" Type="http://schemas.openxmlformats.org/officeDocument/2006/relationships/slide" Target="/ppt/slides/slide9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 Id="rId3" Type="http://schemas.openxmlformats.org/officeDocument/2006/relationships/slide" Target="/ppt/slides/slide9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 Id="rId3" Type="http://schemas.openxmlformats.org/officeDocument/2006/relationships/hyperlink" Target="https://github.com/dodaro/ea/tree/main/Authentication/SpringSecurityOpenIDConnect" TargetMode="External"/><Relationship Id="rId4" Type="http://schemas.openxmlformats.org/officeDocument/2006/relationships/hyperlink" Target="https://github.com/spring-projects/spring-security-samples/tree/main/servlet/spring-boot/java/oauth2/login" TargetMode="External"/><Relationship Id="rId5" Type="http://schemas.openxmlformats.org/officeDocument/2006/relationships/hyperlink" Target="https://console.cloud.google.com/projectselector2/apis" TargetMode="External"/><Relationship Id="rId6" Type="http://schemas.openxmlformats.org/officeDocument/2006/relationships/image" Target="../media/image17.png"/><Relationship Id="rId7" Type="http://schemas.openxmlformats.org/officeDocument/2006/relationships/image" Target="../media/image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 Id="rId3" Type="http://schemas.openxmlformats.org/officeDocument/2006/relationships/image" Target="../media/image10.png"/><Relationship Id="rId4" Type="http://schemas.openxmlformats.org/officeDocument/2006/relationships/image" Target="../media/image1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 Id="rId3" Type="http://schemas.openxmlformats.org/officeDocument/2006/relationships/image" Target="../media/image1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hyperlink" Target="http://127.0.0.1:8080" TargetMode="External"/><Relationship Id="rId6" Type="http://schemas.openxmlformats.org/officeDocument/2006/relationships/hyperlink" Target="http://127.0.0.1:8080" TargetMode="External"/><Relationship Id="rId7" Type="http://schemas.openxmlformats.org/officeDocument/2006/relationships/hyperlink" Target="http://127.0.0.1:8080" TargetMode="External"/><Relationship Id="rId8" Type="http://schemas.openxmlformats.org/officeDocument/2006/relationships/hyperlink" Target="http://127.0.0.1:8080"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 Id="rId3" Type="http://schemas.openxmlformats.org/officeDocument/2006/relationships/image" Target="../media/image1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 Id="rId3" Type="http://schemas.openxmlformats.org/officeDocument/2006/relationships/image" Target="../media/image29.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20.png"/><Relationship Id="rId4" Type="http://schemas.openxmlformats.org/officeDocument/2006/relationships/image" Target="../media/image3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 Id="rId3" Type="http://schemas.openxmlformats.org/officeDocument/2006/relationships/slide" Target="/ppt/slides/slide1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 Id="rId3" Type="http://schemas.openxmlformats.org/officeDocument/2006/relationships/image" Target="../media/image2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3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 Id="rId3" Type="http://schemas.openxmlformats.org/officeDocument/2006/relationships/hyperlink" Target="https://ldap.com/basic-ldap-concepts/"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 Id="rId3" Type="http://schemas.openxmlformats.org/officeDocument/2006/relationships/slide" Target="/ppt/slides/slide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4.xml"/><Relationship Id="rId3" Type="http://schemas.openxmlformats.org/officeDocument/2006/relationships/slide" Target="/ppt/slides/slide65.xml"/><Relationship Id="rId4" Type="http://schemas.openxmlformats.org/officeDocument/2006/relationships/slide" Target="/ppt/slides/slide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 Id="rId3" Type="http://schemas.openxmlformats.org/officeDocument/2006/relationships/hyperlink" Target="https://myapi.unical.it/api/v1/resource/token%E2%80%A6" TargetMode="External"/><Relationship Id="rId4" Type="http://schemas.openxmlformats.org/officeDocument/2006/relationships/hyperlink" Target="https://drive.google.com/drive/folders/1Q-RfNY6tQ1ysC-lvBgd1MUJeI1MsmjJU?usp=sharing" TargetMode="External"/><Relationship Id="rId5" Type="http://schemas.openxmlformats.org/officeDocument/2006/relationships/hyperlink" Target="https://myapi.unical.it/api/v1/resource/token%E2%80%A6" TargetMode="External"/><Relationship Id="rId6" Type="http://schemas.openxmlformats.org/officeDocument/2006/relationships/slide" Target="/ppt/slides/slide92.xml"/><Relationship Id="rId7" Type="http://schemas.openxmlformats.org/officeDocument/2006/relationships/hyperlink" Target="https://myapi.unical.it/api/v1/resource/token%E2%80%A6"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6.xml"/><Relationship Id="rId3" Type="http://schemas.openxmlformats.org/officeDocument/2006/relationships/slide" Target="/ppt/slides/slide74.xml"/><Relationship Id="rId4" Type="http://schemas.openxmlformats.org/officeDocument/2006/relationships/hyperlink" Target="https://myapi.unical.it/api/v1/resource/token%E2%80%A6" TargetMode="External"/><Relationship Id="rId5" Type="http://schemas.openxmlformats.org/officeDocument/2006/relationships/slide" Target="/ppt/slides/slide74.xml"/><Relationship Id="rId6" Type="http://schemas.openxmlformats.org/officeDocument/2006/relationships/slide" Target="/ppt/slides/slide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7.xml"/><Relationship Id="rId3" Type="http://schemas.openxmlformats.org/officeDocument/2006/relationships/slide" Target="/ppt/slides/slide23.xml"/><Relationship Id="rId4" Type="http://schemas.openxmlformats.org/officeDocument/2006/relationships/slide" Target="/ppt/slides/slide2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0.xml"/><Relationship Id="rId3" Type="http://schemas.openxmlformats.org/officeDocument/2006/relationships/slide" Target="/ppt/slides/slide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1.xml"/><Relationship Id="rId3" Type="http://schemas.openxmlformats.org/officeDocument/2006/relationships/slide" Target="/ppt/slides/slide92.xml"/><Relationship Id="rId4" Type="http://schemas.openxmlformats.org/officeDocument/2006/relationships/slide" Target="/ppt/slides/slide142.xml"/><Relationship Id="rId5" Type="http://schemas.openxmlformats.org/officeDocument/2006/relationships/slide" Target="/ppt/slides/slide14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7.xml"/><Relationship Id="rId3" Type="http://schemas.openxmlformats.org/officeDocument/2006/relationships/hyperlink" Target="https://docs.google.com/presentation/d/1EfTIppgAggt40tbboppLJPs4lPJdAqm_YBiQMKUECPM/edit#slide=id.g207366f2a69_0_0"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8.xml"/><Relationship Id="rId3" Type="http://schemas.openxmlformats.org/officeDocument/2006/relationships/slide" Target="/ppt/slides/slide67.xml"/><Relationship Id="rId4" Type="http://schemas.openxmlformats.org/officeDocument/2006/relationships/image" Target="../media/image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9.xml"/><Relationship Id="rId3" Type="http://schemas.openxmlformats.org/officeDocument/2006/relationships/slide" Target="/ppt/slides/slide68.xml"/><Relationship Id="rId4" Type="http://schemas.openxmlformats.org/officeDocument/2006/relationships/slide" Target="/ppt/slides/slide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0.xml"/><Relationship Id="rId3" Type="http://schemas.openxmlformats.org/officeDocument/2006/relationships/slide" Target="/ppt/slides/slide84.xml"/><Relationship Id="rId4" Type="http://schemas.openxmlformats.org/officeDocument/2006/relationships/slide" Target="/ppt/slides/slide93.xml"/><Relationship Id="rId5" Type="http://schemas.openxmlformats.org/officeDocument/2006/relationships/slide" Target="/ppt/slides/slide102.xml"/><Relationship Id="rId6" Type="http://schemas.openxmlformats.org/officeDocument/2006/relationships/slide" Target="/ppt/slides/slide100.xml"/><Relationship Id="rId7" Type="http://schemas.openxmlformats.org/officeDocument/2006/relationships/slide" Target="/ppt/slides/slide9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1.xml"/><Relationship Id="rId3" Type="http://schemas.openxmlformats.org/officeDocument/2006/relationships/hyperlink" Target="https://www.oauth.com/oauth2-servers/access-tokens/client-credentials/"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2.xml"/><Relationship Id="rId3" Type="http://schemas.openxmlformats.org/officeDocument/2006/relationships/hyperlink" Target="https://tools.ietf.org/html/rfc7523" TargetMode="External"/><Relationship Id="rId4" Type="http://schemas.openxmlformats.org/officeDocument/2006/relationships/slide" Target="/ppt/slides/slide1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8.xml"/><Relationship Id="rId3" Type="http://schemas.openxmlformats.org/officeDocument/2006/relationships/slide" Target="/ppt/slides/slide1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9.xml"/><Relationship Id="rId3" Type="http://schemas.openxmlformats.org/officeDocument/2006/relationships/hyperlink" Target="https://www.vaultproject.io" TargetMode="External"/><Relationship Id="rId4" Type="http://schemas.openxmlformats.org/officeDocument/2006/relationships/hyperlink" Target="https://github.com/hashicorp/vaul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0.xml"/><Relationship Id="rId3" Type="http://schemas.openxmlformats.org/officeDocument/2006/relationships/slide" Target="/ppt/slides/slide134.xml"/><Relationship Id="rId4" Type="http://schemas.openxmlformats.org/officeDocument/2006/relationships/slide" Target="/ppt/slides/slide10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1.xml"/><Relationship Id="rId3" Type="http://schemas.openxmlformats.org/officeDocument/2006/relationships/hyperlink" Target="https://docs.google.com/presentation/d/1EfTIppgAggt40tbboppLJPs4lPJdAqm_YBiQMKUECPM/edit#slide=id.g22a89863a92_0_22" TargetMode="External"/><Relationship Id="rId4" Type="http://schemas.openxmlformats.org/officeDocument/2006/relationships/hyperlink" Target="https://docs.google.com/presentation/d/1EfTIppgAggt40tbboppLJPs4lPJdAqm_YBiQMKUECPM/edit#slide=id.g22a89863a92_0_22"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ocs.spring.io/spring-data/rest/docs/current/reference/html/#reference" TargetMode="External"/><Relationship Id="rId4" Type="http://schemas.openxmlformats.org/officeDocument/2006/relationships/hyperlink" Target="https://www.postman.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slide" Target="/ppt/slides/slide22.xml"/><Relationship Id="rId4" Type="http://schemas.openxmlformats.org/officeDocument/2006/relationships/slide" Target="/ppt/slides/slide23.xml"/><Relationship Id="rId5" Type="http://schemas.openxmlformats.org/officeDocument/2006/relationships/slide" Target="/ppt/slides/slide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slide" Target="/ppt/slides/slide26.xml"/><Relationship Id="rId4" Type="http://schemas.openxmlformats.org/officeDocument/2006/relationships/slide" Target="/ppt/slides/slide27.xml"/><Relationship Id="rId9" Type="http://schemas.openxmlformats.org/officeDocument/2006/relationships/image" Target="../media/image32.png"/><Relationship Id="rId5" Type="http://schemas.openxmlformats.org/officeDocument/2006/relationships/slide" Target="/ppt/slides/slide28.xml"/><Relationship Id="rId6" Type="http://schemas.openxmlformats.org/officeDocument/2006/relationships/slide" Target="/ppt/slides/slide29.xml"/><Relationship Id="rId7" Type="http://schemas.openxmlformats.org/officeDocument/2006/relationships/slide" Target="/ppt/slides/slide30.xml"/><Relationship Id="rId8"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github.com/google/guav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slide" Target="/ppt/slides/slide39.xml"/><Relationship Id="rId10" Type="http://schemas.openxmlformats.org/officeDocument/2006/relationships/slide" Target="/ppt/slides/slide38.xml"/><Relationship Id="rId13" Type="http://schemas.openxmlformats.org/officeDocument/2006/relationships/slide" Target="/ppt/slides/slide41.xml"/><Relationship Id="rId12" Type="http://schemas.openxmlformats.org/officeDocument/2006/relationships/slide" Target="/ppt/slides/slide40.xml"/><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owasp.org" TargetMode="External"/><Relationship Id="rId4" Type="http://schemas.openxmlformats.org/officeDocument/2006/relationships/hyperlink" Target="https://owasp.org/www-project-api-security/" TargetMode="External"/><Relationship Id="rId9" Type="http://schemas.openxmlformats.org/officeDocument/2006/relationships/slide" Target="/ppt/slides/slide37.xml"/><Relationship Id="rId15" Type="http://schemas.openxmlformats.org/officeDocument/2006/relationships/hyperlink" Target="https://github.com/OWASP/API-Security/tree/master/editions/2023/en" TargetMode="External"/><Relationship Id="rId14" Type="http://schemas.openxmlformats.org/officeDocument/2006/relationships/slide" Target="/ppt/slides/slide42.xml"/><Relationship Id="rId5" Type="http://schemas.openxmlformats.org/officeDocument/2006/relationships/slide" Target="/ppt/slides/slide33.xml"/><Relationship Id="rId6" Type="http://schemas.openxmlformats.org/officeDocument/2006/relationships/slide" Target="/ppt/slides/slide34.xml"/><Relationship Id="rId7" Type="http://schemas.openxmlformats.org/officeDocument/2006/relationships/slide" Target="/ppt/slides/slide35.xml"/><Relationship Id="rId8" Type="http://schemas.openxmlformats.org/officeDocument/2006/relationships/slide" Target="/ppt/slides/slide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slide" Target="/ppt/slides/slide68.xml"/><Relationship Id="rId4" Type="http://schemas.openxmlformats.org/officeDocument/2006/relationships/hyperlink" Target="https://cheatsheetseries.owasp.org/cheatsheets/Authentication_Cheat_Shee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ocs.google.com/presentation/d/1C87Iq5t88Qg7eClBn0WzHaaW4oTqs38FBQgBk-Rh0GA/edit#slide=id.g1c22b329149_0_13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slide" Target="/ppt/slides/slide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s://github.com/ikkisoft/SerialKiller" TargetMode="External"/><Relationship Id="rId4" Type="http://schemas.openxmlformats.org/officeDocument/2006/relationships/hyperlink" Target="https://cheatsheetseries.owasp.org/cheatsheets/Deserialization_Cheat_Sheet.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s://owasp.org/www-community/attacks/Regular_expression_Denial_of_Service_-_ReDo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slide" Target="/ppt/slides/slide4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slide" Target="/ppt/slid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ocs.google.com/presentation/d/1C87Iq5t88Qg7eClBn0WzHaaW4oTqs38FBQgBk-Rh0GA/edit#slide=id.g1c22b329149_0_13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slide" Target="/ppt/slides/slide126.xml"/><Relationship Id="rId4" Type="http://schemas.openxmlformats.org/officeDocument/2006/relationships/hyperlink" Target="https://github.com/dodaro/ea/tree/main/Authentication/SpringSecurityLoginPassword"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slide" Target="/ppt/slides/slide63.xml"/><Relationship Id="rId4" Type="http://schemas.openxmlformats.org/officeDocument/2006/relationships/slide" Target="/ppt/slides/slide66.xml"/><Relationship Id="rId5" Type="http://schemas.openxmlformats.org/officeDocument/2006/relationships/slide" Target="/ppt/slides/slide6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hyperlink" Target="https://github.com/dodaro/ea/tree/main/Authentication/SpringSecuritySession"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slide" Target="/ppt/slides/slide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hyperlink" Target="https://en.wikipedia.org/wiki/JSON_Web_Token" TargetMode="External"/><Relationship Id="rId4" Type="http://schemas.openxmlformats.org/officeDocument/2006/relationships/hyperlink" Target="https://www.iana.org/assignments/jwt/jwt.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hyperlink" Target="https://connect2id.com/products/nimbus-jose-jwt" TargetMode="External"/><Relationship Id="rId4" Type="http://schemas.openxmlformats.org/officeDocument/2006/relationships/slide" Target="/ppt/slides/slide52.xml"/><Relationship Id="rId5" Type="http://schemas.openxmlformats.org/officeDocument/2006/relationships/hyperlink" Target="https://github.com/dodaro/ea/tree/main/Authentication/SpringSecurityJW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 Id="rId3"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hyperlink" Target="https://jwt.io/" TargetMode="Externa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slide" Target="/ppt/slides/slide87.xml"/><Relationship Id="rId4" Type="http://schemas.openxmlformats.org/officeDocument/2006/relationships/slide" Target="/ppt/slides/slide124.xml"/><Relationship Id="rId5" Type="http://schemas.openxmlformats.org/officeDocument/2006/relationships/slide" Target="/ppt/slides/slide1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 Id="rId3" Type="http://schemas.openxmlformats.org/officeDocument/2006/relationships/slide" Target="/ppt/slides/slide7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 Id="rId3" Type="http://schemas.openxmlformats.org/officeDocument/2006/relationships/hyperlink" Target="https://oauth.net/2/"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slide" Target="/ppt/slides/slide95.xml"/><Relationship Id="rId4" Type="http://schemas.openxmlformats.org/officeDocument/2006/relationships/slide" Target="/ppt/slides/slide15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hyperlink" Target="https://accounts.google.com/.well-known/openid-configuration"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 Id="rId3" Type="http://schemas.openxmlformats.org/officeDocument/2006/relationships/image" Target="../media/image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 Id="rId3" Type="http://schemas.openxmlformats.org/officeDocument/2006/relationships/hyperlink" Target="https://accounts.google.com/o/oauth2/v2/auth" TargetMode="External"/><Relationship Id="rId4" Type="http://schemas.openxmlformats.org/officeDocument/2006/relationships/slide" Target="/ppt/slides/slide65.xml"/><Relationship Id="rId5" Type="http://schemas.openxmlformats.org/officeDocument/2006/relationships/hyperlink" Target="https://accounts.google.com/o/oauth2/v2/auth" TargetMode="External"/><Relationship Id="rId6" Type="http://schemas.openxmlformats.org/officeDocument/2006/relationships/hyperlink" Target="https://oauth2.googleapis.com/token"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 Id="rId3" Type="http://schemas.openxmlformats.org/officeDocument/2006/relationships/slide" Target="/ppt/slides/slide100.xml"/><Relationship Id="rId4" Type="http://schemas.openxmlformats.org/officeDocument/2006/relationships/slide" Target="/ppt/slides/slide10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Enterprise Applications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4294967295" type="body"/>
          </p:nvPr>
        </p:nvSpPr>
        <p:spPr>
          <a:xfrm>
            <a:off x="98250" y="677550"/>
            <a:ext cx="90057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800">
                <a:solidFill>
                  <a:schemeClr val="dk1"/>
                </a:solidFill>
                <a:latin typeface="Courier New"/>
                <a:ea typeface="Courier New"/>
                <a:cs typeface="Courier New"/>
                <a:sym typeface="Courier New"/>
              </a:rPr>
              <a:t>@RestController</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solidFill>
                  <a:schemeClr val="dk1"/>
                </a:solidFill>
                <a:latin typeface="Courier New"/>
                <a:ea typeface="Courier New"/>
                <a:cs typeface="Courier New"/>
                <a:sym typeface="Courier New"/>
              </a:rPr>
              <a:t>@RequestMapping(path=</a:t>
            </a:r>
            <a:r>
              <a:rPr lang="it" sz="800">
                <a:solidFill>
                  <a:schemeClr val="accent2"/>
                </a:solidFill>
                <a:latin typeface="Courier New"/>
                <a:ea typeface="Courier New"/>
                <a:cs typeface="Courier New"/>
                <a:sym typeface="Courier New"/>
              </a:rPr>
              <a:t>"/api/v1/persons"</a:t>
            </a:r>
            <a:r>
              <a:rPr lang="it" sz="800">
                <a:solidFill>
                  <a:schemeClr val="dk1"/>
                </a:solidFill>
                <a:latin typeface="Courier New"/>
                <a:ea typeface="Courier New"/>
                <a:cs typeface="Courier New"/>
                <a:sym typeface="Courier New"/>
              </a:rPr>
              <a:t>, produces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solidFill>
                  <a:schemeClr val="dk1"/>
                </a:solidFill>
                <a:latin typeface="Courier New"/>
                <a:ea typeface="Courier New"/>
                <a:cs typeface="Courier New"/>
                <a:sym typeface="Courier New"/>
              </a:rPr>
              <a:t>@CrossOrigin(origins = </a:t>
            </a:r>
            <a:r>
              <a:rPr lang="it" sz="800">
                <a:solidFill>
                  <a:schemeClr val="accent2"/>
                </a:solidFill>
                <a:latin typeface="Courier New"/>
                <a:ea typeface="Courier New"/>
                <a:cs typeface="Courier New"/>
                <a:sym typeface="Courier New"/>
              </a:rPr>
              <a:t>"http://localhost:8080"</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PersonController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a:t>
            </a:r>
            <a:r>
              <a:rPr lang="it" sz="800">
                <a:latin typeface="Courier New"/>
                <a:ea typeface="Courier New"/>
                <a:cs typeface="Courier New"/>
                <a:sym typeface="Courier New"/>
              </a:rPr>
              <a:t> PersonRepository personRepository;</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PersonController(PersonRepository personRepository) {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.personRepository = personRepository;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@PostMapping(consumes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@ResponseStatus(HttpStatus.CREATED)</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Person createPerson(</a:t>
            </a:r>
            <a:r>
              <a:rPr lang="it" sz="800">
                <a:solidFill>
                  <a:schemeClr val="dk1"/>
                </a:solidFill>
                <a:latin typeface="Courier New"/>
                <a:ea typeface="Courier New"/>
                <a:cs typeface="Courier New"/>
                <a:sym typeface="Courier New"/>
              </a:rPr>
              <a:t>@RequestBody</a:t>
            </a:r>
            <a:r>
              <a:rPr lang="it" sz="800">
                <a:latin typeface="Courier New"/>
                <a:ea typeface="Courier New"/>
                <a:cs typeface="Courier New"/>
                <a:sym typeface="Courier New"/>
              </a:rPr>
              <a:t> Person person) {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personRepository.save(person);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@PutMapping(path=</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 consumes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ResponseEntity&lt;Person&gt; replacePerson(</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Long id, </a:t>
            </a:r>
            <a:r>
              <a:rPr lang="it" sz="800">
                <a:solidFill>
                  <a:schemeClr val="dk1"/>
                </a:solidFill>
                <a:latin typeface="Courier New"/>
                <a:ea typeface="Courier New"/>
                <a:cs typeface="Courier New"/>
                <a:sym typeface="Courier New"/>
              </a:rPr>
              <a:t>@RequestBody</a:t>
            </a:r>
            <a:r>
              <a:rPr lang="it" sz="800">
                <a:latin typeface="Courier New"/>
                <a:ea typeface="Courier New"/>
                <a:cs typeface="Courier New"/>
                <a:sym typeface="Courier New"/>
              </a:rPr>
              <a:t> Person person)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Optional&lt;Person&gt; optionalPerson = personRepository.findById(id);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(!optionalPerson.isPresent())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HttpStatus.NOT_FOUND);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person.setId(id);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ResponseEntity&lt;&gt;(personRepository.save(person), HttpStatus.OK);</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@PatchMapping(path=</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 consumes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ResponseEntity&lt;Person&gt; updatePerson(</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Long id, </a:t>
            </a:r>
            <a:r>
              <a:rPr lang="it" sz="800">
                <a:solidFill>
                  <a:schemeClr val="dk1"/>
                </a:solidFill>
                <a:latin typeface="Courier New"/>
                <a:ea typeface="Courier New"/>
                <a:cs typeface="Courier New"/>
                <a:sym typeface="Courier New"/>
              </a:rPr>
              <a:t>@RequestBody</a:t>
            </a:r>
            <a:r>
              <a:rPr lang="it" sz="800">
                <a:latin typeface="Courier New"/>
                <a:ea typeface="Courier New"/>
                <a:cs typeface="Courier New"/>
                <a:sym typeface="Courier New"/>
              </a:rPr>
              <a:t> Person person)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Optional&lt;Person&gt; optionalPerson = personRepository.findById(id);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(!optionalPerson.isPresent())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HttpStatus.NOT_FOUND);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Person p = optionalPerson.get();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a:t>
            </a:r>
            <a:r>
              <a:rPr lang="it" sz="800">
                <a:latin typeface="Courier New"/>
                <a:ea typeface="Courier New"/>
                <a:cs typeface="Courier New"/>
                <a:sym typeface="Courier New"/>
              </a:rPr>
              <a:t>person.getFirstName()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p.setFirstName(person.getFirstName());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(person.getLastName()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p.setLastName(person.getLastName());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(person.getUsername()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p.setUsername(person.getUsername());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Person saved = personRepository.save(p);</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ResponseEntity&lt;&gt;(saved, HttpStatus.OK);</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p:txBody>
      </p:sp>
      <p:sp>
        <p:nvSpPr>
          <p:cNvPr id="121" name="Google Shape;121;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Spring (3)</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1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Validazione degli access token: token introspection</a:t>
            </a:r>
            <a:endParaRPr/>
          </a:p>
        </p:txBody>
      </p:sp>
      <p:sp>
        <p:nvSpPr>
          <p:cNvPr id="736" name="Google Shape;736;p112"/>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questo caso il meccanismo di validazione è molto semplice:</a:t>
            </a:r>
            <a:endParaRPr sz="1200"/>
          </a:p>
          <a:p>
            <a:pPr indent="-304800" lvl="0" marL="457200" rtl="0" algn="l">
              <a:spcBef>
                <a:spcPts val="0"/>
              </a:spcBef>
              <a:spcAft>
                <a:spcPts val="0"/>
              </a:spcAft>
              <a:buSzPts val="1200"/>
              <a:buChar char="●"/>
            </a:pPr>
            <a:r>
              <a:rPr lang="it" sz="1200"/>
              <a:t>L’API invia una richiesta all’endpoint dell’authorization server per validare l’access token e come parametro invia l’access token ricevuto.</a:t>
            </a:r>
            <a:endParaRPr sz="1200"/>
          </a:p>
          <a:p>
            <a:pPr indent="-304800" lvl="0" marL="457200" rtl="0" algn="l">
              <a:spcBef>
                <a:spcPts val="0"/>
              </a:spcBef>
              <a:spcAft>
                <a:spcPts val="0"/>
              </a:spcAft>
              <a:buSzPts val="1200"/>
              <a:buChar char="●"/>
            </a:pPr>
            <a:r>
              <a:rPr lang="it" sz="1200"/>
              <a:t>L’authorization server in genere risponde inviando:</a:t>
            </a:r>
            <a:endParaRPr sz="1200"/>
          </a:p>
          <a:p>
            <a:pPr indent="-304800" lvl="1" marL="914400" rtl="0" algn="l">
              <a:spcBef>
                <a:spcPts val="0"/>
              </a:spcBef>
              <a:spcAft>
                <a:spcPts val="0"/>
              </a:spcAft>
              <a:buSzPts val="1200"/>
              <a:buChar char="○"/>
            </a:pPr>
            <a:r>
              <a:rPr lang="it" sz="1200"/>
              <a:t>Un campo </a:t>
            </a:r>
            <a:r>
              <a:rPr lang="it" sz="1200">
                <a:latin typeface="Courier New"/>
                <a:ea typeface="Courier New"/>
                <a:cs typeface="Courier New"/>
                <a:sym typeface="Courier New"/>
              </a:rPr>
              <a:t>scope</a:t>
            </a:r>
            <a:r>
              <a:rPr lang="it" sz="1200"/>
              <a:t> con lo scope del token come stringa. Se ci sono diversi scope sono separati da spazio.</a:t>
            </a:r>
            <a:endParaRPr sz="1200"/>
          </a:p>
          <a:p>
            <a:pPr indent="-304800" lvl="1" marL="914400" rtl="0" algn="l">
              <a:spcBef>
                <a:spcPts val="0"/>
              </a:spcBef>
              <a:spcAft>
                <a:spcPts val="0"/>
              </a:spcAft>
              <a:buSzPts val="1200"/>
              <a:buChar char="○"/>
            </a:pPr>
            <a:r>
              <a:rPr lang="it" sz="1200"/>
              <a:t>Un campo </a:t>
            </a:r>
            <a:r>
              <a:rPr lang="it" sz="1200">
                <a:latin typeface="Courier New"/>
                <a:ea typeface="Courier New"/>
                <a:cs typeface="Courier New"/>
                <a:sym typeface="Courier New"/>
              </a:rPr>
              <a:t>sub</a:t>
            </a:r>
            <a:r>
              <a:rPr lang="it" sz="1200"/>
              <a:t> con l’identificativo dell’utente.</a:t>
            </a:r>
            <a:endParaRPr sz="1200"/>
          </a:p>
          <a:p>
            <a:pPr indent="-304800" lvl="1" marL="914400" rtl="0" algn="l">
              <a:spcBef>
                <a:spcPts val="0"/>
              </a:spcBef>
              <a:spcAft>
                <a:spcPts val="0"/>
              </a:spcAft>
              <a:buSzPts val="1200"/>
              <a:buChar char="○"/>
            </a:pPr>
            <a:r>
              <a:rPr lang="it" sz="1200"/>
              <a:t>Un campo </a:t>
            </a:r>
            <a:r>
              <a:rPr lang="it" sz="1200">
                <a:latin typeface="Courier New"/>
                <a:ea typeface="Courier New"/>
                <a:cs typeface="Courier New"/>
                <a:sym typeface="Courier New"/>
              </a:rPr>
              <a:t>username</a:t>
            </a:r>
            <a:r>
              <a:rPr lang="it" sz="1200"/>
              <a:t> con lo username dell’utente.</a:t>
            </a:r>
            <a:endParaRPr sz="1200"/>
          </a:p>
          <a:p>
            <a:pPr indent="-304800" lvl="1" marL="914400" rtl="0" algn="l">
              <a:spcBef>
                <a:spcPts val="0"/>
              </a:spcBef>
              <a:spcAft>
                <a:spcPts val="0"/>
              </a:spcAft>
              <a:buSzPts val="1200"/>
              <a:buChar char="○"/>
            </a:pPr>
            <a:r>
              <a:rPr lang="it" sz="1200"/>
              <a:t>Un campo </a:t>
            </a:r>
            <a:r>
              <a:rPr lang="it" sz="1200">
                <a:latin typeface="Courier New"/>
                <a:ea typeface="Courier New"/>
                <a:cs typeface="Courier New"/>
                <a:sym typeface="Courier New"/>
              </a:rPr>
              <a:t>client_id</a:t>
            </a:r>
            <a:r>
              <a:rPr lang="it" sz="1200"/>
              <a:t> con l’id del client che ha richiesto il token.</a:t>
            </a:r>
            <a:endParaRPr sz="1200"/>
          </a:p>
          <a:p>
            <a:pPr indent="-304800" lvl="1" marL="914400" rtl="0" algn="l">
              <a:spcBef>
                <a:spcPts val="0"/>
              </a:spcBef>
              <a:spcAft>
                <a:spcPts val="0"/>
              </a:spcAft>
              <a:buSzPts val="1200"/>
              <a:buChar char="○"/>
            </a:pPr>
            <a:r>
              <a:rPr lang="it" sz="1200"/>
              <a:t>Un campo </a:t>
            </a:r>
            <a:r>
              <a:rPr lang="it" sz="1200">
                <a:latin typeface="Courier New"/>
                <a:ea typeface="Courier New"/>
                <a:cs typeface="Courier New"/>
                <a:sym typeface="Courier New"/>
              </a:rPr>
              <a:t>exp</a:t>
            </a:r>
            <a:r>
              <a:rPr lang="it" sz="1200"/>
              <a:t> con il tempo di scadenza del token.</a:t>
            </a:r>
            <a:endParaRPr sz="1200"/>
          </a:p>
          <a:p>
            <a:pPr indent="-304800" lvl="1" marL="914400" rtl="0" algn="l">
              <a:spcBef>
                <a:spcPts val="0"/>
              </a:spcBef>
              <a:spcAft>
                <a:spcPts val="0"/>
              </a:spcAft>
              <a:buSzPts val="1200"/>
              <a:buChar char="○"/>
            </a:pPr>
            <a:r>
              <a:rPr lang="it" sz="1200"/>
              <a:t>I campi sono opzionali, quindi non è detto che l’authorization server risponda inviandoli. In generale potrebbero inviare anche altri campi (tipo i claims validi per </a:t>
            </a:r>
            <a:r>
              <a:rPr lang="it" sz="1200" u="sng">
                <a:solidFill>
                  <a:schemeClr val="hlink"/>
                </a:solidFill>
                <a:hlinkClick action="ppaction://hlinksldjump" r:id="rId3"/>
              </a:rPr>
              <a:t>JWT</a:t>
            </a:r>
            <a:r>
              <a:rPr lang="it" sz="1200"/>
              <a:t>).</a:t>
            </a:r>
            <a:endParaRPr sz="1200"/>
          </a:p>
          <a:p>
            <a:pPr indent="-304800" lvl="0" marL="457200" rtl="0" algn="l">
              <a:spcBef>
                <a:spcPts val="0"/>
              </a:spcBef>
              <a:spcAft>
                <a:spcPts val="0"/>
              </a:spcAft>
              <a:buSzPts val="1200"/>
              <a:buChar char="●"/>
            </a:pPr>
            <a:r>
              <a:rPr lang="it" sz="1200"/>
              <a:t>L’authorization server in genere richiede all’API di registrarsi come un client e di ricevere le client credentials per chiamare l’endpoint.</a:t>
            </a:r>
            <a:endParaRPr sz="12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13"/>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L’approccio basato su token introspection ha come svantaggio che l’API deve inviare una richiesta all’authorization server ogni volta che ha bisogno di validare un token.</a:t>
            </a:r>
            <a:endParaRPr sz="1200"/>
          </a:p>
          <a:p>
            <a:pPr indent="-304800" lvl="0" marL="457200" rtl="0" algn="l">
              <a:spcBef>
                <a:spcPts val="0"/>
              </a:spcBef>
              <a:spcAft>
                <a:spcPts val="0"/>
              </a:spcAft>
              <a:buSzPts val="1200"/>
              <a:buChar char="●"/>
            </a:pPr>
            <a:r>
              <a:rPr lang="it" sz="1200"/>
              <a:t>L’alternativa è di utilizzare come token il formato </a:t>
            </a:r>
            <a:r>
              <a:rPr lang="it" sz="1200" u="sng">
                <a:solidFill>
                  <a:schemeClr val="hlink"/>
                </a:solidFill>
                <a:hlinkClick action="ppaction://hlinksldjump" r:id="rId3"/>
              </a:rPr>
              <a:t>JWT</a:t>
            </a:r>
            <a:r>
              <a:rPr lang="it" sz="1200"/>
              <a:t>. Per validare un access token basato su JWT l’API ha bisogno di autenticare il JWT usando una chiave crittografica.</a:t>
            </a:r>
            <a:endParaRPr sz="1200"/>
          </a:p>
          <a:p>
            <a:pPr indent="-304800" lvl="0" marL="457200" rtl="0" algn="l">
              <a:spcBef>
                <a:spcPts val="0"/>
              </a:spcBef>
              <a:spcAft>
                <a:spcPts val="0"/>
              </a:spcAft>
              <a:buSzPts val="1200"/>
              <a:buChar char="●"/>
            </a:pPr>
            <a:r>
              <a:rPr lang="it" sz="1200"/>
              <a:t>Nell’</a:t>
            </a:r>
            <a:r>
              <a:rPr lang="it" sz="1200" u="sng">
                <a:solidFill>
                  <a:schemeClr val="hlink"/>
                </a:solidFill>
                <a:hlinkClick action="ppaction://hlinksldjump" r:id="rId4"/>
              </a:rPr>
              <a:t>esempio</a:t>
            </a:r>
            <a:r>
              <a:rPr lang="it" sz="1200"/>
              <a:t> che abbiamo visto con JWT, la criptazione e la verifica avveniva con una chiave memorizzata sul server (</a:t>
            </a:r>
            <a:r>
              <a:rPr lang="it" sz="1200" u="sng">
                <a:solidFill>
                  <a:schemeClr val="hlink"/>
                </a:solidFill>
                <a:hlinkClick action="ppaction://hlinksldjump" r:id="rId5"/>
              </a:rPr>
              <a:t>crittografia simmetrica</a:t>
            </a:r>
            <a:r>
              <a:rPr lang="it" sz="1200"/>
              <a:t>). Questo metodo funziona quando l’authorization server e l’API sono all’interno dello stesso ambito di fiducia, altrimenti diventa un rischio di sicurezza condividere la chiave.</a:t>
            </a:r>
            <a:endParaRPr sz="1200"/>
          </a:p>
          <a:p>
            <a:pPr indent="-304800" lvl="0" marL="457200" rtl="0" algn="l">
              <a:spcBef>
                <a:spcPts val="0"/>
              </a:spcBef>
              <a:spcAft>
                <a:spcPts val="0"/>
              </a:spcAft>
              <a:buSzPts val="1200"/>
              <a:buChar char="●"/>
            </a:pPr>
            <a:r>
              <a:rPr lang="it" sz="1200"/>
              <a:t>Per risolvere questo problema, si usa la </a:t>
            </a:r>
            <a:r>
              <a:rPr lang="it" sz="1200" u="sng">
                <a:solidFill>
                  <a:schemeClr val="hlink"/>
                </a:solidFill>
                <a:hlinkClick action="ppaction://hlinksldjump" r:id="rId6"/>
              </a:rPr>
              <a:t>crittografia asimmetrica</a:t>
            </a:r>
            <a:r>
              <a:rPr lang="it" sz="1200"/>
              <a:t>: l’authorization server firma il JWT con la sua chiave privata, questo garantisce che tutti coloro che hanno la chiave pubblica possono essere certi che la firma è dell’authorization server.</a:t>
            </a:r>
            <a:endParaRPr sz="1200"/>
          </a:p>
          <a:p>
            <a:pPr indent="-304800" lvl="0" marL="457200" rtl="0" algn="l">
              <a:spcBef>
                <a:spcPts val="0"/>
              </a:spcBef>
              <a:spcAft>
                <a:spcPts val="0"/>
              </a:spcAft>
              <a:buSzPts val="1200"/>
              <a:buChar char="●"/>
            </a:pPr>
            <a:r>
              <a:rPr lang="it" sz="1200"/>
              <a:t>Per recuperare le chiavi pubbliche, gli authorization server pubblicano la propria chiave pubblica in un documento JSON chiamato JWK Set (nel caso di google </a:t>
            </a:r>
            <a:r>
              <a:rPr lang="it" sz="1200" u="sng">
                <a:solidFill>
                  <a:schemeClr val="hlink"/>
                </a:solidFill>
                <a:hlinkClick r:id="rId7"/>
              </a:rPr>
              <a:t>https://www.googleapis.com/oauth2/v3/certs</a:t>
            </a:r>
            <a:r>
              <a:rPr lang="it" sz="1200"/>
              <a:t>) e in genere consiste in un JSON object con un solo attributo chiamato </a:t>
            </a:r>
            <a:r>
              <a:rPr lang="it" sz="1200">
                <a:latin typeface="Courier New"/>
                <a:ea typeface="Courier New"/>
                <a:cs typeface="Courier New"/>
                <a:sym typeface="Courier New"/>
              </a:rPr>
              <a:t>keys</a:t>
            </a:r>
            <a:r>
              <a:rPr lang="it" sz="1200"/>
              <a:t> che contiene un array di JSON Web Keys. L’API si può fidare del JWK Set perché è recuperato tramite il protocollo https da un URI fidato. La </a:t>
            </a:r>
            <a:r>
              <a:rPr lang="it" sz="1200">
                <a:solidFill>
                  <a:schemeClr val="accent3"/>
                </a:solidFill>
              </a:rPr>
              <a:t>JSON Web Key</a:t>
            </a:r>
            <a:r>
              <a:rPr lang="it" sz="1200"/>
              <a:t> (</a:t>
            </a:r>
            <a:r>
              <a:rPr lang="it" sz="1200">
                <a:solidFill>
                  <a:schemeClr val="accent3"/>
                </a:solidFill>
              </a:rPr>
              <a:t>JWK</a:t>
            </a:r>
            <a:r>
              <a:rPr lang="it" sz="1200"/>
              <a:t>) è una struttura dati in json che rappresenta una chiave crittografica.</a:t>
            </a:r>
            <a:endParaRPr sz="1200"/>
          </a:p>
          <a:p>
            <a:pPr indent="-304800" lvl="0" marL="457200" rtl="0" algn="l">
              <a:spcBef>
                <a:spcPts val="0"/>
              </a:spcBef>
              <a:spcAft>
                <a:spcPts val="0"/>
              </a:spcAft>
              <a:buSzPts val="1200"/>
              <a:buChar char="●"/>
            </a:pPr>
            <a:r>
              <a:rPr lang="it" sz="1200"/>
              <a:t>Alcune librerie, tipo Nimbus JWT che abbiamo usato, hanno dei metodi per recuperare le chiavi da un URI.</a:t>
            </a:r>
            <a:endParaRPr sz="1200"/>
          </a:p>
        </p:txBody>
      </p:sp>
      <p:sp>
        <p:nvSpPr>
          <p:cNvPr id="742" name="Google Shape;742;p11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Access token JWT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14"/>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Esiste uno standard OAuth2 per revocare l’access token, che prevede che il client possa revocare il token mentre l’API non può revocare un token per conto del client.</a:t>
            </a:r>
            <a:endParaRPr sz="1200"/>
          </a:p>
          <a:p>
            <a:pPr indent="0" lvl="0" marL="0" rtl="0" algn="l">
              <a:spcBef>
                <a:spcPts val="0"/>
              </a:spcBef>
              <a:spcAft>
                <a:spcPts val="0"/>
              </a:spcAft>
              <a:buNone/>
            </a:pPr>
            <a:r>
              <a:rPr lang="it" sz="1200"/>
              <a:t>L’idea è che il client debba invocare l’authorization server per revocare un token, seguendo un flusso simile al token introspection:</a:t>
            </a:r>
            <a:endParaRPr sz="1200"/>
          </a:p>
          <a:p>
            <a:pPr indent="-304800" lvl="0" marL="457200" rtl="0" algn="l">
              <a:spcBef>
                <a:spcPts val="0"/>
              </a:spcBef>
              <a:spcAft>
                <a:spcPts val="0"/>
              </a:spcAft>
              <a:buSzPts val="1200"/>
              <a:buChar char="●"/>
            </a:pPr>
            <a:r>
              <a:rPr lang="it" sz="1200"/>
              <a:t>Il client effettua una richiesta per revocare l’authorization server all’endpoint specifico per la revoca (nel caso di google </a:t>
            </a:r>
            <a:r>
              <a:rPr lang="it" sz="1200" u="sng">
                <a:solidFill>
                  <a:schemeClr val="hlink"/>
                </a:solidFill>
                <a:hlinkClick r:id="rId3"/>
              </a:rPr>
              <a:t>https://oauth2.googleapis.com/revoke</a:t>
            </a:r>
            <a:r>
              <a:rPr lang="it" sz="1200"/>
              <a:t>)</a:t>
            </a:r>
            <a:r>
              <a:rPr lang="it" sz="1200"/>
              <a:t>.</a:t>
            </a:r>
            <a:endParaRPr sz="1200"/>
          </a:p>
          <a:p>
            <a:pPr indent="-304800" lvl="0" marL="457200" rtl="0" algn="l">
              <a:spcBef>
                <a:spcPts val="0"/>
              </a:spcBef>
              <a:spcAft>
                <a:spcPts val="0"/>
              </a:spcAft>
              <a:buSzPts val="1200"/>
              <a:buChar char="●"/>
            </a:pPr>
            <a:r>
              <a:rPr lang="it" sz="1200"/>
              <a:t>Nella richiesta invia il token da revocare.</a:t>
            </a:r>
            <a:endParaRPr sz="1200"/>
          </a:p>
          <a:p>
            <a:pPr indent="-304800" lvl="0" marL="457200" rtl="0" algn="l">
              <a:spcBef>
                <a:spcPts val="0"/>
              </a:spcBef>
              <a:spcAft>
                <a:spcPts val="0"/>
              </a:spcAft>
              <a:buSzPts val="1200"/>
              <a:buChar char="●"/>
            </a:pPr>
            <a:r>
              <a:rPr lang="it" sz="1200"/>
              <a:t>Inoltre, il client potrebbe inviare le credenziali per autenticare la richiesta.</a:t>
            </a:r>
            <a:endParaRPr sz="1200"/>
          </a:p>
        </p:txBody>
      </p:sp>
      <p:sp>
        <p:nvSpPr>
          <p:cNvPr id="748" name="Google Shape;748;p1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Revoca dei token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5"/>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Uno dei vantaggi di OAuth2 è che abilita la possibilità di centralizzare l’autenticazione degli utenti attraverso l’authorization server, dando all’utente un’esperienza di tipo single sign-on (SSO). </a:t>
            </a:r>
            <a:endParaRPr sz="1200"/>
          </a:p>
          <a:p>
            <a:pPr indent="-304800" lvl="0" marL="457200" rtl="0" algn="l">
              <a:spcBef>
                <a:spcPts val="0"/>
              </a:spcBef>
              <a:spcAft>
                <a:spcPts val="0"/>
              </a:spcAft>
              <a:buSzPts val="1200"/>
              <a:buChar char="●"/>
            </a:pPr>
            <a:r>
              <a:rPr lang="it" sz="1200"/>
              <a:t>Quando un client ha bisogno di accedere a un’API, reindirizza l’utente presso l’authorization server per ottenere un access token.</a:t>
            </a:r>
            <a:endParaRPr sz="1200"/>
          </a:p>
          <a:p>
            <a:pPr indent="-304800" lvl="0" marL="457200" rtl="0" algn="l">
              <a:spcBef>
                <a:spcPts val="0"/>
              </a:spcBef>
              <a:spcAft>
                <a:spcPts val="0"/>
              </a:spcAft>
              <a:buSzPts val="1200"/>
              <a:buChar char="●"/>
            </a:pPr>
            <a:r>
              <a:rPr lang="it" sz="1200"/>
              <a:t>A questo punto, l’authorization server autentica l’utente e gli chiede il permesso per accedere alle risorse.</a:t>
            </a:r>
            <a:endParaRPr sz="1200"/>
          </a:p>
          <a:p>
            <a:pPr indent="-304800" lvl="0" marL="457200" rtl="0" algn="l">
              <a:spcBef>
                <a:spcPts val="0"/>
              </a:spcBef>
              <a:spcAft>
                <a:spcPts val="0"/>
              </a:spcAft>
              <a:buSzPts val="1200"/>
              <a:buChar char="●"/>
            </a:pPr>
            <a:r>
              <a:rPr lang="it" sz="1200"/>
              <a:t>Spesso questo processo avviene attraverso un browser web, quindi l’authorization server potrebbe creare un cookie in modo da non chiedere all’utente di effettuare nuovamente il login.</a:t>
            </a:r>
            <a:endParaRPr sz="1200"/>
          </a:p>
          <a:p>
            <a:pPr indent="-304800" lvl="0" marL="457200" rtl="0" algn="l">
              <a:spcBef>
                <a:spcPts val="0"/>
              </a:spcBef>
              <a:spcAft>
                <a:spcPts val="0"/>
              </a:spcAft>
              <a:buSzPts val="1200"/>
              <a:buChar char="●"/>
            </a:pPr>
            <a:r>
              <a:rPr lang="it" sz="1200"/>
              <a:t>Se l’utente inizia a usare un altro client, come per esempio un’altra applicazione web, verrebbe reindirizzato di nuovo all’authorization server, ma questa volta l’authorization server userebbe il cookie senza richiedere nuovamente all’utente le credenziali.</a:t>
            </a:r>
            <a:endParaRPr sz="1200"/>
          </a:p>
          <a:p>
            <a:pPr indent="-304800" lvl="0" marL="457200" rtl="0" algn="l">
              <a:spcBef>
                <a:spcPts val="0"/>
              </a:spcBef>
              <a:spcAft>
                <a:spcPts val="0"/>
              </a:spcAft>
              <a:buSzPts val="1200"/>
              <a:buChar char="●"/>
            </a:pPr>
            <a:r>
              <a:rPr lang="it" sz="1200"/>
              <a:t>Questa procedura funziona anche per applicazioni mobile di sviluppatori diversi se sono usati nello stesso dispositivo e se usano l’OAuth flows.</a:t>
            </a:r>
            <a:endParaRPr sz="1200"/>
          </a:p>
          <a:p>
            <a:pPr indent="-304800" lvl="0" marL="457200" rtl="0" algn="l">
              <a:spcBef>
                <a:spcPts val="0"/>
              </a:spcBef>
              <a:spcAft>
                <a:spcPts val="0"/>
              </a:spcAft>
              <a:buSzPts val="1200"/>
              <a:buChar char="●"/>
            </a:pPr>
            <a:r>
              <a:rPr lang="it" sz="1200"/>
              <a:t>Quando l’utente effettua il logout, il client può revocare l’accesso usando i metodi che abbiamo visto per prevenire altri accessi.</a:t>
            </a:r>
            <a:endParaRPr sz="1200"/>
          </a:p>
        </p:txBody>
      </p:sp>
      <p:sp>
        <p:nvSpPr>
          <p:cNvPr id="754" name="Google Shape;754;p1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Single sign-on (SSO)</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16"/>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OAuth fornisce qualche funzionalità di base per SSO, ma il focus principale è quello di fornire accesso alle API a terze parti piuttosto che gestire l’identità degli utenti o della sessione.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t>
            </a:r>
            <a:r>
              <a:rPr lang="it" sz="1200">
                <a:solidFill>
                  <a:schemeClr val="accent3"/>
                </a:solidFill>
              </a:rPr>
              <a:t>O</a:t>
            </a:r>
            <a:r>
              <a:rPr lang="it" sz="1200"/>
              <a:t>pen</a:t>
            </a:r>
            <a:r>
              <a:rPr lang="it" sz="1200">
                <a:solidFill>
                  <a:schemeClr val="accent3"/>
                </a:solidFill>
              </a:rPr>
              <a:t>ID</a:t>
            </a:r>
            <a:r>
              <a:rPr lang="it" sz="1200"/>
              <a:t> </a:t>
            </a:r>
            <a:r>
              <a:rPr lang="it" sz="1200">
                <a:solidFill>
                  <a:schemeClr val="accent3"/>
                </a:solidFill>
              </a:rPr>
              <a:t>C</a:t>
            </a:r>
            <a:r>
              <a:rPr lang="it" sz="1200"/>
              <a:t>onnect (</a:t>
            </a:r>
            <a:r>
              <a:rPr lang="it" sz="1200">
                <a:solidFill>
                  <a:schemeClr val="accent3"/>
                </a:solidFill>
              </a:rPr>
              <a:t>OIDC</a:t>
            </a:r>
            <a:r>
              <a:rPr lang="it" sz="1200"/>
              <a:t>) è una suite di standard che estende OAuth2 con diverse funzionalità:</a:t>
            </a:r>
            <a:endParaRPr sz="1200"/>
          </a:p>
          <a:p>
            <a:pPr indent="-304800" lvl="0" marL="457200" rtl="0" algn="l">
              <a:spcBef>
                <a:spcPts val="0"/>
              </a:spcBef>
              <a:spcAft>
                <a:spcPts val="0"/>
              </a:spcAft>
              <a:buSzPts val="1200"/>
              <a:buChar char="●"/>
            </a:pPr>
            <a:r>
              <a:rPr lang="it" sz="1200"/>
              <a:t>Un modo standard per recuperare le informazioni sull’identità di un utente come il nome, indirizzo email, indirizzo postale e numero di telefono. Il client può accedere a un endpoint UserInfo per recuperare i claim sull’identità come un JSON usando un token OAuth2 con scope OIDC standard.</a:t>
            </a:r>
            <a:endParaRPr sz="1200"/>
          </a:p>
          <a:p>
            <a:pPr indent="-304800" lvl="0" marL="457200" rtl="0" algn="l">
              <a:spcBef>
                <a:spcPts val="0"/>
              </a:spcBef>
              <a:spcAft>
                <a:spcPts val="0"/>
              </a:spcAft>
              <a:buSzPts val="1200"/>
              <a:buChar char="●"/>
            </a:pPr>
            <a:r>
              <a:rPr lang="it" sz="1200"/>
              <a:t>Un modo per il client per richiedere che l’utente sia autenticato anche se hanno una sessione esistente, e chiedere che vengano autenticati in modo particolare, come con un’autenticazione a due fattori. </a:t>
            </a:r>
            <a:endParaRPr sz="1200"/>
          </a:p>
          <a:p>
            <a:pPr indent="-304800" lvl="1" marL="914400" rtl="0" algn="l">
              <a:spcBef>
                <a:spcPts val="0"/>
              </a:spcBef>
              <a:spcAft>
                <a:spcPts val="0"/>
              </a:spcAft>
              <a:buSzPts val="1200"/>
              <a:buChar char="○"/>
            </a:pPr>
            <a:r>
              <a:rPr lang="it" sz="1200"/>
              <a:t>Per ottenere un access token OAuth2 potrebbe essere richiesta un’autenticazione di un utente, ma non è garantito che l’utente fosse presente quando il token è stato rilasciato o quando è avvenuto il login.</a:t>
            </a:r>
            <a:endParaRPr sz="1200"/>
          </a:p>
          <a:p>
            <a:pPr indent="-304800" lvl="1" marL="914400" rtl="0" algn="l">
              <a:spcBef>
                <a:spcPts val="0"/>
              </a:spcBef>
              <a:spcAft>
                <a:spcPts val="0"/>
              </a:spcAft>
              <a:buSzPts val="1200"/>
              <a:buChar char="○"/>
            </a:pPr>
            <a:r>
              <a:rPr lang="it" sz="1200"/>
              <a:t>OAuth2 è un protocollo di accesso delegato, mentre OIDC fornisce un protocollo di autenticazione vero e proprio. Se il client deve autenticare un utente, allora OIDC dovrebbe essere usato.</a:t>
            </a:r>
            <a:endParaRPr sz="1200"/>
          </a:p>
          <a:p>
            <a:pPr indent="-304800" lvl="0" marL="457200" rtl="0" algn="l">
              <a:spcBef>
                <a:spcPts val="0"/>
              </a:spcBef>
              <a:spcAft>
                <a:spcPts val="0"/>
              </a:spcAft>
              <a:buSzPts val="1200"/>
              <a:buChar char="●"/>
            </a:pPr>
            <a:r>
              <a:rPr lang="it" sz="1200"/>
              <a:t>Estensioni per la gestione della sessione e del logout, permettendo al client di essere notificato quando un utente effettua il logout della propria sessione all’authorization server, abilitando la possibilità per un utente di effettuare il logout di tutti i client contemporaneamente (single logout).</a:t>
            </a:r>
            <a:endParaRPr sz="1200"/>
          </a:p>
        </p:txBody>
      </p:sp>
      <p:sp>
        <p:nvSpPr>
          <p:cNvPr id="760" name="Google Shape;760;p1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(1)</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7"/>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OIDC sia un’estensione di OAuth, alcuni elementi sono diversi.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un flusso OAuth2, il client prima contatta l’authorization server per ottenere l’access token e dopo contatta l’API su un server separato. In un flusso OpenID Connect, il client accede </a:t>
            </a:r>
            <a:r>
              <a:rPr lang="it" sz="1200"/>
              <a:t>alle API</a:t>
            </a:r>
            <a:r>
              <a:rPr lang="it" sz="1200"/>
              <a:t> sull’authorization server stesso, in modo che ci siano solo due entità coinvolte invece che tre nel normale OAuth.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OIDC, l’authorization server e le API sono combinate in una singola entità detta OpenID Provider, mentre il client è detto Relying Party. L’uso più comune di OIDC è per un sito o per un’applicazione di delegare l’autenticazione a un identity provider di terze parti (ad esempio quando si usa il pulsante “accedi con google” si sta usando OIDC).</a:t>
            </a:r>
            <a:endParaRPr sz="1200"/>
          </a:p>
        </p:txBody>
      </p:sp>
      <p:sp>
        <p:nvSpPr>
          <p:cNvPr id="766" name="Google Shape;766;p1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(2)</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8"/>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L’ID token è un token JWT firmato e opzionalmente criptato. In OIDC, questo token può essere restituito direttamente dal token endpoint al punto 7 dell’</a:t>
            </a:r>
            <a:r>
              <a:rPr lang="it" sz="1200" u="sng">
                <a:solidFill>
                  <a:schemeClr val="hlink"/>
                </a:solidFill>
                <a:hlinkClick action="ppaction://hlinksldjump" r:id="rId3"/>
              </a:rPr>
              <a:t>authorization code flow</a:t>
            </a:r>
            <a:r>
              <a:rPr lang="it" sz="1200"/>
              <a:t>. </a:t>
            </a:r>
            <a:r>
              <a:rPr lang="it" sz="1200"/>
              <a:t>Quando il client si registra con un provider OIDC specifica gli algoritmi di firma e di criptazione che vuole usare e può anche fornire una chiave pubblica per criptare il token.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validare un ID token, il client dovrebbe prima processare il token come un JWT, decriptarlo se necessario e verificare la firma. Inoltre, dovrebbe verificare gli altri claims come la scadenza,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Quando il client richiede l’autenticazione dell’utente, può aggiungere dei parametri extra all’authorization endpoint, come per esempio il parametro </a:t>
            </a:r>
            <a:r>
              <a:rPr lang="it" sz="1200">
                <a:latin typeface="Courier New"/>
                <a:ea typeface="Courier New"/>
                <a:cs typeface="Courier New"/>
                <a:sym typeface="Courier New"/>
              </a:rPr>
              <a:t>max_time</a:t>
            </a:r>
            <a:r>
              <a:rPr lang="it" sz="1200"/>
              <a:t> che indica quanto recentemente l’utente si deve essere loggato per riusare una sessione esistente, oppure il parametro </a:t>
            </a:r>
            <a:r>
              <a:rPr lang="it" sz="1200">
                <a:latin typeface="Courier New"/>
                <a:ea typeface="Courier New"/>
                <a:cs typeface="Courier New"/>
                <a:sym typeface="Courier New"/>
              </a:rPr>
              <a:t>prompt=login</a:t>
            </a:r>
            <a:r>
              <a:rPr lang="it" sz="1200"/>
              <a:t> che può essere per forzare l’utente ad autenticarsi nuovamente anche se la sessione corrente soddisferebbe tutti i requisiti specificati nella request.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Nota: sebbene il client possa richiedere questi constraint aggiuntivi, non è detto che vengano realmente soddisfatti, quindi il client dovrebbe sempre controllare i claims nell’ID token per essere sicuro che tutti i constraint siano soddisfatti.</a:t>
            </a:r>
            <a:endParaRPr sz="1200"/>
          </a:p>
        </p:txBody>
      </p:sp>
      <p:sp>
        <p:nvSpPr>
          <p:cNvPr id="772" name="Google Shape;772;p1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 tokens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9"/>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un ID token sia protetto contro le alterazioni </a:t>
            </a:r>
            <a:r>
              <a:rPr lang="it" sz="1200"/>
              <a:t>della</a:t>
            </a:r>
            <a:r>
              <a:rPr lang="it" sz="1200"/>
              <a:t> firma crittografica, ci sono dei possibili attacchi che possono essere effettuati quando l’ID token è restituito al client nell’URL dall’authorization endpoint:</a:t>
            </a:r>
            <a:endParaRPr sz="1200"/>
          </a:p>
          <a:p>
            <a:pPr indent="-304800" lvl="0" marL="457200" rtl="0" algn="l">
              <a:spcBef>
                <a:spcPts val="0"/>
              </a:spcBef>
              <a:spcAft>
                <a:spcPts val="0"/>
              </a:spcAft>
              <a:buSzPts val="1200"/>
              <a:buChar char="●"/>
            </a:pPr>
            <a:r>
              <a:rPr lang="it" sz="1200"/>
              <a:t>L’ID token potrebbe essere rubato da uno script malevolo che viene eseguito all’interno dello stesso browser, oppure potrebbe essere rubato dai log di accesso dei server. Sebbene l’ID token non </a:t>
            </a:r>
            <a:r>
              <a:rPr lang="it" sz="1200"/>
              <a:t>conceda</a:t>
            </a:r>
            <a:r>
              <a:rPr lang="it" sz="1200"/>
              <a:t> accesso a nessuna API, potrebbe contenere dati personali o informazioni sensibili sull’utente che dovrebbero essere protetti.</a:t>
            </a:r>
            <a:endParaRPr sz="1200"/>
          </a:p>
          <a:p>
            <a:pPr indent="-304800" lvl="0" marL="457200" rtl="0" algn="l">
              <a:spcBef>
                <a:spcPts val="0"/>
              </a:spcBef>
              <a:spcAft>
                <a:spcPts val="0"/>
              </a:spcAft>
              <a:buSzPts val="1200"/>
              <a:buChar char="●"/>
            </a:pPr>
            <a:r>
              <a:rPr lang="it" sz="1200"/>
              <a:t>Un attaccante potrebbe essere capace di catturare un ID token da un tentativo di login legittimo e successivamente rispondere al tentativo di login come un utente diverso. Una firma crittografica garantisce solo che l’ID token sia stato rilasciato dal provider OpenID ma non garantisce che sia stato rilasciato in seguito a una specifica richiesta.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difesa principale contro questi attacchi è quella di usare l’authorization code flow con </a:t>
            </a:r>
            <a:r>
              <a:rPr lang="it" sz="1200" u="sng">
                <a:solidFill>
                  <a:schemeClr val="hlink"/>
                </a:solidFill>
                <a:hlinkClick action="ppaction://hlinksldjump" r:id="rId3"/>
              </a:rPr>
              <a:t>PKCE</a:t>
            </a:r>
            <a:r>
              <a:rPr lang="it" sz="1200"/>
              <a:t>. In questo caso, l’ID token è rilasciato dal token endpoint dell’OpenID provider in seguito a una richiesta del client.</a:t>
            </a:r>
            <a:endParaRPr sz="1200"/>
          </a:p>
        </p:txBody>
      </p:sp>
      <p:sp>
        <p:nvSpPr>
          <p:cNvPr id="778" name="Google Shape;778;p1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Rafforzare OIDC</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0"/>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Dato che un ID token è un JWT ed è inteso per autenticare un utente, si può pensare di usarlo per autenticare gli utenti dell’API. Questo può essere un pattern conveniente per i client sviluppati da chi ha sviluppato le API, perché l’ID token può essere usato direttamente come un session token stateless. Ad esempio, un’interfaccia web può usare OIDC per autenticare un utente e poi memorizzare l’ID token come un cookie, l’API potrebbe essere configurata per accettare l’ID token come un JWT verificandolo con la chiave pubblica dell’OpenID provider.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Tuttavia, un ID token non dovrebbe sostituire un access token quando si tratta di client di terze parti:</a:t>
            </a:r>
            <a:endParaRPr sz="1200"/>
          </a:p>
          <a:p>
            <a:pPr indent="-304800" lvl="0" marL="457200" rtl="0" algn="l">
              <a:spcBef>
                <a:spcPts val="0"/>
              </a:spcBef>
              <a:spcAft>
                <a:spcPts val="0"/>
              </a:spcAft>
              <a:buSzPts val="1200"/>
              <a:buChar char="●"/>
            </a:pPr>
            <a:r>
              <a:rPr lang="it" sz="1200"/>
              <a:t>Gli ID token non sono scoped e all’utente viene richiesto solo il consenso affinché il client possa accedere alle proprie informazioni identificative. Se l’ID token può essere usata per accedere alle API, allora ogni client con un ID token potrebbe agire come un utente senza restrizioni.</a:t>
            </a:r>
            <a:endParaRPr sz="1200"/>
          </a:p>
          <a:p>
            <a:pPr indent="-304800" lvl="0" marL="457200" rtl="0" algn="l">
              <a:spcBef>
                <a:spcPts val="0"/>
              </a:spcBef>
              <a:spcAft>
                <a:spcPts val="0"/>
              </a:spcAft>
              <a:buSzPts val="1200"/>
              <a:buChar char="●"/>
            </a:pPr>
            <a:r>
              <a:rPr lang="it" sz="1200"/>
              <a:t>Un ID token autentica un utente al client e non è inteso per essere usato da quel client per accedere a un’API. Per esempio se google concedesse accesso alle proprie API basandosi sull’ID token, allora ogni sito che usa il login con google (con OIDC) potrebbe essere in grado di usare l’ID token per accedere alle API di google con i dati degli utenti senza il loro consenso.</a:t>
            </a:r>
            <a:endParaRPr sz="1200"/>
          </a:p>
          <a:p>
            <a:pPr indent="-304800" lvl="0" marL="457200" rtl="0" algn="l">
              <a:spcBef>
                <a:spcPts val="0"/>
              </a:spcBef>
              <a:spcAft>
                <a:spcPts val="0"/>
              </a:spcAft>
              <a:buSzPts val="1200"/>
              <a:buChar char="●"/>
            </a:pPr>
            <a:r>
              <a:rPr lang="it" sz="1200"/>
              <a:t>Per prevenire questi attacchi un ID token ha un claim chiamato </a:t>
            </a:r>
            <a:r>
              <a:rPr lang="it" sz="1200">
                <a:latin typeface="Courier New"/>
                <a:ea typeface="Courier New"/>
                <a:cs typeface="Courier New"/>
                <a:sym typeface="Courier New"/>
              </a:rPr>
              <a:t>audience</a:t>
            </a:r>
            <a:r>
              <a:rPr lang="it" sz="1200"/>
              <a:t> che elenca chi dovrebbe ricevere l’ID token. Un API dovrebbe rifiutare ogni JWT che non elenca l’API nell’</a:t>
            </a:r>
            <a:r>
              <a:rPr lang="it" sz="1200">
                <a:latin typeface="Courier New"/>
                <a:ea typeface="Courier New"/>
                <a:cs typeface="Courier New"/>
                <a:sym typeface="Courier New"/>
              </a:rPr>
              <a:t>audience</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 non si deve usare un ID token per concedere accesso a un’API. Si deve usare l’access token per l’accesso e l’ID token per l’identità. Per usare una similitudine l’ID token è come uno username e l’access token è come una password.</a:t>
            </a:r>
            <a:endParaRPr sz="1200"/>
          </a:p>
        </p:txBody>
      </p:sp>
      <p:sp>
        <p:nvSpPr>
          <p:cNvPr id="784" name="Google Shape;784;p1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Passare un ID token a un’API</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1"/>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l’ID token non possa essere usato per consentire l’accesso a un’API, si può usare l’ID token per controllare le informazioni sull’identità di un utente mentre si processa una request all’API oppure per rinforzare alcuni requisiti di autenticazione.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Gli ID token OIDC forniscono un formato standard per verificare alcuni requisiti aggiuntivi, in questo caso potrebbe essere conveniente fare in modo che il client invii un ID token firmato ottenuto da un provider OpenID fidato. </a:t>
            </a:r>
            <a:endParaRPr sz="1200"/>
          </a:p>
          <a:p>
            <a:pPr indent="-304800" lvl="0" marL="457200" rtl="0" algn="l">
              <a:spcBef>
                <a:spcPts val="0"/>
              </a:spcBef>
              <a:spcAft>
                <a:spcPts val="0"/>
              </a:spcAft>
              <a:buSzPts val="1200"/>
              <a:buChar char="●"/>
            </a:pPr>
            <a:r>
              <a:rPr lang="it" sz="1200"/>
              <a:t>Quando questo è possibile, l’API dovrebbe accettare l’ID token solo in aggiunta a un access token e prendere tutte le decisioni riguardanti il controllo degli accessi basandosi sull’access token.</a:t>
            </a:r>
            <a:endParaRPr sz="1200"/>
          </a:p>
          <a:p>
            <a:pPr indent="-304800" lvl="0" marL="457200" rtl="0" algn="l">
              <a:spcBef>
                <a:spcPts val="0"/>
              </a:spcBef>
              <a:spcAft>
                <a:spcPts val="0"/>
              </a:spcAft>
              <a:buSzPts val="1200"/>
              <a:buChar char="●"/>
            </a:pPr>
            <a:r>
              <a:rPr lang="it" sz="1200"/>
              <a:t>Quando l’API ha bisogno di accedere ai claim dell’ID token, dovrebbe prima verificare che provengano da un provider OpenID fidato validando la firma e il claim con l’issuer (cioè chi ha rilasciato il token). </a:t>
            </a:r>
            <a:endParaRPr sz="1200"/>
          </a:p>
          <a:p>
            <a:pPr indent="-304800" lvl="0" marL="457200" rtl="0" algn="l">
              <a:spcBef>
                <a:spcPts val="0"/>
              </a:spcBef>
              <a:spcAft>
                <a:spcPts val="0"/>
              </a:spcAft>
              <a:buSzPts val="1200"/>
              <a:buChar char="●"/>
            </a:pPr>
            <a:r>
              <a:rPr lang="it" sz="1200"/>
              <a:t>Dovrebbe inoltre assicurarsi che il subject dell’ID token sia lo stesso dell’utente dell’access token o che ci sia una qualche relazione di fiducia tra di loro.</a:t>
            </a:r>
            <a:endParaRPr sz="1200"/>
          </a:p>
          <a:p>
            <a:pPr indent="-304800" lvl="0" marL="457200" rtl="0" algn="l">
              <a:spcBef>
                <a:spcPts val="0"/>
              </a:spcBef>
              <a:spcAft>
                <a:spcPts val="0"/>
              </a:spcAft>
              <a:buSzPts val="1200"/>
              <a:buChar char="●"/>
            </a:pPr>
            <a:r>
              <a:rPr lang="it" sz="1200"/>
              <a:t>Come detto precedentemente, l’API dovrebbe anche verificare di essere nel claim </a:t>
            </a:r>
            <a:r>
              <a:rPr lang="it" sz="1200">
                <a:latin typeface="Courier New"/>
                <a:ea typeface="Courier New"/>
                <a:cs typeface="Courier New"/>
                <a:sym typeface="Courier New"/>
              </a:rPr>
              <a:t>audience</a:t>
            </a:r>
            <a:r>
              <a:rPr lang="it" sz="1200"/>
              <a:t> dell’ID token e che l’identificativo del client sia nel claim </a:t>
            </a:r>
            <a:r>
              <a:rPr lang="it" sz="1200">
                <a:latin typeface="Courier New"/>
                <a:ea typeface="Courier New"/>
                <a:cs typeface="Courier New"/>
                <a:sym typeface="Courier New"/>
              </a:rPr>
              <a:t>azp</a:t>
            </a:r>
            <a:r>
              <a:rPr lang="it" sz="1200"/>
              <a:t> (authorized party), sebbene non tutti i provider siano in grado di impostare correttamente questi claim.</a:t>
            </a:r>
            <a:endParaRPr sz="1200"/>
          </a:p>
        </p:txBody>
      </p:sp>
      <p:sp>
        <p:nvSpPr>
          <p:cNvPr id="790" name="Google Shape;790;p1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Uso dell’ID token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4294967295" type="body"/>
          </p:nvPr>
        </p:nvSpPr>
        <p:spPr>
          <a:xfrm>
            <a:off x="98250" y="677550"/>
            <a:ext cx="90057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@DeleteMapping(path=</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solidFill>
                  <a:schemeClr val="dk1"/>
                </a:solidFill>
                <a:latin typeface="Courier New"/>
                <a:ea typeface="Courier New"/>
                <a:cs typeface="Courier New"/>
                <a:sym typeface="Courier New"/>
              </a:rPr>
              <a:t>    @ResponseStatus(HttpStatus.NO_CONTENT)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void</a:t>
            </a:r>
            <a:r>
              <a:rPr lang="it" sz="800">
                <a:latin typeface="Courier New"/>
                <a:ea typeface="Courier New"/>
                <a:cs typeface="Courier New"/>
                <a:sym typeface="Courier New"/>
              </a:rPr>
              <a:t> deletePerson(</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Long id)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try</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personRepository.deleteById(id);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 </a:t>
            </a:r>
            <a:r>
              <a:rPr lang="it" sz="800">
                <a:solidFill>
                  <a:schemeClr val="accent5"/>
                </a:solidFill>
                <a:latin typeface="Courier New"/>
                <a:ea typeface="Courier New"/>
                <a:cs typeface="Courier New"/>
                <a:sym typeface="Courier New"/>
              </a:rPr>
              <a:t>catch</a:t>
            </a:r>
            <a:r>
              <a:rPr lang="it" sz="800">
                <a:latin typeface="Courier New"/>
                <a:ea typeface="Courier New"/>
                <a:cs typeface="Courier New"/>
                <a:sym typeface="Courier New"/>
              </a:rPr>
              <a:t> (EmptyResultDataAccessException 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ResponseEntity&lt;Person&gt; personById(</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"id"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Long id)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Optional&lt;Person&gt; person = personRepository.findById(id);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(person.isPresent())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ResponseEntity&lt;&gt;(person.get(), HttpStatus.OK);</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HttpStatus.NOT_FOUND);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a:t>
            </a:r>
            <a:r>
              <a:rPr lang="it" sz="800">
                <a:solidFill>
                  <a:schemeClr val="accent2"/>
                </a:solidFill>
                <a:latin typeface="Courier New"/>
                <a:ea typeface="Courier New"/>
                <a:cs typeface="Courier New"/>
                <a:sym typeface="Courier New"/>
              </a:rPr>
              <a:t>""</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Iterable&lt;Person&gt; allPeople()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personRepository.findAll();</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p:txBody>
      </p:sp>
      <p:sp>
        <p:nvSpPr>
          <p:cNvPr id="127" name="Google Shape;127;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Spring (4)</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22"/>
          <p:cNvSpPr txBox="1"/>
          <p:nvPr>
            <p:ph idx="4294967295" type="body"/>
          </p:nvPr>
        </p:nvSpPr>
        <p:spPr>
          <a:xfrm>
            <a:off x="98250" y="841700"/>
            <a:ext cx="86871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Creiamo un progetto Spring dove abilitiamo l’autenticazione tramite Google e la conseguente autorizzazione a compiere operazioni. Scarica il codice da </a:t>
            </a:r>
            <a:r>
              <a:rPr lang="it" sz="1200" u="sng">
                <a:solidFill>
                  <a:schemeClr val="hlink"/>
                </a:solidFill>
                <a:hlinkClick r:id="rId3"/>
              </a:rPr>
              <a:t>github</a:t>
            </a:r>
            <a:r>
              <a:rPr lang="it" sz="1200"/>
              <a:t>! Esempi con altri authentication provider (repository ufficiale Spring, </a:t>
            </a:r>
            <a:r>
              <a:rPr lang="it" sz="1200" u="sng">
                <a:solidFill>
                  <a:schemeClr val="hlink"/>
                </a:solidFill>
                <a:hlinkClick r:id="rId4"/>
              </a:rPr>
              <a:t>github</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Si parte dalla </a:t>
            </a:r>
            <a:r>
              <a:rPr lang="it" sz="1200" u="sng">
                <a:solidFill>
                  <a:schemeClr val="hlink"/>
                </a:solidFill>
                <a:hlinkClick r:id="rId5"/>
              </a:rPr>
              <a:t>console di Google</a:t>
            </a:r>
            <a:r>
              <a:rPr lang="it" sz="1200"/>
              <a:t> e si crea un nuovo progetto.</a:t>
            </a:r>
            <a:endParaRPr sz="1200"/>
          </a:p>
        </p:txBody>
      </p:sp>
      <p:sp>
        <p:nvSpPr>
          <p:cNvPr id="796" name="Google Shape;796;p1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797" name="Google Shape;797;p122"/>
          <p:cNvPicPr preferRelativeResize="0"/>
          <p:nvPr/>
        </p:nvPicPr>
        <p:blipFill>
          <a:blip r:embed="rId6">
            <a:alphaModFix/>
          </a:blip>
          <a:stretch>
            <a:fillRect/>
          </a:stretch>
        </p:blipFill>
        <p:spPr>
          <a:xfrm>
            <a:off x="152400" y="2081900"/>
            <a:ext cx="8839198" cy="1138593"/>
          </a:xfrm>
          <a:prstGeom prst="rect">
            <a:avLst/>
          </a:prstGeom>
          <a:noFill/>
          <a:ln>
            <a:noFill/>
          </a:ln>
        </p:spPr>
      </p:pic>
      <p:pic>
        <p:nvPicPr>
          <p:cNvPr id="798" name="Google Shape;798;p122"/>
          <p:cNvPicPr preferRelativeResize="0"/>
          <p:nvPr/>
        </p:nvPicPr>
        <p:blipFill>
          <a:blip r:embed="rId7">
            <a:alphaModFix/>
          </a:blip>
          <a:stretch>
            <a:fillRect/>
          </a:stretch>
        </p:blipFill>
        <p:spPr>
          <a:xfrm>
            <a:off x="3495722" y="3372893"/>
            <a:ext cx="2152557" cy="1618207"/>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23"/>
          <p:cNvSpPr txBox="1"/>
          <p:nvPr>
            <p:ph idx="4294967295" type="body"/>
          </p:nvPr>
        </p:nvSpPr>
        <p:spPr>
          <a:xfrm>
            <a:off x="98250" y="841700"/>
            <a:ext cx="86871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latin typeface="Arial"/>
                <a:ea typeface="Arial"/>
                <a:cs typeface="Arial"/>
                <a:sym typeface="Arial"/>
              </a:rPr>
              <a:t>Dopo aver creato il progetto, si configurano le credenziali</a:t>
            </a:r>
            <a:r>
              <a:rPr lang="it" sz="1200"/>
              <a:t>.</a:t>
            </a:r>
            <a:endParaRPr sz="1200"/>
          </a:p>
        </p:txBody>
      </p:sp>
      <p:sp>
        <p:nvSpPr>
          <p:cNvPr id="804" name="Google Shape;804;p1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05" name="Google Shape;805;p123"/>
          <p:cNvPicPr preferRelativeResize="0"/>
          <p:nvPr/>
        </p:nvPicPr>
        <p:blipFill>
          <a:blip r:embed="rId3">
            <a:alphaModFix/>
          </a:blip>
          <a:stretch>
            <a:fillRect/>
          </a:stretch>
        </p:blipFill>
        <p:spPr>
          <a:xfrm>
            <a:off x="139225" y="1449825"/>
            <a:ext cx="5591175" cy="3152775"/>
          </a:xfrm>
          <a:prstGeom prst="rect">
            <a:avLst/>
          </a:prstGeom>
          <a:noFill/>
          <a:ln>
            <a:noFill/>
          </a:ln>
        </p:spPr>
      </p:pic>
      <p:cxnSp>
        <p:nvCxnSpPr>
          <p:cNvPr id="806" name="Google Shape;806;p123"/>
          <p:cNvCxnSpPr/>
          <p:nvPr/>
        </p:nvCxnSpPr>
        <p:spPr>
          <a:xfrm>
            <a:off x="3536575" y="1139350"/>
            <a:ext cx="1106400" cy="954900"/>
          </a:xfrm>
          <a:prstGeom prst="straightConnector1">
            <a:avLst/>
          </a:prstGeom>
          <a:noFill/>
          <a:ln cap="flat" cmpd="sng" w="9525">
            <a:solidFill>
              <a:schemeClr val="dk1"/>
            </a:solidFill>
            <a:prstDash val="solid"/>
            <a:round/>
            <a:headEnd len="med" w="med" type="none"/>
            <a:tailEnd len="med" w="med" type="triangle"/>
          </a:ln>
        </p:spPr>
      </p:cxnSp>
      <p:cxnSp>
        <p:nvCxnSpPr>
          <p:cNvPr id="807" name="Google Shape;807;p123"/>
          <p:cNvCxnSpPr/>
          <p:nvPr/>
        </p:nvCxnSpPr>
        <p:spPr>
          <a:xfrm flipH="1">
            <a:off x="1244575" y="1145925"/>
            <a:ext cx="2285400" cy="2206200"/>
          </a:xfrm>
          <a:prstGeom prst="straightConnector1">
            <a:avLst/>
          </a:prstGeom>
          <a:noFill/>
          <a:ln cap="flat" cmpd="sng" w="9525">
            <a:solidFill>
              <a:schemeClr val="dk1"/>
            </a:solidFill>
            <a:prstDash val="solid"/>
            <a:round/>
            <a:headEnd len="med" w="med" type="none"/>
            <a:tailEnd len="med" w="med" type="triangle"/>
          </a:ln>
        </p:spPr>
      </p:cxnSp>
      <p:pic>
        <p:nvPicPr>
          <p:cNvPr id="808" name="Google Shape;808;p123"/>
          <p:cNvPicPr preferRelativeResize="0"/>
          <p:nvPr/>
        </p:nvPicPr>
        <p:blipFill>
          <a:blip r:embed="rId4">
            <a:alphaModFix/>
          </a:blip>
          <a:stretch>
            <a:fillRect/>
          </a:stretch>
        </p:blipFill>
        <p:spPr>
          <a:xfrm>
            <a:off x="5882800" y="1463000"/>
            <a:ext cx="3108801" cy="1866492"/>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14" name="Google Shape;814;p124"/>
          <p:cNvPicPr preferRelativeResize="0"/>
          <p:nvPr/>
        </p:nvPicPr>
        <p:blipFill>
          <a:blip r:embed="rId3">
            <a:alphaModFix/>
          </a:blip>
          <a:stretch>
            <a:fillRect/>
          </a:stretch>
        </p:blipFill>
        <p:spPr>
          <a:xfrm>
            <a:off x="2009775" y="771450"/>
            <a:ext cx="5124450" cy="40957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20" name="Google Shape;820;p125"/>
          <p:cNvPicPr preferRelativeResize="0"/>
          <p:nvPr/>
        </p:nvPicPr>
        <p:blipFill>
          <a:blip r:embed="rId3">
            <a:alphaModFix/>
          </a:blip>
          <a:stretch>
            <a:fillRect/>
          </a:stretch>
        </p:blipFill>
        <p:spPr>
          <a:xfrm>
            <a:off x="5594776" y="1492163"/>
            <a:ext cx="3330074" cy="3542225"/>
          </a:xfrm>
          <a:prstGeom prst="rect">
            <a:avLst/>
          </a:prstGeom>
          <a:noFill/>
          <a:ln>
            <a:noFill/>
          </a:ln>
        </p:spPr>
      </p:pic>
      <p:pic>
        <p:nvPicPr>
          <p:cNvPr id="821" name="Google Shape;821;p125"/>
          <p:cNvPicPr preferRelativeResize="0"/>
          <p:nvPr/>
        </p:nvPicPr>
        <p:blipFill>
          <a:blip r:embed="rId4">
            <a:alphaModFix/>
          </a:blip>
          <a:stretch>
            <a:fillRect/>
          </a:stretch>
        </p:blipFill>
        <p:spPr>
          <a:xfrm>
            <a:off x="2473825" y="771438"/>
            <a:ext cx="2873849" cy="4342824"/>
          </a:xfrm>
          <a:prstGeom prst="rect">
            <a:avLst/>
          </a:prstGeom>
          <a:noFill/>
          <a:ln>
            <a:noFill/>
          </a:ln>
        </p:spPr>
      </p:pic>
      <p:sp>
        <p:nvSpPr>
          <p:cNvPr id="822" name="Google Shape;822;p125"/>
          <p:cNvSpPr txBox="1"/>
          <p:nvPr>
            <p:ph idx="4294967295" type="body"/>
          </p:nvPr>
        </p:nvSpPr>
        <p:spPr>
          <a:xfrm>
            <a:off x="98250" y="841700"/>
            <a:ext cx="23055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Origini Javascript:</a:t>
            </a:r>
            <a:endParaRPr sz="1000"/>
          </a:p>
          <a:p>
            <a:pPr indent="0" lvl="0" marL="0" rtl="0" algn="l">
              <a:spcBef>
                <a:spcPts val="0"/>
              </a:spcBef>
              <a:spcAft>
                <a:spcPts val="0"/>
              </a:spcAft>
              <a:buNone/>
            </a:pPr>
            <a:r>
              <a:rPr lang="it" sz="1000"/>
              <a:t>URI 1</a:t>
            </a:r>
            <a:endParaRPr sz="1000"/>
          </a:p>
          <a:p>
            <a:pPr indent="0" lvl="0" marL="0" rtl="0" algn="l">
              <a:spcBef>
                <a:spcPts val="0"/>
              </a:spcBef>
              <a:spcAft>
                <a:spcPts val="0"/>
              </a:spcAft>
              <a:buNone/>
            </a:pPr>
            <a:r>
              <a:rPr lang="it" sz="1000" u="sng">
                <a:solidFill>
                  <a:schemeClr val="hlink"/>
                </a:solidFill>
                <a:hlinkClick r:id="rId5"/>
              </a:rPr>
              <a:t>http://127.0.0.1:8080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URI 2</a:t>
            </a:r>
            <a:endParaRPr sz="1000"/>
          </a:p>
          <a:p>
            <a:pPr indent="0" lvl="0" marL="0" rtl="0" algn="l">
              <a:spcBef>
                <a:spcPts val="0"/>
              </a:spcBef>
              <a:spcAft>
                <a:spcPts val="0"/>
              </a:spcAft>
              <a:buNone/>
            </a:pPr>
            <a:r>
              <a:rPr lang="it" sz="1000" u="sng">
                <a:solidFill>
                  <a:schemeClr val="accent5"/>
                </a:solidFill>
                <a:hlinkClick r:id="rId6">
                  <a:extLst>
                    <a:ext uri="{A12FA001-AC4F-418D-AE19-62706E023703}">
                      <ahyp:hlinkClr val="tx"/>
                    </a:ext>
                  </a:extLst>
                </a:hlinkClick>
              </a:rPr>
              <a:t>http://localhost:8080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Reindirizzamento:</a:t>
            </a:r>
            <a:endParaRPr sz="1000"/>
          </a:p>
          <a:p>
            <a:pPr indent="0" lvl="0" marL="0" rtl="0" algn="l">
              <a:spcBef>
                <a:spcPts val="0"/>
              </a:spcBef>
              <a:spcAft>
                <a:spcPts val="0"/>
              </a:spcAft>
              <a:buNone/>
            </a:pPr>
            <a:r>
              <a:rPr lang="it" sz="1000"/>
              <a:t>URI 1</a:t>
            </a:r>
            <a:endParaRPr sz="1000"/>
          </a:p>
          <a:p>
            <a:pPr indent="0" lvl="0" marL="0" rtl="0" algn="l">
              <a:spcBef>
                <a:spcPts val="0"/>
              </a:spcBef>
              <a:spcAft>
                <a:spcPts val="0"/>
              </a:spcAft>
              <a:buNone/>
            </a:pPr>
            <a:r>
              <a:rPr lang="it" sz="1000" u="sng">
                <a:solidFill>
                  <a:schemeClr val="accent5"/>
                </a:solidFill>
                <a:hlinkClick r:id="rId7">
                  <a:extLst>
                    <a:ext uri="{A12FA001-AC4F-418D-AE19-62706E023703}">
                      <ahyp:hlinkClr val="tx"/>
                    </a:ext>
                  </a:extLst>
                </a:hlinkClick>
              </a:rPr>
              <a:t>http://127.0.0.1:8080/login/oauth2/code/google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URI 2</a:t>
            </a:r>
            <a:endParaRPr sz="1000"/>
          </a:p>
          <a:p>
            <a:pPr indent="0" lvl="0" marL="0" rtl="0" algn="l">
              <a:spcBef>
                <a:spcPts val="0"/>
              </a:spcBef>
              <a:spcAft>
                <a:spcPts val="0"/>
              </a:spcAft>
              <a:buNone/>
            </a:pPr>
            <a:r>
              <a:rPr lang="it" sz="1000" u="sng">
                <a:solidFill>
                  <a:schemeClr val="accent5"/>
                </a:solidFill>
                <a:hlinkClick r:id="rId8">
                  <a:extLst>
                    <a:ext uri="{A12FA001-AC4F-418D-AE19-62706E023703}">
                      <ahyp:hlinkClr val="tx"/>
                    </a:ext>
                  </a:extLst>
                </a:hlinkClick>
              </a:rPr>
              <a:t>http://localhost:8080/login/oauth2/code/google</a:t>
            </a:r>
            <a:endParaRPr sz="1000"/>
          </a:p>
          <a:p>
            <a:pPr indent="0" lvl="0" marL="0" rtl="0" algn="l">
              <a:spcBef>
                <a:spcPts val="0"/>
              </a:spcBef>
              <a:spcAft>
                <a:spcPts val="0"/>
              </a:spcAft>
              <a:buNone/>
            </a:pPr>
            <a:r>
              <a:t/>
            </a:r>
            <a:endParaRPr sz="1000"/>
          </a:p>
        </p:txBody>
      </p:sp>
      <p:sp>
        <p:nvSpPr>
          <p:cNvPr id="823" name="Google Shape;823;p125"/>
          <p:cNvSpPr txBox="1"/>
          <p:nvPr>
            <p:ph idx="4294967295" type="body"/>
          </p:nvPr>
        </p:nvSpPr>
        <p:spPr>
          <a:xfrm>
            <a:off x="5594775" y="743825"/>
            <a:ext cx="33300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Dopo aver salvato, ci verranno assegnati un client id e un client secret da usare successivamente per la configurazione di Spring.</a:t>
            </a:r>
            <a:endParaRPr sz="10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29" name="Google Shape;829;p126"/>
          <p:cNvPicPr preferRelativeResize="0"/>
          <p:nvPr/>
        </p:nvPicPr>
        <p:blipFill>
          <a:blip r:embed="rId3">
            <a:alphaModFix/>
          </a:blip>
          <a:stretch>
            <a:fillRect/>
          </a:stretch>
        </p:blipFill>
        <p:spPr>
          <a:xfrm>
            <a:off x="1048419" y="771450"/>
            <a:ext cx="7047162" cy="421965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35" name="Google Shape;835;p127"/>
          <p:cNvPicPr preferRelativeResize="0"/>
          <p:nvPr/>
        </p:nvPicPr>
        <p:blipFill>
          <a:blip r:embed="rId3">
            <a:alphaModFix/>
          </a:blip>
          <a:stretch>
            <a:fillRect/>
          </a:stretch>
        </p:blipFill>
        <p:spPr>
          <a:xfrm>
            <a:off x="194473" y="737600"/>
            <a:ext cx="5352451" cy="3744026"/>
          </a:xfrm>
          <a:prstGeom prst="rect">
            <a:avLst/>
          </a:prstGeom>
          <a:noFill/>
          <a:ln>
            <a:noFill/>
          </a:ln>
        </p:spPr>
      </p:pic>
      <p:pic>
        <p:nvPicPr>
          <p:cNvPr id="836" name="Google Shape;836;p127"/>
          <p:cNvPicPr preferRelativeResize="0"/>
          <p:nvPr/>
        </p:nvPicPr>
        <p:blipFill>
          <a:blip r:embed="rId4">
            <a:alphaModFix/>
          </a:blip>
          <a:stretch>
            <a:fillRect/>
          </a:stretch>
        </p:blipFill>
        <p:spPr>
          <a:xfrm>
            <a:off x="4572000" y="2649925"/>
            <a:ext cx="4552400" cy="24540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42" name="Google Shape;842;p128"/>
          <p:cNvPicPr preferRelativeResize="0"/>
          <p:nvPr/>
        </p:nvPicPr>
        <p:blipFill>
          <a:blip r:embed="rId3">
            <a:alphaModFix/>
          </a:blip>
          <a:stretch>
            <a:fillRect/>
          </a:stretch>
        </p:blipFill>
        <p:spPr>
          <a:xfrm>
            <a:off x="152400" y="1095075"/>
            <a:ext cx="8839202" cy="1797623"/>
          </a:xfrm>
          <a:prstGeom prst="rect">
            <a:avLst/>
          </a:prstGeom>
          <a:noFill/>
          <a:ln>
            <a:noFill/>
          </a:ln>
        </p:spPr>
      </p:pic>
      <p:pic>
        <p:nvPicPr>
          <p:cNvPr id="843" name="Google Shape;843;p128"/>
          <p:cNvPicPr preferRelativeResize="0"/>
          <p:nvPr/>
        </p:nvPicPr>
        <p:blipFill>
          <a:blip r:embed="rId4">
            <a:alphaModFix/>
          </a:blip>
          <a:stretch>
            <a:fillRect/>
          </a:stretch>
        </p:blipFill>
        <p:spPr>
          <a:xfrm>
            <a:off x="152400" y="3241748"/>
            <a:ext cx="8839202" cy="1797623"/>
          </a:xfrm>
          <a:prstGeom prst="rect">
            <a:avLst/>
          </a:prstGeom>
          <a:noFill/>
          <a:ln>
            <a:noFill/>
          </a:ln>
        </p:spPr>
      </p:pic>
      <p:sp>
        <p:nvSpPr>
          <p:cNvPr id="844" name="Google Shape;844;p128"/>
          <p:cNvSpPr txBox="1"/>
          <p:nvPr>
            <p:ph idx="4294967295" type="body"/>
          </p:nvPr>
        </p:nvSpPr>
        <p:spPr>
          <a:xfrm>
            <a:off x="152400" y="688463"/>
            <a:ext cx="87993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Aggiungiamo gli scope per leggere email e profilo.</a:t>
            </a:r>
            <a:endParaRPr sz="1000"/>
          </a:p>
        </p:txBody>
      </p:sp>
      <p:sp>
        <p:nvSpPr>
          <p:cNvPr id="845" name="Google Shape;845;p128"/>
          <p:cNvSpPr txBox="1"/>
          <p:nvPr>
            <p:ph idx="4294967295" type="body"/>
          </p:nvPr>
        </p:nvSpPr>
        <p:spPr>
          <a:xfrm>
            <a:off x="152400" y="2904538"/>
            <a:ext cx="87993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Aggiungiamo utenti di prova perché l’app non è ancora pubblicata.</a:t>
            </a:r>
            <a:endParaRPr sz="10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sp>
        <p:nvSpPr>
          <p:cNvPr id="851" name="Google Shape;851;p129"/>
          <p:cNvSpPr txBox="1"/>
          <p:nvPr/>
        </p:nvSpPr>
        <p:spPr>
          <a:xfrm>
            <a:off x="0" y="665175"/>
            <a:ext cx="9144000" cy="40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UserAccount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@GeneratedValue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Long id;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@Column(unique = true)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username;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@Column(unique = true)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email;</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firstName;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lastName;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UserAccount(String username, String email, String firstName, String lastName)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.username = username;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.email = email;</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.firstName = firstName;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.lastName = lastName;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UserAccount()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String getUsername() {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username;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@Override</a:t>
            </a:r>
            <a:endParaRPr sz="1000">
              <a:solidFill>
                <a:schemeClr val="accent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String toString() { </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sp>
        <p:nvSpPr>
          <p:cNvPr id="857" name="Google Shape;857;p130"/>
          <p:cNvSpPr txBox="1"/>
          <p:nvPr/>
        </p:nvSpPr>
        <p:spPr>
          <a:xfrm>
            <a:off x="0" y="665175"/>
            <a:ext cx="9144000" cy="44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solidFill>
                  <a:schemeClr val="lt2"/>
                </a:solidFill>
                <a:latin typeface="Courier New"/>
                <a:ea typeface="Courier New"/>
                <a:cs typeface="Courier New"/>
                <a:sym typeface="Courier New"/>
              </a:rPr>
              <a:t> UserRepository </a:t>
            </a:r>
            <a:r>
              <a:rPr lang="it" sz="1000">
                <a:solidFill>
                  <a:schemeClr val="accent5"/>
                </a:solidFill>
                <a:latin typeface="Courier New"/>
                <a:ea typeface="Courier New"/>
                <a:cs typeface="Courier New"/>
                <a:sym typeface="Courier New"/>
              </a:rPr>
              <a:t>extends</a:t>
            </a:r>
            <a:r>
              <a:rPr lang="it" sz="1000">
                <a:solidFill>
                  <a:schemeClr val="lt2"/>
                </a:solidFill>
                <a:latin typeface="Courier New"/>
                <a:ea typeface="Courier New"/>
                <a:cs typeface="Courier New"/>
                <a:sym typeface="Courier New"/>
              </a:rPr>
              <a:t> CrudRepository&lt;UserAccount, Long&gt;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UserAccount findByUsername(String username);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@ControllerAdvice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GlobalExceptionHandler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@ExceptionHandler(value={AccessDeniedException.class})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ResponseEntity&lt;String&gt; handleDeniedAccessException(AccessDeniedException e)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solidFill>
                  <a:schemeClr val="lt2"/>
                </a:solidFill>
                <a:latin typeface="Courier New"/>
                <a:ea typeface="Courier New"/>
                <a:cs typeface="Courier New"/>
                <a:sym typeface="Courier New"/>
              </a:rPr>
              <a:t> ResponseEntity&lt;&gt;(</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JSONObject(Map.of(</a:t>
            </a:r>
            <a:r>
              <a:rPr lang="it" sz="1000">
                <a:solidFill>
                  <a:schemeClr val="accent2"/>
                </a:solidFill>
                <a:latin typeface="Courier New"/>
                <a:ea typeface="Courier New"/>
                <a:cs typeface="Courier New"/>
                <a:sym typeface="Courier New"/>
              </a:rPr>
              <a:t>"error"</a:t>
            </a:r>
            <a:r>
              <a:rPr lang="it" sz="1000">
                <a:solidFill>
                  <a:schemeClr val="lt2"/>
                </a:solidFill>
                <a:latin typeface="Courier New"/>
                <a:ea typeface="Courier New"/>
                <a:cs typeface="Courier New"/>
                <a:sym typeface="Courier New"/>
              </a:rPr>
              <a:t>, e.getMessage())).toString(), HttpStatus.UNAUTHORIZED);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@ExceptionHandler(value={Exception.class})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ResponseEntity&lt;String&gt; handleException(Exception e)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solidFill>
                  <a:schemeClr val="lt2"/>
                </a:solidFill>
                <a:latin typeface="Courier New"/>
                <a:ea typeface="Courier New"/>
                <a:cs typeface="Courier New"/>
                <a:sym typeface="Courier New"/>
              </a:rPr>
              <a:t> ResponseEntity&lt;&gt;(</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JSONObject(Map.of(</a:t>
            </a:r>
            <a:r>
              <a:rPr lang="it" sz="1000">
                <a:solidFill>
                  <a:schemeClr val="accent2"/>
                </a:solidFill>
                <a:latin typeface="Courier New"/>
                <a:ea typeface="Courier New"/>
                <a:cs typeface="Courier New"/>
                <a:sym typeface="Courier New"/>
              </a:rPr>
              <a:t>"error"</a:t>
            </a:r>
            <a:r>
              <a:rPr lang="it" sz="1000">
                <a:solidFill>
                  <a:schemeClr val="lt2"/>
                </a:solidFill>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"error while processing the request"</a:t>
            </a:r>
            <a:r>
              <a:rPr lang="it" sz="1000">
                <a:solidFill>
                  <a:schemeClr val="lt2"/>
                </a:solidFill>
                <a:latin typeface="Courier New"/>
                <a:ea typeface="Courier New"/>
                <a:cs typeface="Courier New"/>
                <a:sym typeface="Courier New"/>
              </a:rPr>
              <a:t>)).toString(), HttpStatus.BAD_REQUEST);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@SpringBootApplication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MyApplication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SpringApplication.run(MyApplication.</a:t>
            </a:r>
            <a:r>
              <a:rPr lang="it" sz="1000">
                <a:solidFill>
                  <a:schemeClr val="accent5"/>
                </a:solidFill>
                <a:latin typeface="Courier New"/>
                <a:ea typeface="Courier New"/>
                <a:cs typeface="Courier New"/>
                <a:sym typeface="Courier New"/>
              </a:rPr>
              <a:t>class</a:t>
            </a:r>
            <a:r>
              <a:rPr lang="it" sz="1000">
                <a:solidFill>
                  <a:schemeClr val="lt2"/>
                </a:solidFill>
                <a:latin typeface="Courier New"/>
                <a:ea typeface="Courier New"/>
                <a:cs typeface="Courier New"/>
                <a:sym typeface="Courier New"/>
              </a:rPr>
              <a:t>, args);</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sp>
        <p:nvSpPr>
          <p:cNvPr id="863" name="Google Shape;863;p131"/>
          <p:cNvSpPr txBox="1"/>
          <p:nvPr/>
        </p:nvSpPr>
        <p:spPr>
          <a:xfrm>
            <a:off x="0" y="665175"/>
            <a:ext cx="9144000" cy="263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@Configuration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@EnableMethodSecurity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OAuth2ClientSecurityConfig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@Bean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SecurityFilterChain filterChain(HttpSecurity http) </a:t>
            </a:r>
            <a:r>
              <a:rPr lang="it" sz="1000">
                <a:solidFill>
                  <a:schemeClr val="accent5"/>
                </a:solidFill>
                <a:latin typeface="Courier New"/>
                <a:ea typeface="Courier New"/>
                <a:cs typeface="Courier New"/>
                <a:sym typeface="Courier New"/>
              </a:rPr>
              <a:t>throws</a:t>
            </a:r>
            <a:r>
              <a:rPr lang="it" sz="1000">
                <a:solidFill>
                  <a:schemeClr val="lt2"/>
                </a:solidFill>
                <a:latin typeface="Courier New"/>
                <a:ea typeface="Courier New"/>
                <a:cs typeface="Courier New"/>
                <a:sym typeface="Courier New"/>
              </a:rPr>
              <a:t> Exception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http.logout().permitAll()</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.invalidateHttpSession(</a:t>
            </a:r>
            <a:r>
              <a:rPr lang="it" sz="1000">
                <a:solidFill>
                  <a:schemeClr val="accent5"/>
                </a:solidFill>
                <a:latin typeface="Courier New"/>
                <a:ea typeface="Courier New"/>
                <a:cs typeface="Courier New"/>
                <a:sym typeface="Courier New"/>
              </a:rPr>
              <a:t>true</a:t>
            </a:r>
            <a:r>
              <a:rPr lang="it" sz="1000">
                <a:solidFill>
                  <a:schemeClr val="lt2"/>
                </a:solidFill>
                <a:latin typeface="Courier New"/>
                <a:ea typeface="Courier New"/>
                <a:cs typeface="Courier New"/>
                <a:sym typeface="Courier New"/>
              </a:rPr>
              <a:t>).clearAuthentication(</a:t>
            </a:r>
            <a:r>
              <a:rPr lang="it" sz="1000">
                <a:solidFill>
                  <a:schemeClr val="accent5"/>
                </a:solidFill>
                <a:latin typeface="Courier New"/>
                <a:ea typeface="Courier New"/>
                <a:cs typeface="Courier New"/>
                <a:sym typeface="Courier New"/>
              </a:rPr>
              <a:t>true</a:t>
            </a:r>
            <a:r>
              <a:rPr lang="it" sz="1000">
                <a:solidFill>
                  <a:schemeClr val="lt2"/>
                </a:solidFill>
                <a:latin typeface="Courier New"/>
                <a:ea typeface="Courier New"/>
                <a:cs typeface="Courier New"/>
                <a:sym typeface="Courier New"/>
              </a:rPr>
              <a:t>).deleteCookies(</a:t>
            </a:r>
            <a:r>
              <a:rPr lang="it" sz="1000">
                <a:solidFill>
                  <a:schemeClr val="accent2"/>
                </a:solidFill>
                <a:latin typeface="Courier New"/>
                <a:ea typeface="Courier New"/>
                <a:cs typeface="Courier New"/>
                <a:sym typeface="Courier New"/>
              </a:rPr>
              <a:t>"JSESSIONID"</a:t>
            </a:r>
            <a:r>
              <a:rPr lang="it" sz="1000">
                <a:solidFill>
                  <a:schemeClr val="lt2"/>
                </a:solidFill>
                <a:latin typeface="Courier New"/>
                <a:ea typeface="Courier New"/>
                <a:cs typeface="Courier New"/>
                <a:sym typeface="Courier New"/>
              </a:rPr>
              <a:t>).and()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.authorizeHttpRequests().anyRequest().authenticated()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.and().oauth2Login()</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.and().oauth2Client()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.and().build();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4294967295" type="body"/>
          </p:nvPr>
        </p:nvSpPr>
        <p:spPr>
          <a:xfrm>
            <a:off x="98250" y="677550"/>
            <a:ext cx="90057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Aggiungendo la dipendenza Maven:</a:t>
            </a:r>
            <a:endParaRPr sz="1000"/>
          </a:p>
          <a:p>
            <a:pPr indent="0" lvl="0" marL="0" rtl="0" algn="l">
              <a:spcBef>
                <a:spcPts val="0"/>
              </a:spcBef>
              <a:spcAft>
                <a:spcPts val="0"/>
              </a:spcAft>
              <a:buNone/>
            </a:pPr>
            <a:r>
              <a:rPr lang="it" sz="1000">
                <a:latin typeface="Courier New"/>
                <a:ea typeface="Courier New"/>
                <a:cs typeface="Courier New"/>
                <a:sym typeface="Courier New"/>
              </a:rPr>
              <a:t>&lt;dependency&gt;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&lt;groupId&gt;org.springframework.boot&lt;/groupId&gt;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&lt;artifactId&gt;spring-boot-starter-data-rest&lt;/artifactId&gt;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&lt;/dependency&gt;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t>Si crea in automatico crea un endpoint per ogni repository che abbiamo, nel nostro caso </a:t>
            </a:r>
            <a:r>
              <a:rPr lang="it" sz="1000">
                <a:latin typeface="Courier New"/>
                <a:ea typeface="Courier New"/>
                <a:cs typeface="Courier New"/>
                <a:sym typeface="Courier New"/>
              </a:rPr>
              <a:t>persons</a:t>
            </a:r>
            <a:r>
              <a:rPr lang="it" sz="1000"/>
              <a:t> (plurale di person) e permette di invocare i vari metodi CRUD sugli oggetti di tipo </a:t>
            </a:r>
            <a:r>
              <a:rPr lang="it" sz="1000">
                <a:latin typeface="Courier New"/>
                <a:ea typeface="Courier New"/>
                <a:cs typeface="Courier New"/>
                <a:sym typeface="Courier New"/>
              </a:rPr>
              <a:t>Person</a:t>
            </a:r>
            <a:r>
              <a:rPr lang="it" sz="1000"/>
              <a:t>. Si può cambiare il nome dell’endpoint con l’annotazione </a:t>
            </a:r>
            <a:r>
              <a:rPr lang="it" sz="1000">
                <a:solidFill>
                  <a:schemeClr val="dk1"/>
                </a:solidFill>
                <a:latin typeface="Courier New"/>
                <a:ea typeface="Courier New"/>
                <a:cs typeface="Courier New"/>
                <a:sym typeface="Courier New"/>
              </a:rPr>
              <a:t>@RepositoryRestResource(path = </a:t>
            </a:r>
            <a:r>
              <a:rPr lang="it" sz="1000">
                <a:solidFill>
                  <a:schemeClr val="accent2"/>
                </a:solidFill>
                <a:latin typeface="Courier New"/>
                <a:ea typeface="Courier New"/>
                <a:cs typeface="Courier New"/>
                <a:sym typeface="Courier New"/>
              </a:rPr>
              <a:t>"people"</a:t>
            </a:r>
            <a:r>
              <a:rPr lang="it" sz="1000">
                <a:solidFill>
                  <a:schemeClr val="dk1"/>
                </a:solidFill>
                <a:latin typeface="Courier New"/>
                <a:ea typeface="Courier New"/>
                <a:cs typeface="Courier New"/>
                <a:sym typeface="Courier New"/>
              </a:rPr>
              <a:t>)</a:t>
            </a:r>
            <a:r>
              <a:rPr lang="it" sz="1000"/>
              <a:t> posta sull’interfaccia </a:t>
            </a:r>
            <a:r>
              <a:rPr lang="it" sz="1000">
                <a:latin typeface="Courier New"/>
                <a:ea typeface="Courier New"/>
                <a:cs typeface="Courier New"/>
                <a:sym typeface="Courier New"/>
              </a:rPr>
              <a:t>PersonRepository</a:t>
            </a:r>
            <a:r>
              <a:rPr lang="it"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È anche possibile effettuare delle configurazioni (es. cambiare il percorso di base):</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@Configuration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 CustomRestMvcConfiguration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@Bean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RepositoryRestConfigurer repositoryRestConfigurer()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latin typeface="Courier New"/>
                <a:ea typeface="Courier New"/>
                <a:cs typeface="Courier New"/>
                <a:sym typeface="Courier New"/>
              </a:rPr>
              <a:t> RepositoryRestConfigurer()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@Override</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configureRepositoryRestConfiguration(RepositoryRestConfiguration config, CorsRegistry cors)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config.setBasePath(</a:t>
            </a:r>
            <a:r>
              <a:rPr lang="it" sz="1000">
                <a:solidFill>
                  <a:schemeClr val="accent2"/>
                </a:solidFill>
                <a:latin typeface="Courier New"/>
                <a:ea typeface="Courier New"/>
                <a:cs typeface="Courier New"/>
                <a:sym typeface="Courier New"/>
              </a:rPr>
              <a:t>"/api/v1"</a:t>
            </a: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Here we can change the default path (</a:t>
            </a:r>
            <a:r>
              <a:rPr lang="it" sz="1000">
                <a:solidFill>
                  <a:schemeClr val="accent3"/>
                </a:solidFill>
                <a:latin typeface="Courier New"/>
                <a:ea typeface="Courier New"/>
                <a:cs typeface="Courier New"/>
                <a:sym typeface="Courier New"/>
              </a:rPr>
              <a:t>can be also changed by adding spring.data.rest.basePath=/api/v1 to the file application.properties)</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p>
        </p:txBody>
      </p:sp>
      <p:sp>
        <p:nvSpPr>
          <p:cNvPr id="133" name="Google Shape;133;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Spring REST API</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sp>
        <p:nvSpPr>
          <p:cNvPr id="869" name="Google Shape;869;p132"/>
          <p:cNvSpPr txBox="1"/>
          <p:nvPr/>
        </p:nvSpPr>
        <p:spPr>
          <a:xfrm>
            <a:off x="0" y="588975"/>
            <a:ext cx="9144000" cy="4617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@RestController</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@RequestMapping(path=</a:t>
            </a:r>
            <a:r>
              <a:rPr lang="it" sz="800">
                <a:solidFill>
                  <a:schemeClr val="accent2"/>
                </a:solidFill>
                <a:latin typeface="Courier New"/>
                <a:ea typeface="Courier New"/>
                <a:cs typeface="Courier New"/>
                <a:sym typeface="Courier New"/>
              </a:rPr>
              <a:t>"/api/v1"</a:t>
            </a:r>
            <a:r>
              <a:rPr lang="it" sz="800">
                <a:solidFill>
                  <a:schemeClr val="dk1"/>
                </a:solidFill>
                <a:latin typeface="Courier New"/>
                <a:ea typeface="Courier New"/>
                <a:cs typeface="Courier New"/>
                <a:sym typeface="Courier New"/>
              </a:rPr>
              <a:t>, produces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@CrossOrigin(origins = </a:t>
            </a:r>
            <a:r>
              <a:rPr lang="it" sz="800">
                <a:solidFill>
                  <a:schemeClr val="accent2"/>
                </a:solidFill>
                <a:latin typeface="Courier New"/>
                <a:ea typeface="Courier New"/>
                <a:cs typeface="Courier New"/>
                <a:sym typeface="Courier New"/>
              </a:rPr>
              <a:t>"http://localhost:8080"</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solidFill>
                  <a:schemeClr val="lt2"/>
                </a:solidFill>
                <a:latin typeface="Courier New"/>
                <a:ea typeface="Courier New"/>
                <a:cs typeface="Courier New"/>
                <a:sym typeface="Courier New"/>
              </a:rPr>
              <a:t> UserController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a:t>
            </a:r>
            <a:r>
              <a:rPr lang="it" sz="800">
                <a:solidFill>
                  <a:schemeClr val="lt2"/>
                </a:solidFill>
                <a:latin typeface="Courier New"/>
                <a:ea typeface="Courier New"/>
                <a:cs typeface="Courier New"/>
                <a:sym typeface="Courier New"/>
              </a:rPr>
              <a:t> UserRepository userRepository;</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lt2"/>
                </a:solidFill>
                <a:latin typeface="Courier New"/>
                <a:ea typeface="Courier New"/>
                <a:cs typeface="Courier New"/>
                <a:sym typeface="Courier New"/>
              </a:rPr>
              <a:t> UserController(UserRepository userRepository) { </a:t>
            </a:r>
            <a:r>
              <a:rPr lang="it" sz="800">
                <a:solidFill>
                  <a:schemeClr val="accent5"/>
                </a:solidFill>
                <a:latin typeface="Courier New"/>
                <a:ea typeface="Courier New"/>
                <a:cs typeface="Courier New"/>
                <a:sym typeface="Courier New"/>
              </a:rPr>
              <a:t>this</a:t>
            </a:r>
            <a:r>
              <a:rPr lang="it" sz="800">
                <a:solidFill>
                  <a:schemeClr val="lt2"/>
                </a:solidFill>
                <a:latin typeface="Courier New"/>
                <a:ea typeface="Courier New"/>
                <a:cs typeface="Courier New"/>
                <a:sym typeface="Courier New"/>
              </a:rPr>
              <a:t>.userRepository = userRepository;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"/google_login"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lt2"/>
                </a:solidFill>
                <a:latin typeface="Courier New"/>
                <a:ea typeface="Courier New"/>
                <a:cs typeface="Courier New"/>
                <a:sym typeface="Courier New"/>
              </a:rPr>
              <a:t> ResponseEntity&lt;String&gt; register(Model model,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@RegisteredOAuth2AuthorizedClient</a:t>
            </a:r>
            <a:r>
              <a:rPr lang="it" sz="800">
                <a:solidFill>
                  <a:schemeClr val="lt2"/>
                </a:solidFill>
                <a:latin typeface="Courier New"/>
                <a:ea typeface="Courier New"/>
                <a:cs typeface="Courier New"/>
                <a:sym typeface="Courier New"/>
              </a:rPr>
              <a:t> OAuth2AuthorizedClient authorizedClient, </a:t>
            </a:r>
            <a:r>
              <a:rPr lang="it" sz="800">
                <a:solidFill>
                  <a:schemeClr val="dk1"/>
                </a:solidFill>
                <a:latin typeface="Courier New"/>
                <a:ea typeface="Courier New"/>
                <a:cs typeface="Courier New"/>
                <a:sym typeface="Courier New"/>
              </a:rPr>
              <a:t>@AuthenticationPrincipal</a:t>
            </a:r>
            <a:r>
              <a:rPr lang="it" sz="800">
                <a:solidFill>
                  <a:schemeClr val="lt2"/>
                </a:solidFill>
                <a:latin typeface="Courier New"/>
                <a:ea typeface="Courier New"/>
                <a:cs typeface="Courier New"/>
                <a:sym typeface="Courier New"/>
              </a:rPr>
              <a:t> OAuth2User oauth2User)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model.addAttribute(</a:t>
            </a:r>
            <a:r>
              <a:rPr lang="it" sz="800">
                <a:solidFill>
                  <a:schemeClr val="accent2"/>
                </a:solidFill>
                <a:latin typeface="Courier New"/>
                <a:ea typeface="Courier New"/>
                <a:cs typeface="Courier New"/>
                <a:sym typeface="Courier New"/>
              </a:rPr>
              <a:t>"userName"</a:t>
            </a:r>
            <a:r>
              <a:rPr lang="it" sz="800">
                <a:solidFill>
                  <a:schemeClr val="lt2"/>
                </a:solidFill>
                <a:latin typeface="Courier New"/>
                <a:ea typeface="Courier New"/>
                <a:cs typeface="Courier New"/>
                <a:sym typeface="Courier New"/>
              </a:rPr>
              <a:t>, oauth2User.getName());</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model.addAttribute(</a:t>
            </a:r>
            <a:r>
              <a:rPr lang="it" sz="800">
                <a:solidFill>
                  <a:schemeClr val="accent2"/>
                </a:solidFill>
                <a:latin typeface="Courier New"/>
                <a:ea typeface="Courier New"/>
                <a:cs typeface="Courier New"/>
                <a:sym typeface="Courier New"/>
              </a:rPr>
              <a:t>"clientName"</a:t>
            </a:r>
            <a:r>
              <a:rPr lang="it" sz="800">
                <a:solidFill>
                  <a:schemeClr val="lt2"/>
                </a:solidFill>
                <a:latin typeface="Courier New"/>
                <a:ea typeface="Courier New"/>
                <a:cs typeface="Courier New"/>
                <a:sym typeface="Courier New"/>
              </a:rPr>
              <a:t>, authorizedClient.getClientRegistration().getClientName());</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model.addAttribute(</a:t>
            </a:r>
            <a:r>
              <a:rPr lang="it" sz="800">
                <a:solidFill>
                  <a:schemeClr val="accent2"/>
                </a:solidFill>
                <a:latin typeface="Courier New"/>
                <a:ea typeface="Courier New"/>
                <a:cs typeface="Courier New"/>
                <a:sym typeface="Courier New"/>
              </a:rPr>
              <a:t>"userAttributes"</a:t>
            </a:r>
            <a:r>
              <a:rPr lang="it" sz="800">
                <a:solidFill>
                  <a:schemeClr val="lt2"/>
                </a:solidFill>
                <a:latin typeface="Courier New"/>
                <a:ea typeface="Courier New"/>
                <a:cs typeface="Courier New"/>
                <a:sym typeface="Courier New"/>
              </a:rPr>
              <a:t>, oauth2User.getAttributes());</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UserAccount userAccount = userRepository.findByUsername(oauth2User.getName());</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solidFill>
                  <a:schemeClr val="lt2"/>
                </a:solidFill>
                <a:latin typeface="Courier New"/>
                <a:ea typeface="Courier New"/>
                <a:cs typeface="Courier New"/>
                <a:sym typeface="Courier New"/>
              </a:rPr>
              <a:t>(userAccount == </a:t>
            </a:r>
            <a:r>
              <a:rPr lang="it" sz="800">
                <a:solidFill>
                  <a:schemeClr val="accent5"/>
                </a:solidFill>
                <a:latin typeface="Courier New"/>
                <a:ea typeface="Courier New"/>
                <a:cs typeface="Courier New"/>
                <a:sym typeface="Courier New"/>
              </a:rPr>
              <a:t>null</a:t>
            </a:r>
            <a:r>
              <a:rPr lang="it" sz="800">
                <a:solidFill>
                  <a:schemeClr val="lt2"/>
                </a:solidFill>
                <a:latin typeface="Courier New"/>
                <a:ea typeface="Courier New"/>
                <a:cs typeface="Courier New"/>
                <a:sym typeface="Courier New"/>
              </a:rPr>
              <a:t>)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userAccount = </a:t>
            </a:r>
            <a:r>
              <a:rPr lang="it" sz="800">
                <a:solidFill>
                  <a:schemeClr val="accent5"/>
                </a:solidFill>
                <a:latin typeface="Courier New"/>
                <a:ea typeface="Courier New"/>
                <a:cs typeface="Courier New"/>
                <a:sym typeface="Courier New"/>
              </a:rPr>
              <a:t>new</a:t>
            </a:r>
            <a:r>
              <a:rPr lang="it" sz="800">
                <a:solidFill>
                  <a:schemeClr val="lt2"/>
                </a:solidFill>
                <a:latin typeface="Courier New"/>
                <a:ea typeface="Courier New"/>
                <a:cs typeface="Courier New"/>
                <a:sym typeface="Courier New"/>
              </a:rPr>
              <a:t> UserAccount(oauth2User.getName(),</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lt2"/>
                </a:solidFill>
                <a:latin typeface="Courier New"/>
                <a:ea typeface="Courier New"/>
                <a:cs typeface="Courier New"/>
                <a:sym typeface="Courier New"/>
              </a:rPr>
              <a:t>oauth2User.getAttributes().get(</a:t>
            </a:r>
            <a:r>
              <a:rPr lang="it" sz="800">
                <a:solidFill>
                  <a:schemeClr val="accent2"/>
                </a:solidFill>
                <a:latin typeface="Courier New"/>
                <a:ea typeface="Courier New"/>
                <a:cs typeface="Courier New"/>
                <a:sym typeface="Courier New"/>
              </a:rPr>
              <a:t>"email"</a:t>
            </a:r>
            <a:r>
              <a:rPr lang="it" sz="800">
                <a:solidFill>
                  <a:schemeClr val="lt2"/>
                </a:solidFill>
                <a:latin typeface="Courier New"/>
                <a:ea typeface="Courier New"/>
                <a:cs typeface="Courier New"/>
                <a:sym typeface="Courier New"/>
              </a:rPr>
              <a:t>).toString(),</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oauth2User.getAttributes().get(</a:t>
            </a:r>
            <a:r>
              <a:rPr lang="it" sz="800">
                <a:solidFill>
                  <a:schemeClr val="accent2"/>
                </a:solidFill>
                <a:latin typeface="Courier New"/>
                <a:ea typeface="Courier New"/>
                <a:cs typeface="Courier New"/>
                <a:sym typeface="Courier New"/>
              </a:rPr>
              <a:t>"given_name"</a:t>
            </a:r>
            <a:r>
              <a:rPr lang="it" sz="800">
                <a:solidFill>
                  <a:schemeClr val="lt2"/>
                </a:solidFill>
                <a:latin typeface="Courier New"/>
                <a:ea typeface="Courier New"/>
                <a:cs typeface="Courier New"/>
                <a:sym typeface="Courier New"/>
              </a:rPr>
              <a:t>).toString(),</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lt2"/>
                </a:solidFill>
                <a:latin typeface="Courier New"/>
                <a:ea typeface="Courier New"/>
                <a:cs typeface="Courier New"/>
                <a:sym typeface="Courier New"/>
              </a:rPr>
              <a:t>oauth2User.getAttributes().get(</a:t>
            </a:r>
            <a:r>
              <a:rPr lang="it" sz="800">
                <a:solidFill>
                  <a:schemeClr val="accent2"/>
                </a:solidFill>
                <a:latin typeface="Courier New"/>
                <a:ea typeface="Courier New"/>
                <a:cs typeface="Courier New"/>
                <a:sym typeface="Courier New"/>
              </a:rPr>
              <a:t>"family_name"</a:t>
            </a:r>
            <a:r>
              <a:rPr lang="it" sz="800">
                <a:solidFill>
                  <a:schemeClr val="lt2"/>
                </a:solidFill>
                <a:latin typeface="Courier New"/>
                <a:ea typeface="Courier New"/>
                <a:cs typeface="Courier New"/>
                <a:sym typeface="Courier New"/>
              </a:rPr>
              <a:t>).toString());</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userRepository.save(userAccount);</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solidFill>
                  <a:schemeClr val="lt2"/>
                </a:solidFill>
                <a:latin typeface="Courier New"/>
                <a:ea typeface="Courier New"/>
                <a:cs typeface="Courier New"/>
                <a:sym typeface="Courier New"/>
              </a:rPr>
              <a:t> ResponseEntity&lt;&gt;(userAccount.toString(), HttpStatus.OK);</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"/users/{username}"</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"hasAuthority('SCOPE_openid') and #username.equals(authentication.name)"</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lt2"/>
                </a:solidFill>
                <a:latin typeface="Courier New"/>
                <a:ea typeface="Courier New"/>
                <a:cs typeface="Courier New"/>
                <a:sym typeface="Courier New"/>
              </a:rPr>
              <a:t> String getUser(</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solidFill>
                  <a:schemeClr val="lt2"/>
                </a:solidFill>
                <a:latin typeface="Courier New"/>
                <a:ea typeface="Courier New"/>
                <a:cs typeface="Courier New"/>
                <a:sym typeface="Courier New"/>
              </a:rPr>
              <a:t> String username)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UserAccount user = userRepository.findByUsername(username);</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solidFill>
                  <a:schemeClr val="lt2"/>
                </a:solidFill>
                <a:latin typeface="Courier New"/>
                <a:ea typeface="Courier New"/>
                <a:cs typeface="Courier New"/>
                <a:sym typeface="Courier New"/>
              </a:rPr>
              <a:t> user.toString();</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"hasAuthority('SCOPE_openid') and #oauth2User.getAttribute('email').equals('carmine.dodaro@unical.it')"</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lt2"/>
                </a:solidFill>
                <a:latin typeface="Courier New"/>
                <a:ea typeface="Courier New"/>
                <a:cs typeface="Courier New"/>
                <a:sym typeface="Courier New"/>
              </a:rPr>
              <a:t> Iterable&lt;UserAccount&gt; users(</a:t>
            </a:r>
            <a:r>
              <a:rPr lang="it" sz="800">
                <a:solidFill>
                  <a:schemeClr val="dk1"/>
                </a:solidFill>
                <a:latin typeface="Courier New"/>
                <a:ea typeface="Courier New"/>
                <a:cs typeface="Courier New"/>
                <a:sym typeface="Courier New"/>
              </a:rPr>
              <a:t>@AuthenticationPrincipal</a:t>
            </a:r>
            <a:r>
              <a:rPr lang="it" sz="800">
                <a:solidFill>
                  <a:schemeClr val="lt2"/>
                </a:solidFill>
                <a:latin typeface="Courier New"/>
                <a:ea typeface="Courier New"/>
                <a:cs typeface="Courier New"/>
                <a:sym typeface="Courier New"/>
              </a:rPr>
              <a:t> OAuth2User oauth2User)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solidFill>
                  <a:schemeClr val="lt2"/>
                </a:solidFill>
                <a:latin typeface="Courier New"/>
                <a:ea typeface="Courier New"/>
                <a:cs typeface="Courier New"/>
                <a:sym typeface="Courier New"/>
              </a:rPr>
              <a:t> userRepository.findAll();</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    }</a:t>
            </a:r>
            <a:endParaRPr sz="8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lt2"/>
                </a:solidFill>
                <a:latin typeface="Courier New"/>
                <a:ea typeface="Courier New"/>
                <a:cs typeface="Courier New"/>
                <a:sym typeface="Courier New"/>
              </a:rPr>
              <a:t>}</a:t>
            </a:r>
            <a:endParaRPr sz="800">
              <a:solidFill>
                <a:schemeClr val="lt2"/>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sp>
        <p:nvSpPr>
          <p:cNvPr id="875" name="Google Shape;875;p133"/>
          <p:cNvSpPr txBox="1"/>
          <p:nvPr/>
        </p:nvSpPr>
        <p:spPr>
          <a:xfrm>
            <a:off x="0" y="674600"/>
            <a:ext cx="9144000" cy="2439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it" sz="1000">
                <a:solidFill>
                  <a:schemeClr val="lt2"/>
                </a:solidFill>
                <a:latin typeface="Roboto"/>
                <a:ea typeface="Roboto"/>
                <a:cs typeface="Roboto"/>
                <a:sym typeface="Roboto"/>
              </a:rPr>
              <a:t>File “application.yaml” all’interno della cartella resources, qui si dovranno inserire le credenziali create </a:t>
            </a:r>
            <a:r>
              <a:rPr lang="it" sz="1000" u="sng">
                <a:solidFill>
                  <a:schemeClr val="hlink"/>
                </a:solidFill>
                <a:latin typeface="Roboto"/>
                <a:ea typeface="Roboto"/>
                <a:cs typeface="Roboto"/>
                <a:sym typeface="Roboto"/>
                <a:hlinkClick action="ppaction://hlinksldjump" r:id="rId3"/>
              </a:rPr>
              <a:t>precedentemente</a:t>
            </a:r>
            <a:r>
              <a:rPr lang="it" sz="1000">
                <a:solidFill>
                  <a:schemeClr val="lt2"/>
                </a:solidFill>
                <a:latin typeface="Roboto"/>
                <a:ea typeface="Roboto"/>
                <a:cs typeface="Roboto"/>
                <a:sym typeface="Roboto"/>
              </a:rPr>
              <a:t>:</a:t>
            </a:r>
            <a:endParaRPr sz="10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server:</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port: 8080</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spring:</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security:</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oauth2:</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client: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registration:</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google: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client-id: QUI CLIENT ID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client-secret: QUI CLIENT SECRET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81" name="Google Shape;881;p134"/>
          <p:cNvPicPr preferRelativeResize="0"/>
          <p:nvPr/>
        </p:nvPicPr>
        <p:blipFill>
          <a:blip r:embed="rId3">
            <a:alphaModFix/>
          </a:blip>
          <a:stretch>
            <a:fillRect/>
          </a:stretch>
        </p:blipFill>
        <p:spPr>
          <a:xfrm>
            <a:off x="2737831" y="771450"/>
            <a:ext cx="3668339" cy="421965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OpenID Connect: Esempio con Spring e Google</a:t>
            </a:r>
            <a:endParaRPr/>
          </a:p>
        </p:txBody>
      </p:sp>
      <p:pic>
        <p:nvPicPr>
          <p:cNvPr id="887" name="Google Shape;887;p135"/>
          <p:cNvPicPr preferRelativeResize="0"/>
          <p:nvPr/>
        </p:nvPicPr>
        <p:blipFill>
          <a:blip r:embed="rId3">
            <a:alphaModFix/>
          </a:blip>
          <a:stretch>
            <a:fillRect/>
          </a:stretch>
        </p:blipFill>
        <p:spPr>
          <a:xfrm>
            <a:off x="152400" y="771450"/>
            <a:ext cx="8839200" cy="563880"/>
          </a:xfrm>
          <a:prstGeom prst="rect">
            <a:avLst/>
          </a:prstGeom>
          <a:noFill/>
          <a:ln>
            <a:noFill/>
          </a:ln>
        </p:spPr>
      </p:pic>
      <p:pic>
        <p:nvPicPr>
          <p:cNvPr id="888" name="Google Shape;888;p135"/>
          <p:cNvPicPr preferRelativeResize="0"/>
          <p:nvPr/>
        </p:nvPicPr>
        <p:blipFill>
          <a:blip r:embed="rId4">
            <a:alphaModFix/>
          </a:blip>
          <a:stretch>
            <a:fillRect/>
          </a:stretch>
        </p:blipFill>
        <p:spPr>
          <a:xfrm>
            <a:off x="1806500" y="1487726"/>
            <a:ext cx="5531000" cy="1680050"/>
          </a:xfrm>
          <a:prstGeom prst="rect">
            <a:avLst/>
          </a:prstGeom>
          <a:noFill/>
          <a:ln>
            <a:noFill/>
          </a:ln>
        </p:spPr>
      </p:pic>
      <p:pic>
        <p:nvPicPr>
          <p:cNvPr id="889" name="Google Shape;889;p135"/>
          <p:cNvPicPr preferRelativeResize="0"/>
          <p:nvPr/>
        </p:nvPicPr>
        <p:blipFill>
          <a:blip r:embed="rId5">
            <a:alphaModFix/>
          </a:blip>
          <a:stretch>
            <a:fillRect/>
          </a:stretch>
        </p:blipFill>
        <p:spPr>
          <a:xfrm>
            <a:off x="573472" y="3320176"/>
            <a:ext cx="7997055" cy="1670924"/>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3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Identity-based access control</a:t>
            </a:r>
            <a:endParaRPr/>
          </a:p>
        </p:txBody>
      </p:sp>
      <p:sp>
        <p:nvSpPr>
          <p:cNvPr id="895" name="Google Shape;895;p1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Organizzare utenti in gruppi</a:t>
            </a:r>
            <a:endParaRPr/>
          </a:p>
          <a:p>
            <a:pPr indent="-342900" lvl="0" marL="457200" rtl="0" algn="l">
              <a:spcBef>
                <a:spcPts val="0"/>
              </a:spcBef>
              <a:spcAft>
                <a:spcPts val="0"/>
              </a:spcAft>
              <a:buSzPts val="1800"/>
              <a:buChar char="●"/>
            </a:pPr>
            <a:r>
              <a:rPr lang="it"/>
              <a:t>Semplificare i permessi con role-based access control</a:t>
            </a:r>
            <a:endParaRPr/>
          </a:p>
          <a:p>
            <a:pPr indent="-342900" lvl="0" marL="457200" rtl="0" algn="l">
              <a:spcBef>
                <a:spcPts val="0"/>
              </a:spcBef>
              <a:spcAft>
                <a:spcPts val="0"/>
              </a:spcAft>
              <a:buSzPts val="1800"/>
              <a:buChar char="●"/>
            </a:pPr>
            <a:r>
              <a:rPr lang="it"/>
              <a:t>Implementare policy più complesse con attribute-based access control</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37"/>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Uno degli approcci più </a:t>
            </a:r>
            <a:r>
              <a:rPr lang="it" sz="1200"/>
              <a:t>comuni</a:t>
            </a:r>
            <a:r>
              <a:rPr lang="it" sz="1200"/>
              <a:t> per gestire i permessi è di dividere gli utenti in gruppi:</a:t>
            </a:r>
            <a:endParaRPr sz="1200"/>
          </a:p>
          <a:p>
            <a:pPr indent="-304800" lvl="0" marL="457200" rtl="0" algn="l">
              <a:spcBef>
                <a:spcPts val="0"/>
              </a:spcBef>
              <a:spcAft>
                <a:spcPts val="0"/>
              </a:spcAft>
              <a:buSzPts val="1200"/>
              <a:buChar char="●"/>
            </a:pPr>
            <a:r>
              <a:rPr lang="it" sz="1200"/>
              <a:t>Invece di decidere cosa può fare un singolo utente, i gruppi permettono di gestire i permessi di un insieme di utenti.</a:t>
            </a:r>
            <a:endParaRPr sz="1200"/>
          </a:p>
          <a:p>
            <a:pPr indent="-304800" lvl="0" marL="457200" rtl="0" algn="l">
              <a:spcBef>
                <a:spcPts val="0"/>
              </a:spcBef>
              <a:spcAft>
                <a:spcPts val="0"/>
              </a:spcAft>
              <a:buSzPts val="1200"/>
              <a:buChar char="●"/>
            </a:pPr>
            <a:r>
              <a:rPr lang="it" sz="1200"/>
              <a:t>Ogni utente può appartenere a diversi gruppi e ogni gruppo può avere al proprio interno diversi utenti.</a:t>
            </a:r>
            <a:endParaRPr sz="1200"/>
          </a:p>
          <a:p>
            <a:pPr indent="-304800" lvl="0" marL="457200" rtl="0" algn="l">
              <a:spcBef>
                <a:spcPts val="0"/>
              </a:spcBef>
              <a:spcAft>
                <a:spcPts val="0"/>
              </a:spcAft>
              <a:buSzPts val="1200"/>
              <a:buChar char="●"/>
            </a:pPr>
            <a:r>
              <a:rPr lang="it" sz="1200"/>
              <a:t>Si possono anche creare dei gruppi gerarchici, ad esempio il gruppo dei dipendenti potrebbe contenere al proprio interno il gruppo dei manager.</a:t>
            </a:r>
            <a:endParaRPr sz="1200"/>
          </a:p>
          <a:p>
            <a:pPr indent="-304800" lvl="0" marL="457200" rtl="0" algn="l">
              <a:spcBef>
                <a:spcPts val="0"/>
              </a:spcBef>
              <a:spcAft>
                <a:spcPts val="0"/>
              </a:spcAft>
              <a:buSzPts val="1200"/>
              <a:buChar char="●"/>
            </a:pPr>
            <a:r>
              <a:rPr lang="it" sz="1200"/>
              <a:t>Il vantaggio principale di un gruppo è che si possono assegnare dei permessi ai gruppi ed essere sicuri che tutti i membri del gruppo abbiano dei permessi consistenti. Per esempio, se un nuovo impiegato dovesse entrare a far parte dell’organizzazione, invece di assegnargli dei permessi individuali si può aggiungere al gruppo degli impiegati e automaticamente avrebbe accesso a tutto ciò che serve per svolgere il lavoro. Allo stesso modo si possono rimuovere i permessi semplicemente rimuovendo la persona dal gruppo.</a:t>
            </a:r>
            <a:endParaRPr sz="1200"/>
          </a:p>
          <a:p>
            <a:pPr indent="-304800" lvl="0" marL="457200" rtl="0" algn="l">
              <a:spcBef>
                <a:spcPts val="0"/>
              </a:spcBef>
              <a:spcAft>
                <a:spcPts val="0"/>
              </a:spcAft>
              <a:buSzPts val="1200"/>
              <a:buChar char="●"/>
            </a:pPr>
            <a:r>
              <a:rPr lang="it" sz="1200"/>
              <a:t>L’implementazione di questo tipo di approccio è abbastanza semplice:</a:t>
            </a:r>
            <a:endParaRPr sz="1200"/>
          </a:p>
          <a:p>
            <a:pPr indent="-304800" lvl="1" marL="914400" rtl="0" algn="l">
              <a:spcBef>
                <a:spcPts val="0"/>
              </a:spcBef>
              <a:spcAft>
                <a:spcPts val="0"/>
              </a:spcAft>
              <a:buSzPts val="1200"/>
              <a:buChar char="○"/>
            </a:pPr>
            <a:r>
              <a:rPr lang="it" sz="1200"/>
              <a:t>Si crea una tabella sul database con i gruppi e una tabella intermedia con gli utenti che sono nel gruppo.</a:t>
            </a:r>
            <a:endParaRPr sz="1200"/>
          </a:p>
          <a:p>
            <a:pPr indent="-304800" lvl="1" marL="914400" rtl="0" algn="l">
              <a:spcBef>
                <a:spcPts val="0"/>
              </a:spcBef>
              <a:spcAft>
                <a:spcPts val="0"/>
              </a:spcAft>
              <a:buSzPts val="1200"/>
              <a:buChar char="○"/>
            </a:pPr>
            <a:r>
              <a:rPr lang="it" sz="1200"/>
              <a:t>Quando un utente richiede di compiere un’azione sull’API, si può leggere il suo gruppo e controllare che abbia il permesso per svolgere l’azione che sta richiedendo.</a:t>
            </a:r>
            <a:endParaRPr sz="1200"/>
          </a:p>
          <a:p>
            <a:pPr indent="-304800" lvl="0" marL="457200" rtl="0" algn="l">
              <a:spcBef>
                <a:spcPts val="0"/>
              </a:spcBef>
              <a:spcAft>
                <a:spcPts val="0"/>
              </a:spcAft>
              <a:buSzPts val="1200"/>
              <a:buChar char="●"/>
            </a:pPr>
            <a:r>
              <a:rPr lang="it" sz="1200"/>
              <a:t>In molte organizzazioni, gli utenti sono gestiti in modo centralizzato usando una directory </a:t>
            </a:r>
            <a:r>
              <a:rPr lang="it" sz="1200">
                <a:solidFill>
                  <a:schemeClr val="accent3"/>
                </a:solidFill>
              </a:rPr>
              <a:t>LDAP</a:t>
            </a:r>
            <a:r>
              <a:rPr lang="it" sz="1200"/>
              <a:t> (</a:t>
            </a:r>
            <a:r>
              <a:rPr lang="it" sz="1200">
                <a:solidFill>
                  <a:schemeClr val="accent3"/>
                </a:solidFill>
              </a:rPr>
              <a:t>Lightweight Directory Access Protocol</a:t>
            </a:r>
            <a:r>
              <a:rPr lang="it" sz="1200"/>
              <a:t>). Approfondimento: </a:t>
            </a:r>
            <a:r>
              <a:rPr lang="it" sz="1100" u="sng">
                <a:solidFill>
                  <a:schemeClr val="hlink"/>
                </a:solidFill>
                <a:hlinkClick r:id="rId3"/>
              </a:rPr>
              <a:t>https://ldap.com/basic-ldap-concepts/</a:t>
            </a:r>
            <a:r>
              <a:rPr lang="it" sz="1200"/>
              <a:t>.</a:t>
            </a:r>
            <a:endParaRPr sz="1200"/>
          </a:p>
        </p:txBody>
      </p:sp>
      <p:sp>
        <p:nvSpPr>
          <p:cNvPr id="901" name="Google Shape;901;p1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Organizzare gli utenti in </a:t>
            </a:r>
            <a:r>
              <a:rPr lang="it"/>
              <a:t>gruppi</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38"/>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i gruppi siano in grado di gestire molti utenti in modo semplice, non risolvono completamente il problema di gestire i permessi per API complesse:</a:t>
            </a:r>
            <a:endParaRPr sz="1200"/>
          </a:p>
          <a:p>
            <a:pPr indent="-304800" lvl="0" marL="457200" rtl="0" algn="l">
              <a:spcBef>
                <a:spcPts val="0"/>
              </a:spcBef>
              <a:spcAft>
                <a:spcPts val="0"/>
              </a:spcAft>
              <a:buSzPts val="1200"/>
              <a:buChar char="●"/>
            </a:pPr>
            <a:r>
              <a:rPr lang="it" sz="1200"/>
              <a:t>La maggior parte delle implementazioni dei gruppi permette che i </a:t>
            </a:r>
            <a:r>
              <a:rPr lang="it" sz="1200"/>
              <a:t>permessi</a:t>
            </a:r>
            <a:r>
              <a:rPr lang="it" sz="1200"/>
              <a:t> possano essere assegnati sia ai gruppi e sia ai singoli utenti. Questo significa che per capire chi può accedere a cosa, è necessario esaminare i permessi per tutti gli utenti così come dei gruppi a cui appartengono.</a:t>
            </a:r>
            <a:endParaRPr sz="1200"/>
          </a:p>
          <a:p>
            <a:pPr indent="-304800" lvl="0" marL="457200" rtl="0" algn="l">
              <a:spcBef>
                <a:spcPts val="0"/>
              </a:spcBef>
              <a:spcAft>
                <a:spcPts val="0"/>
              </a:spcAft>
              <a:buSzPts val="1200"/>
              <a:buChar char="●"/>
            </a:pPr>
            <a:r>
              <a:rPr lang="it" sz="1200"/>
              <a:t>Come detto, molte organizzazioni usano le directory LDAP per la gestione dei gruppi, ma la suddivisione degli utenti in gruppi potrebbe non combaciare con quella richiesta per le API. Ad esempio, la directory LDAP potrebbe avere un unico gruppo per tutti i dipendenti, mentre nell’API vogliamo distinguere diversi livelli di accesso.</a:t>
            </a:r>
            <a:endParaRPr sz="1200"/>
          </a:p>
          <a:p>
            <a:pPr indent="-304800" lvl="0" marL="457200" rtl="0" algn="l">
              <a:spcBef>
                <a:spcPts val="0"/>
              </a:spcBef>
              <a:spcAft>
                <a:spcPts val="0"/>
              </a:spcAft>
              <a:buSzPts val="1200"/>
              <a:buChar char="●"/>
            </a:pPr>
            <a:r>
              <a:rPr lang="it" sz="1200"/>
              <a:t>Potrebbero esserci troppi permessi da gestire per ogni singolo gruppo, rendendo difficile effettuare delle revisioni dei permessi.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risolvere questi problemi, il </a:t>
            </a:r>
            <a:r>
              <a:rPr lang="it" sz="1200">
                <a:solidFill>
                  <a:schemeClr val="accent3"/>
                </a:solidFill>
              </a:rPr>
              <a:t>role-based access control </a:t>
            </a:r>
            <a:r>
              <a:rPr lang="it" sz="1200"/>
              <a:t>(</a:t>
            </a:r>
            <a:r>
              <a:rPr lang="it" sz="1200">
                <a:solidFill>
                  <a:schemeClr val="accent3"/>
                </a:solidFill>
              </a:rPr>
              <a:t>RBAC</a:t>
            </a:r>
            <a:r>
              <a:rPr lang="it" sz="1200"/>
              <a:t>) introduce il concetto di </a:t>
            </a:r>
            <a:r>
              <a:rPr lang="it" sz="1200">
                <a:solidFill>
                  <a:schemeClr val="accent3"/>
                </a:solidFill>
              </a:rPr>
              <a:t>role</a:t>
            </a:r>
            <a:r>
              <a:rPr lang="it" sz="1200"/>
              <a:t> (ruolo) che fa da intermediario tra gli utenti e i permessi. I permessi non sono più assegnati agli utenti o ai gruppi, ma sono assegnati ai role che poi sono assegnati agli utenti.</a:t>
            </a:r>
            <a:endParaRPr sz="1200"/>
          </a:p>
        </p:txBody>
      </p:sp>
      <p:sp>
        <p:nvSpPr>
          <p:cNvPr id="907" name="Google Shape;907;p1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Role-based </a:t>
            </a:r>
            <a:r>
              <a:rPr lang="it"/>
              <a:t>access control (RBAC)</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39"/>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principio tutto ciò che si può realizzare con il role-based access control si può realizzare anche con i gruppi, ma ci sono delle differenze importanti:</a:t>
            </a:r>
            <a:endParaRPr sz="1200"/>
          </a:p>
          <a:p>
            <a:pPr indent="-304800" lvl="0" marL="457200" rtl="0" algn="l">
              <a:spcBef>
                <a:spcPts val="0"/>
              </a:spcBef>
              <a:spcAft>
                <a:spcPts val="0"/>
              </a:spcAft>
              <a:buSzPts val="1200"/>
              <a:buChar char="●"/>
            </a:pPr>
            <a:r>
              <a:rPr lang="it" sz="1200"/>
              <a:t>I gruppi sono pensati per organizzare gli utenti, mentre i role sono pensati per organizzare i permessi.</a:t>
            </a:r>
            <a:endParaRPr sz="1200"/>
          </a:p>
          <a:p>
            <a:pPr indent="-304800" lvl="0" marL="457200" rtl="0" algn="l">
              <a:spcBef>
                <a:spcPts val="0"/>
              </a:spcBef>
              <a:spcAft>
                <a:spcPts val="0"/>
              </a:spcAft>
              <a:buSzPts val="1200"/>
              <a:buChar char="●"/>
            </a:pPr>
            <a:r>
              <a:rPr lang="it" sz="1200"/>
              <a:t>I gruppi in genere sono gestiti in modo centralizzato, mentre i role sono specifici per un’API o un’applicazione. Ad esempio, all’interno della stessa organizzazione potrebbero essere presenti diverse API, e in ogni API utenti dello stesso gruppo potrebbero avere dei role diversi.</a:t>
            </a:r>
            <a:endParaRPr sz="1200"/>
          </a:p>
          <a:p>
            <a:pPr indent="-304800" lvl="0" marL="457200" rtl="0" algn="l">
              <a:spcBef>
                <a:spcPts val="0"/>
              </a:spcBef>
              <a:spcAft>
                <a:spcPts val="0"/>
              </a:spcAft>
              <a:buSzPts val="1200"/>
              <a:buChar char="●"/>
            </a:pPr>
            <a:r>
              <a:rPr lang="it" sz="1200"/>
              <a:t>I sistemi basati su gruppi in genere permettono di assegnare dei permessi ai singoli utenti, mentre quelli basati sul role-based access control non lo permettono, rendendo più semplice la gestione dei permessi.</a:t>
            </a:r>
            <a:endParaRPr sz="1200"/>
          </a:p>
          <a:p>
            <a:pPr indent="-304800" lvl="0" marL="457200" rtl="0" algn="l">
              <a:spcBef>
                <a:spcPts val="0"/>
              </a:spcBef>
              <a:spcAft>
                <a:spcPts val="0"/>
              </a:spcAft>
              <a:buSzPts val="1200"/>
              <a:buChar char="●"/>
            </a:pPr>
            <a:r>
              <a:rPr lang="it" sz="1200"/>
              <a:t>I role possono avere elementi dinamici, con permessi basati su orari </a:t>
            </a:r>
            <a:r>
              <a:rPr lang="it" sz="1200"/>
              <a:t>o turni</a:t>
            </a:r>
            <a:r>
              <a:rPr lang="it" sz="1200"/>
              <a:t> di lavoro.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913" name="Google Shape;913;p1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Role-based access control (RBAC)</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40"/>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RBAC sia un modello per il controllo degli accessi molto utilizzato, in alcuni casi non è possibile esprimere la politica degli accessi sulla base del ruolo assegnato. Ad esempio, se si volessero rendere disponibili degli endpoint dell’API solo in particolari momenti o se c’è un evento specifico.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gestire questi casi, è stato introdotta la politica basata su attributi, dove il controllo degli accessi è determinato dinamicamente per ogni request dell’API utilizzando collezioni di attributi raggruppate in quattro categorie:</a:t>
            </a:r>
            <a:endParaRPr sz="1200"/>
          </a:p>
          <a:p>
            <a:pPr indent="-304800" lvl="0" marL="457200" rtl="0" algn="l">
              <a:spcBef>
                <a:spcPts val="0"/>
              </a:spcBef>
              <a:spcAft>
                <a:spcPts val="0"/>
              </a:spcAft>
              <a:buSzPts val="1200"/>
              <a:buChar char="●"/>
            </a:pPr>
            <a:r>
              <a:rPr lang="it" sz="1200"/>
              <a:t>Attributi riferiti all’utente che sta effettuando la richiesta. Questo include lo username, i gruppi a cui </a:t>
            </a:r>
            <a:r>
              <a:rPr lang="it" sz="1200"/>
              <a:t>appartiene,</a:t>
            </a:r>
            <a:r>
              <a:rPr lang="it" sz="1200"/>
              <a:t> quando si è autenticato, come si è autenticato, ecc.</a:t>
            </a:r>
            <a:endParaRPr sz="1200"/>
          </a:p>
          <a:p>
            <a:pPr indent="-304800" lvl="0" marL="457200" rtl="0" algn="l">
              <a:spcBef>
                <a:spcPts val="0"/>
              </a:spcBef>
              <a:spcAft>
                <a:spcPts val="0"/>
              </a:spcAft>
              <a:buSzPts val="1200"/>
              <a:buChar char="●"/>
            </a:pPr>
            <a:r>
              <a:rPr lang="it" sz="1200"/>
              <a:t>Attributi riferiti alla risorsa o all’oggetto che viene letto, come ad esempio l’URI della risorsa oppure una qualche etichetta di sicurezza.</a:t>
            </a:r>
            <a:endParaRPr sz="1200"/>
          </a:p>
          <a:p>
            <a:pPr indent="-304800" lvl="0" marL="457200" rtl="0" algn="l">
              <a:spcBef>
                <a:spcPts val="0"/>
              </a:spcBef>
              <a:spcAft>
                <a:spcPts val="0"/>
              </a:spcAft>
              <a:buSzPts val="1200"/>
              <a:buChar char="●"/>
            </a:pPr>
            <a:r>
              <a:rPr lang="it" sz="1200"/>
              <a:t>Attributi riferiti all’azione che l’utente sta cercando di effettuare, come il metodo HTTP (post, get, ecc.).</a:t>
            </a:r>
            <a:endParaRPr sz="1200"/>
          </a:p>
          <a:p>
            <a:pPr indent="-304800" lvl="0" marL="457200" rtl="0" algn="l">
              <a:spcBef>
                <a:spcPts val="0"/>
              </a:spcBef>
              <a:spcAft>
                <a:spcPts val="0"/>
              </a:spcAft>
              <a:buSzPts val="1200"/>
              <a:buChar char="●"/>
            </a:pPr>
            <a:r>
              <a:rPr lang="it" sz="1200"/>
              <a:t>Attributi riferiti all’ambiente o al contesto in cui l’operazione si sta effettuando, come l’ora del giorno oppure la posizione dell’utente che sta effettuando l’azione.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Quando si implementa ABAC, tipicamente le decisioni sul controllo degli accessi sono </a:t>
            </a:r>
            <a:r>
              <a:rPr lang="it" sz="1200"/>
              <a:t>strutturate</a:t>
            </a:r>
            <a:r>
              <a:rPr lang="it" sz="1200"/>
              <a:t> come un insieme di regole indipendenti che descrivono se una request dovrebbe essere permessa o rifiutata. In generale, il modo più sicuro è di rifiutare tutte le richieste per cui non c’è un permesso esplicito nelle regole. </a:t>
            </a:r>
            <a:endParaRPr sz="1200"/>
          </a:p>
          <a:p>
            <a:pPr indent="0" lvl="0" marL="0" rtl="0" algn="l">
              <a:spcBef>
                <a:spcPts val="0"/>
              </a:spcBef>
              <a:spcAft>
                <a:spcPts val="0"/>
              </a:spcAft>
              <a:buNone/>
            </a:pPr>
            <a:r>
              <a:rPr lang="it" sz="1200">
                <a:solidFill>
                  <a:schemeClr val="accent3"/>
                </a:solidFill>
              </a:rPr>
              <a:t>In caso ci siano due o più regole conflittuali, preferire sempre quelle più restrittive.</a:t>
            </a:r>
            <a:endParaRPr sz="1200">
              <a:solidFill>
                <a:schemeClr val="accent3"/>
              </a:solidFill>
            </a:endParaRPr>
          </a:p>
        </p:txBody>
      </p:sp>
      <p:sp>
        <p:nvSpPr>
          <p:cNvPr id="919" name="Google Shape;919;p1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Attribute</a:t>
            </a:r>
            <a:r>
              <a:rPr lang="it"/>
              <a:t>-based access control (ABAC)</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41"/>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approccio diffuso allo sviluppo di ABAC è quello di centralizzare la definizione delle policy all’interno di un server separato che fornisce delle API REST per valutare gli accessi. Questo permette di centralizzare la politica degli accessi dell’organizzazione e permette di assicurarsi che ci sia un insieme di regole consistenti da applicare.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Questo approccio è strettamente collegato a </a:t>
            </a:r>
            <a:r>
              <a:rPr lang="it" sz="1200">
                <a:solidFill>
                  <a:schemeClr val="accent3"/>
                </a:solidFill>
              </a:rPr>
              <a:t>XACML</a:t>
            </a:r>
            <a:r>
              <a:rPr lang="it" sz="1200"/>
              <a:t>, acronimo di e</a:t>
            </a:r>
            <a:r>
              <a:rPr lang="it" sz="1200">
                <a:solidFill>
                  <a:schemeClr val="accent3"/>
                </a:solidFill>
              </a:rPr>
              <a:t>X</a:t>
            </a:r>
            <a:r>
              <a:rPr lang="it" sz="1200"/>
              <a:t>tensible </a:t>
            </a:r>
            <a:r>
              <a:rPr lang="it" sz="1200">
                <a:solidFill>
                  <a:schemeClr val="accent3"/>
                </a:solidFill>
              </a:rPr>
              <a:t>A</a:t>
            </a:r>
            <a:r>
              <a:rPr lang="it" sz="1200"/>
              <a:t>ccess-</a:t>
            </a:r>
            <a:r>
              <a:rPr lang="it" sz="1200">
                <a:solidFill>
                  <a:schemeClr val="accent3"/>
                </a:solidFill>
              </a:rPr>
              <a:t>C</a:t>
            </a:r>
            <a:r>
              <a:rPr lang="it" sz="1200"/>
              <a:t>ontrol </a:t>
            </a:r>
            <a:r>
              <a:rPr lang="it" sz="1200">
                <a:solidFill>
                  <a:schemeClr val="accent3"/>
                </a:solidFill>
              </a:rPr>
              <a:t>M</a:t>
            </a:r>
            <a:r>
              <a:rPr lang="it" sz="1200"/>
              <a:t>arkup </a:t>
            </a:r>
            <a:r>
              <a:rPr lang="it" sz="1200">
                <a:solidFill>
                  <a:schemeClr val="accent3"/>
                </a:solidFill>
              </a:rPr>
              <a:t>L</a:t>
            </a:r>
            <a:r>
              <a:rPr lang="it" sz="1200"/>
              <a:t>anguage, che è un linguaggio basato su XML per definire policy con un insieme avanzato di funzioni per il controllo di attributi e per combinare insieme diverse tipologie di decisioni.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quattro componenti principali di una reference architecture XACML sono:</a:t>
            </a:r>
            <a:endParaRPr sz="1200"/>
          </a:p>
          <a:p>
            <a:pPr indent="-304800" lvl="0" marL="457200" rtl="0" algn="l">
              <a:spcBef>
                <a:spcPts val="0"/>
              </a:spcBef>
              <a:spcAft>
                <a:spcPts val="0"/>
              </a:spcAft>
              <a:buSzPts val="1200"/>
              <a:buChar char="●"/>
            </a:pPr>
            <a:r>
              <a:rPr lang="it" sz="1200"/>
              <a:t>Un </a:t>
            </a:r>
            <a:r>
              <a:rPr lang="it" sz="1200">
                <a:solidFill>
                  <a:schemeClr val="accent3"/>
                </a:solidFill>
              </a:rPr>
              <a:t>Policy Enforcement Point</a:t>
            </a:r>
            <a:r>
              <a:rPr lang="it" sz="1200"/>
              <a:t> (</a:t>
            </a:r>
            <a:r>
              <a:rPr lang="it" sz="1200">
                <a:solidFill>
                  <a:schemeClr val="accent3"/>
                </a:solidFill>
              </a:rPr>
              <a:t>PEP</a:t>
            </a:r>
            <a:r>
              <a:rPr lang="it" sz="1200"/>
              <a:t>) che agisce come un agente per una determinata policy che intercetta le richieste ad un’API e rifiuta tutte le request che sono bloccate dalla policy.</a:t>
            </a:r>
            <a:endParaRPr sz="1200"/>
          </a:p>
          <a:p>
            <a:pPr indent="-304800" lvl="0" marL="457200" rtl="0" algn="l">
              <a:spcBef>
                <a:spcPts val="0"/>
              </a:spcBef>
              <a:spcAft>
                <a:spcPts val="0"/>
              </a:spcAft>
              <a:buSzPts val="1200"/>
              <a:buChar char="●"/>
            </a:pPr>
            <a:r>
              <a:rPr lang="it" sz="1200"/>
              <a:t>Il PEP interagisce con un </a:t>
            </a:r>
            <a:r>
              <a:rPr lang="it" sz="1200">
                <a:solidFill>
                  <a:schemeClr val="accent3"/>
                </a:solidFill>
              </a:rPr>
              <a:t>Policy Decision Point</a:t>
            </a:r>
            <a:r>
              <a:rPr lang="it" sz="1200"/>
              <a:t> (</a:t>
            </a:r>
            <a:r>
              <a:rPr lang="it" sz="1200">
                <a:solidFill>
                  <a:schemeClr val="accent3"/>
                </a:solidFill>
              </a:rPr>
              <a:t>PDP</a:t>
            </a:r>
            <a:r>
              <a:rPr lang="it" sz="1200"/>
              <a:t>) per determinare se una richiesta dovrebbe essere consentita.</a:t>
            </a:r>
            <a:endParaRPr sz="1200"/>
          </a:p>
          <a:p>
            <a:pPr indent="-304800" lvl="0" marL="457200" rtl="0" algn="l">
              <a:spcBef>
                <a:spcPts val="0"/>
              </a:spcBef>
              <a:spcAft>
                <a:spcPts val="0"/>
              </a:spcAft>
              <a:buSzPts val="1200"/>
              <a:buChar char="●"/>
            </a:pPr>
            <a:r>
              <a:rPr lang="it" sz="1200"/>
              <a:t>Un </a:t>
            </a:r>
            <a:r>
              <a:rPr lang="it" sz="1200">
                <a:solidFill>
                  <a:schemeClr val="accent3"/>
                </a:solidFill>
              </a:rPr>
              <a:t>Policy Information Point</a:t>
            </a:r>
            <a:r>
              <a:rPr lang="it" sz="1200"/>
              <a:t> (</a:t>
            </a:r>
            <a:r>
              <a:rPr lang="it" sz="1200">
                <a:solidFill>
                  <a:schemeClr val="accent3"/>
                </a:solidFill>
              </a:rPr>
              <a:t>PIP</a:t>
            </a:r>
            <a:r>
              <a:rPr lang="it" sz="1200"/>
              <a:t>) si occupa di recuperare i valori di attributi rilevanti da sorgenti di dati diverse (come un database locale oppure un servizio remoto).</a:t>
            </a:r>
            <a:endParaRPr sz="1200"/>
          </a:p>
          <a:p>
            <a:pPr indent="-304800" lvl="0" marL="457200" rtl="0" algn="l">
              <a:spcBef>
                <a:spcPts val="0"/>
              </a:spcBef>
              <a:spcAft>
                <a:spcPts val="0"/>
              </a:spcAft>
              <a:buSzPts val="1200"/>
              <a:buChar char="●"/>
            </a:pPr>
            <a:r>
              <a:rPr lang="it" sz="1200"/>
              <a:t>Un </a:t>
            </a:r>
            <a:r>
              <a:rPr lang="it" sz="1200">
                <a:solidFill>
                  <a:schemeClr val="accent3"/>
                </a:solidFill>
              </a:rPr>
              <a:t>Policy Administration Point</a:t>
            </a:r>
            <a:r>
              <a:rPr lang="it" sz="1200"/>
              <a:t> (</a:t>
            </a:r>
            <a:r>
              <a:rPr lang="it" sz="1200">
                <a:solidFill>
                  <a:schemeClr val="accent3"/>
                </a:solidFill>
              </a:rPr>
              <a:t>PAP</a:t>
            </a:r>
            <a:r>
              <a:rPr lang="it" sz="1200"/>
              <a:t>) fornisce un’interfaccia agli amministratori per definire e gestire le policy.</a:t>
            </a:r>
            <a:endParaRPr sz="1200"/>
          </a:p>
        </p:txBody>
      </p:sp>
      <p:sp>
        <p:nvSpPr>
          <p:cNvPr id="925" name="Google Shape;925;p1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ABAC e XACML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4294967295" type="body"/>
          </p:nvPr>
        </p:nvSpPr>
        <p:spPr>
          <a:xfrm>
            <a:off x="98250" y="677550"/>
            <a:ext cx="9005700" cy="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Con Postman possiamo creare una richiesta per aggiungere un nuovo utente: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39" name="Google Shape;139;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Aggiunta di una nuova persona con Postman</a:t>
            </a:r>
            <a:endParaRPr/>
          </a:p>
        </p:txBody>
      </p:sp>
      <p:pic>
        <p:nvPicPr>
          <p:cNvPr id="140" name="Google Shape;140;p25"/>
          <p:cNvPicPr preferRelativeResize="0"/>
          <p:nvPr/>
        </p:nvPicPr>
        <p:blipFill rotWithShape="1">
          <a:blip r:embed="rId3">
            <a:alphaModFix/>
          </a:blip>
          <a:srcRect b="0" l="0" r="0" t="0"/>
          <a:stretch/>
        </p:blipFill>
        <p:spPr>
          <a:xfrm>
            <a:off x="1603788" y="1007050"/>
            <a:ext cx="5936425" cy="4020424"/>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42"/>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 flessibilità di ABAC è sia un punto di forza che un punto di debolezza, in quanto è facile realizzare delle regole troppe complesse che non permettono di capire chi ha accesso a cosa.</a:t>
            </a:r>
            <a:endParaRPr sz="1200"/>
          </a:p>
          <a:p>
            <a:pPr indent="0" lvl="0" marL="0" rtl="0" algn="l">
              <a:spcBef>
                <a:spcPts val="0"/>
              </a:spcBef>
              <a:spcAft>
                <a:spcPts val="0"/>
              </a:spcAft>
              <a:buNone/>
            </a:pPr>
            <a:r>
              <a:rPr lang="it" sz="1200"/>
              <a:t>Ci sono organizzazioni dove le regole di policy sono nell’ordine delle migliaia, questo comporta che un piccolo cambiamento a delle regole può avere un impatto profondo e poco prevedibile e, inoltre, che è difficile comprendere a fondo come le regole si combinano tra di loro.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massimizzare i benefici di ABAC e limitare i possibili errori, è opportuno seguire alcuni principi:</a:t>
            </a:r>
            <a:endParaRPr sz="1200"/>
          </a:p>
          <a:p>
            <a:pPr indent="-304800" lvl="0" marL="457200" rtl="0" algn="l">
              <a:spcBef>
                <a:spcPts val="0"/>
              </a:spcBef>
              <a:spcAft>
                <a:spcPts val="0"/>
              </a:spcAft>
              <a:buSzPts val="1200"/>
              <a:buChar char="●"/>
            </a:pPr>
            <a:r>
              <a:rPr lang="it" sz="1200"/>
              <a:t>Inserire il livello di protezione ABAC sopra un livello basato su un sistema più semplice, tipo </a:t>
            </a:r>
            <a:r>
              <a:rPr lang="it" sz="1200" u="sng">
                <a:solidFill>
                  <a:schemeClr val="hlink"/>
                </a:solidFill>
                <a:hlinkClick action="ppaction://hlinksldjump" r:id="rId3"/>
              </a:rPr>
              <a:t>RBAC</a:t>
            </a:r>
            <a:r>
              <a:rPr lang="it" sz="1200"/>
              <a:t>. In questo modo, eventuali errori nelle regole ABAC non causeranno una perdita totale della sicurezza.</a:t>
            </a:r>
            <a:endParaRPr sz="1200"/>
          </a:p>
          <a:p>
            <a:pPr indent="-304800" lvl="0" marL="457200" rtl="0" algn="l">
              <a:spcBef>
                <a:spcPts val="0"/>
              </a:spcBef>
              <a:spcAft>
                <a:spcPts val="0"/>
              </a:spcAft>
              <a:buSzPts val="1200"/>
              <a:buChar char="●"/>
            </a:pPr>
            <a:r>
              <a:rPr lang="it" sz="1200"/>
              <a:t>Implementare dei test automatici per gli endpoint delle API in modo da conoscere velocemente se un cambio della policy ha come risultato l’accesso a entità non autorizzate. </a:t>
            </a:r>
            <a:endParaRPr sz="1200"/>
          </a:p>
          <a:p>
            <a:pPr indent="-304800" lvl="0" marL="457200" rtl="0" algn="l">
              <a:spcBef>
                <a:spcPts val="0"/>
              </a:spcBef>
              <a:spcAft>
                <a:spcPts val="0"/>
              </a:spcAft>
              <a:buSzPts val="1200"/>
              <a:buChar char="●"/>
            </a:pPr>
            <a:r>
              <a:rPr lang="it" sz="1200"/>
              <a:t>Assicurarsi che le policy di controllo degli accessi siano mantenute con un sistema di controllo di versione (tipo git), in modo che possano essere annullate facilmente se necessario.</a:t>
            </a:r>
            <a:endParaRPr sz="1200"/>
          </a:p>
          <a:p>
            <a:pPr indent="-304800" lvl="0" marL="457200" rtl="0" algn="l">
              <a:spcBef>
                <a:spcPts val="0"/>
              </a:spcBef>
              <a:spcAft>
                <a:spcPts val="0"/>
              </a:spcAft>
              <a:buSzPts val="1200"/>
              <a:buChar char="●"/>
            </a:pPr>
            <a:r>
              <a:rPr lang="it" sz="1200"/>
              <a:t>Considerare quali aspetti delle policy debbano essere centralizzate e quali debbano essere demandate alle singole API oppure a policy locali. Sebbene ci possa essere la tentazione di centralizzare tutto, questo potrebbe aggiungere un livello di complessità non necessario e rendere difficile effettuare cambi.</a:t>
            </a:r>
            <a:endParaRPr sz="1200"/>
          </a:p>
          <a:p>
            <a:pPr indent="-304800" lvl="0" marL="457200" rtl="0" algn="l">
              <a:spcBef>
                <a:spcPts val="0"/>
              </a:spcBef>
              <a:spcAft>
                <a:spcPts val="0"/>
              </a:spcAft>
              <a:buSzPts val="1200"/>
              <a:buChar char="●"/>
            </a:pPr>
            <a:r>
              <a:rPr lang="it" sz="1200"/>
              <a:t>Misurare spesso l’overhead nelle performance causato dalla valutazione delle policy ABAC.</a:t>
            </a:r>
            <a:endParaRPr sz="1200"/>
          </a:p>
        </p:txBody>
      </p:sp>
      <p:sp>
        <p:nvSpPr>
          <p:cNvPr id="931" name="Google Shape;931;p1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ABAC: pratiche consigliate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43"/>
          <p:cNvSpPr txBox="1"/>
          <p:nvPr>
            <p:ph type="title"/>
          </p:nvPr>
        </p:nvSpPr>
        <p:spPr>
          <a:xfrm>
            <a:off x="34150" y="1233175"/>
            <a:ext cx="4351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Capabilities</a:t>
            </a:r>
            <a:r>
              <a:rPr lang="it"/>
              <a:t>-based</a:t>
            </a:r>
            <a:endParaRPr/>
          </a:p>
          <a:p>
            <a:pPr indent="0" lvl="0" marL="0" rtl="0" algn="ctr">
              <a:spcBef>
                <a:spcPts val="0"/>
              </a:spcBef>
              <a:spcAft>
                <a:spcPts val="0"/>
              </a:spcAft>
              <a:buNone/>
            </a:pPr>
            <a:r>
              <a:rPr lang="it"/>
              <a:t>security</a:t>
            </a:r>
            <a:endParaRPr/>
          </a:p>
        </p:txBody>
      </p:sp>
      <p:sp>
        <p:nvSpPr>
          <p:cNvPr id="937" name="Google Shape;937;p14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Condividere risorse via </a:t>
            </a:r>
            <a:r>
              <a:rPr lang="it"/>
              <a:t>capability</a:t>
            </a:r>
            <a:r>
              <a:rPr lang="it"/>
              <a:t> URL</a:t>
            </a:r>
            <a:endParaRPr/>
          </a:p>
          <a:p>
            <a:pPr indent="-342900" lvl="0" marL="457200" rtl="0" algn="l">
              <a:spcBef>
                <a:spcPts val="0"/>
              </a:spcBef>
              <a:spcAft>
                <a:spcPts val="0"/>
              </a:spcAft>
              <a:buSzPts val="1800"/>
              <a:buChar char="●"/>
            </a:pPr>
            <a:r>
              <a:rPr lang="it"/>
              <a:t>Integrare capabilities con le API REST</a:t>
            </a:r>
            <a:endParaRPr/>
          </a:p>
          <a:p>
            <a:pPr indent="-342900" lvl="0" marL="457200" rtl="0" algn="l">
              <a:spcBef>
                <a:spcPts val="0"/>
              </a:spcBef>
              <a:spcAft>
                <a:spcPts val="0"/>
              </a:spcAft>
              <a:buSzPts val="1800"/>
              <a:buChar char="●"/>
            </a:pPr>
            <a:r>
              <a:rPr lang="it"/>
              <a:t>Rafforzare le capabilities con macaroons e contextual caveats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44"/>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alcuni casi gli identity-based access controls vanno in conflitto con altri principi generali di progettazione di API sicure.</a:t>
            </a:r>
            <a:endParaRPr sz="1200"/>
          </a:p>
          <a:p>
            <a:pPr indent="0" lvl="0" marL="0" rtl="0" algn="l">
              <a:spcBef>
                <a:spcPts val="0"/>
              </a:spcBef>
              <a:spcAft>
                <a:spcPts val="0"/>
              </a:spcAft>
              <a:buNone/>
            </a:pPr>
            <a:r>
              <a:rPr lang="it" sz="1200"/>
              <a:t>Ad esempio, immaginiamo un social network dove ogni utente ha un proprio spazio privato:</a:t>
            </a:r>
            <a:endParaRPr sz="1200"/>
          </a:p>
          <a:p>
            <a:pPr indent="-304800" lvl="0" marL="457200" rtl="0" algn="l">
              <a:spcBef>
                <a:spcPts val="0"/>
              </a:spcBef>
              <a:spcAft>
                <a:spcPts val="0"/>
              </a:spcAft>
              <a:buSzPts val="1200"/>
              <a:buChar char="●"/>
            </a:pPr>
            <a:r>
              <a:rPr lang="it" sz="1200"/>
              <a:t>Gli endpoint contenenti i post dei singoli utenti (es. /api/v1/users/mario/posts) sono gestiti tramite un identity based access control e di default sono visibili solo ad alcuni utenti selezionati (es. gli amici dell’utente).</a:t>
            </a:r>
            <a:endParaRPr sz="1200"/>
          </a:p>
          <a:p>
            <a:pPr indent="-304800" lvl="0" marL="457200" rtl="0" algn="l">
              <a:spcBef>
                <a:spcPts val="0"/>
              </a:spcBef>
              <a:spcAft>
                <a:spcPts val="0"/>
              </a:spcAft>
              <a:buSzPts val="1200"/>
              <a:buChar char="●"/>
            </a:pPr>
            <a:r>
              <a:rPr lang="it" sz="1200"/>
              <a:t>Supponiamo che:</a:t>
            </a:r>
            <a:endParaRPr sz="1200"/>
          </a:p>
          <a:p>
            <a:pPr indent="-304800" lvl="1" marL="914400" rtl="0" algn="l">
              <a:spcBef>
                <a:spcPts val="0"/>
              </a:spcBef>
              <a:spcAft>
                <a:spcPts val="0"/>
              </a:spcAft>
              <a:buSzPts val="1200"/>
              <a:buChar char="○"/>
            </a:pPr>
            <a:r>
              <a:rPr lang="it" sz="1200"/>
              <a:t>Un utente voglia condividere un post con un utenti che non sono nella lista degli utenti selezionati. </a:t>
            </a:r>
            <a:endParaRPr sz="1200"/>
          </a:p>
          <a:p>
            <a:pPr indent="-304800" lvl="1" marL="914400" rtl="0" algn="l">
              <a:spcBef>
                <a:spcPts val="0"/>
              </a:spcBef>
              <a:spcAft>
                <a:spcPts val="0"/>
              </a:spcAft>
              <a:buSzPts val="1200"/>
              <a:buChar char="○"/>
            </a:pPr>
            <a:r>
              <a:rPr lang="it" sz="1200"/>
              <a:t>Id</a:t>
            </a:r>
            <a:r>
              <a:rPr lang="it" sz="1200"/>
              <a:t>ealmente, l’utente vorrebbe copiare un link e condividerlo con questi utenti.</a:t>
            </a:r>
            <a:endParaRPr sz="1200"/>
          </a:p>
          <a:p>
            <a:pPr indent="-304800" lvl="1" marL="914400" rtl="0" algn="l">
              <a:spcBef>
                <a:spcPts val="0"/>
              </a:spcBef>
              <a:spcAft>
                <a:spcPts val="0"/>
              </a:spcAft>
              <a:buSzPts val="1200"/>
              <a:buChar char="○"/>
            </a:pPr>
            <a:r>
              <a:rPr lang="it" sz="1200"/>
              <a:t>Le policy di sicurezza dell’identity based access control vietano a questi utenti di accedere al contenuto. </a:t>
            </a:r>
            <a:endParaRPr sz="1200"/>
          </a:p>
          <a:p>
            <a:pPr indent="-304800" lvl="0" marL="457200" rtl="0" algn="l">
              <a:spcBef>
                <a:spcPts val="0"/>
              </a:spcBef>
              <a:spcAft>
                <a:spcPts val="0"/>
              </a:spcAft>
              <a:buSzPts val="1200"/>
              <a:buChar char="●"/>
            </a:pPr>
            <a:r>
              <a:rPr lang="it" sz="1200"/>
              <a:t>L’utente </a:t>
            </a:r>
            <a:r>
              <a:rPr lang="it" sz="1200"/>
              <a:t>ha due possibilità:</a:t>
            </a:r>
            <a:endParaRPr sz="1200"/>
          </a:p>
          <a:p>
            <a:pPr indent="-304800" lvl="1" marL="914400" rtl="0" algn="l">
              <a:spcBef>
                <a:spcPts val="0"/>
              </a:spcBef>
              <a:spcAft>
                <a:spcPts val="0"/>
              </a:spcAft>
              <a:buSzPts val="1200"/>
              <a:buChar char="○"/>
            </a:pPr>
            <a:r>
              <a:rPr lang="it" sz="1200"/>
              <a:t>Aggiungere questi utenti come amici, ma questo permetterebbe a questi utenti di vedere tutti i post anche quelli che l’utente non vuole condividere.</a:t>
            </a:r>
            <a:endParaRPr sz="1200"/>
          </a:p>
          <a:p>
            <a:pPr indent="-304800" lvl="1" marL="914400" rtl="0" algn="l">
              <a:spcBef>
                <a:spcPts val="0"/>
              </a:spcBef>
              <a:spcAft>
                <a:spcPts val="0"/>
              </a:spcAft>
              <a:buSzPts val="1200"/>
              <a:buChar char="○"/>
            </a:pPr>
            <a:r>
              <a:rPr lang="it" sz="1200"/>
              <a:t>Copiare e incollare il post in un sistema diverso e condividerlo con gli altri utenti.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Le persone tendono a condividere spesso delle risorse e a delegare l’accesso ad altri per raggiungere alcuni obiettivi specifici. Quindi, i meccanismi di sicurezza delle API devono prevedere soluzioni semplici e sicure per raggiungere questi obiettivi, altrimenti gli utenti troveranno dei modi non sicuri per farlo.</a:t>
            </a:r>
            <a:endParaRPr sz="1200"/>
          </a:p>
        </p:txBody>
      </p:sp>
      <p:sp>
        <p:nvSpPr>
          <p:cNvPr id="943" name="Google Shape;943;p1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Capability</a:t>
            </a:r>
            <a:r>
              <a:rPr lang="it"/>
              <a:t>-based security: motivazioni</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45"/>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capability è un riferimento non falsificabile a un oggetto o a un risorsa insieme a un insieme di permessi per accedere a questa risorsa.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Differenze tra capability-based e identity-based access control:</a:t>
            </a:r>
            <a:endParaRPr sz="1200"/>
          </a:p>
          <a:p>
            <a:pPr indent="-304800" lvl="0" marL="457200" rtl="0" algn="l">
              <a:spcBef>
                <a:spcPts val="0"/>
              </a:spcBef>
              <a:spcAft>
                <a:spcPts val="0"/>
              </a:spcAft>
              <a:buSzPts val="1200"/>
              <a:buChar char="●"/>
            </a:pPr>
            <a:r>
              <a:rPr lang="it" sz="1200"/>
              <a:t>Nelle capability-based l’accesso alle risorse è garantito da riferimenti non </a:t>
            </a:r>
            <a:r>
              <a:rPr lang="it" sz="1200"/>
              <a:t>falsificabili che danno anche l’autorità per accedere a quella risorsa, quindi è impossibile inviare una richiesta se non si possiede una capability per accedere alla risorsa stessa. Nell’approccio identity-based chiunque può provare ad accedere a una risorsa, ma il controllo degli accessi blocca le richieste non autorizzate.</a:t>
            </a:r>
            <a:endParaRPr sz="1200"/>
          </a:p>
          <a:p>
            <a:pPr indent="-304800" lvl="0" marL="457200" rtl="0" algn="l">
              <a:spcBef>
                <a:spcPts val="0"/>
              </a:spcBef>
              <a:spcAft>
                <a:spcPts val="0"/>
              </a:spcAft>
              <a:buSzPts val="1200"/>
              <a:buChar char="●"/>
            </a:pPr>
            <a:r>
              <a:rPr lang="it" sz="1200"/>
              <a:t>Le capability possono fornire un accesso più specifico a risorse individuali. Inoltre, è più semplice delegare una parte dell’autorizzazione a qualcun altro dandogli qualche capability piuttosto che dargli accesso a tutto l’account.</a:t>
            </a:r>
            <a:endParaRPr sz="1200"/>
          </a:p>
          <a:p>
            <a:pPr indent="-304800" lvl="0" marL="457200" rtl="0" algn="l">
              <a:spcBef>
                <a:spcPts val="0"/>
              </a:spcBef>
              <a:spcAft>
                <a:spcPts val="0"/>
              </a:spcAft>
              <a:buSzPts val="1200"/>
              <a:buChar char="●"/>
            </a:pPr>
            <a:r>
              <a:rPr lang="it" sz="1200"/>
              <a:t>La possibilità di condividere facilmente le capability può rendere più difficile capire chi ha accesso a quale risorsa.</a:t>
            </a:r>
            <a:endParaRPr sz="1200"/>
          </a:p>
          <a:p>
            <a:pPr indent="-304800" lvl="0" marL="457200" rtl="0" algn="l">
              <a:spcBef>
                <a:spcPts val="0"/>
              </a:spcBef>
              <a:spcAft>
                <a:spcPts val="0"/>
              </a:spcAft>
              <a:buSzPts val="1200"/>
              <a:buChar char="●"/>
            </a:pPr>
            <a:r>
              <a:rPr lang="it" sz="1200"/>
              <a:t>Molti dei sistemi che supportano le capability non permettono di revocare una capability dopo che è stata garantita. Quando la revoca è supportata, revocare una capability condivisa significa togliere l’accesso a più utenti di quanto possa essere voluto.</a:t>
            </a:r>
            <a:endParaRPr sz="1200"/>
          </a:p>
          <a:p>
            <a:pPr indent="0" lvl="0" marL="0" rtl="0" algn="l">
              <a:spcBef>
                <a:spcPts val="0"/>
              </a:spcBef>
              <a:spcAft>
                <a:spcPts val="0"/>
              </a:spcAft>
              <a:buNone/>
            </a:pPr>
            <a:r>
              <a:rPr lang="it" sz="1200"/>
              <a:t>Questi due ultimi punti sono tra le ragioni per cui la capability-based security è meno diffusa dell’identity-based security, sebbene i sistemi moderni per la gestione delle capability abbiano risolto queste tipologie di problemi.</a:t>
            </a:r>
            <a:r>
              <a:rPr lang="it" sz="1200"/>
              <a:t> </a:t>
            </a:r>
            <a:endParaRPr sz="1200"/>
          </a:p>
        </p:txBody>
      </p:sp>
      <p:sp>
        <p:nvSpPr>
          <p:cNvPr id="949" name="Google Shape;949;p1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Capability-based security: concetti di base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46"/>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 capability permettono di evitare attacchi di tipo</a:t>
            </a:r>
            <a:r>
              <a:rPr lang="it" sz="1200">
                <a:solidFill>
                  <a:schemeClr val="accent3"/>
                </a:solidFill>
              </a:rPr>
              <a:t> confused deputy</a:t>
            </a:r>
            <a:r>
              <a:rPr lang="it" sz="1200"/>
              <a:t>, cioè un attacco di questo tipo avviene quando un componente di un sistema con privilegi elevati può essere ingannato da un attaccante per fargli compiere operazioni che l’attaccante non potrebbe compiere. </a:t>
            </a:r>
            <a:r>
              <a:rPr lang="it" sz="1200" u="sng">
                <a:solidFill>
                  <a:schemeClr val="hlink"/>
                </a:solidFill>
                <a:hlinkClick action="ppaction://hlinksldjump" r:id="rId3"/>
              </a:rPr>
              <a:t>CSRF</a:t>
            </a:r>
            <a:r>
              <a:rPr lang="it" sz="1200"/>
              <a:t> è un esempio di questo tipo di attacco.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 caso di API REST le capability sono spesso </a:t>
            </a:r>
            <a:r>
              <a:rPr lang="it" sz="1200" u="sng">
                <a:solidFill>
                  <a:schemeClr val="accent5"/>
                </a:solidFill>
                <a:hlinkClick action="ppaction://hlinksldjump" r:id="rId4">
                  <a:extLst>
                    <a:ext uri="{A12FA001-AC4F-418D-AE19-62706E023703}">
                      <ahyp:hlinkClr val="tx"/>
                    </a:ext>
                  </a:extLst>
                </a:hlinkClick>
              </a:rPr>
              <a:t>URI</a:t>
            </a:r>
            <a:r>
              <a:rPr lang="it" sz="1200"/>
              <a:t>, visto che questo è il formato standard per identificare le risorse. Per codificare i capability token si</a:t>
            </a:r>
            <a:r>
              <a:rPr lang="it" sz="1200"/>
              <a:t> possono usare i formati dei token visti precedentemente, con alcune differenze:</a:t>
            </a:r>
            <a:endParaRPr sz="1200"/>
          </a:p>
          <a:p>
            <a:pPr indent="-304800" lvl="0" marL="457200" rtl="0" algn="l">
              <a:spcBef>
                <a:spcPts val="0"/>
              </a:spcBef>
              <a:spcAft>
                <a:spcPts val="0"/>
              </a:spcAft>
              <a:buSzPts val="1200"/>
              <a:buChar char="●"/>
            </a:pPr>
            <a:r>
              <a:rPr lang="it" sz="1200"/>
              <a:t>L’autenticazione basata su token si usa per comunicare l’identità di un utente e poi si usano meccanismi di controllo degli accessi per capire i permessi. Nel caso delle capability, i permessi sono già codificati all’interno del token e non si identifica l’utente.</a:t>
            </a:r>
            <a:endParaRPr sz="1200"/>
          </a:p>
          <a:p>
            <a:pPr indent="-304800" lvl="0" marL="457200" rtl="0" algn="l">
              <a:spcBef>
                <a:spcPts val="0"/>
              </a:spcBef>
              <a:spcAft>
                <a:spcPts val="0"/>
              </a:spcAft>
              <a:buSzPts val="1200"/>
              <a:buChar char="●"/>
            </a:pPr>
            <a:r>
              <a:rPr lang="it" sz="1200"/>
              <a:t>I token generati per l’autenticazione sono progettati per rendere possibile l’accesso a molte risorse di una singola API, quindi non hanno un legame con una risorsa specifica. Viceversa, una capability è associata a una risorsa e può essere usata per accedere a quella risorsa. Se si vuole rendere possibile l’accesso a più risorse si devono usare capability diverse.</a:t>
            </a:r>
            <a:endParaRPr sz="1200"/>
          </a:p>
          <a:p>
            <a:pPr indent="-304800" lvl="0" marL="457200" rtl="0" algn="l">
              <a:spcBef>
                <a:spcPts val="0"/>
              </a:spcBef>
              <a:spcAft>
                <a:spcPts val="0"/>
              </a:spcAft>
              <a:buSzPts val="1200"/>
              <a:buChar char="●"/>
            </a:pPr>
            <a:r>
              <a:rPr lang="it" sz="1200"/>
              <a:t>I token generati per l’autenticazione hanno spesso una durata breve visto che permettono un accesso ampio all’account dell’utente. Viceversa, le capability possono essere di lunga durata perché c’è meno spazio per abusi.</a:t>
            </a:r>
            <a:endParaRPr sz="1200"/>
          </a:p>
          <a:p>
            <a:pPr indent="0" lvl="0" marL="0" rtl="0" algn="l">
              <a:spcBef>
                <a:spcPts val="0"/>
              </a:spcBef>
              <a:spcAft>
                <a:spcPts val="0"/>
              </a:spcAft>
              <a:buNone/>
            </a:pPr>
            <a:r>
              <a:rPr lang="it" sz="1200"/>
              <a:t>Una capability rappresentata da un URI è spesso definita capability URI, ed è un URI che identifica la risorsa e che comunica un insieme di permessi per accedere a questa risorsa. Tipicamente codifica all’interno della struttura dell’URI un token non indovinabile.</a:t>
            </a:r>
            <a:endParaRPr sz="1200"/>
          </a:p>
        </p:txBody>
      </p:sp>
      <p:sp>
        <p:nvSpPr>
          <p:cNvPr id="955" name="Google Shape;955;p1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Capability e REST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47"/>
          <p:cNvSpPr txBox="1"/>
          <p:nvPr>
            <p:ph idx="4294967295" type="body"/>
          </p:nvPr>
        </p:nvSpPr>
        <p:spPr>
          <a:xfrm>
            <a:off x="22050" y="601350"/>
            <a:ext cx="89373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creare una capability URI si può combinare un URI normale con un security token:</a:t>
            </a:r>
            <a:endParaRPr sz="1200"/>
          </a:p>
          <a:p>
            <a:pPr indent="-304800" lvl="0" marL="457200" rtl="0" algn="l">
              <a:spcBef>
                <a:spcPts val="0"/>
              </a:spcBef>
              <a:spcAft>
                <a:spcPts val="0"/>
              </a:spcAft>
              <a:buSzPts val="1200"/>
              <a:buChar char="●"/>
            </a:pPr>
            <a:r>
              <a:rPr lang="it" sz="1200"/>
              <a:t>Nel resource path: </a:t>
            </a:r>
            <a:r>
              <a:rPr lang="it" sz="1200" u="sng">
                <a:solidFill>
                  <a:schemeClr val="hlink"/>
                </a:solidFill>
                <a:hlinkClick r:id="rId3"/>
              </a:rPr>
              <a:t>https://myapi.unical.it/api/v1/resource/token</a:t>
            </a:r>
            <a:endParaRPr sz="1200"/>
          </a:p>
          <a:p>
            <a:pPr indent="-304800" lvl="1" marL="914400" rtl="0" algn="l">
              <a:spcBef>
                <a:spcPts val="0"/>
              </a:spcBef>
              <a:spcAft>
                <a:spcPts val="0"/>
              </a:spcAft>
              <a:buSzPts val="1200"/>
              <a:buChar char="○"/>
            </a:pPr>
            <a:r>
              <a:rPr lang="it" sz="1200"/>
              <a:t>Esempio, la risorsa con il materiale didattico del corso è codificata così da google </a:t>
            </a:r>
            <a:r>
              <a:rPr lang="it" sz="1200" u="sng">
                <a:solidFill>
                  <a:schemeClr val="accent5"/>
                </a:solidFill>
                <a:hlinkClick r:id="rId4">
                  <a:extLst>
                    <a:ext uri="{A12FA001-AC4F-418D-AE19-62706E023703}">
                      <ahyp:hlinkClr val="tx"/>
                    </a:ext>
                  </a:extLst>
                </a:hlinkClick>
              </a:rPr>
              <a:t>https://drive.google.com/drive/folders/1Q-RfNY6tQ1ysC-lvBgd1MUJeI1MsmjJU?usp=sharing</a:t>
            </a:r>
            <a:endParaRPr sz="1200"/>
          </a:p>
          <a:p>
            <a:pPr indent="-304800" lvl="0" marL="457200" rtl="0" algn="l">
              <a:spcBef>
                <a:spcPts val="0"/>
              </a:spcBef>
              <a:spcAft>
                <a:spcPts val="0"/>
              </a:spcAft>
              <a:buSzPts val="1200"/>
              <a:buChar char="●"/>
            </a:pPr>
            <a:r>
              <a:rPr lang="it" sz="1200"/>
              <a:t>Come parametro della query: </a:t>
            </a:r>
            <a:r>
              <a:rPr lang="it" sz="1200" u="sng">
                <a:solidFill>
                  <a:schemeClr val="accent5"/>
                </a:solidFill>
                <a:hlinkClick r:id="rId5">
                  <a:extLst>
                    <a:ext uri="{A12FA001-AC4F-418D-AE19-62706E023703}">
                      <ahyp:hlinkClr val="tx"/>
                    </a:ext>
                  </a:extLst>
                </a:hlinkClick>
              </a:rPr>
              <a:t>https://myapi.unical.it/api/v1/resource?token=…</a:t>
            </a:r>
            <a:endParaRPr sz="1200"/>
          </a:p>
          <a:p>
            <a:pPr indent="-304800" lvl="1" marL="914400" rtl="0" algn="l">
              <a:spcBef>
                <a:spcPts val="0"/>
              </a:spcBef>
              <a:spcAft>
                <a:spcPts val="0"/>
              </a:spcAft>
              <a:buSzPts val="1200"/>
              <a:buChar char="○"/>
            </a:pPr>
            <a:r>
              <a:rPr lang="it" sz="1200"/>
              <a:t>Questo è il modo classico di utilizzarlo quando il token è </a:t>
            </a:r>
            <a:r>
              <a:rPr lang="it" sz="1200" u="sng">
                <a:solidFill>
                  <a:schemeClr val="hlink"/>
                </a:solidFill>
                <a:hlinkClick action="ppaction://hlinksldjump" r:id="rId6"/>
              </a:rPr>
              <a:t>OAuth2</a:t>
            </a:r>
            <a:r>
              <a:rPr lang="it" sz="1200"/>
              <a:t>, usando come parametro il nome access_token. In questo modo non sono necessari cambi alle risorse esistenti.</a:t>
            </a:r>
            <a:endParaRPr sz="1200"/>
          </a:p>
          <a:p>
            <a:pPr indent="-304800" lvl="0" marL="457200" rtl="0" algn="l">
              <a:spcBef>
                <a:spcPts val="0"/>
              </a:spcBef>
              <a:spcAft>
                <a:spcPts val="0"/>
              </a:spcAft>
              <a:buSzPts val="1200"/>
              <a:buChar char="●"/>
            </a:pPr>
            <a:r>
              <a:rPr lang="it" sz="1200"/>
              <a:t>Codificato all’interno del componente userinfo: </a:t>
            </a:r>
            <a:r>
              <a:rPr lang="it" sz="1200" u="sng">
                <a:solidFill>
                  <a:schemeClr val="accent5"/>
                </a:solidFill>
                <a:hlinkClick r:id="rId7">
                  <a:extLst>
                    <a:ext uri="{A12FA001-AC4F-418D-AE19-62706E023703}">
                      <ahyp:hlinkClr val="tx"/>
                    </a:ext>
                  </a:extLst>
                </a:hlinkClick>
              </a:rPr>
              <a:t>https://token@myapi.unical.it/api/v1/resource/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primi due approcci hanno delle debolezze implicite:</a:t>
            </a:r>
            <a:endParaRPr sz="1200"/>
          </a:p>
          <a:p>
            <a:pPr indent="-304800" lvl="0" marL="457200" rtl="0" algn="l">
              <a:spcBef>
                <a:spcPts val="0"/>
              </a:spcBef>
              <a:spcAft>
                <a:spcPts val="0"/>
              </a:spcAft>
              <a:buSzPts val="1200"/>
              <a:buChar char="●"/>
            </a:pPr>
            <a:r>
              <a:rPr lang="it" sz="1200"/>
              <a:t>Spesso i path e i parametri della query sono loggati dai server web e dai proxy, questo significa che la capability è disponibile a chiunque abbia accesso ai log. Usare TLS permette ai proxy di vedere gli URI, ma una richiesta potrebbe sempre passare da server non criptati.</a:t>
            </a:r>
            <a:endParaRPr sz="1200"/>
          </a:p>
          <a:p>
            <a:pPr indent="-304800" lvl="0" marL="457200" rtl="0" algn="l">
              <a:spcBef>
                <a:spcPts val="0"/>
              </a:spcBef>
              <a:spcAft>
                <a:spcPts val="0"/>
              </a:spcAft>
              <a:buSzPts val="1200"/>
              <a:buChar char="●"/>
            </a:pPr>
            <a:r>
              <a:rPr lang="it" sz="1200"/>
              <a:t>L’URI potrebbe essere visibile a terze parti attraverso l’HTTP Referer header. Per prevenire si può usare il Referrer-Policy header e l’attributo rel=”noreferrer”sui link per prevenire questo problema.</a:t>
            </a:r>
            <a:endParaRPr sz="1200"/>
          </a:p>
          <a:p>
            <a:pPr indent="-304800" lvl="0" marL="457200" rtl="0" algn="l">
              <a:spcBef>
                <a:spcPts val="0"/>
              </a:spcBef>
              <a:spcAft>
                <a:spcPts val="0"/>
              </a:spcAft>
              <a:buSzPts val="1200"/>
              <a:buChar char="●"/>
            </a:pPr>
            <a:r>
              <a:rPr lang="it" sz="1200"/>
              <a:t>Gli URI usati nei browser web potrebbero essere accessibili ad altri utenti guardando la cronologia.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Tuttavia, nel caso delle API REST queste problematiche non sono un problema perché l’header Referrer viene creato dal browser quando un utente naviga tra diverse pagine, quindi non si applica ad API REST che rispondono con un formato JSON, visto che non sono direttamente mostrate come pagine.</a:t>
            </a:r>
            <a:br>
              <a:rPr lang="it" sz="1200"/>
            </a:br>
            <a:r>
              <a:rPr lang="it" sz="1200"/>
              <a:t>Allo stesso modo, gli utenti non navigano direttamente usando gli endpoint, quindi l’URI non viene memorizzato nella cronologia.</a:t>
            </a:r>
            <a:endParaRPr sz="1200"/>
          </a:p>
        </p:txBody>
      </p:sp>
      <p:sp>
        <p:nvSpPr>
          <p:cNvPr id="961" name="Google Shape;961;p1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Capability URI: esempi</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48"/>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implementare una capability con query parameter si può usare un approccio simile a quello visto precedentemente con la classe </a:t>
            </a:r>
            <a:r>
              <a:rPr lang="it" sz="1200" u="sng">
                <a:solidFill>
                  <a:schemeClr val="hlink"/>
                </a:solidFill>
                <a:latin typeface="Courier New"/>
                <a:ea typeface="Courier New"/>
                <a:cs typeface="Courier New"/>
                <a:sym typeface="Courier New"/>
                <a:hlinkClick action="ppaction://hlinksldjump" r:id="rId3"/>
              </a:rPr>
              <a:t>TokenStore</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L’idea è quella di codificare il path della risorsa e i permessi all’interno dei claim, lasciando vuoto il campo username (visto che una capability non è legata a un utente specifico).</a:t>
            </a:r>
            <a:endParaRPr sz="1200"/>
          </a:p>
          <a:p>
            <a:pPr indent="0" lvl="0" marL="0" rtl="0" algn="l">
              <a:spcBef>
                <a:spcPts val="0"/>
              </a:spcBef>
              <a:spcAft>
                <a:spcPts val="0"/>
              </a:spcAft>
              <a:buNone/>
            </a:pPr>
            <a:r>
              <a:rPr lang="it" sz="1200"/>
              <a:t>Successivamente, chi effettua una richiesta può aggiungere il token come query parameter:</a:t>
            </a:r>
            <a:endParaRPr sz="1200"/>
          </a:p>
          <a:p>
            <a:pPr indent="0" lvl="0" marL="0" rtl="0" algn="l">
              <a:spcBef>
                <a:spcPts val="0"/>
              </a:spcBef>
              <a:spcAft>
                <a:spcPts val="0"/>
              </a:spcAft>
              <a:buNone/>
            </a:pPr>
            <a:r>
              <a:rPr lang="it" sz="1200"/>
              <a:t>Esempio: </a:t>
            </a:r>
            <a:r>
              <a:rPr lang="it" sz="1200" u="sng">
                <a:solidFill>
                  <a:schemeClr val="accent5"/>
                </a:solidFill>
                <a:hlinkClick r:id="rId4">
                  <a:extLst>
                    <a:ext uri="{A12FA001-AC4F-418D-AE19-62706E023703}">
                      <ahyp:hlinkClr val="tx"/>
                    </a:ext>
                  </a:extLst>
                </a:hlinkClick>
              </a:rPr>
              <a:t>https://myapi.unical.it/api/v1/resource?access_token=my_generated_token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Nella classe </a:t>
            </a:r>
            <a:r>
              <a:rPr lang="it" sz="1200" u="sng">
                <a:solidFill>
                  <a:schemeClr val="accent5"/>
                </a:solidFill>
                <a:latin typeface="Courier New"/>
                <a:ea typeface="Courier New"/>
                <a:cs typeface="Courier New"/>
                <a:sym typeface="Courier New"/>
                <a:hlinkClick action="ppaction://hlinksldjump" r:id="rId5">
                  <a:extLst>
                    <a:ext uri="{A12FA001-AC4F-418D-AE19-62706E023703}">
                      <ahyp:hlinkClr val="tx"/>
                    </a:ext>
                  </a:extLst>
                </a:hlinkClick>
              </a:rPr>
              <a:t>TokenStore</a:t>
            </a:r>
            <a:r>
              <a:rPr lang="it" sz="1200"/>
              <a:t> il token creato ha una durata di 24 ore. Nel caso delle capability si possono creare sia token a lunga durata e sia token a breve durata, quindi una modifica opportuna è di permettere all’utente di specificare la durata del token in base alle proprie esigenze (es. come parametro del metodo </a:t>
            </a:r>
            <a:r>
              <a:rPr lang="it" sz="1200">
                <a:latin typeface="Courier New"/>
                <a:ea typeface="Courier New"/>
                <a:cs typeface="Courier New"/>
                <a:sym typeface="Courier New"/>
              </a:rPr>
              <a:t>createToken</a:t>
            </a:r>
            <a:r>
              <a:rPr lang="it" sz="1200"/>
              <a:t>).</a:t>
            </a:r>
            <a:endParaRPr sz="1200"/>
          </a:p>
          <a:p>
            <a:pPr indent="0" lvl="0" marL="0" rtl="0" algn="l">
              <a:spcBef>
                <a:spcPts val="0"/>
              </a:spcBef>
              <a:spcAft>
                <a:spcPts val="0"/>
              </a:spcAft>
              <a:buNone/>
            </a:pPr>
            <a:r>
              <a:rPr lang="it" sz="1200"/>
              <a:t>All’interno dei capability URI si possono specificare i diversi livelli di accesso (read, create, delete,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capability URI possono essere inseriti all’interno degli </a:t>
            </a:r>
            <a:r>
              <a:rPr lang="it" sz="1200" u="sng">
                <a:solidFill>
                  <a:schemeClr val="hlink"/>
                </a:solidFill>
                <a:hlinkClick action="ppaction://hlinksldjump" r:id="rId6"/>
              </a:rPr>
              <a:t>HATEOAS</a:t>
            </a:r>
            <a:r>
              <a:rPr lang="it" sz="1200"/>
              <a:t>, in modo che il client possa navigare in modo sicuro da una risorsa all’altra senza bisogno di creare gli URI.</a:t>
            </a:r>
            <a:endParaRPr sz="1200"/>
          </a:p>
        </p:txBody>
      </p:sp>
      <p:sp>
        <p:nvSpPr>
          <p:cNvPr id="967" name="Google Shape;967;p1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Capability URI e query parameter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49"/>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L’accesso alle API sono autorizzate usando i capability token, che sono riferiti a una risorsa individuale e non sono legati a nessun utente. Tuttavia, qualche API call potrebbe ancora richiedere l’autenticazione dell’utente:</a:t>
            </a:r>
            <a:endParaRPr sz="1200"/>
          </a:p>
          <a:p>
            <a:pPr indent="-304800" lvl="0" marL="457200" rtl="0" algn="l">
              <a:spcBef>
                <a:spcPts val="0"/>
              </a:spcBef>
              <a:spcAft>
                <a:spcPts val="0"/>
              </a:spcAft>
              <a:buSzPts val="1200"/>
              <a:buChar char="●"/>
            </a:pPr>
            <a:r>
              <a:rPr lang="it" sz="1200"/>
              <a:t>Nel caso di modifiche sensibili (es. la creazione di un nuovo elemento o la rimozione di un elemento esistente). </a:t>
            </a:r>
            <a:r>
              <a:rPr lang="it" sz="1200"/>
              <a:t>Altrimenti, chiunque con un capability URI potrebbe creare elementi per impersonare l’utente legittimo.</a:t>
            </a:r>
            <a:endParaRPr sz="1200"/>
          </a:p>
          <a:p>
            <a:pPr indent="-304800" lvl="0" marL="457200" rtl="0" algn="l">
              <a:spcBef>
                <a:spcPts val="0"/>
              </a:spcBef>
              <a:spcAft>
                <a:spcPts val="0"/>
              </a:spcAft>
              <a:buSzPts val="1200"/>
              <a:buChar char="●"/>
            </a:pPr>
            <a:r>
              <a:rPr lang="it" sz="1200"/>
              <a:t>Per motivi di </a:t>
            </a:r>
            <a:r>
              <a:rPr lang="it" sz="1200" u="sng">
                <a:solidFill>
                  <a:schemeClr val="hlink"/>
                </a:solidFill>
                <a:hlinkClick action="ppaction://hlinksldjump" r:id="rId3"/>
              </a:rPr>
              <a:t>accountability</a:t>
            </a:r>
            <a:r>
              <a:rPr lang="it" sz="1200"/>
              <a:t>, cioè capire chi ha fatto cosa</a:t>
            </a:r>
            <a:r>
              <a:rPr lang="it" sz="1200"/>
              <a:t> e p</a:t>
            </a:r>
            <a:r>
              <a:rPr lang="it" sz="1200"/>
              <a:t>er l’</a:t>
            </a:r>
            <a:r>
              <a:rPr lang="it" sz="1200" u="sng">
                <a:solidFill>
                  <a:schemeClr val="hlink"/>
                </a:solidFill>
                <a:hlinkClick action="ppaction://hlinksldjump" r:id="rId4"/>
              </a:rPr>
              <a:t>audit logging</a:t>
            </a:r>
            <a:r>
              <a:rPr lang="it" sz="1200"/>
              <a:t>. </a:t>
            </a:r>
            <a:endParaRPr sz="1200"/>
          </a:p>
          <a:p>
            <a:pPr indent="-304800" lvl="0" marL="457200" rtl="0" algn="l">
              <a:spcBef>
                <a:spcPts val="0"/>
              </a:spcBef>
              <a:spcAft>
                <a:spcPts val="0"/>
              </a:spcAft>
              <a:buSzPts val="1200"/>
              <a:buChar char="●"/>
            </a:pPr>
            <a:r>
              <a:rPr lang="it" sz="1200"/>
              <a:t>Per implementare alcuni controlli particolari. Ad esempio, Google Drive permette di condividere una cartella usando i capability URI ma questo accesso può essere limitato agli utenti che fanno parte di un’organizzazione (es. tutti gli utenti unical). Per accedere alla cartella, l’utente deve avere sia il link e sia essere loggato con un account Google legato all’organizzazione.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comunicare l’identità in un capability-based system si può:</a:t>
            </a:r>
            <a:endParaRPr sz="1200"/>
          </a:p>
          <a:p>
            <a:pPr indent="-304800" lvl="0" marL="457200" rtl="0" algn="l">
              <a:spcBef>
                <a:spcPts val="0"/>
              </a:spcBef>
              <a:spcAft>
                <a:spcPts val="0"/>
              </a:spcAft>
              <a:buSzPts val="1200"/>
              <a:buChar char="●"/>
            </a:pPr>
            <a:r>
              <a:rPr lang="it" sz="1200"/>
              <a:t>Associare uno username e altri claim sull’identità con ogni capability token o altri check </a:t>
            </a:r>
            <a:r>
              <a:rPr lang="it" sz="1200"/>
              <a:t>addizionali.</a:t>
            </a:r>
            <a:r>
              <a:rPr lang="it" sz="1200"/>
              <a:t> Il problema principale è che condividere questo capability token rende possibile impersonare l’utente a cui si riferisce. Tuttavia, può essere utile nel caso di token con breve durata che sono specifici per un singolo utente. Es. il link per resettare la password mandato per email.</a:t>
            </a:r>
            <a:endParaRPr sz="1200"/>
          </a:p>
          <a:p>
            <a:pPr indent="-304800" lvl="0" marL="457200" rtl="0" algn="l">
              <a:spcBef>
                <a:spcPts val="0"/>
              </a:spcBef>
              <a:spcAft>
                <a:spcPts val="0"/>
              </a:spcAft>
              <a:buSzPts val="1200"/>
              <a:buChar char="●"/>
            </a:pPr>
            <a:r>
              <a:rPr lang="it" sz="1200"/>
              <a:t>Si può usare un meccanismo di autenticazione tradizionale in aggiunta al capability token. In questo caso, il meccanismo di autenticazione viene usato solo per controllare i check aggiuntivi e/o per il logging, non per valutare cosa l’utente può fare.</a:t>
            </a:r>
            <a:endParaRPr sz="1200"/>
          </a:p>
        </p:txBody>
      </p:sp>
      <p:sp>
        <p:nvSpPr>
          <p:cNvPr id="973" name="Google Shape;973;p1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Combinare le capability con identity</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50"/>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 capability token sono vulnerabili ai furti. Se viene rubato un capability URI con alti privilegi (es. permesso di effettuare delete) può essere usato da chiunque per compiere operazioni dannose.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 possibilità per limitare questo problema è di associare i capability token a un utente autenticato ed evitare che venga usato da altri. Tuttavia, questo ha lo svantaggio di annullare uno dei benefici dei capability URI, cioè quello di essere condivisi facilmente, quindi andrebbe usato quando è necessario per rafforzare la sicurezza globale delle API.</a:t>
            </a:r>
            <a:endParaRPr sz="1200"/>
          </a:p>
        </p:txBody>
      </p:sp>
      <p:sp>
        <p:nvSpPr>
          <p:cNvPr id="979" name="Google Shape;979;p15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Rafforzare i capability URI</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51"/>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a:t>
            </a:r>
            <a:r>
              <a:rPr lang="it" sz="1200">
                <a:solidFill>
                  <a:schemeClr val="accent3"/>
                </a:solidFill>
              </a:rPr>
              <a:t>macaroon</a:t>
            </a:r>
            <a:r>
              <a:rPr lang="it" sz="1200"/>
              <a:t> è un tipo di token crittografico che può essere utilizzato per rappresentare capability e altri authorization grant. Chiunque può aggiungere nuove limitazioni a un macaroon per restringere il suo campo di utilizzo.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L’idea alla base è che i capability URI permettono agli utenti di condividere facilmente l’accesso alle loro risorse, anche specificando nel dettaglio esattamente cosa condividere e con quali privilegi. Tuttavia, la granularità dei capability URI spesso non è abbastanza per il modo in cui gli utenti vogliono condividere le risorse. Per esempio, se un utente volesse condividere pubblicamente tutti i post su un social network precedenti a una certa data, probabilmente sarebbe difficile creare un capability URI che supporti questa esigenza.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macaroon risolvono queste esigenze perché permettono a chiunque di aggiungere delle restrizioni. Per esempio, l’utente potrebbe permettere l’accesso ai suoi post e aggiungere la limitazione che il post deve essere antecedente una certa data.</a:t>
            </a:r>
            <a:endParaRPr sz="1200"/>
          </a:p>
          <a:p>
            <a:pPr indent="0" lvl="0" marL="0" rtl="0" algn="l">
              <a:spcBef>
                <a:spcPts val="0"/>
              </a:spcBef>
              <a:spcAft>
                <a:spcPts val="0"/>
              </a:spcAft>
              <a:buNone/>
            </a:pPr>
            <a:r>
              <a:rPr lang="it" sz="1200"/>
              <a:t>Uno dei benefici dei macaroon è che chiunque può aggiungere una limitazione senza bisogno di effettuare una call all’API o avere accesso a una chiave segreta. Una volta che la limitazione è aggiunta non può essere più rimossa.</a:t>
            </a:r>
            <a:endParaRPr sz="1200"/>
          </a:p>
          <a:p>
            <a:pPr indent="0" lvl="0" marL="0" rtl="0" algn="l">
              <a:spcBef>
                <a:spcPts val="0"/>
              </a:spcBef>
              <a:spcAft>
                <a:spcPts val="0"/>
              </a:spcAft>
              <a:buNone/>
            </a:pPr>
            <a:r>
              <a:rPr lang="it" sz="1200">
                <a:solidFill>
                  <a:schemeClr val="accent3"/>
                </a:solidFill>
              </a:rPr>
              <a:t>Nota</a:t>
            </a:r>
            <a:r>
              <a:rPr lang="it" sz="1200"/>
              <a:t>: siccome chiunque può aggiungere nuove limitazioni, è importante che limitazioni siano restrittive, ciò che riducono il modo in cui il token è utilizzato, non si dovrebbero mai utilizzare le limitazioni per aggiungere nuovi accessi.</a:t>
            </a:r>
            <a:endParaRPr sz="1200"/>
          </a:p>
        </p:txBody>
      </p:sp>
      <p:sp>
        <p:nvSpPr>
          <p:cNvPr id="985" name="Google Shape;985;p1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Macaroons: token con limitazioni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4294967295" type="body"/>
          </p:nvPr>
        </p:nvSpPr>
        <p:spPr>
          <a:xfrm>
            <a:off x="98250" y="677550"/>
            <a:ext cx="9005700" cy="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In modo simile possiamo leggere tutti i dati:</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46" name="Google Shape;146;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Lettura di tutte le persone con Postman</a:t>
            </a:r>
            <a:endParaRPr/>
          </a:p>
        </p:txBody>
      </p:sp>
      <p:pic>
        <p:nvPicPr>
          <p:cNvPr id="147" name="Google Shape;147;p26"/>
          <p:cNvPicPr preferRelativeResize="0"/>
          <p:nvPr/>
        </p:nvPicPr>
        <p:blipFill rotWithShape="1">
          <a:blip r:embed="rId3">
            <a:alphaModFix/>
          </a:blip>
          <a:srcRect b="0" l="0" r="0" t="0"/>
          <a:stretch/>
        </p:blipFill>
        <p:spPr>
          <a:xfrm>
            <a:off x="1603788" y="1007050"/>
            <a:ext cx="5936425" cy="4020424"/>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52"/>
          <p:cNvSpPr txBox="1"/>
          <p:nvPr>
            <p:ph idx="4294967295" type="body"/>
          </p:nvPr>
        </p:nvSpPr>
        <p:spPr>
          <a:xfrm>
            <a:off x="65850" y="677550"/>
            <a:ext cx="8917200" cy="223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Macaroons usa tag </a:t>
            </a:r>
            <a:r>
              <a:rPr lang="it" sz="1200" u="sng">
                <a:solidFill>
                  <a:schemeClr val="hlink"/>
                </a:solidFill>
                <a:hlinkClick action="ppaction://hlinksldjump" r:id="rId3"/>
              </a:rPr>
              <a:t>HMAC-SHA256</a:t>
            </a:r>
            <a:r>
              <a:rPr lang="it" sz="1200"/>
              <a:t> per proteggere l’integrità del token e tutte le limitazioni.</a:t>
            </a:r>
            <a:endParaRPr sz="1200"/>
          </a:p>
          <a:p>
            <a:pPr indent="-304800" lvl="0" marL="457200" rtl="0" algn="l">
              <a:spcBef>
                <a:spcPts val="0"/>
              </a:spcBef>
              <a:spcAft>
                <a:spcPts val="0"/>
              </a:spcAft>
              <a:buSzPts val="1200"/>
              <a:buChar char="●"/>
            </a:pPr>
            <a:r>
              <a:rPr lang="it" sz="1200"/>
              <a:t>Per fare in modo che chiunque possa aggiungere nuove limitazioni al macaroon, anche se non conoscono la chiave segreta, si usa una proprietà di HMAC, cioè che l’authentication tag restituito dall’HMAC può essere usato come chiave per firmare un nuovo messaggio con HMAC.</a:t>
            </a:r>
            <a:endParaRPr sz="1200"/>
          </a:p>
          <a:p>
            <a:pPr indent="-304800" lvl="0" marL="457200" rtl="0" algn="l">
              <a:spcBef>
                <a:spcPts val="0"/>
              </a:spcBef>
              <a:spcAft>
                <a:spcPts val="0"/>
              </a:spcAft>
              <a:buSzPts val="1200"/>
              <a:buChar char="●"/>
            </a:pPr>
            <a:r>
              <a:rPr lang="it" sz="1200"/>
              <a:t>Quando si aggiunge una nuova limitazione, si usa il precedente authentication tag come chiave per calcolare un nuovo HMAC-SHA256 tag calcolato sulla nuova limitazione.</a:t>
            </a:r>
            <a:endParaRPr sz="1200"/>
          </a:p>
          <a:p>
            <a:pPr indent="-304800" lvl="0" marL="457200" rtl="0" algn="l">
              <a:spcBef>
                <a:spcPts val="0"/>
              </a:spcBef>
              <a:spcAft>
                <a:spcPts val="0"/>
              </a:spcAft>
              <a:buSzPts val="1200"/>
              <a:buChar char="●"/>
            </a:pPr>
            <a:r>
              <a:rPr lang="it" sz="1200"/>
              <a:t>Dopo la generazione del nuovo tag, il vecchio tag viene rimosso e si aggiunge al macaroon la limitazione con il nuovo tag.</a:t>
            </a:r>
            <a:endParaRPr sz="1200"/>
          </a:p>
          <a:p>
            <a:pPr indent="-304800" lvl="0" marL="457200" rtl="0" algn="l">
              <a:spcBef>
                <a:spcPts val="0"/>
              </a:spcBef>
              <a:spcAft>
                <a:spcPts val="0"/>
              </a:spcAft>
              <a:buSzPts val="1200"/>
              <a:buChar char="●"/>
            </a:pPr>
            <a:r>
              <a:rPr lang="it" sz="1200"/>
              <a:t>La sicurezza è garantita dal fatto che solo chi ha la chiave segreta può risalire al tag precedente a partire dal nuovo e quindi </a:t>
            </a:r>
            <a:r>
              <a:rPr lang="it" sz="1200"/>
              <a:t>rimuovere la limitazione, mentre gli altri non possono.</a:t>
            </a:r>
            <a:endParaRPr sz="1200"/>
          </a:p>
        </p:txBody>
      </p:sp>
      <p:sp>
        <p:nvSpPr>
          <p:cNvPr id="991" name="Google Shape;991;p1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Macaroons: dettagli</a:t>
            </a:r>
            <a:endParaRPr/>
          </a:p>
        </p:txBody>
      </p:sp>
      <p:grpSp>
        <p:nvGrpSpPr>
          <p:cNvPr id="992" name="Google Shape;992;p152"/>
          <p:cNvGrpSpPr/>
          <p:nvPr/>
        </p:nvGrpSpPr>
        <p:grpSpPr>
          <a:xfrm>
            <a:off x="1903082" y="3144080"/>
            <a:ext cx="5337837" cy="1953169"/>
            <a:chOff x="1022850" y="3220338"/>
            <a:chExt cx="5073025" cy="1904788"/>
          </a:xfrm>
        </p:grpSpPr>
        <p:sp>
          <p:nvSpPr>
            <p:cNvPr id="993" name="Google Shape;993;p152"/>
            <p:cNvSpPr/>
            <p:nvPr/>
          </p:nvSpPr>
          <p:spPr>
            <a:xfrm>
              <a:off x="4925563" y="3220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Id</a:t>
              </a:r>
              <a:endParaRPr sz="1100">
                <a:solidFill>
                  <a:schemeClr val="lt2"/>
                </a:solidFill>
                <a:latin typeface="Roboto"/>
                <a:ea typeface="Roboto"/>
                <a:cs typeface="Roboto"/>
                <a:sym typeface="Roboto"/>
              </a:endParaRPr>
            </a:p>
          </p:txBody>
        </p:sp>
        <p:sp>
          <p:nvSpPr>
            <p:cNvPr id="994" name="Google Shape;994;p152"/>
            <p:cNvSpPr/>
            <p:nvPr/>
          </p:nvSpPr>
          <p:spPr>
            <a:xfrm>
              <a:off x="4925563" y="3601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1</a:t>
              </a:r>
              <a:endParaRPr sz="1100">
                <a:solidFill>
                  <a:schemeClr val="lt2"/>
                </a:solidFill>
                <a:latin typeface="Roboto"/>
                <a:ea typeface="Roboto"/>
                <a:cs typeface="Roboto"/>
                <a:sym typeface="Roboto"/>
              </a:endParaRPr>
            </a:p>
          </p:txBody>
        </p:sp>
        <p:sp>
          <p:nvSpPr>
            <p:cNvPr id="995" name="Google Shape;995;p152"/>
            <p:cNvSpPr/>
            <p:nvPr/>
          </p:nvSpPr>
          <p:spPr>
            <a:xfrm>
              <a:off x="4925563" y="3982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2</a:t>
              </a:r>
              <a:endParaRPr sz="1100">
                <a:solidFill>
                  <a:schemeClr val="lt2"/>
                </a:solidFill>
                <a:latin typeface="Roboto"/>
                <a:ea typeface="Roboto"/>
                <a:cs typeface="Roboto"/>
                <a:sym typeface="Roboto"/>
              </a:endParaRPr>
            </a:p>
          </p:txBody>
        </p:sp>
        <p:sp>
          <p:nvSpPr>
            <p:cNvPr id="996" name="Google Shape;996;p152"/>
            <p:cNvSpPr/>
            <p:nvPr/>
          </p:nvSpPr>
          <p:spPr>
            <a:xfrm>
              <a:off x="4925563" y="4364763"/>
              <a:ext cx="1170300" cy="3810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3</a:t>
              </a:r>
              <a:endParaRPr sz="1100">
                <a:solidFill>
                  <a:schemeClr val="lt2"/>
                </a:solidFill>
                <a:latin typeface="Roboto"/>
                <a:ea typeface="Roboto"/>
                <a:cs typeface="Roboto"/>
                <a:sym typeface="Roboto"/>
              </a:endParaRPr>
            </a:p>
          </p:txBody>
        </p:sp>
        <p:sp>
          <p:nvSpPr>
            <p:cNvPr id="997" name="Google Shape;997;p152"/>
            <p:cNvSpPr/>
            <p:nvPr/>
          </p:nvSpPr>
          <p:spPr>
            <a:xfrm>
              <a:off x="4925575" y="4744125"/>
              <a:ext cx="1170300" cy="3810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Nuovo tag</a:t>
              </a:r>
              <a:endParaRPr sz="1100">
                <a:solidFill>
                  <a:schemeClr val="lt2"/>
                </a:solidFill>
                <a:latin typeface="Roboto"/>
                <a:ea typeface="Roboto"/>
                <a:cs typeface="Roboto"/>
                <a:sym typeface="Roboto"/>
              </a:endParaRPr>
            </a:p>
          </p:txBody>
        </p:sp>
        <p:cxnSp>
          <p:nvCxnSpPr>
            <p:cNvPr id="998" name="Google Shape;998;p152"/>
            <p:cNvCxnSpPr>
              <a:stCxn id="999" idx="3"/>
              <a:endCxn id="1000" idx="1"/>
            </p:cNvCxnSpPr>
            <p:nvPr/>
          </p:nvCxnSpPr>
          <p:spPr>
            <a:xfrm>
              <a:off x="2193150" y="4555263"/>
              <a:ext cx="810900" cy="0"/>
            </a:xfrm>
            <a:prstGeom prst="straightConnector1">
              <a:avLst/>
            </a:prstGeom>
            <a:noFill/>
            <a:ln cap="flat" cmpd="sng" w="9525">
              <a:solidFill>
                <a:schemeClr val="dk1"/>
              </a:solidFill>
              <a:prstDash val="solid"/>
              <a:round/>
              <a:headEnd len="med" w="med" type="none"/>
              <a:tailEnd len="med" w="med" type="triangle"/>
            </a:ln>
          </p:spPr>
        </p:cxnSp>
        <p:cxnSp>
          <p:nvCxnSpPr>
            <p:cNvPr id="1001" name="Google Shape;1001;p152"/>
            <p:cNvCxnSpPr>
              <a:stCxn id="1002" idx="2"/>
              <a:endCxn id="1000" idx="0"/>
            </p:cNvCxnSpPr>
            <p:nvPr/>
          </p:nvCxnSpPr>
          <p:spPr>
            <a:xfrm>
              <a:off x="3589250" y="3601350"/>
              <a:ext cx="0" cy="763500"/>
            </a:xfrm>
            <a:prstGeom prst="straightConnector1">
              <a:avLst/>
            </a:prstGeom>
            <a:noFill/>
            <a:ln cap="flat" cmpd="sng" w="9525">
              <a:solidFill>
                <a:schemeClr val="dk1"/>
              </a:solidFill>
              <a:prstDash val="solid"/>
              <a:round/>
              <a:headEnd len="med" w="med" type="none"/>
              <a:tailEnd len="med" w="med" type="triangle"/>
            </a:ln>
          </p:spPr>
        </p:cxnSp>
        <p:sp>
          <p:nvSpPr>
            <p:cNvPr id="1002" name="Google Shape;1002;p152"/>
            <p:cNvSpPr/>
            <p:nvPr/>
          </p:nvSpPr>
          <p:spPr>
            <a:xfrm>
              <a:off x="3004100" y="3220350"/>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3</a:t>
              </a:r>
              <a:endParaRPr sz="1100">
                <a:solidFill>
                  <a:schemeClr val="lt2"/>
                </a:solidFill>
                <a:latin typeface="Roboto"/>
                <a:ea typeface="Roboto"/>
                <a:cs typeface="Roboto"/>
                <a:sym typeface="Roboto"/>
              </a:endParaRPr>
            </a:p>
          </p:txBody>
        </p:sp>
        <p:sp>
          <p:nvSpPr>
            <p:cNvPr id="1000" name="Google Shape;1000;p152"/>
            <p:cNvSpPr/>
            <p:nvPr/>
          </p:nvSpPr>
          <p:spPr>
            <a:xfrm>
              <a:off x="3004100" y="4364775"/>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HMAC-SHA256</a:t>
              </a:r>
              <a:endParaRPr sz="1100">
                <a:solidFill>
                  <a:schemeClr val="lt2"/>
                </a:solidFill>
                <a:latin typeface="Roboto"/>
                <a:ea typeface="Roboto"/>
                <a:cs typeface="Roboto"/>
                <a:sym typeface="Roboto"/>
              </a:endParaRPr>
            </a:p>
          </p:txBody>
        </p:sp>
        <p:sp>
          <p:nvSpPr>
            <p:cNvPr id="1003" name="Google Shape;1003;p152"/>
            <p:cNvSpPr/>
            <p:nvPr/>
          </p:nvSpPr>
          <p:spPr>
            <a:xfrm>
              <a:off x="1022850" y="3220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Id</a:t>
              </a:r>
              <a:endParaRPr sz="1100">
                <a:solidFill>
                  <a:schemeClr val="lt2"/>
                </a:solidFill>
                <a:latin typeface="Roboto"/>
                <a:ea typeface="Roboto"/>
                <a:cs typeface="Roboto"/>
                <a:sym typeface="Roboto"/>
              </a:endParaRPr>
            </a:p>
          </p:txBody>
        </p:sp>
        <p:sp>
          <p:nvSpPr>
            <p:cNvPr id="1004" name="Google Shape;1004;p152"/>
            <p:cNvSpPr/>
            <p:nvPr/>
          </p:nvSpPr>
          <p:spPr>
            <a:xfrm>
              <a:off x="1022850" y="3601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1</a:t>
              </a:r>
              <a:endParaRPr sz="1100">
                <a:solidFill>
                  <a:schemeClr val="lt2"/>
                </a:solidFill>
                <a:latin typeface="Roboto"/>
                <a:ea typeface="Roboto"/>
                <a:cs typeface="Roboto"/>
                <a:sym typeface="Roboto"/>
              </a:endParaRPr>
            </a:p>
          </p:txBody>
        </p:sp>
        <p:sp>
          <p:nvSpPr>
            <p:cNvPr id="1005" name="Google Shape;1005;p152"/>
            <p:cNvSpPr/>
            <p:nvPr/>
          </p:nvSpPr>
          <p:spPr>
            <a:xfrm>
              <a:off x="1022850" y="3982338"/>
              <a:ext cx="11703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Limitazione 2</a:t>
              </a:r>
              <a:endParaRPr sz="1100">
                <a:solidFill>
                  <a:schemeClr val="lt2"/>
                </a:solidFill>
                <a:latin typeface="Roboto"/>
                <a:ea typeface="Roboto"/>
                <a:cs typeface="Roboto"/>
                <a:sym typeface="Roboto"/>
              </a:endParaRPr>
            </a:p>
          </p:txBody>
        </p:sp>
        <p:sp>
          <p:nvSpPr>
            <p:cNvPr id="999" name="Google Shape;999;p152"/>
            <p:cNvSpPr/>
            <p:nvPr/>
          </p:nvSpPr>
          <p:spPr>
            <a:xfrm>
              <a:off x="1022850" y="4364763"/>
              <a:ext cx="1170300" cy="381000"/>
            </a:xfrm>
            <a:prstGeom prst="rect">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2"/>
                  </a:solidFill>
                  <a:latin typeface="Roboto"/>
                  <a:ea typeface="Roboto"/>
                  <a:cs typeface="Roboto"/>
                  <a:sym typeface="Roboto"/>
                </a:rPr>
                <a:t>Tag</a:t>
              </a:r>
              <a:endParaRPr sz="1100">
                <a:solidFill>
                  <a:schemeClr val="lt2"/>
                </a:solidFill>
                <a:latin typeface="Roboto"/>
                <a:ea typeface="Roboto"/>
                <a:cs typeface="Roboto"/>
                <a:sym typeface="Roboto"/>
              </a:endParaRPr>
            </a:p>
          </p:txBody>
        </p:sp>
        <p:cxnSp>
          <p:nvCxnSpPr>
            <p:cNvPr id="1006" name="Google Shape;1006;p152"/>
            <p:cNvCxnSpPr>
              <a:stCxn id="1002" idx="3"/>
              <a:endCxn id="996" idx="1"/>
            </p:cNvCxnSpPr>
            <p:nvPr/>
          </p:nvCxnSpPr>
          <p:spPr>
            <a:xfrm>
              <a:off x="4174400" y="3410850"/>
              <a:ext cx="751200" cy="1144500"/>
            </a:xfrm>
            <a:prstGeom prst="straightConnector1">
              <a:avLst/>
            </a:prstGeom>
            <a:noFill/>
            <a:ln cap="flat" cmpd="sng" w="9525">
              <a:solidFill>
                <a:schemeClr val="dk1"/>
              </a:solidFill>
              <a:prstDash val="dash"/>
              <a:round/>
              <a:headEnd len="med" w="med" type="none"/>
              <a:tailEnd len="med" w="med" type="triangle"/>
            </a:ln>
          </p:spPr>
        </p:cxnSp>
        <p:cxnSp>
          <p:nvCxnSpPr>
            <p:cNvPr id="1007" name="Google Shape;1007;p152"/>
            <p:cNvCxnSpPr>
              <a:stCxn id="1000" idx="3"/>
              <a:endCxn id="997" idx="1"/>
            </p:cNvCxnSpPr>
            <p:nvPr/>
          </p:nvCxnSpPr>
          <p:spPr>
            <a:xfrm>
              <a:off x="4174400" y="4555275"/>
              <a:ext cx="751200" cy="379200"/>
            </a:xfrm>
            <a:prstGeom prst="straightConnector1">
              <a:avLst/>
            </a:prstGeom>
            <a:noFill/>
            <a:ln cap="flat" cmpd="sng" w="9525">
              <a:solidFill>
                <a:schemeClr val="dk1"/>
              </a:solidFill>
              <a:prstDash val="dash"/>
              <a:round/>
              <a:headEnd len="med" w="med" type="none"/>
              <a:tailEnd len="med" w="med" type="triangle"/>
            </a:ln>
          </p:spPr>
        </p:cxnSp>
      </p:gr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53"/>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 verifica di correttezza di un macaroon avviene usando la chiave privata e ripetendo il processo di generazione di tag con ogni limitazione presente. Se l’ultimo tag corrisponde a quello salvato, allora il macaroon non è stato alterato.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Uno dei vantaggi principali dei macaroon rispetto ad altre forme di token è che permettono ai client di creare </a:t>
            </a:r>
            <a:r>
              <a:rPr lang="it" sz="1200">
                <a:solidFill>
                  <a:schemeClr val="accent3"/>
                </a:solidFill>
              </a:rPr>
              <a:t>limitazioni contestuali</a:t>
            </a:r>
            <a:r>
              <a:rPr lang="it" sz="1200"/>
              <a:t> subito prima che un macaroon venga usato. Ad esempio, se un client sta per inviare un macaroon ad una API attraverso un canale di comunicazione non sicuro può aggiungere una limitazione che ne restringe l’utilizzo ad un particolare URI per i successivi </a:t>
            </a:r>
            <a:r>
              <a:rPr lang="it" sz="1200">
                <a:solidFill>
                  <a:schemeClr val="dk1"/>
                </a:solidFill>
              </a:rPr>
              <a:t>N</a:t>
            </a:r>
            <a:r>
              <a:rPr lang="it" sz="1200"/>
              <a:t> secondi. In questo modo anche se un attaccante dovesse rubare il macaroon potrebbe utilizzarlo in modo molto limitato. </a:t>
            </a:r>
            <a:endParaRPr sz="1200"/>
          </a:p>
          <a:p>
            <a:pPr indent="0" lvl="0" marL="0" rtl="0" algn="l">
              <a:spcBef>
                <a:spcPts val="0"/>
              </a:spcBef>
              <a:spcAft>
                <a:spcPts val="0"/>
              </a:spcAft>
              <a:buNone/>
            </a:pPr>
            <a:r>
              <a:rPr lang="it" sz="1200">
                <a:solidFill>
                  <a:schemeClr val="accent3"/>
                </a:solidFill>
              </a:rPr>
              <a:t>Nota</a:t>
            </a:r>
            <a:r>
              <a:rPr lang="it" sz="1200"/>
              <a:t>: i macaroon possono essere utilizzati anche con gli access token </a:t>
            </a:r>
            <a:r>
              <a:rPr lang="it" sz="1200" u="sng">
                <a:solidFill>
                  <a:schemeClr val="accent5"/>
                </a:solidFill>
                <a:hlinkClick action="ppaction://hlinksldjump" r:id="rId3">
                  <a:extLst>
                    <a:ext uri="{A12FA001-AC4F-418D-AE19-62706E023703}">
                      <ahyp:hlinkClr val="tx"/>
                    </a:ext>
                  </a:extLst>
                </a:hlinkClick>
              </a:rPr>
              <a:t>OAuth2</a:t>
            </a:r>
            <a:r>
              <a:rPr lang="it" sz="1200"/>
              <a:t> se l’authorization server li supporta.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Dopo la verifica del tag, è necessario controllare che le limitazioni siano soddisfatte. Non c’è uno standard di limitazioni che le API supportano, quindi è compito di chi progetta le API decidere quale supportare. </a:t>
            </a:r>
            <a:endParaRPr sz="1200"/>
          </a:p>
          <a:p>
            <a:pPr indent="0" lvl="0" marL="0" rtl="0" algn="l">
              <a:spcBef>
                <a:spcPts val="0"/>
              </a:spcBef>
              <a:spcAft>
                <a:spcPts val="0"/>
              </a:spcAft>
              <a:buNone/>
            </a:pPr>
            <a:r>
              <a:rPr lang="it" sz="1200"/>
              <a:t>Ci sono due categorie di limitazioni supportate dalle librerie che implementano macaroon:</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Limitazioni di “prime parti”</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Limitazioni di “terze parti”</a:t>
            </a:r>
            <a:r>
              <a:rPr lang="it" sz="1200"/>
              <a:t>.</a:t>
            </a:r>
            <a:endParaRPr sz="1200"/>
          </a:p>
        </p:txBody>
      </p:sp>
      <p:sp>
        <p:nvSpPr>
          <p:cNvPr id="1013" name="Google Shape;1013;p15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Macaroons: verifica e limitazioni contestuali</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54"/>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 limitazioni di prime parti </a:t>
            </a:r>
            <a:r>
              <a:rPr lang="it" sz="1200"/>
              <a:t>possono essere verificate facilmente dall’API basandosi sulla request e sull’ambiente corrente, es. l’ora del giorno in cui il token può essere utilizzato. Le limitazioni di questo tipo sono stringhe e non hanno un formato standard.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Es. Una delle limitazioni di prime parti più usata è per determinare un tempo di scadenza per il macaroon:</a:t>
            </a:r>
            <a:endParaRPr sz="1200"/>
          </a:p>
          <a:p>
            <a:pPr indent="0" lvl="0" marL="0" rtl="0" algn="l">
              <a:spcBef>
                <a:spcPts val="0"/>
              </a:spcBef>
              <a:spcAft>
                <a:spcPts val="0"/>
              </a:spcAft>
              <a:buNone/>
            </a:pPr>
            <a:r>
              <a:rPr lang="it" sz="1200"/>
              <a:t>    </a:t>
            </a:r>
            <a:r>
              <a:rPr lang="it" sz="1200">
                <a:latin typeface="Courier New"/>
                <a:ea typeface="Courier New"/>
                <a:cs typeface="Courier New"/>
                <a:sym typeface="Courier New"/>
              </a:rPr>
              <a:t>time &lt; 2023-03-30</a:t>
            </a:r>
            <a:endParaRPr sz="1200">
              <a:latin typeface="Courier New"/>
              <a:ea typeface="Courier New"/>
              <a:cs typeface="Courier New"/>
              <a:sym typeface="Courier New"/>
            </a:endParaRPr>
          </a:p>
        </p:txBody>
      </p:sp>
      <p:sp>
        <p:nvSpPr>
          <p:cNvPr id="1019" name="Google Shape;1019;p15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Limitazioni di prime parti</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55"/>
          <p:cNvSpPr txBox="1"/>
          <p:nvPr>
            <p:ph idx="4294967295" type="body"/>
          </p:nvPr>
        </p:nvSpPr>
        <p:spPr>
          <a:xfrm>
            <a:off x="0" y="753750"/>
            <a:ext cx="9144000" cy="431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100"/>
              <a:t>Le l</a:t>
            </a:r>
            <a:r>
              <a:rPr lang="it" sz="1100"/>
              <a:t>imitazioni di terze parti richiedono che il client ottenga una qualche verifica da un servizio di terze parti.  </a:t>
            </a:r>
            <a:r>
              <a:rPr lang="it" sz="1100"/>
              <a:t>Le limitazioni di questo tipo sono composte da tre componenti:</a:t>
            </a:r>
            <a:endParaRPr sz="1100"/>
          </a:p>
          <a:p>
            <a:pPr indent="-298450" lvl="0" marL="457200" rtl="0" algn="l">
              <a:lnSpc>
                <a:spcPct val="100000"/>
              </a:lnSpc>
              <a:spcBef>
                <a:spcPts val="0"/>
              </a:spcBef>
              <a:spcAft>
                <a:spcPts val="0"/>
              </a:spcAft>
              <a:buSzPts val="1100"/>
              <a:buChar char="●"/>
            </a:pPr>
            <a:r>
              <a:rPr lang="it" sz="1100"/>
              <a:t>Una location per indicare al client dove si trova il servizio di terze parti.</a:t>
            </a:r>
            <a:endParaRPr sz="1100"/>
          </a:p>
          <a:p>
            <a:pPr indent="-298450" lvl="0" marL="457200" rtl="0" algn="l">
              <a:lnSpc>
                <a:spcPct val="100000"/>
              </a:lnSpc>
              <a:spcBef>
                <a:spcPts val="0"/>
              </a:spcBef>
              <a:spcAft>
                <a:spcPts val="0"/>
              </a:spcAft>
              <a:buSzPts val="1100"/>
              <a:buChar char="●"/>
            </a:pPr>
            <a:r>
              <a:rPr lang="it" sz="1100"/>
              <a:t>Una chiave segreta non indovinabile per derivare una nuova chiave HMAC che il servizio di terze parti userà per firmare il discharge macaroon.</a:t>
            </a:r>
            <a:endParaRPr sz="1100"/>
          </a:p>
          <a:p>
            <a:pPr indent="-298450" lvl="0" marL="457200" rtl="0" algn="l">
              <a:lnSpc>
                <a:spcPct val="100000"/>
              </a:lnSpc>
              <a:spcBef>
                <a:spcPts val="0"/>
              </a:spcBef>
              <a:spcAft>
                <a:spcPts val="0"/>
              </a:spcAft>
              <a:buSzPts val="1100"/>
              <a:buChar char="●"/>
            </a:pPr>
            <a:r>
              <a:rPr lang="it" sz="1100"/>
              <a:t>Un identificativo pubblico per la limitazione che il servizio di terze parti userà per identificare la query.</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it" sz="1100"/>
              <a:t>Per il funzionamento, il client deve ottenere un altro macaroon (chiamato </a:t>
            </a:r>
            <a:r>
              <a:rPr lang="it" sz="1100">
                <a:solidFill>
                  <a:schemeClr val="accent3"/>
                </a:solidFill>
              </a:rPr>
              <a:t>discharge macaroon</a:t>
            </a:r>
            <a:r>
              <a:rPr lang="it" sz="1100"/>
              <a:t>) dal servizio di terze parti. I due macaroon (quello originale e il discharge) sono crittograficamente legati insieme in modo che l’API possa verificare che la condizione sia soddisfatta senza interagire con il servizio di terze parti. </a:t>
            </a:r>
            <a:r>
              <a:rPr lang="it" sz="1100"/>
              <a:t>In particolare, la chiave usata dal servizio di terze parti per firmare il discharge macaroon è crittografata e aggiunta all’interno del macaroon. Il discharge macaroon viene firmato con questa chiave e in questo modo ci si assicura che la chiave che ha firmato la limitazione corrisponde alla chiave memorizzata nel macaroon originale.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it" sz="1100"/>
              <a:t>Esempio. Supponiamo che Alice voglia rilasciare un macaroon per permettere una qualche operazione e richiede una limitazione di terze parti a Bob, cioè autenticarsi con un Google:</a:t>
            </a:r>
            <a:endParaRPr sz="1100"/>
          </a:p>
          <a:p>
            <a:pPr indent="-298450" lvl="0" marL="457200" rtl="0" algn="l">
              <a:lnSpc>
                <a:spcPct val="100000"/>
              </a:lnSpc>
              <a:spcBef>
                <a:spcPts val="0"/>
              </a:spcBef>
              <a:spcAft>
                <a:spcPts val="0"/>
              </a:spcAft>
              <a:buSzPts val="1100"/>
              <a:buAutoNum type="arabicPeriod"/>
            </a:pPr>
            <a:r>
              <a:rPr lang="it" sz="1100"/>
              <a:t>Alice ha bisogno di ottenere una chiave che sarà usata per firmare il discharge macaroon. Per semplicità, supponiamo che abbia una qualche comunicazione con Google e ci sia uno scambio di questa chiave. Dopo aver ottenuto la chiave, questa viene inclusa (crittografata) all'interno delle limitazioni del macaroon che viene rilasciato a Bob.</a:t>
            </a:r>
            <a:endParaRPr sz="1100"/>
          </a:p>
          <a:p>
            <a:pPr indent="-298450" lvl="0" marL="457200" rtl="0" algn="l">
              <a:lnSpc>
                <a:spcPct val="100000"/>
              </a:lnSpc>
              <a:spcBef>
                <a:spcPts val="0"/>
              </a:spcBef>
              <a:spcAft>
                <a:spcPts val="0"/>
              </a:spcAft>
              <a:buSzPts val="1100"/>
              <a:buAutoNum type="arabicPeriod"/>
            </a:pPr>
            <a:r>
              <a:rPr lang="it" sz="1100"/>
              <a:t>Bob riceve il macaroon e vede che richiede come limitazione di autenticarsi con Google. Quindi, si autentica con google e ottiene un discharge macaroon firmato con la stessa chiave che Google aveva dato ad Alice.</a:t>
            </a:r>
            <a:endParaRPr sz="1100"/>
          </a:p>
          <a:p>
            <a:pPr indent="-298450" lvl="0" marL="457200" rtl="0" algn="l">
              <a:lnSpc>
                <a:spcPct val="100000"/>
              </a:lnSpc>
              <a:spcBef>
                <a:spcPts val="0"/>
              </a:spcBef>
              <a:spcAft>
                <a:spcPts val="0"/>
              </a:spcAft>
              <a:buSzPts val="1100"/>
              <a:buAutoNum type="arabicPeriod"/>
            </a:pPr>
            <a:r>
              <a:rPr lang="it" sz="1100"/>
              <a:t>Bob invia ad Alice il macaroon iniziale e quello ottenuto da Google (il discharge macaroon) per avere il permesso di compiere l'operazione.</a:t>
            </a:r>
            <a:endParaRPr sz="1100"/>
          </a:p>
          <a:p>
            <a:pPr indent="-298450" lvl="0" marL="457200" rtl="0" algn="l">
              <a:lnSpc>
                <a:spcPct val="100000"/>
              </a:lnSpc>
              <a:spcBef>
                <a:spcPts val="0"/>
              </a:spcBef>
              <a:spcAft>
                <a:spcPts val="0"/>
              </a:spcAft>
              <a:buSzPts val="1100"/>
              <a:buAutoNum type="arabicPeriod"/>
            </a:pPr>
            <a:r>
              <a:rPr lang="it" sz="1100"/>
              <a:t>Per la verifica, siccome la chiave del discharge macaroon è presente nella limitazione di terze parti, può verificare che la richiesta sia valida senza contattare Google.</a:t>
            </a:r>
            <a:endParaRPr sz="1100"/>
          </a:p>
        </p:txBody>
      </p:sp>
      <p:sp>
        <p:nvSpPr>
          <p:cNvPr id="1025" name="Google Shape;1025;p1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Limitazioni di terze parti</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56"/>
          <p:cNvSpPr txBox="1"/>
          <p:nvPr>
            <p:ph idx="4294967295" type="body"/>
          </p:nvPr>
        </p:nvSpPr>
        <p:spPr>
          <a:xfrm>
            <a:off x="232350" y="7537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Quando si aggiunge una limitazione di terze parti a un macaroon, la chiave segreta è criptata in modo che solo l’API che verifica il macaroon può decriptarla.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 chi aggiunge la limitazione ha bisogno di comunicare la chiave segreta e la query al servizio di terze parti. Questo si può fare in due modi:</a:t>
            </a:r>
            <a:endParaRPr sz="1200"/>
          </a:p>
          <a:p>
            <a:pPr indent="-304800" lvl="0" marL="457200" rtl="0" algn="l">
              <a:spcBef>
                <a:spcPts val="0"/>
              </a:spcBef>
              <a:spcAft>
                <a:spcPts val="0"/>
              </a:spcAft>
              <a:buSzPts val="1200"/>
              <a:buChar char="●"/>
            </a:pPr>
            <a:r>
              <a:rPr lang="it" sz="1200"/>
              <a:t>Usando la crittografia asimmetrica, quindi si può codificare la query e la chiave segreta in un messaggio criptato con la chiave pubblica del servizio di terze parti. Il messaggio criptato può essere usato come identificativo della limitazione di terze parti e il servizio di terze parti può facilmente decriptare l’identificativo per ottenere query e chiave segreta. In questo modo l’API non deve comunicare direttamente con il servizio di terze parti.</a:t>
            </a:r>
            <a:endParaRPr sz="1200"/>
          </a:p>
          <a:p>
            <a:pPr indent="-304800" lvl="0" marL="457200" rtl="0" algn="l">
              <a:spcBef>
                <a:spcPts val="0"/>
              </a:spcBef>
              <a:spcAft>
                <a:spcPts val="0"/>
              </a:spcAft>
              <a:buSzPts val="1200"/>
              <a:buChar char="●"/>
            </a:pPr>
            <a:r>
              <a:rPr lang="it" sz="1200"/>
              <a:t>In alternativa, chi aggiunge la limitazione può contattare direttamente il servizio di terze parti (es. usando un’API) e registrare la limitazione e la chiave segreta. Il servizio di terze parti memorizza questi dati e restituisce un valore casuale (chiamato ticket) che rappresenta l’identificativo della limitazione.</a:t>
            </a:r>
            <a:endParaRPr sz="1200"/>
          </a:p>
        </p:txBody>
      </p:sp>
      <p:sp>
        <p:nvSpPr>
          <p:cNvPr id="1031" name="Google Shape;1031;p1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Limitazioni di terze parti</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57"/>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Sicurezza delle API service-to-service</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58"/>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solidFill>
                  <a:schemeClr val="lt2"/>
                </a:solidFill>
              </a:rPr>
              <a:t>Sicurezza delle API service-to-service</a:t>
            </a:r>
            <a:endParaRPr>
              <a:solidFill>
                <a:schemeClr val="lt2"/>
              </a:solidFill>
            </a:endParaRPr>
          </a:p>
        </p:txBody>
      </p:sp>
      <p:sp>
        <p:nvSpPr>
          <p:cNvPr id="1042" name="Google Shape;1042;p15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lang="it"/>
              <a:t>Autenticazione dei service con API keys e JWTs</a:t>
            </a:r>
            <a:endParaRPr/>
          </a:p>
          <a:p>
            <a:pPr indent="-342900" lvl="0" marL="457200" rtl="0" algn="l">
              <a:spcBef>
                <a:spcPts val="0"/>
              </a:spcBef>
              <a:spcAft>
                <a:spcPts val="0"/>
              </a:spcAft>
              <a:buSzPts val="1800"/>
              <a:buChar char="●"/>
            </a:pPr>
            <a:r>
              <a:rPr lang="it"/>
              <a:t>Uso di OAuth2 per l’autorizzazione delle chiamate service-to-service</a:t>
            </a:r>
            <a:endParaRPr/>
          </a:p>
          <a:p>
            <a:pPr indent="-342900" lvl="0" marL="457200" rtl="0" algn="l">
              <a:spcBef>
                <a:spcPts val="0"/>
              </a:spcBef>
              <a:spcAft>
                <a:spcPts val="0"/>
              </a:spcAft>
              <a:buSzPts val="1800"/>
              <a:buChar char="●"/>
            </a:pPr>
            <a:r>
              <a:rPr lang="it"/>
              <a:t>Autenticazione certificato TLS e mutual TLS</a:t>
            </a:r>
            <a:endParaRPr/>
          </a:p>
          <a:p>
            <a:pPr indent="-342900" lvl="0" marL="457200" rtl="0" algn="l">
              <a:spcBef>
                <a:spcPts val="0"/>
              </a:spcBef>
              <a:spcAft>
                <a:spcPts val="0"/>
              </a:spcAft>
              <a:buSzPts val="1800"/>
              <a:buChar char="●"/>
            </a:pPr>
            <a:r>
              <a:rPr lang="it"/>
              <a:t>Gestione delle credenziali e delle key per i service</a:t>
            </a:r>
            <a:endParaRPr/>
          </a:p>
          <a:p>
            <a:pPr indent="-342900" lvl="0" marL="457200" rtl="0" algn="l">
              <a:spcBef>
                <a:spcPts val="0"/>
              </a:spcBef>
              <a:spcAft>
                <a:spcPts val="0"/>
              </a:spcAft>
              <a:buSzPts val="1800"/>
              <a:buChar char="●"/>
            </a:pPr>
            <a:r>
              <a:rPr lang="it"/>
              <a:t>Effettuare chiamate a un service in risposta alle richieste degli utenti</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59"/>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L’autenticazione vista finora è stata utilizzata per determinare quale utente sta accedendo ad un’API e quali sono le operazioni che può compiere.</a:t>
            </a:r>
            <a:endParaRPr sz="1200"/>
          </a:p>
          <a:p>
            <a:pPr indent="-304800" lvl="0" marL="457200" rtl="0" algn="l">
              <a:spcBef>
                <a:spcPts val="0"/>
              </a:spcBef>
              <a:spcAft>
                <a:spcPts val="0"/>
              </a:spcAft>
              <a:buSzPts val="1200"/>
              <a:buChar char="●"/>
            </a:pPr>
            <a:r>
              <a:rPr lang="it" sz="1200"/>
              <a:t>Negli ultimi anni, soprattutto con l’avvento dei </a:t>
            </a:r>
            <a:r>
              <a:rPr lang="it" sz="1200" u="sng">
                <a:solidFill>
                  <a:schemeClr val="hlink"/>
                </a:solidFill>
                <a:hlinkClick r:id="rId3"/>
              </a:rPr>
              <a:t>microservizi</a:t>
            </a:r>
            <a:r>
              <a:rPr lang="it" sz="1200"/>
              <a:t>, sta aumentando il numero di interazioni tra servizi senza che un utente sia coinvolto. In questi casi, è l‘API client che ha bisogno di essere autenticato piuttosto che un utente finale.</a:t>
            </a:r>
            <a:endParaRPr sz="1200"/>
          </a:p>
          <a:p>
            <a:pPr indent="-304800" lvl="0" marL="457200" rtl="0" algn="l">
              <a:spcBef>
                <a:spcPts val="0"/>
              </a:spcBef>
              <a:spcAft>
                <a:spcPts val="0"/>
              </a:spcAft>
              <a:buSzPts val="1200"/>
              <a:buChar char="●"/>
            </a:pPr>
            <a:r>
              <a:rPr lang="it" sz="1200"/>
              <a:t>In genere ai servizi vengono garantiti dei privilegi maggiori rispetto a quelli dei singoli utenti, quindi è necessario mettere in campo delle protezioni maggiori perché se un servizio viene compromesso potrebbe avere un impatto peggiore rispetto al singolo account dell’utente.</a:t>
            </a:r>
            <a:endParaRPr sz="1200"/>
          </a:p>
        </p:txBody>
      </p:sp>
      <p:sp>
        <p:nvSpPr>
          <p:cNvPr id="1048" name="Google Shape;1048;p1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Service-to-service API</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60"/>
          <p:cNvSpPr txBox="1"/>
          <p:nvPr>
            <p:ph idx="4294967295" type="body"/>
          </p:nvPr>
        </p:nvSpPr>
        <p:spPr>
          <a:xfrm>
            <a:off x="98250" y="753750"/>
            <a:ext cx="8918100" cy="20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delle forme più comuni dell’autenticazione dei servizi è un’</a:t>
            </a:r>
            <a:r>
              <a:rPr lang="it" sz="1200">
                <a:solidFill>
                  <a:schemeClr val="accent3"/>
                </a:solidFill>
              </a:rPr>
              <a:t>API key</a:t>
            </a:r>
            <a:r>
              <a:rPr lang="it" sz="1200"/>
              <a:t>, che è un semplice </a:t>
            </a:r>
            <a:r>
              <a:rPr lang="it" sz="1200" u="sng">
                <a:solidFill>
                  <a:schemeClr val="hlink"/>
                </a:solidFill>
                <a:hlinkClick action="ppaction://hlinksldjump" r:id="rId3"/>
              </a:rPr>
              <a:t>token bearer</a:t>
            </a:r>
            <a:r>
              <a:rPr lang="it" sz="1200"/>
              <a:t> che identifica il servizio client:</a:t>
            </a:r>
            <a:endParaRPr sz="1200"/>
          </a:p>
          <a:p>
            <a:pPr indent="-304800" lvl="0" marL="457200" rtl="0" algn="l">
              <a:spcBef>
                <a:spcPts val="0"/>
              </a:spcBef>
              <a:spcAft>
                <a:spcPts val="0"/>
              </a:spcAft>
              <a:buSzPts val="1200"/>
              <a:buChar char="●"/>
            </a:pPr>
            <a:r>
              <a:rPr lang="it" sz="1200">
                <a:solidFill>
                  <a:schemeClr val="accent3"/>
                </a:solidFill>
              </a:rPr>
              <a:t>Cos’è</a:t>
            </a:r>
            <a:r>
              <a:rPr lang="it" sz="1200"/>
              <a:t>: un’API key è molto simile ai token che abbiamo visto precedentemente per l’autenticazione degli utenti, con l’eccezione che identifica un servizio piuttosto che un singolo utente e che ha, in genere, una durata lunga (mesi o anni).</a:t>
            </a:r>
            <a:endParaRPr sz="1200"/>
          </a:p>
          <a:p>
            <a:pPr indent="-304800" lvl="0" marL="457200" rtl="0" algn="l">
              <a:spcBef>
                <a:spcPts val="0"/>
              </a:spcBef>
              <a:spcAft>
                <a:spcPts val="0"/>
              </a:spcAft>
              <a:buSzPts val="1200"/>
              <a:buChar char="●"/>
            </a:pPr>
            <a:r>
              <a:rPr lang="it" sz="1200">
                <a:solidFill>
                  <a:schemeClr val="accent3"/>
                </a:solidFill>
              </a:rPr>
              <a:t>Ottenere l’API key</a:t>
            </a:r>
            <a:r>
              <a:rPr lang="it" sz="1200"/>
              <a:t>: chi sviluppa il servizio client, si logga al portale di sviluppo e genera l’API key che poi può aggiungere al proprio ambiente per autenticare le chiamate all’API.</a:t>
            </a:r>
            <a:endParaRPr sz="1200"/>
          </a:p>
          <a:p>
            <a:pPr indent="-304800" lvl="0" marL="457200" rtl="0" algn="l">
              <a:spcBef>
                <a:spcPts val="0"/>
              </a:spcBef>
              <a:spcAft>
                <a:spcPts val="0"/>
              </a:spcAft>
              <a:buSzPts val="1200"/>
              <a:buChar char="●"/>
            </a:pPr>
            <a:r>
              <a:rPr lang="it" sz="1200">
                <a:solidFill>
                  <a:schemeClr val="accent3"/>
                </a:solidFill>
              </a:rPr>
              <a:t>Uso</a:t>
            </a:r>
            <a:r>
              <a:rPr lang="it" sz="1200"/>
              <a:t>: viene aggiunta ad ogni request come un parametro della request oppure come un header custom.</a:t>
            </a:r>
            <a:endParaRPr sz="1200"/>
          </a:p>
          <a:p>
            <a:pPr indent="-304800" lvl="0" marL="457200" rtl="0" algn="l">
              <a:spcBef>
                <a:spcPts val="0"/>
              </a:spcBef>
              <a:spcAft>
                <a:spcPts val="0"/>
              </a:spcAft>
              <a:buSzPts val="1200"/>
              <a:buChar char="●"/>
            </a:pPr>
            <a:r>
              <a:rPr lang="it" sz="1200">
                <a:solidFill>
                  <a:schemeClr val="accent3"/>
                </a:solidFill>
              </a:rPr>
              <a:t>Generazione</a:t>
            </a:r>
            <a:r>
              <a:rPr lang="it" sz="1200"/>
              <a:t>: le API key possono essere generate con le tecniche viste precedentemente dove lo username dell’utente è sostituito con un identificativo del servizio.</a:t>
            </a:r>
            <a:endParaRPr sz="1200"/>
          </a:p>
        </p:txBody>
      </p:sp>
      <p:sp>
        <p:nvSpPr>
          <p:cNvPr id="1054" name="Google Shape;1054;p16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keys</a:t>
            </a:r>
            <a:endParaRPr/>
          </a:p>
        </p:txBody>
      </p:sp>
      <p:grpSp>
        <p:nvGrpSpPr>
          <p:cNvPr id="1055" name="Google Shape;1055;p160"/>
          <p:cNvGrpSpPr/>
          <p:nvPr/>
        </p:nvGrpSpPr>
        <p:grpSpPr>
          <a:xfrm>
            <a:off x="1598700" y="3031050"/>
            <a:ext cx="5946600" cy="2104713"/>
            <a:chOff x="1851150" y="3031050"/>
            <a:chExt cx="5946600" cy="2104713"/>
          </a:xfrm>
        </p:grpSpPr>
        <p:sp>
          <p:nvSpPr>
            <p:cNvPr id="1056" name="Google Shape;1056;p160"/>
            <p:cNvSpPr/>
            <p:nvPr/>
          </p:nvSpPr>
          <p:spPr>
            <a:xfrm>
              <a:off x="1851150" y="3031050"/>
              <a:ext cx="1372500" cy="6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api.unical.it</a:t>
              </a:r>
              <a:endParaRPr sz="1200">
                <a:solidFill>
                  <a:schemeClr val="lt2"/>
                </a:solidFill>
                <a:latin typeface="Courier New"/>
                <a:ea typeface="Courier New"/>
                <a:cs typeface="Courier New"/>
                <a:sym typeface="Courier New"/>
              </a:endParaRPr>
            </a:p>
          </p:txBody>
        </p:sp>
        <p:sp>
          <p:nvSpPr>
            <p:cNvPr id="1057" name="Google Shape;1057;p160"/>
            <p:cNvSpPr/>
            <p:nvPr/>
          </p:nvSpPr>
          <p:spPr>
            <a:xfrm>
              <a:off x="4572000" y="3031050"/>
              <a:ext cx="2042700" cy="6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developer</a:t>
              </a:r>
              <a:r>
                <a:rPr lang="it" sz="1200">
                  <a:solidFill>
                    <a:schemeClr val="lt2"/>
                  </a:solidFill>
                  <a:latin typeface="Courier New"/>
                  <a:ea typeface="Courier New"/>
                  <a:cs typeface="Courier New"/>
                  <a:sym typeface="Courier New"/>
                </a:rPr>
                <a:t>.unical.it</a:t>
              </a:r>
              <a:endParaRPr sz="1200">
                <a:solidFill>
                  <a:schemeClr val="lt2"/>
                </a:solidFill>
                <a:latin typeface="Courier New"/>
                <a:ea typeface="Courier New"/>
                <a:cs typeface="Courier New"/>
                <a:sym typeface="Courier New"/>
              </a:endParaRPr>
            </a:p>
          </p:txBody>
        </p:sp>
        <p:sp>
          <p:nvSpPr>
            <p:cNvPr id="1058" name="Google Shape;1058;p160"/>
            <p:cNvSpPr/>
            <p:nvPr/>
          </p:nvSpPr>
          <p:spPr>
            <a:xfrm>
              <a:off x="1851150" y="4393475"/>
              <a:ext cx="1372500" cy="6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client</a:t>
              </a:r>
              <a:endParaRPr sz="1200">
                <a:solidFill>
                  <a:schemeClr val="lt2"/>
                </a:solidFill>
                <a:latin typeface="Courier New"/>
                <a:ea typeface="Courier New"/>
                <a:cs typeface="Courier New"/>
                <a:sym typeface="Courier New"/>
              </a:endParaRPr>
            </a:p>
          </p:txBody>
        </p:sp>
        <p:pic>
          <p:nvPicPr>
            <p:cNvPr id="1059" name="Google Shape;1059;p160"/>
            <p:cNvPicPr preferRelativeResize="0"/>
            <p:nvPr/>
          </p:nvPicPr>
          <p:blipFill>
            <a:blip r:embed="rId4">
              <a:alphaModFix/>
            </a:blip>
            <a:stretch>
              <a:fillRect/>
            </a:stretch>
          </p:blipFill>
          <p:spPr>
            <a:xfrm>
              <a:off x="5152400" y="4253888"/>
              <a:ext cx="881875" cy="881875"/>
            </a:xfrm>
            <a:prstGeom prst="rect">
              <a:avLst/>
            </a:prstGeom>
            <a:noFill/>
            <a:ln>
              <a:noFill/>
            </a:ln>
          </p:spPr>
        </p:pic>
        <p:cxnSp>
          <p:nvCxnSpPr>
            <p:cNvPr id="1060" name="Google Shape;1060;p160"/>
            <p:cNvCxnSpPr>
              <a:stCxn id="1059" idx="0"/>
              <a:endCxn id="1057" idx="2"/>
            </p:cNvCxnSpPr>
            <p:nvPr/>
          </p:nvCxnSpPr>
          <p:spPr>
            <a:xfrm rot="10800000">
              <a:off x="5593338" y="3633788"/>
              <a:ext cx="0" cy="620100"/>
            </a:xfrm>
            <a:prstGeom prst="straightConnector1">
              <a:avLst/>
            </a:prstGeom>
            <a:noFill/>
            <a:ln cap="flat" cmpd="sng" w="9525">
              <a:solidFill>
                <a:schemeClr val="dk1"/>
              </a:solidFill>
              <a:prstDash val="solid"/>
              <a:round/>
              <a:headEnd len="med" w="med" type="none"/>
              <a:tailEnd len="med" w="med" type="triangle"/>
            </a:ln>
          </p:spPr>
        </p:cxnSp>
        <p:sp>
          <p:nvSpPr>
            <p:cNvPr id="1061" name="Google Shape;1061;p160"/>
            <p:cNvSpPr/>
            <p:nvPr/>
          </p:nvSpPr>
          <p:spPr>
            <a:xfrm>
              <a:off x="4709725" y="3704550"/>
              <a:ext cx="8820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Richiesta accesso</a:t>
              </a:r>
              <a:endParaRPr sz="1200">
                <a:solidFill>
                  <a:schemeClr val="lt2"/>
                </a:solidFill>
                <a:latin typeface="Roboto"/>
                <a:ea typeface="Roboto"/>
                <a:cs typeface="Roboto"/>
                <a:sym typeface="Roboto"/>
              </a:endParaRPr>
            </a:p>
          </p:txBody>
        </p:sp>
        <p:cxnSp>
          <p:nvCxnSpPr>
            <p:cNvPr id="1062" name="Google Shape;1062;p160"/>
            <p:cNvCxnSpPr>
              <a:stCxn id="1059" idx="1"/>
              <a:endCxn id="1058" idx="3"/>
            </p:cNvCxnSpPr>
            <p:nvPr/>
          </p:nvCxnSpPr>
          <p:spPr>
            <a:xfrm rot="10800000">
              <a:off x="3223700" y="4694825"/>
              <a:ext cx="1928700" cy="0"/>
            </a:xfrm>
            <a:prstGeom prst="straightConnector1">
              <a:avLst/>
            </a:prstGeom>
            <a:noFill/>
            <a:ln cap="flat" cmpd="sng" w="9525">
              <a:solidFill>
                <a:schemeClr val="dk1"/>
              </a:solidFill>
              <a:prstDash val="solid"/>
              <a:round/>
              <a:headEnd len="med" w="med" type="none"/>
              <a:tailEnd len="med" w="med" type="triangle"/>
            </a:ln>
          </p:spPr>
        </p:cxnSp>
        <p:sp>
          <p:nvSpPr>
            <p:cNvPr id="1063" name="Google Shape;1063;p160"/>
            <p:cNvSpPr/>
            <p:nvPr/>
          </p:nvSpPr>
          <p:spPr>
            <a:xfrm>
              <a:off x="3689988" y="4200200"/>
              <a:ext cx="8820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Key</a:t>
              </a:r>
              <a:endParaRPr sz="1200">
                <a:solidFill>
                  <a:schemeClr val="lt2"/>
                </a:solidFill>
                <a:latin typeface="Roboto"/>
                <a:ea typeface="Roboto"/>
                <a:cs typeface="Roboto"/>
                <a:sym typeface="Roboto"/>
              </a:endParaRPr>
            </a:p>
          </p:txBody>
        </p:sp>
        <p:cxnSp>
          <p:nvCxnSpPr>
            <p:cNvPr id="1064" name="Google Shape;1064;p160"/>
            <p:cNvCxnSpPr>
              <a:stCxn id="1058" idx="0"/>
              <a:endCxn id="1056" idx="2"/>
            </p:cNvCxnSpPr>
            <p:nvPr/>
          </p:nvCxnSpPr>
          <p:spPr>
            <a:xfrm rot="10800000">
              <a:off x="2537400" y="3633875"/>
              <a:ext cx="0" cy="759600"/>
            </a:xfrm>
            <a:prstGeom prst="straightConnector1">
              <a:avLst/>
            </a:prstGeom>
            <a:noFill/>
            <a:ln cap="flat" cmpd="sng" w="9525">
              <a:solidFill>
                <a:schemeClr val="dk1"/>
              </a:solidFill>
              <a:prstDash val="solid"/>
              <a:round/>
              <a:headEnd len="med" w="med" type="none"/>
              <a:tailEnd len="med" w="med" type="triangle"/>
            </a:ln>
          </p:spPr>
        </p:cxnSp>
        <p:sp>
          <p:nvSpPr>
            <p:cNvPr id="1065" name="Google Shape;1065;p160"/>
            <p:cNvSpPr/>
            <p:nvPr/>
          </p:nvSpPr>
          <p:spPr>
            <a:xfrm>
              <a:off x="2520308" y="3712275"/>
              <a:ext cx="14346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GET </a:t>
              </a:r>
              <a:r>
                <a:rPr lang="it" sz="1200">
                  <a:solidFill>
                    <a:schemeClr val="lt2"/>
                  </a:solidFill>
                  <a:latin typeface="Roboto"/>
                  <a:ea typeface="Roboto"/>
                  <a:cs typeface="Roboto"/>
                  <a:sym typeface="Roboto"/>
                </a:rPr>
                <a:t>.../api_key=...</a:t>
              </a:r>
              <a:endParaRPr sz="1200">
                <a:solidFill>
                  <a:schemeClr val="lt2"/>
                </a:solidFill>
                <a:latin typeface="Roboto"/>
                <a:ea typeface="Roboto"/>
                <a:cs typeface="Roboto"/>
                <a:sym typeface="Roboto"/>
              </a:endParaRPr>
            </a:p>
          </p:txBody>
        </p:sp>
        <p:cxnSp>
          <p:nvCxnSpPr>
            <p:cNvPr id="1066" name="Google Shape;1066;p160"/>
            <p:cNvCxnSpPr>
              <a:stCxn id="1057" idx="3"/>
              <a:endCxn id="1059" idx="3"/>
            </p:cNvCxnSpPr>
            <p:nvPr/>
          </p:nvCxnSpPr>
          <p:spPr>
            <a:xfrm flipH="1">
              <a:off x="6034200" y="3332400"/>
              <a:ext cx="580500" cy="1362300"/>
            </a:xfrm>
            <a:prstGeom prst="bentConnector3">
              <a:avLst>
                <a:gd fmla="val -41021" name="adj1"/>
              </a:avLst>
            </a:prstGeom>
            <a:noFill/>
            <a:ln cap="flat" cmpd="sng" w="9525">
              <a:solidFill>
                <a:schemeClr val="dk1"/>
              </a:solidFill>
              <a:prstDash val="solid"/>
              <a:round/>
              <a:headEnd len="med" w="med" type="none"/>
              <a:tailEnd len="med" w="med" type="triangle"/>
            </a:ln>
          </p:spPr>
        </p:cxnSp>
        <p:sp>
          <p:nvSpPr>
            <p:cNvPr id="1067" name="Google Shape;1067;p160"/>
            <p:cNvSpPr/>
            <p:nvPr/>
          </p:nvSpPr>
          <p:spPr>
            <a:xfrm>
              <a:off x="6915750" y="3712325"/>
              <a:ext cx="8820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Key</a:t>
              </a:r>
              <a:endParaRPr sz="1200">
                <a:solidFill>
                  <a:schemeClr val="lt2"/>
                </a:solidFill>
                <a:latin typeface="Roboto"/>
                <a:ea typeface="Roboto"/>
                <a:cs typeface="Roboto"/>
                <a:sym typeface="Roboto"/>
              </a:endParaRPr>
            </a:p>
          </p:txBody>
        </p:sp>
      </p:gr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61"/>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Negli ultimi anni le API key non sono generate in formati ad hoc ma sono degli standard </a:t>
            </a:r>
            <a:r>
              <a:rPr lang="it" sz="1200" u="sng">
                <a:solidFill>
                  <a:schemeClr val="hlink"/>
                </a:solidFill>
                <a:hlinkClick action="ppaction://hlinksldjump" r:id="rId3"/>
              </a:rPr>
              <a:t>JWT</a:t>
            </a:r>
            <a:r>
              <a:rPr lang="it" sz="1200"/>
              <a:t>:</a:t>
            </a:r>
            <a:endParaRPr sz="1200"/>
          </a:p>
          <a:p>
            <a:pPr indent="-304800" lvl="0" marL="457200" rtl="0" algn="l">
              <a:spcBef>
                <a:spcPts val="0"/>
              </a:spcBef>
              <a:spcAft>
                <a:spcPts val="0"/>
              </a:spcAft>
              <a:buSzPts val="1200"/>
              <a:buChar char="●"/>
            </a:pPr>
            <a:r>
              <a:rPr lang="it" sz="1200"/>
              <a:t>Il portale di sviluppo genera il token JWT con i claim che descrivono il client e il tempo di scadenza, e poi viene firmato o criptato.</a:t>
            </a:r>
            <a:endParaRPr sz="1200"/>
          </a:p>
          <a:p>
            <a:pPr indent="-304800" lvl="0" marL="457200" rtl="0" algn="l">
              <a:spcBef>
                <a:spcPts val="0"/>
              </a:spcBef>
              <a:spcAft>
                <a:spcPts val="0"/>
              </a:spcAft>
              <a:buSzPts val="1200"/>
              <a:buChar char="●"/>
            </a:pPr>
            <a:r>
              <a:rPr lang="it" sz="1200"/>
              <a:t>Questo schema è conosciuto come JWT bearer authentication, perché il JWT agisce come un token bearer puro: ogni client in possesso del JWT può usarlo per accedere all’API senza presentare nessuna credenziale.</a:t>
            </a:r>
            <a:endParaRPr sz="1200"/>
          </a:p>
          <a:p>
            <a:pPr indent="-304800" lvl="0" marL="457200" rtl="0" algn="l">
              <a:spcBef>
                <a:spcPts val="0"/>
              </a:spcBef>
              <a:spcAft>
                <a:spcPts val="0"/>
              </a:spcAft>
              <a:buSzPts val="1200"/>
              <a:buChar char="●"/>
            </a:pPr>
            <a:r>
              <a:rPr lang="it" sz="1200"/>
              <a:t>Il JWT viene poi passato all’API nell’Authorization header usando lo </a:t>
            </a:r>
            <a:r>
              <a:rPr lang="it" sz="1200" u="sng">
                <a:solidFill>
                  <a:schemeClr val="hlink"/>
                </a:solidFill>
                <a:hlinkClick action="ppaction://hlinksldjump" r:id="rId4"/>
              </a:rPr>
              <a:t>schema di autenticazione Bearer</a:t>
            </a:r>
            <a:r>
              <a:rPr lang="it" sz="1200"/>
              <a:t>.</a:t>
            </a:r>
            <a:endParaRPr sz="1200"/>
          </a:p>
          <a:p>
            <a:pPr indent="-304800" lvl="0" marL="457200" rtl="0" algn="l">
              <a:spcBef>
                <a:spcPts val="0"/>
              </a:spcBef>
              <a:spcAft>
                <a:spcPts val="0"/>
              </a:spcAft>
              <a:buSzPts val="1200"/>
              <a:buChar char="●"/>
            </a:pPr>
            <a:r>
              <a:rPr lang="it" sz="1200"/>
              <a:t>Un vantaggio dell’uso di JWT è che possono essere firmati usando la chiave privata del portale di sviluppo, così un singolo portale di sviluppo può rilasciare token che sono usati per diverse API.</a:t>
            </a:r>
            <a:endParaRPr sz="1200"/>
          </a:p>
          <a:p>
            <a:pPr indent="-304800" lvl="0" marL="457200" rtl="0" algn="l">
              <a:spcBef>
                <a:spcPts val="0"/>
              </a:spcBef>
              <a:spcAft>
                <a:spcPts val="0"/>
              </a:spcAft>
              <a:buSzPts val="1200"/>
              <a:buChar char="●"/>
            </a:pPr>
            <a:r>
              <a:rPr lang="it" sz="1200"/>
              <a:t>Si utilizzano i claim per restringere l’accesso, come la scadenza, ecc.</a:t>
            </a:r>
            <a:endParaRPr sz="1200"/>
          </a:p>
        </p:txBody>
      </p:sp>
      <p:sp>
        <p:nvSpPr>
          <p:cNvPr id="1073" name="Google Shape;1073;p16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keys e autenticazione JWT bearer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Aspetti di base della sicurezza</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62"/>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a:t>
            </a:r>
            <a:r>
              <a:rPr lang="it" sz="1200"/>
              <a:t>lo schema visto precedentemente sia</a:t>
            </a:r>
            <a:r>
              <a:rPr lang="it" sz="1200"/>
              <a:t> allettante per la sua semplicità, è sempre necessario sviluppare il portale per generare i JWTs e rimangono le problematiche viste per la </a:t>
            </a:r>
            <a:r>
              <a:rPr lang="it" sz="1200" u="sng">
                <a:solidFill>
                  <a:schemeClr val="hlink"/>
                </a:solidFill>
                <a:hlinkClick action="ppaction://hlinksldjump" r:id="rId3"/>
              </a:rPr>
              <a:t>revoca dei token</a:t>
            </a:r>
            <a:r>
              <a:rPr lang="it" sz="1200"/>
              <a:t> quando un servizio è cancellato.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Nelle specifiche </a:t>
            </a:r>
            <a:r>
              <a:rPr lang="it" sz="1200" u="sng">
                <a:solidFill>
                  <a:schemeClr val="hlink"/>
                </a:solidFill>
                <a:hlinkClick action="ppaction://hlinksldjump" r:id="rId4"/>
              </a:rPr>
              <a:t>OAuth2</a:t>
            </a:r>
            <a:r>
              <a:rPr lang="it" sz="1200"/>
              <a:t> è stata prevista l’esigenza di garantire l’autenticazione tra due servizi ed è stato introdotto il </a:t>
            </a:r>
            <a:r>
              <a:rPr lang="it" sz="1200">
                <a:solidFill>
                  <a:schemeClr val="accent3"/>
                </a:solidFill>
              </a:rPr>
              <a:t>client credentials grant</a:t>
            </a:r>
            <a:r>
              <a:rPr lang="it" sz="1200"/>
              <a:t>:</a:t>
            </a:r>
            <a:endParaRPr sz="1200"/>
          </a:p>
          <a:p>
            <a:pPr indent="-304800" lvl="0" marL="457200" rtl="0" algn="l">
              <a:spcBef>
                <a:spcPts val="0"/>
              </a:spcBef>
              <a:spcAft>
                <a:spcPts val="0"/>
              </a:spcAft>
              <a:buSzPts val="1200"/>
              <a:buChar char="●"/>
            </a:pPr>
            <a:r>
              <a:rPr lang="it" sz="1200"/>
              <a:t>Questo tipo di grant permette a un client OAuth2 di ottenere un access token usando le proprie credenziali senza che un utente sia coinvolto.</a:t>
            </a:r>
            <a:endParaRPr sz="1200"/>
          </a:p>
          <a:p>
            <a:pPr indent="-304800" lvl="0" marL="457200" rtl="0" algn="l">
              <a:spcBef>
                <a:spcPts val="0"/>
              </a:spcBef>
              <a:spcAft>
                <a:spcPts val="0"/>
              </a:spcAft>
              <a:buSzPts val="1200"/>
              <a:buChar char="●"/>
            </a:pPr>
            <a:r>
              <a:rPr lang="it" sz="1200"/>
              <a:t>L’access token è rilasciato dall’authorization server e può essere usato come ogni altro access token. Questo permette di usare l’authorization server come un portale di sviluppo e tutte le feature di OAuth2, come la </a:t>
            </a:r>
            <a:r>
              <a:rPr lang="it" sz="1200" u="sng">
                <a:solidFill>
                  <a:schemeClr val="hlink"/>
                </a:solidFill>
                <a:hlinkClick action="ppaction://hlinksldjump" r:id="rId5"/>
              </a:rPr>
              <a:t>revoca dei token</a:t>
            </a:r>
            <a:r>
              <a:rPr lang="it" sz="1200"/>
              <a:t> e gli endpoint per i </a:t>
            </a:r>
            <a:r>
              <a:rPr lang="it" sz="1200" u="sng">
                <a:solidFill>
                  <a:schemeClr val="hlink"/>
                </a:solidFill>
                <a:hlinkClick action="ppaction://hlinksldjump" r:id="rId6"/>
              </a:rPr>
              <a:t>token introspection</a:t>
            </a:r>
            <a:r>
              <a:rPr lang="it" sz="1200"/>
              <a:t>.</a:t>
            </a:r>
            <a:endParaRPr sz="1200"/>
          </a:p>
          <a:p>
            <a:pPr indent="-304800" lvl="0" marL="457200" rtl="0" algn="l">
              <a:spcBef>
                <a:spcPts val="0"/>
              </a:spcBef>
              <a:spcAft>
                <a:spcPts val="0"/>
              </a:spcAft>
              <a:buSzPts val="1200"/>
              <a:buChar char="●"/>
            </a:pPr>
            <a:r>
              <a:rPr lang="it" sz="1200"/>
              <a:t>A differenza dell’</a:t>
            </a:r>
            <a:r>
              <a:rPr lang="it" sz="1200" u="sng">
                <a:solidFill>
                  <a:schemeClr val="hlink"/>
                </a:solidFill>
                <a:hlinkClick action="ppaction://hlinksldjump" r:id="rId7"/>
              </a:rPr>
              <a:t>authorization code flow</a:t>
            </a:r>
            <a:r>
              <a:rPr lang="it" sz="1200"/>
              <a:t>, in queste specifiche non è previsto l’uso di un refresh token, in quanto il client potrebbe ottenere un nuovo access token usando di nuovo il client credentials grant.</a:t>
            </a:r>
            <a:endParaRPr sz="1200"/>
          </a:p>
          <a:p>
            <a:pPr indent="-304800" lvl="0" marL="457200" rtl="0" algn="l">
              <a:spcBef>
                <a:spcPts val="0"/>
              </a:spcBef>
              <a:spcAft>
                <a:spcPts val="0"/>
              </a:spcAft>
              <a:buSzPts val="1200"/>
              <a:buChar char="●"/>
            </a:pPr>
            <a:r>
              <a:rPr lang="it" sz="1200">
                <a:solidFill>
                  <a:schemeClr val="accent3"/>
                </a:solidFill>
              </a:rPr>
              <a:t>Nota</a:t>
            </a:r>
            <a:r>
              <a:rPr lang="it" sz="1200"/>
              <a:t>: se un’API accetta chiamate sia da utenti e sia da servizi client, è importante che l’API sappia distinguere gli uni dagli altri. Altrimenti, un utente potrebbe essere in grado di simulare un servizio client e viceversa. In OAuth2 non è previsto uno standard per definire questi due casi, quindi bisogna consultare le regole specifiche dell’authorization server.</a:t>
            </a:r>
            <a:endParaRPr sz="1200"/>
          </a:p>
          <a:p>
            <a:pPr indent="0" lvl="0" marL="0" rtl="0" algn="l">
              <a:spcBef>
                <a:spcPts val="0"/>
              </a:spcBef>
              <a:spcAft>
                <a:spcPts val="0"/>
              </a:spcAft>
              <a:buNone/>
            </a:pPr>
            <a:r>
              <a:t/>
            </a:r>
            <a:endParaRPr sz="1200"/>
          </a:p>
        </p:txBody>
      </p:sp>
      <p:sp>
        <p:nvSpPr>
          <p:cNvPr id="1079" name="Google Shape;1079;p1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client credentials grant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63"/>
          <p:cNvSpPr txBox="1"/>
          <p:nvPr>
            <p:ph idx="4294967295" type="body"/>
          </p:nvPr>
        </p:nvSpPr>
        <p:spPr>
          <a:xfrm>
            <a:off x="460950" y="982350"/>
            <a:ext cx="8222100" cy="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Il primo metodo per autenticare un client è usando il proprio client ID e un client secret, che possono essere visti come username e password di un client. </a:t>
            </a:r>
            <a:r>
              <a:rPr lang="it" sz="1200">
                <a:solidFill>
                  <a:schemeClr val="accent3"/>
                </a:solidFill>
              </a:rPr>
              <a:t>Nota</a:t>
            </a:r>
            <a:r>
              <a:rPr lang="it" sz="1200"/>
              <a:t>: i client secret non sono password intese come stringhe che possono essere memorizzate da un utente, in genere sono stringhe casuali che sono generate automaticamente durante la registrazione del client.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Esempio di chiamata (</a:t>
            </a:r>
            <a:r>
              <a:rPr lang="it" sz="1200" u="sng">
                <a:solidFill>
                  <a:schemeClr val="hlink"/>
                </a:solidFill>
                <a:hlinkClick r:id="rId3"/>
              </a:rPr>
              <a:t>fonte</a:t>
            </a:r>
            <a:r>
              <a:rPr lang="it" sz="1200"/>
              <a:t>):</a:t>
            </a:r>
            <a:endParaRPr sz="1200"/>
          </a:p>
          <a:p>
            <a:pPr indent="0" lvl="0" marL="0" rtl="0" algn="l">
              <a:spcBef>
                <a:spcPts val="0"/>
              </a:spcBef>
              <a:spcAft>
                <a:spcPts val="0"/>
              </a:spcAft>
              <a:buNone/>
            </a:pPr>
            <a:r>
              <a:rPr lang="it" sz="1200">
                <a:latin typeface="Courier New"/>
                <a:ea typeface="Courier New"/>
                <a:cs typeface="Courier New"/>
                <a:sym typeface="Courier New"/>
              </a:rPr>
              <a:t>POST /token HTTP/1.1</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Host: authorization-server.com</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grant_type=client_credentials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&amp;client_id=xxxxxxxxxx</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&amp;client_secret=xxxxxxxxxx</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085" name="Google Shape;1085;p16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t>
            </a:r>
            <a:r>
              <a:rPr lang="it"/>
              <a:t>lient credentials grant: autenticazione client id + client secret</a:t>
            </a:r>
            <a:endParaRPr/>
          </a:p>
        </p:txBody>
      </p:sp>
      <p:grpSp>
        <p:nvGrpSpPr>
          <p:cNvPr id="1086" name="Google Shape;1086;p163"/>
          <p:cNvGrpSpPr/>
          <p:nvPr/>
        </p:nvGrpSpPr>
        <p:grpSpPr>
          <a:xfrm>
            <a:off x="3844937" y="2048169"/>
            <a:ext cx="5107202" cy="2766176"/>
            <a:chOff x="3201930" y="1541900"/>
            <a:chExt cx="5491025" cy="3504150"/>
          </a:xfrm>
        </p:grpSpPr>
        <p:sp>
          <p:nvSpPr>
            <p:cNvPr id="1087" name="Google Shape;1087;p163"/>
            <p:cNvSpPr/>
            <p:nvPr/>
          </p:nvSpPr>
          <p:spPr>
            <a:xfrm>
              <a:off x="7055255" y="154190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Authentication/</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Authorization server</a:t>
              </a:r>
              <a:endParaRPr sz="1200">
                <a:solidFill>
                  <a:schemeClr val="lt2"/>
                </a:solidFill>
                <a:latin typeface="Roboto"/>
                <a:ea typeface="Roboto"/>
                <a:cs typeface="Roboto"/>
                <a:sym typeface="Roboto"/>
              </a:endParaRPr>
            </a:p>
          </p:txBody>
        </p:sp>
        <p:sp>
          <p:nvSpPr>
            <p:cNvPr id="1088" name="Google Shape;1088;p163"/>
            <p:cNvSpPr/>
            <p:nvPr/>
          </p:nvSpPr>
          <p:spPr>
            <a:xfrm>
              <a:off x="3201930" y="27570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p:txBody>
        </p:sp>
        <p:sp>
          <p:nvSpPr>
            <p:cNvPr id="1089" name="Google Shape;1089;p163"/>
            <p:cNvSpPr/>
            <p:nvPr/>
          </p:nvSpPr>
          <p:spPr>
            <a:xfrm>
              <a:off x="7055255" y="39015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a:t>
              </a:r>
              <a:endParaRPr sz="1200">
                <a:solidFill>
                  <a:schemeClr val="lt2"/>
                </a:solidFill>
                <a:latin typeface="Roboto"/>
                <a:ea typeface="Roboto"/>
                <a:cs typeface="Roboto"/>
                <a:sym typeface="Roboto"/>
              </a:endParaRPr>
            </a:p>
          </p:txBody>
        </p:sp>
        <p:cxnSp>
          <p:nvCxnSpPr>
            <p:cNvPr id="1090" name="Google Shape;1090;p163"/>
            <p:cNvCxnSpPr>
              <a:stCxn id="1088" idx="3"/>
              <a:endCxn id="1087" idx="2"/>
            </p:cNvCxnSpPr>
            <p:nvPr/>
          </p:nvCxnSpPr>
          <p:spPr>
            <a:xfrm flipH="1" rot="10800000">
              <a:off x="4839630" y="2686400"/>
              <a:ext cx="3034500" cy="642900"/>
            </a:xfrm>
            <a:prstGeom prst="bentConnector2">
              <a:avLst/>
            </a:prstGeom>
            <a:noFill/>
            <a:ln cap="flat" cmpd="sng" w="9525">
              <a:solidFill>
                <a:schemeClr val="dk1"/>
              </a:solidFill>
              <a:prstDash val="solid"/>
              <a:round/>
              <a:headEnd len="med" w="med" type="none"/>
              <a:tailEnd len="med" w="med" type="triangle"/>
            </a:ln>
          </p:spPr>
        </p:cxnSp>
        <p:cxnSp>
          <p:nvCxnSpPr>
            <p:cNvPr id="1091" name="Google Shape;1091;p163"/>
            <p:cNvCxnSpPr>
              <a:endCxn id="1088" idx="0"/>
            </p:cNvCxnSpPr>
            <p:nvPr/>
          </p:nvCxnSpPr>
          <p:spPr>
            <a:xfrm flipH="1">
              <a:off x="4020780" y="2367950"/>
              <a:ext cx="3028500" cy="389100"/>
            </a:xfrm>
            <a:prstGeom prst="bentConnector2">
              <a:avLst/>
            </a:prstGeom>
            <a:noFill/>
            <a:ln cap="flat" cmpd="sng" w="9525">
              <a:solidFill>
                <a:schemeClr val="dk1"/>
              </a:solidFill>
              <a:prstDash val="solid"/>
              <a:round/>
              <a:headEnd len="med" w="med" type="none"/>
              <a:tailEnd len="med" w="med" type="triangle"/>
            </a:ln>
          </p:spPr>
        </p:cxnSp>
        <p:sp>
          <p:nvSpPr>
            <p:cNvPr id="1092" name="Google Shape;1092;p163"/>
            <p:cNvSpPr txBox="1"/>
            <p:nvPr/>
          </p:nvSpPr>
          <p:spPr>
            <a:xfrm rot="1705">
              <a:off x="5372776" y="3020979"/>
              <a:ext cx="1815000" cy="39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(1) Client id + client secret</a:t>
              </a:r>
              <a:endParaRPr sz="800">
                <a:solidFill>
                  <a:schemeClr val="lt2"/>
                </a:solidFill>
                <a:latin typeface="Roboto"/>
                <a:ea typeface="Roboto"/>
                <a:cs typeface="Roboto"/>
                <a:sym typeface="Roboto"/>
              </a:endParaRPr>
            </a:p>
          </p:txBody>
        </p:sp>
        <p:cxnSp>
          <p:nvCxnSpPr>
            <p:cNvPr id="1093" name="Google Shape;1093;p163"/>
            <p:cNvCxnSpPr>
              <a:stCxn id="1088" idx="2"/>
            </p:cNvCxnSpPr>
            <p:nvPr/>
          </p:nvCxnSpPr>
          <p:spPr>
            <a:xfrm flipH="1" rot="-5400000">
              <a:off x="5436930" y="2485400"/>
              <a:ext cx="202800" cy="3035100"/>
            </a:xfrm>
            <a:prstGeom prst="bentConnector2">
              <a:avLst/>
            </a:prstGeom>
            <a:noFill/>
            <a:ln cap="flat" cmpd="sng" w="9525">
              <a:solidFill>
                <a:schemeClr val="dk1"/>
              </a:solidFill>
              <a:prstDash val="solid"/>
              <a:round/>
              <a:headEnd len="med" w="med" type="none"/>
              <a:tailEnd len="med" w="med" type="triangle"/>
            </a:ln>
          </p:spPr>
        </p:cxnSp>
        <p:sp>
          <p:nvSpPr>
            <p:cNvPr id="1094" name="Google Shape;1094;p163"/>
            <p:cNvSpPr txBox="1"/>
            <p:nvPr/>
          </p:nvSpPr>
          <p:spPr>
            <a:xfrm rot="2350">
              <a:off x="4423050" y="3795650"/>
              <a:ext cx="2632801" cy="39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(3) Richiesta della risorsa con access token</a:t>
              </a:r>
              <a:endParaRPr sz="800">
                <a:solidFill>
                  <a:schemeClr val="lt2"/>
                </a:solidFill>
                <a:latin typeface="Roboto"/>
                <a:ea typeface="Roboto"/>
                <a:cs typeface="Roboto"/>
                <a:sym typeface="Roboto"/>
              </a:endParaRPr>
            </a:p>
          </p:txBody>
        </p:sp>
        <p:cxnSp>
          <p:nvCxnSpPr>
            <p:cNvPr id="1095" name="Google Shape;1095;p163"/>
            <p:cNvCxnSpPr>
              <a:stCxn id="1089" idx="1"/>
              <a:endCxn id="1088" idx="1"/>
            </p:cNvCxnSpPr>
            <p:nvPr/>
          </p:nvCxnSpPr>
          <p:spPr>
            <a:xfrm rot="10800000">
              <a:off x="3202055" y="3329300"/>
              <a:ext cx="3853200" cy="1144500"/>
            </a:xfrm>
            <a:prstGeom prst="bentConnector3">
              <a:avLst>
                <a:gd fmla="val 106648" name="adj1"/>
              </a:avLst>
            </a:prstGeom>
            <a:noFill/>
            <a:ln cap="flat" cmpd="sng" w="9525">
              <a:solidFill>
                <a:schemeClr val="dk1"/>
              </a:solidFill>
              <a:prstDash val="solid"/>
              <a:round/>
              <a:headEnd len="med" w="med" type="none"/>
              <a:tailEnd len="med" w="med" type="triangle"/>
            </a:ln>
          </p:spPr>
        </p:cxnSp>
        <p:sp>
          <p:nvSpPr>
            <p:cNvPr id="1096" name="Google Shape;1096;p163"/>
            <p:cNvSpPr txBox="1"/>
            <p:nvPr/>
          </p:nvSpPr>
          <p:spPr>
            <a:xfrm rot="2157">
              <a:off x="4103555" y="4175400"/>
              <a:ext cx="2868901" cy="39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(4) Risposta</a:t>
              </a:r>
              <a:endParaRPr sz="800">
                <a:solidFill>
                  <a:schemeClr val="lt2"/>
                </a:solidFill>
                <a:latin typeface="Roboto"/>
                <a:ea typeface="Roboto"/>
                <a:cs typeface="Roboto"/>
                <a:sym typeface="Roboto"/>
              </a:endParaRPr>
            </a:p>
          </p:txBody>
        </p:sp>
        <p:sp>
          <p:nvSpPr>
            <p:cNvPr id="1097" name="Google Shape;1097;p163"/>
            <p:cNvSpPr txBox="1"/>
            <p:nvPr/>
          </p:nvSpPr>
          <p:spPr>
            <a:xfrm rot="2393">
              <a:off x="5085412" y="2070552"/>
              <a:ext cx="1292700" cy="39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(2) Access token</a:t>
              </a:r>
              <a:endParaRPr sz="800">
                <a:solidFill>
                  <a:schemeClr val="lt2"/>
                </a:solidFill>
                <a:latin typeface="Roboto"/>
                <a:ea typeface="Roboto"/>
                <a:cs typeface="Roboto"/>
                <a:sym typeface="Roboto"/>
              </a:endParaRPr>
            </a:p>
          </p:txBody>
        </p:sp>
      </p:gr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64"/>
          <p:cNvSpPr txBox="1"/>
          <p:nvPr>
            <p:ph idx="4294967295" type="body"/>
          </p:nvPr>
        </p:nvSpPr>
        <p:spPr>
          <a:xfrm>
            <a:off x="0" y="658575"/>
            <a:ext cx="9144000" cy="44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L’approccio basato su client secret è molto semplice, ma soffre di diverse problematiche:</a:t>
            </a:r>
            <a:endParaRPr sz="1200"/>
          </a:p>
          <a:p>
            <a:pPr indent="-304800" lvl="0" marL="457200" rtl="0" algn="l">
              <a:spcBef>
                <a:spcPts val="0"/>
              </a:spcBef>
              <a:spcAft>
                <a:spcPts val="0"/>
              </a:spcAft>
              <a:buSzPts val="1200"/>
              <a:buChar char="●"/>
            </a:pPr>
            <a:r>
              <a:rPr lang="it" sz="1200"/>
              <a:t>Alcune funzionalità di OAuth2 e OpenID Connect richiedono all’authorization server di essere in grado di accedere ai byte grezzi del client secret, quindi non si può utilizzare un hash per nasconderli.</a:t>
            </a:r>
            <a:endParaRPr sz="1200"/>
          </a:p>
          <a:p>
            <a:pPr indent="-304800" lvl="0" marL="457200" rtl="0" algn="l">
              <a:spcBef>
                <a:spcPts val="0"/>
              </a:spcBef>
              <a:spcAft>
                <a:spcPts val="0"/>
              </a:spcAft>
              <a:buSzPts val="1200"/>
              <a:buChar char="●"/>
            </a:pPr>
            <a:r>
              <a:rPr lang="it" sz="1200"/>
              <a:t>Se le comunicazioni con l’authorization server sono compromesse, allora un attaccante potrebbe rubare i client secret non appena sono trasmessi.</a:t>
            </a:r>
            <a:endParaRPr sz="1200"/>
          </a:p>
          <a:p>
            <a:pPr indent="-304800" lvl="0" marL="457200" rtl="0" algn="l">
              <a:spcBef>
                <a:spcPts val="0"/>
              </a:spcBef>
              <a:spcAft>
                <a:spcPts val="0"/>
              </a:spcAft>
              <a:buSzPts val="1200"/>
              <a:buChar char="●"/>
            </a:pPr>
            <a:r>
              <a:rPr lang="it" sz="1200"/>
              <a:t>Potrebbe essere difficile cambiare un client secret, specie se è condiviso tra diversi server.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queste ragioni, </a:t>
            </a:r>
            <a:r>
              <a:rPr lang="it" sz="1200"/>
              <a:t>nell’</a:t>
            </a:r>
            <a:r>
              <a:rPr lang="it" sz="1200" u="sng">
                <a:solidFill>
                  <a:schemeClr val="accent5"/>
                </a:solidFill>
                <a:hlinkClick r:id="rId3">
                  <a:extLst>
                    <a:ext uri="{A12FA001-AC4F-418D-AE19-62706E023703}">
                      <ahyp:hlinkClr val="tx"/>
                    </a:ext>
                  </a:extLst>
                </a:hlinkClick>
              </a:rPr>
              <a:t>RFC 7523</a:t>
            </a:r>
            <a:r>
              <a:rPr lang="it" sz="1200"/>
              <a:t> è stato definito</a:t>
            </a:r>
            <a:r>
              <a:rPr lang="it" sz="1200"/>
              <a:t> il </a:t>
            </a:r>
            <a:r>
              <a:rPr lang="it" sz="1200">
                <a:solidFill>
                  <a:schemeClr val="accent3"/>
                </a:solidFill>
              </a:rPr>
              <a:t>JWT Bearer grant</a:t>
            </a:r>
            <a:r>
              <a:rPr lang="it" sz="1200"/>
              <a:t> per OAuth2 che permette a un client di ottenere un access token presentando un JWT firmato da una parte fidata:</a:t>
            </a:r>
            <a:endParaRPr sz="1200"/>
          </a:p>
          <a:p>
            <a:pPr indent="-304800" lvl="0" marL="457200" rtl="0" algn="l">
              <a:spcBef>
                <a:spcPts val="0"/>
              </a:spcBef>
              <a:spcAft>
                <a:spcPts val="0"/>
              </a:spcAft>
              <a:buSzPts val="1200"/>
              <a:buChar char="●"/>
            </a:pPr>
            <a:r>
              <a:rPr lang="it" sz="1200"/>
              <a:t>per autenticare sé stesso per il client credentials grant, in questo caso il JWT è firmato dallo stesso client usando una chiave che controlla; oppure</a:t>
            </a:r>
            <a:endParaRPr sz="1200"/>
          </a:p>
          <a:p>
            <a:pPr indent="-304800" lvl="0" marL="457200" rtl="0" algn="l">
              <a:spcBef>
                <a:spcPts val="0"/>
              </a:spcBef>
              <a:spcAft>
                <a:spcPts val="0"/>
              </a:spcAft>
              <a:buSzPts val="1200"/>
              <a:buChar char="●"/>
            </a:pPr>
            <a:r>
              <a:rPr lang="it" sz="1200"/>
              <a:t>per scambiare un JWT che rappresenta l’autorizzazione da parte di un utente o di un servizio, in questo caso il JWT è firmato da una qualche authority di fiducia per l’authorization server, come per esempio un provider OpenID Connect esterno.</a:t>
            </a:r>
            <a:endParaRPr sz="1200"/>
          </a:p>
          <a:p>
            <a:pPr indent="0" lvl="0" marL="0" rtl="0" algn="l">
              <a:spcBef>
                <a:spcPts val="0"/>
              </a:spcBef>
              <a:spcAft>
                <a:spcPts val="0"/>
              </a:spcAft>
              <a:buNone/>
            </a:pPr>
            <a:r>
              <a:rPr lang="it" sz="1200"/>
              <a:t>Vantaggi:</a:t>
            </a:r>
            <a:endParaRPr sz="1200"/>
          </a:p>
          <a:p>
            <a:pPr indent="-304800" lvl="0" marL="457200" rtl="0" algn="l">
              <a:spcBef>
                <a:spcPts val="0"/>
              </a:spcBef>
              <a:spcAft>
                <a:spcPts val="0"/>
              </a:spcAft>
              <a:buSzPts val="1200"/>
              <a:buChar char="●"/>
            </a:pPr>
            <a:r>
              <a:rPr lang="it" sz="1200"/>
              <a:t>Usando la </a:t>
            </a:r>
            <a:r>
              <a:rPr lang="it" sz="1200" u="sng">
                <a:solidFill>
                  <a:schemeClr val="hlink"/>
                </a:solidFill>
                <a:hlinkClick action="ppaction://hlinksldjump" r:id="rId4"/>
              </a:rPr>
              <a:t>crittografia asimmetrica</a:t>
            </a:r>
            <a:r>
              <a:rPr lang="it" sz="1200"/>
              <a:t>, il client deve solo fornire la propria chiave pubblica all’authorization server, quindi si riduce il rischio se l’authorization server viene compromesso in quanto la chiave pubblica si usa per verificare la chiave e non per crearla.</a:t>
            </a:r>
            <a:endParaRPr sz="1200"/>
          </a:p>
          <a:p>
            <a:pPr indent="-304800" lvl="0" marL="457200" rtl="0" algn="l">
              <a:spcBef>
                <a:spcPts val="0"/>
              </a:spcBef>
              <a:spcAft>
                <a:spcPts val="0"/>
              </a:spcAft>
              <a:buSzPts val="1200"/>
              <a:buChar char="●"/>
            </a:pPr>
            <a:r>
              <a:rPr lang="it" sz="1200"/>
              <a:t>Molti authorization server supportano il recupero delle chiavi pubbliche dei client nel formato JWK da un endpoint HTTPS. L’authorization server recupera queste chiavi pubbliche regolarmente, in questo modo il client può cambiarle spesso. Inoltre, il formato JWK Set permette al client di gestire più di una chiave, in modo da mantenere le vecchie chiavi finché l’authorization server non ha recuperato le nuove.</a:t>
            </a:r>
            <a:endParaRPr sz="1200"/>
          </a:p>
        </p:txBody>
      </p:sp>
      <p:sp>
        <p:nvSpPr>
          <p:cNvPr id="1103" name="Google Shape;1103;p16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Bearer grant per OAuth2</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65"/>
          <p:cNvSpPr txBox="1"/>
          <p:nvPr>
            <p:ph idx="4294967295" type="body"/>
          </p:nvPr>
        </p:nvSpPr>
        <p:spPr>
          <a:xfrm>
            <a:off x="460950" y="982350"/>
            <a:ext cx="82221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ottenere un access token, il client può usare JWT bearer client authentication con il client credentials grant.</a:t>
            </a:r>
            <a:endParaRPr sz="1200"/>
          </a:p>
        </p:txBody>
      </p:sp>
      <p:sp>
        <p:nvSpPr>
          <p:cNvPr id="1109" name="Google Shape;1109;p16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Bearer grant per OAuth2: ottenere access token</a:t>
            </a:r>
            <a:endParaRPr/>
          </a:p>
        </p:txBody>
      </p:sp>
      <p:grpSp>
        <p:nvGrpSpPr>
          <p:cNvPr id="1110" name="Google Shape;1110;p165"/>
          <p:cNvGrpSpPr/>
          <p:nvPr/>
        </p:nvGrpSpPr>
        <p:grpSpPr>
          <a:xfrm>
            <a:off x="2035146" y="1784691"/>
            <a:ext cx="5073707" cy="3179315"/>
            <a:chOff x="3201930" y="1541900"/>
            <a:chExt cx="5491025" cy="3504150"/>
          </a:xfrm>
        </p:grpSpPr>
        <p:sp>
          <p:nvSpPr>
            <p:cNvPr id="1111" name="Google Shape;1111;p165"/>
            <p:cNvSpPr/>
            <p:nvPr/>
          </p:nvSpPr>
          <p:spPr>
            <a:xfrm>
              <a:off x="7055255" y="154190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Authentication/</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Authorization server</a:t>
              </a:r>
              <a:endParaRPr sz="1200">
                <a:solidFill>
                  <a:schemeClr val="lt2"/>
                </a:solidFill>
                <a:latin typeface="Roboto"/>
                <a:ea typeface="Roboto"/>
                <a:cs typeface="Roboto"/>
                <a:sym typeface="Roboto"/>
              </a:endParaRPr>
            </a:p>
          </p:txBody>
        </p:sp>
        <p:sp>
          <p:nvSpPr>
            <p:cNvPr id="1112" name="Google Shape;1112;p165"/>
            <p:cNvSpPr/>
            <p:nvPr/>
          </p:nvSpPr>
          <p:spPr>
            <a:xfrm>
              <a:off x="3201930" y="27570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p:txBody>
        </p:sp>
        <p:sp>
          <p:nvSpPr>
            <p:cNvPr id="1113" name="Google Shape;1113;p165"/>
            <p:cNvSpPr/>
            <p:nvPr/>
          </p:nvSpPr>
          <p:spPr>
            <a:xfrm>
              <a:off x="7055255" y="39015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a:t>
              </a:r>
              <a:endParaRPr sz="1200">
                <a:solidFill>
                  <a:schemeClr val="lt2"/>
                </a:solidFill>
                <a:latin typeface="Roboto"/>
                <a:ea typeface="Roboto"/>
                <a:cs typeface="Roboto"/>
                <a:sym typeface="Roboto"/>
              </a:endParaRPr>
            </a:p>
          </p:txBody>
        </p:sp>
        <p:cxnSp>
          <p:nvCxnSpPr>
            <p:cNvPr id="1114" name="Google Shape;1114;p165"/>
            <p:cNvCxnSpPr>
              <a:stCxn id="1112" idx="3"/>
              <a:endCxn id="1111" idx="2"/>
            </p:cNvCxnSpPr>
            <p:nvPr/>
          </p:nvCxnSpPr>
          <p:spPr>
            <a:xfrm flipH="1" rot="10800000">
              <a:off x="4839630" y="2686400"/>
              <a:ext cx="3034500" cy="642900"/>
            </a:xfrm>
            <a:prstGeom prst="bentConnector2">
              <a:avLst/>
            </a:prstGeom>
            <a:noFill/>
            <a:ln cap="flat" cmpd="sng" w="9525">
              <a:solidFill>
                <a:schemeClr val="dk1"/>
              </a:solidFill>
              <a:prstDash val="solid"/>
              <a:round/>
              <a:headEnd len="med" w="med" type="none"/>
              <a:tailEnd len="med" w="med" type="triangle"/>
            </a:ln>
          </p:spPr>
        </p:cxnSp>
        <p:cxnSp>
          <p:nvCxnSpPr>
            <p:cNvPr id="1115" name="Google Shape;1115;p165"/>
            <p:cNvCxnSpPr>
              <a:endCxn id="1112" idx="0"/>
            </p:cNvCxnSpPr>
            <p:nvPr/>
          </p:nvCxnSpPr>
          <p:spPr>
            <a:xfrm flipH="1">
              <a:off x="4020780" y="2367950"/>
              <a:ext cx="3028500" cy="389100"/>
            </a:xfrm>
            <a:prstGeom prst="bentConnector2">
              <a:avLst/>
            </a:prstGeom>
            <a:noFill/>
            <a:ln cap="flat" cmpd="sng" w="9525">
              <a:solidFill>
                <a:schemeClr val="dk1"/>
              </a:solidFill>
              <a:prstDash val="solid"/>
              <a:round/>
              <a:headEnd len="med" w="med" type="none"/>
              <a:tailEnd len="med" w="med" type="triangle"/>
            </a:ln>
          </p:spPr>
        </p:cxnSp>
        <p:sp>
          <p:nvSpPr>
            <p:cNvPr id="1116" name="Google Shape;1116;p165"/>
            <p:cNvSpPr txBox="1"/>
            <p:nvPr/>
          </p:nvSpPr>
          <p:spPr>
            <a:xfrm rot="2025">
              <a:off x="5124157" y="3020754"/>
              <a:ext cx="2546700" cy="3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(1) JWT firmato con la chiave privata del client</a:t>
              </a:r>
              <a:endParaRPr sz="800">
                <a:solidFill>
                  <a:schemeClr val="lt2"/>
                </a:solidFill>
                <a:latin typeface="Roboto"/>
                <a:ea typeface="Roboto"/>
                <a:cs typeface="Roboto"/>
                <a:sym typeface="Roboto"/>
              </a:endParaRPr>
            </a:p>
          </p:txBody>
        </p:sp>
        <p:cxnSp>
          <p:nvCxnSpPr>
            <p:cNvPr id="1117" name="Google Shape;1117;p165"/>
            <p:cNvCxnSpPr>
              <a:stCxn id="1112" idx="2"/>
            </p:cNvCxnSpPr>
            <p:nvPr/>
          </p:nvCxnSpPr>
          <p:spPr>
            <a:xfrm flipH="1" rot="-5400000">
              <a:off x="5436930" y="2485400"/>
              <a:ext cx="202800" cy="3035100"/>
            </a:xfrm>
            <a:prstGeom prst="bentConnector2">
              <a:avLst/>
            </a:prstGeom>
            <a:noFill/>
            <a:ln cap="flat" cmpd="sng" w="9525">
              <a:solidFill>
                <a:schemeClr val="dk1"/>
              </a:solidFill>
              <a:prstDash val="solid"/>
              <a:round/>
              <a:headEnd len="med" w="med" type="none"/>
              <a:tailEnd len="med" w="med" type="triangle"/>
            </a:ln>
          </p:spPr>
        </p:cxnSp>
        <p:sp>
          <p:nvSpPr>
            <p:cNvPr id="1118" name="Google Shape;1118;p165"/>
            <p:cNvSpPr txBox="1"/>
            <p:nvPr/>
          </p:nvSpPr>
          <p:spPr>
            <a:xfrm rot="2350">
              <a:off x="4422103" y="3848141"/>
              <a:ext cx="2632801" cy="3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(3) Richiesta della risorsa con access token</a:t>
              </a:r>
              <a:endParaRPr sz="800">
                <a:solidFill>
                  <a:schemeClr val="lt2"/>
                </a:solidFill>
                <a:latin typeface="Roboto"/>
                <a:ea typeface="Roboto"/>
                <a:cs typeface="Roboto"/>
                <a:sym typeface="Roboto"/>
              </a:endParaRPr>
            </a:p>
          </p:txBody>
        </p:sp>
        <p:cxnSp>
          <p:nvCxnSpPr>
            <p:cNvPr id="1119" name="Google Shape;1119;p165"/>
            <p:cNvCxnSpPr>
              <a:stCxn id="1113" idx="1"/>
              <a:endCxn id="1112" idx="1"/>
            </p:cNvCxnSpPr>
            <p:nvPr/>
          </p:nvCxnSpPr>
          <p:spPr>
            <a:xfrm rot="10800000">
              <a:off x="3202055" y="3329300"/>
              <a:ext cx="3853200" cy="1144500"/>
            </a:xfrm>
            <a:prstGeom prst="bentConnector3">
              <a:avLst>
                <a:gd fmla="val 106691" name="adj1"/>
              </a:avLst>
            </a:prstGeom>
            <a:noFill/>
            <a:ln cap="flat" cmpd="sng" w="9525">
              <a:solidFill>
                <a:schemeClr val="dk1"/>
              </a:solidFill>
              <a:prstDash val="solid"/>
              <a:round/>
              <a:headEnd len="med" w="med" type="none"/>
              <a:tailEnd len="med" w="med" type="triangle"/>
            </a:ln>
          </p:spPr>
        </p:cxnSp>
        <p:sp>
          <p:nvSpPr>
            <p:cNvPr id="1120" name="Google Shape;1120;p165"/>
            <p:cNvSpPr txBox="1"/>
            <p:nvPr/>
          </p:nvSpPr>
          <p:spPr>
            <a:xfrm rot="2157">
              <a:off x="4103555" y="4175400"/>
              <a:ext cx="2868901" cy="3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(4) Risposta</a:t>
              </a:r>
              <a:endParaRPr sz="800">
                <a:solidFill>
                  <a:schemeClr val="lt2"/>
                </a:solidFill>
                <a:latin typeface="Roboto"/>
                <a:ea typeface="Roboto"/>
                <a:cs typeface="Roboto"/>
                <a:sym typeface="Roboto"/>
              </a:endParaRPr>
            </a:p>
          </p:txBody>
        </p:sp>
        <p:sp>
          <p:nvSpPr>
            <p:cNvPr id="1121" name="Google Shape;1121;p165"/>
            <p:cNvSpPr txBox="1"/>
            <p:nvPr/>
          </p:nvSpPr>
          <p:spPr>
            <a:xfrm rot="1828">
              <a:off x="5124149" y="2081050"/>
              <a:ext cx="1128300" cy="3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(2) Access token</a:t>
              </a:r>
              <a:endParaRPr sz="800">
                <a:solidFill>
                  <a:schemeClr val="lt2"/>
                </a:solidFill>
                <a:latin typeface="Roboto"/>
                <a:ea typeface="Roboto"/>
                <a:cs typeface="Roboto"/>
                <a:sym typeface="Roboto"/>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66"/>
          <p:cNvSpPr txBox="1"/>
          <p:nvPr>
            <p:ph idx="4294967295" type="body"/>
          </p:nvPr>
        </p:nvSpPr>
        <p:spPr>
          <a:xfrm>
            <a:off x="460950" y="982350"/>
            <a:ext cx="8222100" cy="3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JWT usato per l’autenticazione del client deve contenere i seguenti claim:</a:t>
            </a:r>
            <a:endParaRPr sz="1200"/>
          </a:p>
          <a:p>
            <a:pPr indent="-304800" lvl="0" marL="457200" rtl="0" algn="l">
              <a:spcBef>
                <a:spcPts val="0"/>
              </a:spcBef>
              <a:spcAft>
                <a:spcPts val="0"/>
              </a:spcAft>
              <a:buSzPts val="1200"/>
              <a:buChar char="●"/>
            </a:pPr>
            <a:r>
              <a:rPr lang="it" sz="1200"/>
              <a:t>Il claim </a:t>
            </a:r>
            <a:r>
              <a:rPr lang="it" sz="1200">
                <a:solidFill>
                  <a:schemeClr val="accent3"/>
                </a:solidFill>
                <a:latin typeface="Courier New"/>
                <a:ea typeface="Courier New"/>
                <a:cs typeface="Courier New"/>
                <a:sym typeface="Courier New"/>
              </a:rPr>
              <a:t>sub</a:t>
            </a:r>
            <a:r>
              <a:rPr lang="it" sz="1200"/>
              <a:t> che contiene l’ID del client.</a:t>
            </a:r>
            <a:endParaRPr sz="1200"/>
          </a:p>
          <a:p>
            <a:pPr indent="-304800" lvl="0" marL="457200" rtl="0" algn="l">
              <a:spcBef>
                <a:spcPts val="0"/>
              </a:spcBef>
              <a:spcAft>
                <a:spcPts val="0"/>
              </a:spcAft>
              <a:buSzPts val="1200"/>
              <a:buChar char="●"/>
            </a:pPr>
            <a:r>
              <a:rPr lang="it" sz="1200"/>
              <a:t>Il claim </a:t>
            </a:r>
            <a:r>
              <a:rPr lang="it" sz="1200">
                <a:solidFill>
                  <a:schemeClr val="accent3"/>
                </a:solidFill>
                <a:latin typeface="Courier New"/>
                <a:ea typeface="Courier New"/>
                <a:cs typeface="Courier New"/>
                <a:sym typeface="Courier New"/>
              </a:rPr>
              <a:t>iss</a:t>
            </a:r>
            <a:r>
              <a:rPr lang="it" sz="1200"/>
              <a:t> che indica chi ha firmato il JWT. In genere è anche l’ID del client.</a:t>
            </a:r>
            <a:endParaRPr sz="1200"/>
          </a:p>
          <a:p>
            <a:pPr indent="-304800" lvl="0" marL="457200" rtl="0" algn="l">
              <a:spcBef>
                <a:spcPts val="0"/>
              </a:spcBef>
              <a:spcAft>
                <a:spcPts val="0"/>
              </a:spcAft>
              <a:buSzPts val="1200"/>
              <a:buChar char="●"/>
            </a:pPr>
            <a:r>
              <a:rPr lang="it" sz="1200"/>
              <a:t>Il claim </a:t>
            </a:r>
            <a:r>
              <a:rPr lang="it" sz="1200">
                <a:solidFill>
                  <a:schemeClr val="accent3"/>
                </a:solidFill>
                <a:latin typeface="Courier New"/>
                <a:ea typeface="Courier New"/>
                <a:cs typeface="Courier New"/>
                <a:sym typeface="Courier New"/>
              </a:rPr>
              <a:t>aud</a:t>
            </a:r>
            <a:r>
              <a:rPr lang="it" sz="1200"/>
              <a:t> che elenca la lista degli URI del token endpoint dell’authorization server.</a:t>
            </a:r>
            <a:endParaRPr sz="1200"/>
          </a:p>
          <a:p>
            <a:pPr indent="-304800" lvl="0" marL="457200" rtl="0" algn="l">
              <a:spcBef>
                <a:spcPts val="0"/>
              </a:spcBef>
              <a:spcAft>
                <a:spcPts val="0"/>
              </a:spcAft>
              <a:buSzPts val="1200"/>
              <a:buChar char="●"/>
            </a:pPr>
            <a:r>
              <a:rPr lang="it" sz="1200"/>
              <a:t>Il claim </a:t>
            </a:r>
            <a:r>
              <a:rPr lang="it" sz="1200">
                <a:solidFill>
                  <a:schemeClr val="accent3"/>
                </a:solidFill>
                <a:latin typeface="Courier New"/>
                <a:ea typeface="Courier New"/>
                <a:cs typeface="Courier New"/>
                <a:sym typeface="Courier New"/>
              </a:rPr>
              <a:t>exp</a:t>
            </a:r>
            <a:r>
              <a:rPr lang="it" sz="1200"/>
              <a:t> che definisce la scadenza del JWT. Se questo tempo è troppo lungo l’authorization server potrebbe rifiutare il JWT.</a:t>
            </a:r>
            <a:endParaRPr sz="1200"/>
          </a:p>
          <a:p>
            <a:pPr indent="-304800" lvl="0" marL="457200" rtl="0" algn="l">
              <a:spcBef>
                <a:spcPts val="0"/>
              </a:spcBef>
              <a:spcAft>
                <a:spcPts val="0"/>
              </a:spcAft>
              <a:buSzPts val="1200"/>
              <a:buChar char="●"/>
            </a:pPr>
            <a:r>
              <a:rPr lang="it" sz="1200"/>
              <a:t>Il claim </a:t>
            </a:r>
            <a:r>
              <a:rPr lang="it" sz="1200">
                <a:solidFill>
                  <a:schemeClr val="accent3"/>
                </a:solidFill>
                <a:latin typeface="Courier New"/>
                <a:ea typeface="Courier New"/>
                <a:cs typeface="Courier New"/>
                <a:sym typeface="Courier New"/>
              </a:rPr>
              <a:t>jti</a:t>
            </a:r>
            <a:r>
              <a:rPr lang="it" sz="1200"/>
              <a:t> con all’interno un valore random. È richiesto da alcuni authorization server per evitare un attacco di tipo replay ed è obbligatorio nelle specifiche OpenID Connect, quindi per una maggiore compatibilità dovrebbe essere inserito.</a:t>
            </a:r>
            <a:endParaRPr sz="1200"/>
          </a:p>
        </p:txBody>
      </p:sp>
      <p:sp>
        <p:nvSpPr>
          <p:cNvPr id="1127" name="Google Shape;1127;p16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Bearer grant per OAuth2: generazione del JWT</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67"/>
          <p:cNvSpPr txBox="1"/>
          <p:nvPr>
            <p:ph idx="4294967295" type="body"/>
          </p:nvPr>
        </p:nvSpPr>
        <p:spPr>
          <a:xfrm>
            <a:off x="460950" y="982350"/>
            <a:ext cx="8222100" cy="381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Come abbiamo visto il client usa un JWT per autenticare sé stesso.</a:t>
            </a:r>
            <a:endParaRPr sz="1200"/>
          </a:p>
          <a:p>
            <a:pPr indent="-304800" lvl="0" marL="457200" rtl="0" algn="l">
              <a:spcBef>
                <a:spcPts val="0"/>
              </a:spcBef>
              <a:spcAft>
                <a:spcPts val="0"/>
              </a:spcAft>
              <a:buSzPts val="1200"/>
              <a:buChar char="●"/>
            </a:pPr>
            <a:r>
              <a:rPr lang="it" sz="1200"/>
              <a:t>Se l’autenticazione ha successo, l’authorization server rilascia un access token autorizzato dallo stesso client.</a:t>
            </a:r>
            <a:endParaRPr sz="1200"/>
          </a:p>
          <a:p>
            <a:pPr indent="-304800" lvl="0" marL="457200" rtl="0" algn="l">
              <a:spcBef>
                <a:spcPts val="0"/>
              </a:spcBef>
              <a:spcAft>
                <a:spcPts val="0"/>
              </a:spcAft>
              <a:buSzPts val="1200"/>
              <a:buChar char="●"/>
            </a:pPr>
            <a:r>
              <a:rPr lang="it" sz="1200"/>
              <a:t>Quindi, in questo approccio il client sta autocertificando che è autorizzato a ricevere un access token per conto di un dato utente</a:t>
            </a:r>
            <a:r>
              <a:rPr lang="it" sz="1200"/>
              <a:t>, </a:t>
            </a:r>
            <a:r>
              <a:rPr lang="it" sz="1200"/>
              <a:t>visto che l’utente non è presente per consentire questa autorizzazione, l’authorization server di solito effettua dei controlli aggiuntivi prima di rilasciare l’access token. Altrimenti, un client potrebbe richiedere un access token per un qualunque utente senza che quest’ultimo sia coinvolto.</a:t>
            </a:r>
            <a:endParaRPr sz="1200"/>
          </a:p>
          <a:p>
            <a:pPr indent="-304800" lvl="0" marL="457200" rtl="0" algn="l">
              <a:spcBef>
                <a:spcPts val="0"/>
              </a:spcBef>
              <a:spcAft>
                <a:spcPts val="0"/>
              </a:spcAft>
              <a:buSzPts val="1200"/>
              <a:buChar char="●"/>
            </a:pPr>
            <a:r>
              <a:rPr lang="it" sz="1200"/>
              <a:t>Per ovviare a questo problema, l’authorization server potrebbe richiedere la registrazione di entità fidate a rilasciare i JWT con un limite su quali utenti e scope possono utilizzare gli access token.</a:t>
            </a:r>
            <a:endParaRPr sz="1200"/>
          </a:p>
        </p:txBody>
      </p:sp>
      <p:sp>
        <p:nvSpPr>
          <p:cNvPr id="1133" name="Google Shape;1133;p16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Bearer grant per OAuth2: note</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68"/>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JWT bearer authentication è più sicuro che inviare un client secret all’authorization server, ma può essere molto più complicato da gestire.</a:t>
            </a:r>
            <a:endParaRPr sz="1200"/>
          </a:p>
          <a:p>
            <a:pPr indent="0" lvl="0" marL="0" rtl="0" algn="l">
              <a:spcBef>
                <a:spcPts val="0"/>
              </a:spcBef>
              <a:spcAft>
                <a:spcPts val="0"/>
              </a:spcAft>
              <a:buNone/>
            </a:pPr>
            <a:r>
              <a:rPr lang="it" sz="1200"/>
              <a:t>Inoltre, durante tutti gli scambi, OAuth2 richiede che le connessioni con l’authorization server siano fatte utilizzando TLS. Durante la connessione classica, il server presenta un certificato che lo autentica e questo è tutto ciò che serve, in quanto è il client che si deve assicurare di essere connesso a un server sicuro.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Tuttavia, questo stesso principio si può utilizzare per autenticare il client in modo simile. Infatti, TLS permette ai client di autenticarsi con un certificato, quindi permettendo al server di essere sicuro di chi sia il client e permettergli delle decisioni appropriate per il controllo degli accessi.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Quando entrambi i lati della connessione sono autenticati, si parla di </a:t>
            </a:r>
            <a:r>
              <a:rPr lang="it" sz="1200">
                <a:solidFill>
                  <a:schemeClr val="accent3"/>
                </a:solidFill>
              </a:rPr>
              <a:t>mutual TLS</a:t>
            </a:r>
            <a:r>
              <a:rPr lang="it" sz="1200"/>
              <a:t> (</a:t>
            </a:r>
            <a:r>
              <a:rPr lang="it" sz="1200">
                <a:solidFill>
                  <a:schemeClr val="accent3"/>
                </a:solidFill>
              </a:rPr>
              <a:t>mTLS</a:t>
            </a:r>
            <a:r>
              <a:rPr lang="it" sz="1200"/>
              <a:t>).</a:t>
            </a:r>
            <a:endParaRPr sz="1200"/>
          </a:p>
        </p:txBody>
      </p:sp>
      <p:sp>
        <p:nvSpPr>
          <p:cNvPr id="1139" name="Google Shape;1139;p1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Mutual TLS authentication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69"/>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comunicazione TLS è divisa in due fasi:</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Un handshake iniziale, in cui il client e il server negoziano l’algoritmo crittografico e le estensioni del protocollo da usare, opzionalmente si autenticano a vicenda e si mettono d’accordo su una chiave di sessione condivisa.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Una fase di trasmissione dei dati, in cui il client e il server usano la chiave di sessione condivisa negoziata precedentemente per scambiarsi i dati usando la crittografia simmetrica.</a:t>
            </a:r>
            <a:endParaRPr sz="1200"/>
          </a:p>
        </p:txBody>
      </p:sp>
      <p:sp>
        <p:nvSpPr>
          <p:cNvPr id="1145" name="Google Shape;1145;p16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Mutual TLS authentication: idea</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7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Mutual TLS authentication: flusso</a:t>
            </a:r>
            <a:endParaRPr/>
          </a:p>
        </p:txBody>
      </p:sp>
      <p:sp>
        <p:nvSpPr>
          <p:cNvPr id="1151" name="Google Shape;1151;p170"/>
          <p:cNvSpPr txBox="1"/>
          <p:nvPr/>
        </p:nvSpPr>
        <p:spPr>
          <a:xfrm>
            <a:off x="3562900" y="658600"/>
            <a:ext cx="5512500" cy="44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lt2"/>
                </a:solidFill>
                <a:latin typeface="Roboto"/>
                <a:ea typeface="Roboto"/>
                <a:cs typeface="Roboto"/>
                <a:sym typeface="Roboto"/>
              </a:rPr>
              <a:t>Dettaglio:</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Il server presenta il suo certificato in un messaggio Certificate (2a). In genere questo non è un singolo certificato ma una catena di certificati, perché il certificato del server è firmato da una </a:t>
            </a:r>
            <a:r>
              <a:rPr lang="it" sz="1000" u="sng">
                <a:solidFill>
                  <a:schemeClr val="accent5"/>
                </a:solidFill>
                <a:latin typeface="Roboto"/>
                <a:ea typeface="Roboto"/>
                <a:cs typeface="Roboto"/>
                <a:sym typeface="Roboto"/>
                <a:hlinkClick action="ppaction://hlinksldjump" r:id="rId3">
                  <a:extLst>
                    <a:ext uri="{A12FA001-AC4F-418D-AE19-62706E023703}">
                      <ahyp:hlinkClr val="tx"/>
                    </a:ext>
                  </a:extLst>
                </a:hlinkClick>
              </a:rPr>
              <a:t>certification authority</a:t>
            </a:r>
            <a:r>
              <a:rPr lang="it" sz="1000">
                <a:solidFill>
                  <a:schemeClr val="lt2"/>
                </a:solidFill>
                <a:latin typeface="Roboto"/>
                <a:ea typeface="Roboto"/>
                <a:cs typeface="Roboto"/>
                <a:sym typeface="Roboto"/>
              </a:rPr>
              <a:t>, il cui certificato viene incluso pure. A sua volta, questa certification authority potrebbe essere una certification authority intermedia e, in questo caso, il suo certificato è firmato da un’altra certification authority. e così via, finché non si raggiunge una certification authority root che è direttamente conosciuta dal client. Il certificato della certification authority root in genere non è incluso nella catena in quanto il client ne ha già una copia.</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Per abilitare l’autenticazione del client con il certificato, il server invia un messaggio CertificateRequest (1), che richiede al client di presentare un certificato. Inoltre, il server potrebbe anche indicare le certification authority e gli algoritmi che supporta. Se il server non invia questo messaggio, l’autenticazione del client con il certificato è disabilitata.</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Successivamente, il client invia il proprio messaggio Certificate (2b) contenente la sua catena di certificati. Nota: il client potrebbe anche ignorare la richiesta del certificato, in questo caso il server decide se accettare o meno la connessione.</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Inoltre, quando il client o il server presentano un Certificate message, TLS richiede anche l’invio di un messaggio CertificateVerify (3a e 3b) in cui firmano, con la propria chiave privata, una trascrizione di tutti i loro messaggi precedenti scambiati durante l’handshake. Questo fa sì che il client e il server possano provare di avere il controllo sulla chiave privata che corrisponde ai loro certificati e assicura che la firma sia legata a questo specifico handshake, in modo che non possa essere riusata per altre sessioni TLS.</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Anche la chiave di sessione usata dopo l’handshake è derivata da questi valori univoci.</a:t>
            </a:r>
            <a:endParaRPr sz="1000">
              <a:solidFill>
                <a:schemeClr val="lt2"/>
              </a:solidFill>
              <a:latin typeface="Roboto"/>
              <a:ea typeface="Roboto"/>
              <a:cs typeface="Roboto"/>
              <a:sym typeface="Roboto"/>
            </a:endParaRPr>
          </a:p>
        </p:txBody>
      </p:sp>
      <p:grpSp>
        <p:nvGrpSpPr>
          <p:cNvPr id="1152" name="Google Shape;1152;p170"/>
          <p:cNvGrpSpPr/>
          <p:nvPr/>
        </p:nvGrpSpPr>
        <p:grpSpPr>
          <a:xfrm>
            <a:off x="36827" y="1093950"/>
            <a:ext cx="3404700" cy="3660540"/>
            <a:chOff x="36827" y="1093950"/>
            <a:chExt cx="3404700" cy="3660540"/>
          </a:xfrm>
        </p:grpSpPr>
        <p:sp>
          <p:nvSpPr>
            <p:cNvPr id="1153" name="Google Shape;1153;p170"/>
            <p:cNvSpPr/>
            <p:nvPr/>
          </p:nvSpPr>
          <p:spPr>
            <a:xfrm>
              <a:off x="162975" y="1093950"/>
              <a:ext cx="7902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p:txBody>
        </p:sp>
        <p:sp>
          <p:nvSpPr>
            <p:cNvPr id="1154" name="Google Shape;1154;p170"/>
            <p:cNvSpPr txBox="1"/>
            <p:nvPr/>
          </p:nvSpPr>
          <p:spPr>
            <a:xfrm rot="1760">
              <a:off x="566925" y="1797250"/>
              <a:ext cx="2344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ClientHello</a:t>
              </a:r>
              <a:endParaRPr sz="800">
                <a:solidFill>
                  <a:schemeClr val="lt2"/>
                </a:solidFill>
                <a:latin typeface="Roboto"/>
                <a:ea typeface="Roboto"/>
                <a:cs typeface="Roboto"/>
                <a:sym typeface="Roboto"/>
              </a:endParaRPr>
            </a:p>
          </p:txBody>
        </p:sp>
        <p:sp>
          <p:nvSpPr>
            <p:cNvPr id="1155" name="Google Shape;1155;p170"/>
            <p:cNvSpPr/>
            <p:nvPr/>
          </p:nvSpPr>
          <p:spPr>
            <a:xfrm>
              <a:off x="2525175" y="1093950"/>
              <a:ext cx="7902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Server</a:t>
              </a:r>
              <a:endParaRPr sz="1200">
                <a:solidFill>
                  <a:schemeClr val="lt2"/>
                </a:solidFill>
                <a:latin typeface="Roboto"/>
                <a:ea typeface="Roboto"/>
                <a:cs typeface="Roboto"/>
                <a:sym typeface="Roboto"/>
              </a:endParaRPr>
            </a:p>
          </p:txBody>
        </p:sp>
        <p:sp>
          <p:nvSpPr>
            <p:cNvPr id="1156" name="Google Shape;1156;p170"/>
            <p:cNvSpPr txBox="1"/>
            <p:nvPr/>
          </p:nvSpPr>
          <p:spPr>
            <a:xfrm rot="1979">
              <a:off x="36827" y="4446389"/>
              <a:ext cx="104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2"/>
                </a:solidFill>
                <a:latin typeface="Roboto"/>
                <a:ea typeface="Roboto"/>
                <a:cs typeface="Roboto"/>
                <a:sym typeface="Roboto"/>
              </a:endParaRPr>
            </a:p>
          </p:txBody>
        </p:sp>
        <p:cxnSp>
          <p:nvCxnSpPr>
            <p:cNvPr id="1157" name="Google Shape;1157;p170"/>
            <p:cNvCxnSpPr>
              <a:stCxn id="1153" idx="2"/>
              <a:endCxn id="1156" idx="0"/>
            </p:cNvCxnSpPr>
            <p:nvPr/>
          </p:nvCxnSpPr>
          <p:spPr>
            <a:xfrm>
              <a:off x="558075" y="1696650"/>
              <a:ext cx="0" cy="2749800"/>
            </a:xfrm>
            <a:prstGeom prst="straightConnector1">
              <a:avLst/>
            </a:prstGeom>
            <a:noFill/>
            <a:ln cap="flat" cmpd="sng" w="9525">
              <a:solidFill>
                <a:schemeClr val="dk1"/>
              </a:solidFill>
              <a:prstDash val="dash"/>
              <a:round/>
              <a:headEnd len="med" w="med" type="none"/>
              <a:tailEnd len="med" w="med" type="none"/>
            </a:ln>
          </p:spPr>
        </p:cxnSp>
        <p:sp>
          <p:nvSpPr>
            <p:cNvPr id="1158" name="Google Shape;1158;p170"/>
            <p:cNvSpPr txBox="1"/>
            <p:nvPr/>
          </p:nvSpPr>
          <p:spPr>
            <a:xfrm rot="1979">
              <a:off x="2399027" y="4446389"/>
              <a:ext cx="104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2"/>
                </a:solidFill>
                <a:latin typeface="Roboto"/>
                <a:ea typeface="Roboto"/>
                <a:cs typeface="Roboto"/>
                <a:sym typeface="Roboto"/>
              </a:endParaRPr>
            </a:p>
          </p:txBody>
        </p:sp>
        <p:cxnSp>
          <p:nvCxnSpPr>
            <p:cNvPr id="1159" name="Google Shape;1159;p170"/>
            <p:cNvCxnSpPr>
              <a:stCxn id="1155" idx="2"/>
              <a:endCxn id="1158" idx="0"/>
            </p:cNvCxnSpPr>
            <p:nvPr/>
          </p:nvCxnSpPr>
          <p:spPr>
            <a:xfrm>
              <a:off x="2920275" y="1696650"/>
              <a:ext cx="0" cy="2749800"/>
            </a:xfrm>
            <a:prstGeom prst="straightConnector1">
              <a:avLst/>
            </a:prstGeom>
            <a:noFill/>
            <a:ln cap="flat" cmpd="sng" w="9525">
              <a:solidFill>
                <a:schemeClr val="dk1"/>
              </a:solidFill>
              <a:prstDash val="dash"/>
              <a:round/>
              <a:headEnd len="med" w="med" type="none"/>
              <a:tailEnd len="med" w="med" type="none"/>
            </a:ln>
          </p:spPr>
        </p:cxnSp>
        <p:cxnSp>
          <p:nvCxnSpPr>
            <p:cNvPr id="1160" name="Google Shape;1160;p170"/>
            <p:cNvCxnSpPr/>
            <p:nvPr/>
          </p:nvCxnSpPr>
          <p:spPr>
            <a:xfrm>
              <a:off x="557975" y="2072625"/>
              <a:ext cx="2344500" cy="0"/>
            </a:xfrm>
            <a:prstGeom prst="straightConnector1">
              <a:avLst/>
            </a:prstGeom>
            <a:noFill/>
            <a:ln cap="flat" cmpd="sng" w="9525">
              <a:solidFill>
                <a:schemeClr val="dk1"/>
              </a:solidFill>
              <a:prstDash val="solid"/>
              <a:round/>
              <a:headEnd len="med" w="med" type="none"/>
              <a:tailEnd len="med" w="med" type="triangle"/>
            </a:ln>
          </p:spPr>
        </p:cxnSp>
        <p:cxnSp>
          <p:nvCxnSpPr>
            <p:cNvPr id="1161" name="Google Shape;1161;p170"/>
            <p:cNvCxnSpPr/>
            <p:nvPr/>
          </p:nvCxnSpPr>
          <p:spPr>
            <a:xfrm>
              <a:off x="557975" y="3430225"/>
              <a:ext cx="2344500" cy="0"/>
            </a:xfrm>
            <a:prstGeom prst="straightConnector1">
              <a:avLst/>
            </a:prstGeom>
            <a:noFill/>
            <a:ln cap="flat" cmpd="sng" w="9525">
              <a:solidFill>
                <a:schemeClr val="dk1"/>
              </a:solidFill>
              <a:prstDash val="solid"/>
              <a:round/>
              <a:headEnd len="med" w="med" type="none"/>
              <a:tailEnd len="med" w="med" type="triangle"/>
            </a:ln>
          </p:spPr>
        </p:cxnSp>
        <p:cxnSp>
          <p:nvCxnSpPr>
            <p:cNvPr id="1162" name="Google Shape;1162;p170"/>
            <p:cNvCxnSpPr/>
            <p:nvPr/>
          </p:nvCxnSpPr>
          <p:spPr>
            <a:xfrm>
              <a:off x="566925" y="2797975"/>
              <a:ext cx="2344500" cy="0"/>
            </a:xfrm>
            <a:prstGeom prst="straightConnector1">
              <a:avLst/>
            </a:prstGeom>
            <a:noFill/>
            <a:ln cap="flat" cmpd="sng" w="9525">
              <a:solidFill>
                <a:schemeClr val="dk1"/>
              </a:solidFill>
              <a:prstDash val="solid"/>
              <a:round/>
              <a:headEnd len="med" w="med" type="triangle"/>
              <a:tailEnd len="med" w="med" type="none"/>
            </a:ln>
          </p:spPr>
        </p:cxnSp>
        <p:cxnSp>
          <p:nvCxnSpPr>
            <p:cNvPr id="1163" name="Google Shape;1163;p170"/>
            <p:cNvCxnSpPr/>
            <p:nvPr/>
          </p:nvCxnSpPr>
          <p:spPr>
            <a:xfrm>
              <a:off x="575775" y="4076550"/>
              <a:ext cx="2344500" cy="0"/>
            </a:xfrm>
            <a:prstGeom prst="straightConnector1">
              <a:avLst/>
            </a:prstGeom>
            <a:noFill/>
            <a:ln cap="flat" cmpd="sng" w="9525">
              <a:solidFill>
                <a:schemeClr val="dk1"/>
              </a:solidFill>
              <a:prstDash val="solid"/>
              <a:round/>
              <a:headEnd len="med" w="med" type="triangle"/>
              <a:tailEnd len="med" w="med" type="triangle"/>
            </a:ln>
          </p:spPr>
        </p:cxnSp>
        <p:sp>
          <p:nvSpPr>
            <p:cNvPr id="1164" name="Google Shape;1164;p170"/>
            <p:cNvSpPr txBox="1"/>
            <p:nvPr/>
          </p:nvSpPr>
          <p:spPr>
            <a:xfrm rot="886">
              <a:off x="575775" y="2061725"/>
              <a:ext cx="2326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ServerHello</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(1) </a:t>
              </a:r>
              <a:r>
                <a:rPr lang="it" sz="800">
                  <a:solidFill>
                    <a:schemeClr val="lt2"/>
                  </a:solidFill>
                  <a:latin typeface="Roboto"/>
                  <a:ea typeface="Roboto"/>
                  <a:cs typeface="Roboto"/>
                  <a:sym typeface="Roboto"/>
                </a:rPr>
                <a:t>CertificateRequest</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(2a) Certificate</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(3a) CertificateVerify</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Finished</a:t>
              </a:r>
              <a:endParaRPr sz="800">
                <a:solidFill>
                  <a:schemeClr val="lt2"/>
                </a:solidFill>
                <a:latin typeface="Roboto"/>
                <a:ea typeface="Roboto"/>
                <a:cs typeface="Roboto"/>
                <a:sym typeface="Roboto"/>
              </a:endParaRPr>
            </a:p>
          </p:txBody>
        </p:sp>
        <p:sp>
          <p:nvSpPr>
            <p:cNvPr id="1165" name="Google Shape;1165;p170"/>
            <p:cNvSpPr txBox="1"/>
            <p:nvPr/>
          </p:nvSpPr>
          <p:spPr>
            <a:xfrm rot="1773">
              <a:off x="575775" y="2965625"/>
              <a:ext cx="232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(2b) </a:t>
              </a:r>
              <a:r>
                <a:rPr lang="it" sz="800">
                  <a:solidFill>
                    <a:schemeClr val="lt2"/>
                  </a:solidFill>
                  <a:latin typeface="Roboto"/>
                  <a:ea typeface="Roboto"/>
                  <a:cs typeface="Roboto"/>
                  <a:sym typeface="Roboto"/>
                </a:rPr>
                <a:t>Certificate</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(3b) CertificateVerify</a:t>
              </a:r>
              <a:endParaRPr sz="800">
                <a:solidFill>
                  <a:schemeClr val="lt2"/>
                </a:solidFill>
                <a:latin typeface="Roboto"/>
                <a:ea typeface="Roboto"/>
                <a:cs typeface="Roboto"/>
                <a:sym typeface="Roboto"/>
              </a:endParaRPr>
            </a:p>
            <a:p>
              <a:pPr indent="0" lvl="0" marL="0" rtl="0" algn="ctr">
                <a:spcBef>
                  <a:spcPts val="0"/>
                </a:spcBef>
                <a:spcAft>
                  <a:spcPts val="0"/>
                </a:spcAft>
                <a:buNone/>
              </a:pPr>
              <a:r>
                <a:rPr lang="it" sz="800">
                  <a:solidFill>
                    <a:schemeClr val="lt2"/>
                  </a:solidFill>
                  <a:latin typeface="Roboto"/>
                  <a:ea typeface="Roboto"/>
                  <a:cs typeface="Roboto"/>
                  <a:sym typeface="Roboto"/>
                </a:rPr>
                <a:t>Finished</a:t>
              </a:r>
              <a:endParaRPr sz="800">
                <a:solidFill>
                  <a:schemeClr val="lt2"/>
                </a:solidFill>
                <a:latin typeface="Roboto"/>
                <a:ea typeface="Roboto"/>
                <a:cs typeface="Roboto"/>
                <a:sym typeface="Roboto"/>
              </a:endParaRPr>
            </a:p>
          </p:txBody>
        </p:sp>
        <p:sp>
          <p:nvSpPr>
            <p:cNvPr id="1166" name="Google Shape;1166;p170"/>
            <p:cNvSpPr txBox="1"/>
            <p:nvPr/>
          </p:nvSpPr>
          <p:spPr>
            <a:xfrm rot="1760">
              <a:off x="575775" y="3691950"/>
              <a:ext cx="2344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Scambio dei dati crittografati con la chiave di sessione</a:t>
              </a:r>
              <a:endParaRPr sz="800">
                <a:solidFill>
                  <a:schemeClr val="lt2"/>
                </a:solidFill>
                <a:latin typeface="Roboto"/>
                <a:ea typeface="Roboto"/>
                <a:cs typeface="Roboto"/>
                <a:sym typeface="Roboto"/>
              </a:endParaRPr>
            </a:p>
          </p:txBody>
        </p:sp>
        <p:sp>
          <p:nvSpPr>
            <p:cNvPr id="1167" name="Google Shape;1167;p170"/>
            <p:cNvSpPr txBox="1"/>
            <p:nvPr/>
          </p:nvSpPr>
          <p:spPr>
            <a:xfrm rot="-5398083">
              <a:off x="-420950" y="2470450"/>
              <a:ext cx="1613700" cy="3078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Handshake</a:t>
              </a:r>
              <a:endParaRPr sz="800">
                <a:solidFill>
                  <a:schemeClr val="lt2"/>
                </a:solidFill>
                <a:latin typeface="Roboto"/>
                <a:ea typeface="Roboto"/>
                <a:cs typeface="Roboto"/>
                <a:sym typeface="Roboto"/>
              </a:endParaRPr>
            </a:p>
          </p:txBody>
        </p:sp>
        <p:sp>
          <p:nvSpPr>
            <p:cNvPr id="1168" name="Google Shape;1168;p170"/>
            <p:cNvSpPr txBox="1"/>
            <p:nvPr/>
          </p:nvSpPr>
          <p:spPr>
            <a:xfrm rot="-5397793">
              <a:off x="-81000" y="3784750"/>
              <a:ext cx="934500" cy="3078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Scambio dati</a:t>
              </a:r>
              <a:endParaRPr sz="800">
                <a:solidFill>
                  <a:schemeClr val="lt2"/>
                </a:solidFill>
                <a:latin typeface="Roboto"/>
                <a:ea typeface="Roboto"/>
                <a:cs typeface="Roboto"/>
                <a:sym typeface="Roboto"/>
              </a:endParaRPr>
            </a:p>
          </p:txBody>
        </p:sp>
      </p:gr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71"/>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Sia che si usino client secret, JWT bearer, o certificati TLS per i client, il client ha bisogno di accedere a qualche credenziale per autenticarsi ad altri servizi o per recuperare un access token da usare.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 è necessario avere delle tecniche per distribuire tali credenziali ai client in modo sicuro.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Il processo di distribuzione, sostituzione e revoca delle credenziali per i client è detto </a:t>
            </a:r>
            <a:r>
              <a:rPr lang="it" sz="1200">
                <a:solidFill>
                  <a:schemeClr val="accent3"/>
                </a:solidFill>
              </a:rPr>
              <a:t>secrets management</a:t>
            </a:r>
            <a:r>
              <a:rPr lang="it" sz="1200"/>
              <a:t> (oppure </a:t>
            </a:r>
            <a:r>
              <a:rPr lang="it" sz="1200">
                <a:solidFill>
                  <a:schemeClr val="accent3"/>
                </a:solidFill>
              </a:rPr>
              <a:t>key management</a:t>
            </a:r>
            <a:r>
              <a:rPr lang="it" sz="1200"/>
              <a:t> nel caso in cui i secrets siano delle chiavi crittografiche).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Uno dei metodi utilizzabili per il secrets/key management è quello di usare un servizio dedicato</a:t>
            </a:r>
            <a:r>
              <a:rPr lang="it" sz="1200"/>
              <a:t> che:</a:t>
            </a:r>
            <a:endParaRPr sz="1200"/>
          </a:p>
          <a:p>
            <a:pPr indent="-304800" lvl="0" marL="457200" rtl="0" algn="l">
              <a:spcBef>
                <a:spcPts val="0"/>
              </a:spcBef>
              <a:spcAft>
                <a:spcPts val="0"/>
              </a:spcAft>
              <a:buSzPts val="1200"/>
              <a:buChar char="●"/>
            </a:pPr>
            <a:r>
              <a:rPr lang="it" sz="1200"/>
              <a:t>crea le credenziali per l’applicazione;</a:t>
            </a:r>
            <a:endParaRPr sz="1200"/>
          </a:p>
          <a:p>
            <a:pPr indent="-304800" lvl="0" marL="457200" rtl="0" algn="l">
              <a:spcBef>
                <a:spcPts val="0"/>
              </a:spcBef>
              <a:spcAft>
                <a:spcPts val="0"/>
              </a:spcAft>
              <a:buSzPts val="1200"/>
              <a:buChar char="●"/>
            </a:pPr>
            <a:r>
              <a:rPr lang="it" sz="1200"/>
              <a:t>le memorizza</a:t>
            </a:r>
            <a:r>
              <a:rPr lang="it" sz="1200"/>
              <a:t> in un database criptato;</a:t>
            </a:r>
            <a:endParaRPr sz="1200"/>
          </a:p>
          <a:p>
            <a:pPr indent="-304800" lvl="0" marL="457200" rtl="0" algn="l">
              <a:spcBef>
                <a:spcPts val="0"/>
              </a:spcBef>
              <a:spcAft>
                <a:spcPts val="0"/>
              </a:spcAft>
              <a:buSzPts val="1200"/>
              <a:buChar char="●"/>
            </a:pPr>
            <a:r>
              <a:rPr lang="it" sz="1200"/>
              <a:t>le rende disponibili ai servizi tramite un protocollo sicuro (es. HTTPS).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Tipicamente, il client ha bisogno di una credenziale iniziale per accedere al servizio, come un’API key oppure un proprio certificato.</a:t>
            </a:r>
            <a:endParaRPr sz="1200"/>
          </a:p>
          <a:p>
            <a:pPr indent="0" lvl="0" marL="0" rtl="0" algn="l">
              <a:spcBef>
                <a:spcPts val="0"/>
              </a:spcBef>
              <a:spcAft>
                <a:spcPts val="0"/>
              </a:spcAft>
              <a:buNone/>
            </a:pPr>
            <a:r>
              <a:rPr lang="it" sz="1200"/>
              <a:t>Esistono diversi tool per il secrets/key management, ad esempio </a:t>
            </a:r>
            <a:r>
              <a:rPr lang="it" sz="1200" u="sng">
                <a:solidFill>
                  <a:schemeClr val="hlink"/>
                </a:solidFill>
                <a:hlinkClick r:id="rId3"/>
              </a:rPr>
              <a:t>Hashicorp Vault</a:t>
            </a:r>
            <a:r>
              <a:rPr lang="it" sz="1200"/>
              <a:t> è open source e ha tante funzionalità incluse (</a:t>
            </a:r>
            <a:r>
              <a:rPr lang="it" sz="1200" u="sng">
                <a:solidFill>
                  <a:schemeClr val="hlink"/>
                </a:solidFill>
                <a:hlinkClick r:id="rId4"/>
              </a:rPr>
              <a:t>qui il codice</a:t>
            </a:r>
            <a:r>
              <a:rPr lang="it" sz="1200"/>
              <a:t>).</a:t>
            </a:r>
            <a:endParaRPr sz="1200"/>
          </a:p>
          <a:p>
            <a:pPr indent="0" lvl="0" marL="0" rtl="0" algn="l">
              <a:spcBef>
                <a:spcPts val="0"/>
              </a:spcBef>
              <a:spcAft>
                <a:spcPts val="0"/>
              </a:spcAft>
              <a:buNone/>
            </a:pPr>
            <a:r>
              <a:t/>
            </a:r>
            <a:endParaRPr sz="1200"/>
          </a:p>
        </p:txBody>
      </p:sp>
      <p:sp>
        <p:nvSpPr>
          <p:cNvPr id="1174" name="Google Shape;1174;p17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delle credenziali e delle key per i service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4294967295" type="body"/>
          </p:nvPr>
        </p:nvSpPr>
        <p:spPr>
          <a:xfrm>
            <a:off x="79950" y="753750"/>
            <a:ext cx="8875200" cy="438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crittografia si occupa di rendere un messaggio non comprensibile a persone o sistemi non autorizzate a leggerlo.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Esistono due tipi di crittografia:</a:t>
            </a:r>
            <a:endParaRPr sz="1200"/>
          </a:p>
          <a:p>
            <a:pPr indent="-304800" lvl="0" marL="457200" rtl="0" algn="l">
              <a:lnSpc>
                <a:spcPct val="115000"/>
              </a:lnSpc>
              <a:spcBef>
                <a:spcPts val="0"/>
              </a:spcBef>
              <a:spcAft>
                <a:spcPts val="0"/>
              </a:spcAft>
              <a:buSzPts val="1200"/>
              <a:buChar char="●"/>
            </a:pPr>
            <a:r>
              <a:rPr lang="it" sz="1200"/>
              <a:t>Crittografia </a:t>
            </a:r>
            <a:r>
              <a:rPr lang="it" sz="1200">
                <a:solidFill>
                  <a:schemeClr val="accent3"/>
                </a:solidFill>
              </a:rPr>
              <a:t>simmetrica</a:t>
            </a:r>
            <a:r>
              <a:rPr lang="it" sz="1200"/>
              <a:t> (o a </a:t>
            </a:r>
            <a:r>
              <a:rPr lang="it" sz="1200">
                <a:solidFill>
                  <a:schemeClr val="accent3"/>
                </a:solidFill>
              </a:rPr>
              <a:t>chiave privata</a:t>
            </a:r>
            <a:r>
              <a:rPr lang="it" sz="1200"/>
              <a:t>), dove esiste una chiave che si usa sia per criptare il messaggio e sia per decriptarlo.</a:t>
            </a:r>
            <a:endParaRPr sz="1200"/>
          </a:p>
          <a:p>
            <a:pPr indent="-304800" lvl="1" marL="914400" rtl="0" algn="l">
              <a:lnSpc>
                <a:spcPct val="115000"/>
              </a:lnSpc>
              <a:spcBef>
                <a:spcPts val="0"/>
              </a:spcBef>
              <a:spcAft>
                <a:spcPts val="0"/>
              </a:spcAft>
              <a:buSzPts val="1200"/>
              <a:buChar char="○"/>
            </a:pPr>
            <a:r>
              <a:rPr lang="it" sz="1200"/>
              <a:t>Vantaggio: ci sono algoritmi molto veloci per criptare e decriptare un messaggio.</a:t>
            </a:r>
            <a:endParaRPr sz="1200"/>
          </a:p>
          <a:p>
            <a:pPr indent="-304800" lvl="1" marL="914400" rtl="0" algn="l">
              <a:lnSpc>
                <a:spcPct val="115000"/>
              </a:lnSpc>
              <a:spcBef>
                <a:spcPts val="0"/>
              </a:spcBef>
              <a:spcAft>
                <a:spcPts val="0"/>
              </a:spcAft>
              <a:buSzPts val="1200"/>
              <a:buChar char="○"/>
            </a:pPr>
            <a:r>
              <a:rPr lang="it" sz="1200"/>
              <a:t>Svantaggio: se due o più entità vogliono comunicare tra di loro devono avere accesso alla stessa chiave che, quindi, deve essere scambiata in un canale sicuro.</a:t>
            </a:r>
            <a:endParaRPr sz="1200"/>
          </a:p>
          <a:p>
            <a:pPr indent="-304800" lvl="0" marL="457200" rtl="0" algn="l">
              <a:spcBef>
                <a:spcPts val="0"/>
              </a:spcBef>
              <a:spcAft>
                <a:spcPts val="0"/>
              </a:spcAft>
              <a:buSzPts val="1200"/>
              <a:buChar char="●"/>
            </a:pPr>
            <a:r>
              <a:rPr lang="it" sz="1200"/>
              <a:t>Crittografia </a:t>
            </a:r>
            <a:r>
              <a:rPr lang="it" sz="1200">
                <a:solidFill>
                  <a:schemeClr val="accent3"/>
                </a:solidFill>
              </a:rPr>
              <a:t>asimmetrica</a:t>
            </a:r>
            <a:r>
              <a:rPr lang="it" sz="1200"/>
              <a:t> (o </a:t>
            </a:r>
            <a:r>
              <a:rPr lang="it" sz="1200">
                <a:solidFill>
                  <a:schemeClr val="accent3"/>
                </a:solidFill>
              </a:rPr>
              <a:t>a coppia di chiavi</a:t>
            </a:r>
            <a:r>
              <a:rPr lang="it" sz="1200"/>
              <a:t>, o a </a:t>
            </a:r>
            <a:r>
              <a:rPr lang="it" sz="1200">
                <a:solidFill>
                  <a:schemeClr val="accent3"/>
                </a:solidFill>
              </a:rPr>
              <a:t>chiave pubblica/privata</a:t>
            </a:r>
            <a:r>
              <a:rPr lang="it" sz="1200"/>
              <a:t>, o semplicemente a </a:t>
            </a:r>
            <a:r>
              <a:rPr lang="it" sz="1200">
                <a:solidFill>
                  <a:schemeClr val="accent3"/>
                </a:solidFill>
              </a:rPr>
              <a:t>chiave pubblica</a:t>
            </a:r>
            <a:r>
              <a:rPr lang="it" sz="1200"/>
              <a:t>),  dove ogni entità che vuole comunicare ha una chiave pubblica che condivide con tutti e una chiave privata che mantiene segreta. Il funzionamento si basa su dei principi matematici che garantiscono che quando un messaggio viene criptato con una delle due chiavi può essere poi decriptato solo con l’altra chiave (es. algoritmo </a:t>
            </a:r>
            <a:r>
              <a:rPr lang="it" sz="1200">
                <a:solidFill>
                  <a:schemeClr val="accent3"/>
                </a:solidFill>
              </a:rPr>
              <a:t>RSA</a:t>
            </a:r>
            <a:r>
              <a:rPr lang="it" sz="1200"/>
              <a:t>). Funzionamento:</a:t>
            </a:r>
            <a:endParaRPr sz="1200"/>
          </a:p>
          <a:p>
            <a:pPr indent="-304800" lvl="1" marL="914400" rtl="0" algn="l">
              <a:spcBef>
                <a:spcPts val="0"/>
              </a:spcBef>
              <a:spcAft>
                <a:spcPts val="0"/>
              </a:spcAft>
              <a:buSzPts val="1200"/>
              <a:buChar char="○"/>
            </a:pPr>
            <a:r>
              <a:rPr lang="it" sz="1200"/>
              <a:t>Se Alice vuole mandare un messaggio a Bob facendo in modo che solo quest’ultimo possa leggere il messaggio, può criptare il messaggio con la chiave pubblica di Bob così che il messaggio può essere decriptato solo dalla chiave privata di Bob.</a:t>
            </a:r>
            <a:endParaRPr sz="1200"/>
          </a:p>
          <a:p>
            <a:pPr indent="-304800" lvl="1" marL="914400" rtl="0" algn="l">
              <a:spcBef>
                <a:spcPts val="0"/>
              </a:spcBef>
              <a:spcAft>
                <a:spcPts val="0"/>
              </a:spcAft>
              <a:buSzPts val="1200"/>
              <a:buChar char="○"/>
            </a:pPr>
            <a:r>
              <a:rPr lang="it" sz="1200"/>
              <a:t>Se Alice vuole mandare un messaggio può criptarlo con la sua chiave privata e chiunque lo riceve può decriptarlo con la chiave pubblica di Alice e quindi essere sicuro che provenga da lei.</a:t>
            </a:r>
            <a:endParaRPr sz="1200"/>
          </a:p>
          <a:p>
            <a:pPr indent="0" lvl="0" marL="457200" rtl="0" algn="l">
              <a:spcBef>
                <a:spcPts val="0"/>
              </a:spcBef>
              <a:spcAft>
                <a:spcPts val="0"/>
              </a:spcAft>
              <a:buNone/>
            </a:pPr>
            <a:r>
              <a:rPr lang="it" sz="1200"/>
              <a:t>Nella crittografia asimmetrica riveste un ruolo importante la </a:t>
            </a:r>
            <a:r>
              <a:rPr lang="it" sz="1200">
                <a:solidFill>
                  <a:schemeClr val="accent3"/>
                </a:solidFill>
              </a:rPr>
              <a:t>Certificate Authority</a:t>
            </a:r>
            <a:r>
              <a:rPr lang="it" sz="1200"/>
              <a:t> o </a:t>
            </a:r>
            <a:r>
              <a:rPr lang="it" sz="1200">
                <a:solidFill>
                  <a:schemeClr val="accent3"/>
                </a:solidFill>
              </a:rPr>
              <a:t>Certification Authority</a:t>
            </a:r>
            <a:r>
              <a:rPr lang="it" sz="1200"/>
              <a:t> (</a:t>
            </a:r>
            <a:r>
              <a:rPr lang="it" sz="1200">
                <a:solidFill>
                  <a:schemeClr val="accent3"/>
                </a:solidFill>
              </a:rPr>
              <a:t>CA</a:t>
            </a:r>
            <a:r>
              <a:rPr lang="it" sz="1200"/>
              <a:t>) che è un soggetto terzo di fiducia che garantisce che una determinata chiave pubblica appartiene a un determinato soggetto.</a:t>
            </a:r>
            <a:endParaRPr sz="1200"/>
          </a:p>
        </p:txBody>
      </p:sp>
      <p:sp>
        <p:nvSpPr>
          <p:cNvPr id="158" name="Google Shape;158;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Crittografia</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72"/>
          <p:cNvSpPr txBox="1"/>
          <p:nvPr>
            <p:ph idx="4294967295" type="body"/>
          </p:nvPr>
        </p:nvSpPr>
        <p:spPr>
          <a:xfrm>
            <a:off x="39525" y="744200"/>
            <a:ext cx="9029100" cy="43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Quando un servizio fa un’API call ad un altro servizio in risposta a una richiesta di un utente, usando le proprie credenziali e non quelle dell’utente, c’è la possibilità che ci sia un attacco di tipo confused deputy (che abbiamo visto </a:t>
            </a:r>
            <a:r>
              <a:rPr lang="it" sz="1200" u="sng">
                <a:solidFill>
                  <a:schemeClr val="hlink"/>
                </a:solidFill>
                <a:hlinkClick action="ppaction://hlinksldjump" r:id="rId3"/>
              </a:rPr>
              <a:t>precedentemente</a:t>
            </a:r>
            <a:r>
              <a:rPr lang="it" sz="1200"/>
              <a:t>).</a:t>
            </a:r>
            <a:endParaRPr sz="1200"/>
          </a:p>
          <a:p>
            <a:pPr indent="0" lvl="0" marL="0" rtl="0" algn="l">
              <a:spcBef>
                <a:spcPts val="0"/>
              </a:spcBef>
              <a:spcAft>
                <a:spcPts val="0"/>
              </a:spcAft>
              <a:buNone/>
            </a:pPr>
            <a:r>
              <a:rPr lang="it" sz="1200"/>
              <a:t>Siccome le credenziali del client hanno spesso più privilegi rispetto a quelle degli utenti normali, un attaccante potrebbe ingannare un servizio per fargli compiere delle azioni per conto loro.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evitare questo tipo di attacco si può assicurare che le decisioni per il controllo degli accessi fatti nei servizi in backend includano il contesto delle richieste originali.</a:t>
            </a:r>
            <a:endParaRPr sz="1200"/>
          </a:p>
          <a:p>
            <a:pPr indent="-304800" lvl="0" marL="457200" rtl="0" algn="l">
              <a:spcBef>
                <a:spcPts val="0"/>
              </a:spcBef>
              <a:spcAft>
                <a:spcPts val="0"/>
              </a:spcAft>
              <a:buSzPts val="1200"/>
              <a:buChar char="●"/>
            </a:pPr>
            <a:r>
              <a:rPr lang="it" sz="1200"/>
              <a:t>Il metodo più semplice è che il servizio frontend invii lo username o un altro identificativo dell’utente che ha effettuato la richiesta originale. Quindi, l’idea è che il backend controlli lo username dell’utente oltre all’identità del servizio.</a:t>
            </a:r>
            <a:endParaRPr sz="1200"/>
          </a:p>
          <a:p>
            <a:pPr indent="-304800" lvl="0" marL="457200" rtl="0" algn="l">
              <a:spcBef>
                <a:spcPts val="0"/>
              </a:spcBef>
              <a:spcAft>
                <a:spcPts val="0"/>
              </a:spcAft>
              <a:buSzPts val="1200"/>
              <a:buChar char="●"/>
            </a:pPr>
            <a:r>
              <a:rPr lang="it" sz="1200"/>
              <a:t>Tuttavia, nel caso in cui il servizio frontend venga compromesso, un attaccante potrebbe impersonare un qualunque utente semplicemente includendo il suo username nella richiesta. Per ovviare a questo problema, il backend potrebbe richiedere l’access token OAuth2 originale oppure un JWT, questo gli permetterebbe di controllare la validità del token, ma:</a:t>
            </a:r>
            <a:endParaRPr sz="1200"/>
          </a:p>
          <a:p>
            <a:pPr indent="-304800" lvl="1" marL="914400" rtl="0" algn="l">
              <a:spcBef>
                <a:spcPts val="0"/>
              </a:spcBef>
              <a:spcAft>
                <a:spcPts val="0"/>
              </a:spcAft>
              <a:buSzPts val="1200"/>
              <a:buChar char="○"/>
            </a:pPr>
            <a:r>
              <a:rPr lang="it" sz="1200"/>
              <a:t>Se l’access token </a:t>
            </a:r>
            <a:r>
              <a:rPr lang="it" sz="1200"/>
              <a:t>richiede </a:t>
            </a:r>
            <a:r>
              <a:rPr lang="it" sz="1200" u="sng">
                <a:solidFill>
                  <a:schemeClr val="hlink"/>
                </a:solidFill>
                <a:hlinkClick action="ppaction://hlinksldjump" r:id="rId4"/>
              </a:rPr>
              <a:t>introspection</a:t>
            </a:r>
            <a:r>
              <a:rPr lang="it" sz="1200"/>
              <a:t> </a:t>
            </a:r>
            <a:r>
              <a:rPr lang="it" sz="1200"/>
              <a:t>per controllare la validità, allora deve essere effettuata una chiamata (tramite la rete) all’authorization server per ogni servizio che è coinvolto nel processamento della richiesta.</a:t>
            </a:r>
            <a:endParaRPr sz="1200"/>
          </a:p>
          <a:p>
            <a:pPr indent="-304800" lvl="1" marL="914400" rtl="0" algn="l">
              <a:spcBef>
                <a:spcPts val="0"/>
              </a:spcBef>
              <a:spcAft>
                <a:spcPts val="0"/>
              </a:spcAft>
              <a:buSzPts val="1200"/>
              <a:buChar char="○"/>
            </a:pPr>
            <a:r>
              <a:rPr lang="it" sz="1200"/>
              <a:t>Se non </a:t>
            </a:r>
            <a:r>
              <a:rPr lang="it" sz="1200"/>
              <a:t>richiede introspection</a:t>
            </a:r>
            <a:r>
              <a:rPr lang="it" sz="1200"/>
              <a:t>, il backend non ha modo di capire se un JWT è stato revocato.</a:t>
            </a:r>
            <a:endParaRPr sz="1200"/>
          </a:p>
          <a:p>
            <a:pPr indent="-304800" lvl="1" marL="914400" rtl="0" algn="l">
              <a:spcBef>
                <a:spcPts val="0"/>
              </a:spcBef>
              <a:spcAft>
                <a:spcPts val="0"/>
              </a:spcAft>
              <a:buSzPts val="1200"/>
              <a:buChar char="○"/>
            </a:pPr>
            <a:r>
              <a:rPr lang="it" sz="1200"/>
              <a:t>Se qualcuno attaccasse un backend potrebbe rubare il token dell’utente e usarlo per accedere ad altri servizi, impersonando l’utente.</a:t>
            </a:r>
            <a:endParaRPr sz="1200"/>
          </a:p>
          <a:p>
            <a:pPr indent="-304800" lvl="0" marL="457200" rtl="0" algn="l">
              <a:spcBef>
                <a:spcPts val="0"/>
              </a:spcBef>
              <a:spcAft>
                <a:spcPts val="0"/>
              </a:spcAft>
              <a:buSzPts val="1200"/>
              <a:buChar char="●"/>
            </a:pPr>
            <a:r>
              <a:rPr lang="it" sz="1200"/>
              <a:t>Per ovviare ai problemi precedenti, si può utilizzare il </a:t>
            </a:r>
            <a:r>
              <a:rPr lang="it" sz="1200">
                <a:solidFill>
                  <a:schemeClr val="accent3"/>
                </a:solidFill>
              </a:rPr>
              <a:t>phantom token pattern</a:t>
            </a:r>
            <a:r>
              <a:rPr lang="it" sz="1200"/>
              <a:t>.</a:t>
            </a:r>
            <a:endParaRPr sz="1200"/>
          </a:p>
        </p:txBody>
      </p:sp>
      <p:sp>
        <p:nvSpPr>
          <p:cNvPr id="1180" name="Google Shape;1180;p17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Effettuare chiamate a un service in risposta alle richieste degli utenti</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7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Phantom token pattern</a:t>
            </a:r>
            <a:endParaRPr/>
          </a:p>
        </p:txBody>
      </p:sp>
      <p:sp>
        <p:nvSpPr>
          <p:cNvPr id="1186" name="Google Shape;1186;p173"/>
          <p:cNvSpPr/>
          <p:nvPr/>
        </p:nvSpPr>
        <p:spPr>
          <a:xfrm>
            <a:off x="1381350" y="2411100"/>
            <a:ext cx="12660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u="sng">
                <a:solidFill>
                  <a:schemeClr val="hlink"/>
                </a:solidFill>
                <a:latin typeface="Roboto"/>
                <a:ea typeface="Roboto"/>
                <a:cs typeface="Roboto"/>
                <a:sym typeface="Roboto"/>
                <a:hlinkClick r:id="rId3"/>
              </a:rPr>
              <a:t>API gateway</a:t>
            </a:r>
            <a:endParaRPr sz="1200">
              <a:solidFill>
                <a:schemeClr val="lt2"/>
              </a:solidFill>
              <a:latin typeface="Roboto"/>
              <a:ea typeface="Roboto"/>
              <a:cs typeface="Roboto"/>
              <a:sym typeface="Roboto"/>
            </a:endParaRPr>
          </a:p>
        </p:txBody>
      </p:sp>
      <p:sp>
        <p:nvSpPr>
          <p:cNvPr id="1187" name="Google Shape;1187;p173"/>
          <p:cNvSpPr/>
          <p:nvPr/>
        </p:nvSpPr>
        <p:spPr>
          <a:xfrm>
            <a:off x="1381350" y="1047850"/>
            <a:ext cx="12660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Authorization</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Server</a:t>
            </a:r>
            <a:endParaRPr sz="1200">
              <a:solidFill>
                <a:schemeClr val="lt2"/>
              </a:solidFill>
              <a:latin typeface="Roboto"/>
              <a:ea typeface="Roboto"/>
              <a:cs typeface="Roboto"/>
              <a:sym typeface="Roboto"/>
            </a:endParaRPr>
          </a:p>
        </p:txBody>
      </p:sp>
      <p:cxnSp>
        <p:nvCxnSpPr>
          <p:cNvPr id="1188" name="Google Shape;1188;p173"/>
          <p:cNvCxnSpPr>
            <a:stCxn id="1187" idx="2"/>
            <a:endCxn id="1186" idx="0"/>
          </p:cNvCxnSpPr>
          <p:nvPr/>
        </p:nvCxnSpPr>
        <p:spPr>
          <a:xfrm>
            <a:off x="2014350" y="1650550"/>
            <a:ext cx="0" cy="760500"/>
          </a:xfrm>
          <a:prstGeom prst="straightConnector1">
            <a:avLst/>
          </a:prstGeom>
          <a:noFill/>
          <a:ln cap="flat" cmpd="sng" w="9525">
            <a:solidFill>
              <a:schemeClr val="dk1"/>
            </a:solidFill>
            <a:prstDash val="solid"/>
            <a:round/>
            <a:headEnd len="med" w="med" type="triangle"/>
            <a:tailEnd len="med" w="med" type="triangle"/>
          </a:ln>
        </p:spPr>
      </p:cxnSp>
      <p:sp>
        <p:nvSpPr>
          <p:cNvPr id="1189" name="Google Shape;1189;p173"/>
          <p:cNvSpPr/>
          <p:nvPr/>
        </p:nvSpPr>
        <p:spPr>
          <a:xfrm>
            <a:off x="45375" y="2411100"/>
            <a:ext cx="527700" cy="602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2"/>
              </a:solidFill>
              <a:latin typeface="Roboto"/>
              <a:ea typeface="Roboto"/>
              <a:cs typeface="Roboto"/>
              <a:sym typeface="Roboto"/>
            </a:endParaRPr>
          </a:p>
        </p:txBody>
      </p:sp>
      <p:cxnSp>
        <p:nvCxnSpPr>
          <p:cNvPr id="1190" name="Google Shape;1190;p173"/>
          <p:cNvCxnSpPr>
            <a:stCxn id="1189" idx="3"/>
            <a:endCxn id="1186" idx="1"/>
          </p:cNvCxnSpPr>
          <p:nvPr/>
        </p:nvCxnSpPr>
        <p:spPr>
          <a:xfrm>
            <a:off x="573075" y="2712450"/>
            <a:ext cx="808200" cy="0"/>
          </a:xfrm>
          <a:prstGeom prst="straightConnector1">
            <a:avLst/>
          </a:prstGeom>
          <a:noFill/>
          <a:ln cap="flat" cmpd="sng" w="9525">
            <a:solidFill>
              <a:schemeClr val="dk1"/>
            </a:solidFill>
            <a:prstDash val="solid"/>
            <a:round/>
            <a:headEnd len="med" w="med" type="none"/>
            <a:tailEnd len="med" w="med" type="triangle"/>
          </a:ln>
        </p:spPr>
      </p:cxnSp>
      <p:sp>
        <p:nvSpPr>
          <p:cNvPr id="1191" name="Google Shape;1191;p173"/>
          <p:cNvSpPr txBox="1"/>
          <p:nvPr/>
        </p:nvSpPr>
        <p:spPr>
          <a:xfrm rot="1207">
            <a:off x="497300" y="2477025"/>
            <a:ext cx="854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Access token</a:t>
            </a:r>
            <a:endParaRPr sz="800">
              <a:solidFill>
                <a:schemeClr val="lt2"/>
              </a:solidFill>
              <a:latin typeface="Roboto"/>
              <a:ea typeface="Roboto"/>
              <a:cs typeface="Roboto"/>
              <a:sym typeface="Roboto"/>
            </a:endParaRPr>
          </a:p>
        </p:txBody>
      </p:sp>
      <p:sp>
        <p:nvSpPr>
          <p:cNvPr id="1192" name="Google Shape;1192;p173"/>
          <p:cNvSpPr/>
          <p:nvPr/>
        </p:nvSpPr>
        <p:spPr>
          <a:xfrm>
            <a:off x="3417300" y="1650550"/>
            <a:ext cx="12660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backend</a:t>
            </a:r>
            <a:endParaRPr sz="1200">
              <a:solidFill>
                <a:schemeClr val="lt2"/>
              </a:solidFill>
              <a:latin typeface="Roboto"/>
              <a:ea typeface="Roboto"/>
              <a:cs typeface="Roboto"/>
              <a:sym typeface="Roboto"/>
            </a:endParaRPr>
          </a:p>
        </p:txBody>
      </p:sp>
      <p:sp>
        <p:nvSpPr>
          <p:cNvPr id="1193" name="Google Shape;1193;p173"/>
          <p:cNvSpPr/>
          <p:nvPr/>
        </p:nvSpPr>
        <p:spPr>
          <a:xfrm>
            <a:off x="3417300" y="2411100"/>
            <a:ext cx="12660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backend</a:t>
            </a:r>
            <a:endParaRPr sz="1200">
              <a:solidFill>
                <a:schemeClr val="lt2"/>
              </a:solidFill>
              <a:latin typeface="Roboto"/>
              <a:ea typeface="Roboto"/>
              <a:cs typeface="Roboto"/>
              <a:sym typeface="Roboto"/>
            </a:endParaRPr>
          </a:p>
        </p:txBody>
      </p:sp>
      <p:sp>
        <p:nvSpPr>
          <p:cNvPr id="1194" name="Google Shape;1194;p173"/>
          <p:cNvSpPr/>
          <p:nvPr/>
        </p:nvSpPr>
        <p:spPr>
          <a:xfrm>
            <a:off x="3417300" y="3171650"/>
            <a:ext cx="1266000" cy="602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backend</a:t>
            </a:r>
            <a:endParaRPr sz="1200">
              <a:solidFill>
                <a:schemeClr val="lt2"/>
              </a:solidFill>
              <a:latin typeface="Roboto"/>
              <a:ea typeface="Roboto"/>
              <a:cs typeface="Roboto"/>
              <a:sym typeface="Roboto"/>
            </a:endParaRPr>
          </a:p>
        </p:txBody>
      </p:sp>
      <p:cxnSp>
        <p:nvCxnSpPr>
          <p:cNvPr id="1195" name="Google Shape;1195;p173"/>
          <p:cNvCxnSpPr>
            <a:stCxn id="1186" idx="3"/>
            <a:endCxn id="1192" idx="1"/>
          </p:cNvCxnSpPr>
          <p:nvPr/>
        </p:nvCxnSpPr>
        <p:spPr>
          <a:xfrm flipH="1" rot="10800000">
            <a:off x="2647350" y="1951950"/>
            <a:ext cx="770100" cy="760500"/>
          </a:xfrm>
          <a:prstGeom prst="straightConnector1">
            <a:avLst/>
          </a:prstGeom>
          <a:noFill/>
          <a:ln cap="flat" cmpd="sng" w="9525">
            <a:solidFill>
              <a:schemeClr val="dk1"/>
            </a:solidFill>
            <a:prstDash val="solid"/>
            <a:round/>
            <a:headEnd len="med" w="med" type="none"/>
            <a:tailEnd len="med" w="med" type="triangle"/>
          </a:ln>
        </p:spPr>
      </p:cxnSp>
      <p:cxnSp>
        <p:nvCxnSpPr>
          <p:cNvPr id="1196" name="Google Shape;1196;p173"/>
          <p:cNvCxnSpPr>
            <a:stCxn id="1186" idx="3"/>
            <a:endCxn id="1194" idx="1"/>
          </p:cNvCxnSpPr>
          <p:nvPr/>
        </p:nvCxnSpPr>
        <p:spPr>
          <a:xfrm>
            <a:off x="2647350" y="2712450"/>
            <a:ext cx="770100" cy="760500"/>
          </a:xfrm>
          <a:prstGeom prst="straightConnector1">
            <a:avLst/>
          </a:prstGeom>
          <a:noFill/>
          <a:ln cap="flat" cmpd="sng" w="9525">
            <a:solidFill>
              <a:schemeClr val="dk1"/>
            </a:solidFill>
            <a:prstDash val="solid"/>
            <a:round/>
            <a:headEnd len="med" w="med" type="none"/>
            <a:tailEnd len="med" w="med" type="triangle"/>
          </a:ln>
        </p:spPr>
      </p:cxnSp>
      <p:cxnSp>
        <p:nvCxnSpPr>
          <p:cNvPr id="1197" name="Google Shape;1197;p173"/>
          <p:cNvCxnSpPr>
            <a:stCxn id="1186" idx="3"/>
            <a:endCxn id="1193" idx="1"/>
          </p:cNvCxnSpPr>
          <p:nvPr/>
        </p:nvCxnSpPr>
        <p:spPr>
          <a:xfrm>
            <a:off x="2647350" y="2712450"/>
            <a:ext cx="770100" cy="0"/>
          </a:xfrm>
          <a:prstGeom prst="straightConnector1">
            <a:avLst/>
          </a:prstGeom>
          <a:noFill/>
          <a:ln cap="flat" cmpd="sng" w="9525">
            <a:solidFill>
              <a:schemeClr val="dk1"/>
            </a:solidFill>
            <a:prstDash val="solid"/>
            <a:round/>
            <a:headEnd len="med" w="med" type="none"/>
            <a:tailEnd len="med" w="med" type="triangle"/>
          </a:ln>
        </p:spPr>
      </p:cxnSp>
      <p:sp>
        <p:nvSpPr>
          <p:cNvPr id="1198" name="Google Shape;1198;p173"/>
          <p:cNvSpPr txBox="1"/>
          <p:nvPr/>
        </p:nvSpPr>
        <p:spPr>
          <a:xfrm rot="1207">
            <a:off x="2045900" y="1845725"/>
            <a:ext cx="85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Token introspection</a:t>
            </a:r>
            <a:endParaRPr sz="800">
              <a:solidFill>
                <a:schemeClr val="lt2"/>
              </a:solidFill>
              <a:latin typeface="Roboto"/>
              <a:ea typeface="Roboto"/>
              <a:cs typeface="Roboto"/>
              <a:sym typeface="Roboto"/>
            </a:endParaRPr>
          </a:p>
        </p:txBody>
      </p:sp>
      <p:sp>
        <p:nvSpPr>
          <p:cNvPr id="1199" name="Google Shape;1199;p173"/>
          <p:cNvSpPr txBox="1"/>
          <p:nvPr/>
        </p:nvSpPr>
        <p:spPr>
          <a:xfrm rot="1446">
            <a:off x="2746275" y="2356201"/>
            <a:ext cx="71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Nuovo JWT</a:t>
            </a:r>
            <a:endParaRPr sz="800">
              <a:solidFill>
                <a:schemeClr val="lt2"/>
              </a:solidFill>
              <a:latin typeface="Roboto"/>
              <a:ea typeface="Roboto"/>
              <a:cs typeface="Roboto"/>
              <a:sym typeface="Roboto"/>
            </a:endParaRPr>
          </a:p>
        </p:txBody>
      </p:sp>
      <p:sp>
        <p:nvSpPr>
          <p:cNvPr id="1200" name="Google Shape;1200;p173"/>
          <p:cNvSpPr txBox="1"/>
          <p:nvPr/>
        </p:nvSpPr>
        <p:spPr>
          <a:xfrm>
            <a:off x="4998625" y="734800"/>
            <a:ext cx="4077000" cy="38790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L’utente presenta l’access token all’</a:t>
            </a:r>
            <a:r>
              <a:rPr lang="it" sz="1000" u="sng">
                <a:solidFill>
                  <a:schemeClr val="hlink"/>
                </a:solidFill>
                <a:latin typeface="Roboto"/>
                <a:ea typeface="Roboto"/>
                <a:cs typeface="Roboto"/>
                <a:sym typeface="Roboto"/>
                <a:hlinkClick r:id="rId4"/>
              </a:rPr>
              <a:t>API gateway</a:t>
            </a:r>
            <a:r>
              <a:rPr lang="it" sz="1000">
                <a:solidFill>
                  <a:schemeClr val="lt2"/>
                </a:solidFill>
                <a:latin typeface="Roboto"/>
                <a:ea typeface="Roboto"/>
                <a:cs typeface="Roboto"/>
                <a:sym typeface="Roboto"/>
              </a:rPr>
              <a:t>.</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L’API gateway si occupa di:</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Effettuare l’introspection del token per controllarne la validità.</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Crea un nuovo JWT di breve durata dove all’interno inserisce la risposta data dall’authorization server e altre informazioni sull’utente (es. il ruolo).</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Firma il JWT creato con una propria chiave.</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Inoltra la richiesta ai servizi backend coinvolti dalla richiesta dove sostituisce l’access token originale con il nuovo JWT creato.</a:t>
            </a:r>
            <a:endParaRPr sz="1000">
              <a:solidFill>
                <a:schemeClr val="lt2"/>
              </a:solidFill>
              <a:latin typeface="Roboto"/>
              <a:ea typeface="Roboto"/>
              <a:cs typeface="Roboto"/>
              <a:sym typeface="Roboto"/>
            </a:endParaRPr>
          </a:p>
          <a:p>
            <a:pPr indent="-292100" lvl="0" marL="457200" rtl="0" algn="l">
              <a:lnSpc>
                <a:spcPct val="115000"/>
              </a:lnSpc>
              <a:spcBef>
                <a:spcPts val="0"/>
              </a:spcBef>
              <a:spcAft>
                <a:spcPts val="0"/>
              </a:spcAft>
              <a:buClr>
                <a:schemeClr val="lt2"/>
              </a:buClr>
              <a:buSzPts val="1000"/>
              <a:buFont typeface="Roboto"/>
              <a:buChar char="●"/>
            </a:pPr>
            <a:r>
              <a:rPr lang="it" sz="1000">
                <a:solidFill>
                  <a:schemeClr val="lt2"/>
                </a:solidFill>
                <a:latin typeface="Roboto"/>
                <a:ea typeface="Roboto"/>
                <a:cs typeface="Roboto"/>
                <a:sym typeface="Roboto"/>
              </a:rPr>
              <a:t>Nel punto 3, la firma può essere effettuata tramite la crittografia simmetrica o asimmetrica.</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In caso di crittografia simmetrica, la chiave deve essere condivisa con i backend. Questo ha lo svantaggio che un servizio può creare un proprio JWT.</a:t>
            </a:r>
            <a:endParaRPr sz="1000">
              <a:solidFill>
                <a:schemeClr val="lt2"/>
              </a:solidFill>
              <a:latin typeface="Roboto"/>
              <a:ea typeface="Roboto"/>
              <a:cs typeface="Roboto"/>
              <a:sym typeface="Roboto"/>
            </a:endParaRPr>
          </a:p>
          <a:p>
            <a:pPr indent="-292100" lvl="1" marL="914400" rtl="0" algn="l">
              <a:lnSpc>
                <a:spcPct val="115000"/>
              </a:lnSpc>
              <a:spcBef>
                <a:spcPts val="0"/>
              </a:spcBef>
              <a:spcAft>
                <a:spcPts val="0"/>
              </a:spcAft>
              <a:buClr>
                <a:schemeClr val="lt2"/>
              </a:buClr>
              <a:buSzPts val="1000"/>
              <a:buFont typeface="Roboto"/>
              <a:buAutoNum type="arabicPeriod"/>
            </a:pPr>
            <a:r>
              <a:rPr lang="it" sz="1000">
                <a:solidFill>
                  <a:schemeClr val="lt2"/>
                </a:solidFill>
                <a:latin typeface="Roboto"/>
                <a:ea typeface="Roboto"/>
                <a:cs typeface="Roboto"/>
                <a:sym typeface="Roboto"/>
              </a:rPr>
              <a:t>Nel caso di crittografia asimmetrica, l’API gateway firma con la propria chiave privata e i vari servizi backend possono solo controllare la validità del token ma non crearne nuovi.</a:t>
            </a:r>
            <a:endParaRPr sz="1000">
              <a:solidFill>
                <a:schemeClr val="lt2"/>
              </a:solidFill>
              <a:latin typeface="Roboto"/>
              <a:ea typeface="Roboto"/>
              <a:cs typeface="Roboto"/>
              <a:sym typeface="Roboto"/>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74"/>
          <p:cNvSpPr txBox="1"/>
          <p:nvPr>
            <p:ph idx="4294967295" type="body"/>
          </p:nvPr>
        </p:nvSpPr>
        <p:spPr>
          <a:xfrm>
            <a:off x="460950" y="982350"/>
            <a:ext cx="82221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Il phantom token pattern offre diversi vantaggi:</a:t>
            </a:r>
            <a:endParaRPr sz="1200"/>
          </a:p>
          <a:p>
            <a:pPr indent="-304800" lvl="0" marL="457200" rtl="0" algn="l">
              <a:spcBef>
                <a:spcPts val="0"/>
              </a:spcBef>
              <a:spcAft>
                <a:spcPts val="0"/>
              </a:spcAft>
              <a:buSzPts val="1200"/>
              <a:buChar char="●"/>
            </a:pPr>
            <a:r>
              <a:rPr lang="it" sz="1200"/>
              <a:t>Ogni servizio backend non ha bisogno di effettuare nessuna chiamata per token introspection.</a:t>
            </a:r>
            <a:endParaRPr sz="1200"/>
          </a:p>
          <a:p>
            <a:pPr indent="-304800" lvl="0" marL="457200" rtl="0" algn="l">
              <a:spcBef>
                <a:spcPts val="0"/>
              </a:spcBef>
              <a:spcAft>
                <a:spcPts val="0"/>
              </a:spcAft>
              <a:buSzPts val="1200"/>
              <a:buChar char="●"/>
            </a:pPr>
            <a:r>
              <a:rPr lang="it" sz="1200"/>
              <a:t>I JWT generati sono di breve durata (in genere con un tempo di scadenza di pochi secondi oppure minuti), quindi i servizi backend non hanno bisogno di controllare per eventuali revoche.</a:t>
            </a:r>
            <a:endParaRPr sz="1200"/>
          </a:p>
          <a:p>
            <a:pPr indent="-304800" lvl="0" marL="457200" rtl="0" algn="l">
              <a:spcBef>
                <a:spcPts val="0"/>
              </a:spcBef>
              <a:spcAft>
                <a:spcPts val="0"/>
              </a:spcAft>
              <a:buSzPts val="1200"/>
              <a:buChar char="●"/>
            </a:pPr>
            <a:r>
              <a:rPr lang="it" sz="1200"/>
              <a:t>L’API gateway può esaminare la richiesta e ridurre lo scope e l’audience del JWT, limitando i danni nel caso in cui uno dei servizi backend sia stato compromesso.</a:t>
            </a:r>
            <a:endParaRPr sz="1200"/>
          </a:p>
          <a:p>
            <a:pPr indent="-304800" lvl="0" marL="457200" rtl="0" algn="l">
              <a:spcBef>
                <a:spcPts val="0"/>
              </a:spcBef>
              <a:spcAft>
                <a:spcPts val="0"/>
              </a:spcAft>
              <a:buSzPts val="1200"/>
              <a:buChar char="●"/>
            </a:pPr>
            <a:r>
              <a:rPr lang="it" sz="1200"/>
              <a:t>Inoltre, il pattern prevede che se per rispondere ad una richiesta l’API gateway avesse bisogno di contattare </a:t>
            </a:r>
            <a:r>
              <a:rPr i="1" lang="it" sz="1200"/>
              <a:t>n</a:t>
            </a:r>
            <a:r>
              <a:rPr lang="it" sz="1200"/>
              <a:t> diversi servizi backend, allora dovrebbe creare </a:t>
            </a:r>
            <a:r>
              <a:rPr i="1" lang="it" sz="1200"/>
              <a:t>n</a:t>
            </a:r>
            <a:r>
              <a:rPr lang="it" sz="1200"/>
              <a:t> diversi JWT con scope e audience appropriati. In questo modo si ridurrebbe il rischio di danni nel caso in cui uno dei servizi sia stato compromesso. Tuttavia, in pratica, questa parte del protocollo non è tipicamente rispettata per l’overhead legato alla firma dei JWT (specialmente nel caso di crittografia a chiave asimmetrica).</a:t>
            </a:r>
            <a:endParaRPr sz="1200"/>
          </a:p>
        </p:txBody>
      </p:sp>
      <p:sp>
        <p:nvSpPr>
          <p:cNvPr id="1206" name="Google Shape;1206;p17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Phantom token pattern: vantaggi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4294967295" type="body"/>
          </p:nvPr>
        </p:nvSpPr>
        <p:spPr>
          <a:xfrm>
            <a:off x="79950" y="753750"/>
            <a:ext cx="8883300" cy="42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t>
            </a:r>
            <a:r>
              <a:rPr lang="it" sz="1200">
                <a:solidFill>
                  <a:schemeClr val="accent3"/>
                </a:solidFill>
              </a:rPr>
              <a:t>'hash</a:t>
            </a:r>
            <a:r>
              <a:rPr lang="it" sz="1200"/>
              <a:t> è una funzione non invertibile che mappa </a:t>
            </a:r>
            <a:r>
              <a:rPr lang="it" sz="1200"/>
              <a:t>una stringa</a:t>
            </a:r>
            <a:r>
              <a:rPr lang="it" sz="1200"/>
              <a:t> di lunghezza arbitraria (</a:t>
            </a:r>
            <a:r>
              <a:rPr lang="it" sz="1200">
                <a:solidFill>
                  <a:schemeClr val="accent3"/>
                </a:solidFill>
              </a:rPr>
              <a:t>messaggio</a:t>
            </a:r>
            <a:r>
              <a:rPr lang="it" sz="1200"/>
              <a:t>) in una stringa di lunghezza fissata (</a:t>
            </a:r>
            <a:r>
              <a:rPr lang="it" sz="1200">
                <a:solidFill>
                  <a:schemeClr val="accent3"/>
                </a:solidFill>
              </a:rPr>
              <a:t>digest</a:t>
            </a:r>
            <a:r>
              <a:rPr lang="it" sz="1200"/>
              <a:t>).</a:t>
            </a:r>
            <a:endParaRPr sz="10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Nelle applicazioni crittografiche la funzione hash deve garantire:</a:t>
            </a:r>
            <a:endParaRPr sz="1200"/>
          </a:p>
          <a:p>
            <a:pPr indent="-304800" lvl="0" marL="457200" rtl="0" algn="l">
              <a:spcBef>
                <a:spcPts val="0"/>
              </a:spcBef>
              <a:spcAft>
                <a:spcPts val="0"/>
              </a:spcAft>
              <a:buSzPts val="1200"/>
              <a:buChar char="●"/>
            </a:pPr>
            <a:r>
              <a:rPr lang="it" sz="1200"/>
              <a:t>che sia difficile da un punto di vista computazionale calcolare un</a:t>
            </a:r>
            <a:r>
              <a:rPr lang="it" sz="1200"/>
              <a:t>a stringa </a:t>
            </a:r>
            <a:r>
              <a:rPr lang="it" sz="1200"/>
              <a:t>in input che dia un hash uguale a un dato hash;</a:t>
            </a:r>
            <a:endParaRPr sz="1200"/>
          </a:p>
          <a:p>
            <a:pPr indent="-304800" lvl="0" marL="457200" rtl="0" algn="l">
              <a:spcBef>
                <a:spcPts val="0"/>
              </a:spcBef>
              <a:spcAft>
                <a:spcPts val="0"/>
              </a:spcAft>
              <a:buSzPts val="1200"/>
              <a:buChar char="●"/>
            </a:pPr>
            <a:r>
              <a:rPr lang="it" sz="1200"/>
              <a:t>che sia difficile da un punto di vista computazionale calcolare una stringa in input che dia un hash uguale a quello di una data stringa;</a:t>
            </a:r>
            <a:endParaRPr sz="1200"/>
          </a:p>
          <a:p>
            <a:pPr indent="-304800" lvl="0" marL="457200" rtl="0" algn="l">
              <a:spcBef>
                <a:spcPts val="0"/>
              </a:spcBef>
              <a:spcAft>
                <a:spcPts val="0"/>
              </a:spcAft>
              <a:buSzPts val="1200"/>
              <a:buChar char="●"/>
            </a:pPr>
            <a:r>
              <a:rPr lang="it" sz="1200"/>
              <a:t>che sia difficile da un punto di vista computazionale trovare due stringhe diverse che siano mappate sullo stesso hash;</a:t>
            </a:r>
            <a:endParaRPr sz="1200"/>
          </a:p>
          <a:p>
            <a:pPr indent="-304800" lvl="0" marL="457200" rtl="0" algn="l">
              <a:spcBef>
                <a:spcPts val="0"/>
              </a:spcBef>
              <a:spcAft>
                <a:spcPts val="0"/>
              </a:spcAft>
              <a:buSzPts val="1200"/>
              <a:buChar char="●"/>
            </a:pPr>
            <a:r>
              <a:rPr lang="it" sz="1200"/>
              <a:t>che il risultato sia deterministico, cioè una stringa deve sempre essere mappata sullo stesso hash;</a:t>
            </a:r>
            <a:endParaRPr sz="1200"/>
          </a:p>
          <a:p>
            <a:pPr indent="-304800" lvl="0" marL="457200" rtl="0" algn="l">
              <a:spcBef>
                <a:spcPts val="0"/>
              </a:spcBef>
              <a:spcAft>
                <a:spcPts val="0"/>
              </a:spcAft>
              <a:buSzPts val="1200"/>
              <a:buChar char="●"/>
            </a:pPr>
            <a:r>
              <a:rPr lang="it" sz="1200"/>
              <a:t>che sia semplice e veloce calcolare un hash da un qualunque tipo di dato.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SHA-256 e SHA-512 sono due  esempi di funzioni hash. Esempio:</a:t>
            </a:r>
            <a:endParaRPr sz="1200"/>
          </a:p>
          <a:p>
            <a:pPr indent="-304800" lvl="0" marL="457200" rtl="0" algn="l">
              <a:spcBef>
                <a:spcPts val="0"/>
              </a:spcBef>
              <a:spcAft>
                <a:spcPts val="0"/>
              </a:spcAft>
              <a:buSzPts val="1200"/>
              <a:buChar char="●"/>
            </a:pPr>
            <a:r>
              <a:rPr lang="it" sz="1200"/>
              <a:t>Usando SHA-256 la stringa </a:t>
            </a:r>
            <a:r>
              <a:rPr lang="it" sz="1200">
                <a:solidFill>
                  <a:schemeClr val="accent2"/>
                </a:solidFill>
              </a:rPr>
              <a:t>“ciao”</a:t>
            </a:r>
            <a:r>
              <a:rPr lang="it" sz="1200"/>
              <a:t> è convertita nell’hash </a:t>
            </a:r>
            <a:r>
              <a:rPr lang="it" sz="1000">
                <a:solidFill>
                  <a:schemeClr val="dk1"/>
                </a:solidFill>
              </a:rPr>
              <a:t>6f0378f21a495f5c13247317d158e9d51da45a5bf68fc2f366e450deafdc8302</a:t>
            </a:r>
            <a:r>
              <a:rPr lang="it" sz="1200"/>
              <a:t>.</a:t>
            </a:r>
            <a:endParaRPr sz="1200"/>
          </a:p>
          <a:p>
            <a:pPr indent="-304800" lvl="0" marL="457200" rtl="0" algn="l">
              <a:spcBef>
                <a:spcPts val="0"/>
              </a:spcBef>
              <a:spcAft>
                <a:spcPts val="0"/>
              </a:spcAft>
              <a:buSzPts val="1200"/>
              <a:buChar char="●"/>
            </a:pPr>
            <a:r>
              <a:rPr lang="it" sz="1200"/>
              <a:t>Usando SHA-256 la stringa </a:t>
            </a:r>
            <a:r>
              <a:rPr lang="it" sz="1200">
                <a:solidFill>
                  <a:schemeClr val="accent2"/>
                </a:solidFill>
              </a:rPr>
              <a:t>“caio”</a:t>
            </a:r>
            <a:r>
              <a:rPr lang="it" sz="1200"/>
              <a:t> è convertita nell’hash </a:t>
            </a:r>
            <a:r>
              <a:rPr lang="it" sz="1000">
                <a:solidFill>
                  <a:schemeClr val="dk1"/>
                </a:solidFill>
              </a:rPr>
              <a:t>45662040a6f896f8444e55beaed35ae192d4d204ac04c374e6048d664ef3cc87</a:t>
            </a:r>
            <a:r>
              <a:rPr lang="it" sz="1200"/>
              <a:t>.</a:t>
            </a:r>
            <a:endParaRPr sz="1200"/>
          </a:p>
          <a:p>
            <a:pPr indent="-304800" lvl="0" marL="457200" rtl="0" algn="l">
              <a:spcBef>
                <a:spcPts val="0"/>
              </a:spcBef>
              <a:spcAft>
                <a:spcPts val="0"/>
              </a:spcAft>
              <a:buSzPts val="1200"/>
              <a:buChar char="●"/>
            </a:pPr>
            <a:r>
              <a:rPr lang="it" sz="1200"/>
              <a:t>Usando SHA-512 la stringa </a:t>
            </a:r>
            <a:r>
              <a:rPr lang="it" sz="1200">
                <a:solidFill>
                  <a:schemeClr val="accent2"/>
                </a:solidFill>
              </a:rPr>
              <a:t>“ciao”</a:t>
            </a:r>
            <a:r>
              <a:rPr lang="it" sz="1200"/>
              <a:t> è convertita nell’hash </a:t>
            </a:r>
            <a:r>
              <a:rPr lang="it" sz="1000">
                <a:solidFill>
                  <a:schemeClr val="dk1"/>
                </a:solidFill>
              </a:rPr>
              <a:t>d380e3a08107af3a45bbe2539d9cc8d05a3eaf4a82a91bcc46bf8ca33fb72d37c2ec89893da7ba76d9f2794155896760a23d5fe937de2e7a8cda52d0b8a0d62e</a:t>
            </a:r>
            <a:r>
              <a:rPr lang="it" sz="1200"/>
              <a:t>.</a:t>
            </a:r>
            <a:endParaRPr sz="1200"/>
          </a:p>
          <a:p>
            <a:pPr indent="0" lvl="0" marL="0" rtl="0" algn="l">
              <a:spcBef>
                <a:spcPts val="0"/>
              </a:spcBef>
              <a:spcAft>
                <a:spcPts val="0"/>
              </a:spcAft>
              <a:buNone/>
            </a:pPr>
            <a:r>
              <a:t/>
            </a:r>
            <a:endParaRPr sz="1200"/>
          </a:p>
        </p:txBody>
      </p:sp>
      <p:sp>
        <p:nvSpPr>
          <p:cNvPr id="164" name="Google Shape;164;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Funzione hash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4294967295" type="body"/>
          </p:nvPr>
        </p:nvSpPr>
        <p:spPr>
          <a:xfrm>
            <a:off x="79950" y="753750"/>
            <a:ext cx="8875200" cy="4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a:t>
            </a:r>
            <a:r>
              <a:rPr lang="it" sz="1200">
                <a:solidFill>
                  <a:schemeClr val="accent3"/>
                </a:solidFill>
              </a:rPr>
              <a:t>message authentication code</a:t>
            </a:r>
            <a:r>
              <a:rPr lang="it" sz="1200"/>
              <a:t> (</a:t>
            </a:r>
            <a:r>
              <a:rPr lang="it" sz="1200">
                <a:solidFill>
                  <a:schemeClr val="accent3"/>
                </a:solidFill>
              </a:rPr>
              <a:t>MAC</a:t>
            </a:r>
            <a:r>
              <a:rPr lang="it" sz="1200"/>
              <a:t>) è un algoritmo per calcolare un authentication tag corto e di dimensione fissata a partire da un messaggio e una chiave segreta.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Un utente con la stessa chiave segreta può calcolare lo stesso tag a partire dallo stesso messaggio, ma ogni cambio nel messaggio comporta un cambiamento del tag.</a:t>
            </a:r>
            <a:endParaRPr sz="1200"/>
          </a:p>
          <a:p>
            <a:pPr indent="-304800" lvl="0" marL="457200" rtl="0" algn="l">
              <a:spcBef>
                <a:spcPts val="0"/>
              </a:spcBef>
              <a:spcAft>
                <a:spcPts val="0"/>
              </a:spcAft>
              <a:buSzPts val="1200"/>
              <a:buChar char="●"/>
            </a:pPr>
            <a:r>
              <a:rPr lang="it" sz="1200"/>
              <a:t>Senza la chiave segreta un attaccante non può calcolare il tag corretto per nessuno dei messaggi.</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Hash-based MAC</a:t>
            </a:r>
            <a:r>
              <a:rPr lang="it" sz="1200"/>
              <a:t> (</a:t>
            </a:r>
            <a:r>
              <a:rPr lang="it" sz="1200">
                <a:solidFill>
                  <a:schemeClr val="accent3"/>
                </a:solidFill>
              </a:rPr>
              <a:t>HMAC</a:t>
            </a:r>
            <a:r>
              <a:rPr lang="it" sz="1200"/>
              <a:t>) è un MAC sicuro basato su una funzione hash, esempio HMAC-SHA-256 è un HMAC che usa la funzione hash SHA-256. HMAC permette di garantire l’integrità del messaggio (cioè che il messaggio non è stato modificato) e sia l’autenticità (cioè che il messaggio è stato creato da qualcuno che possiede la chiave segreta).</a:t>
            </a:r>
            <a:endParaRPr sz="1200"/>
          </a:p>
        </p:txBody>
      </p:sp>
      <p:sp>
        <p:nvSpPr>
          <p:cNvPr id="170" name="Google Shape;170;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MAC e HMAC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Sicurezza delle</a:t>
            </a:r>
            <a:r>
              <a:rPr lang="it"/>
              <a:t>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200"/>
              <a:t>Libro di testo e documentazione:</a:t>
            </a:r>
            <a:endParaRPr b="1" sz="1200"/>
          </a:p>
          <a:p>
            <a:pPr indent="-304800" lvl="0" marL="457200" rtl="0" algn="l">
              <a:lnSpc>
                <a:spcPct val="115000"/>
              </a:lnSpc>
              <a:spcBef>
                <a:spcPts val="0"/>
              </a:spcBef>
              <a:spcAft>
                <a:spcPts val="0"/>
              </a:spcAft>
              <a:buSzPts val="1200"/>
              <a:buChar char="●"/>
            </a:pPr>
            <a:r>
              <a:rPr lang="it" sz="1200"/>
              <a:t>Neil Madden: </a:t>
            </a:r>
            <a:r>
              <a:rPr i="1" lang="it" sz="1200"/>
              <a:t>API Security in Action</a:t>
            </a:r>
            <a:r>
              <a:rPr lang="it" sz="1200"/>
              <a:t>. Manning, 2020.</a:t>
            </a:r>
            <a:endParaRPr sz="1200"/>
          </a:p>
          <a:p>
            <a:pPr indent="-304800" lvl="0" marL="457200" rtl="0" algn="l">
              <a:spcBef>
                <a:spcPts val="0"/>
              </a:spcBef>
              <a:spcAft>
                <a:spcPts val="0"/>
              </a:spcAft>
              <a:buSzPts val="1200"/>
              <a:buChar char="●"/>
            </a:pPr>
            <a:r>
              <a:rPr lang="it" sz="1200" u="sng">
                <a:solidFill>
                  <a:schemeClr val="accent5"/>
                </a:solidFill>
                <a:hlinkClick r:id="rId3">
                  <a:extLst>
                    <a:ext uri="{A12FA001-AC4F-418D-AE19-62706E023703}">
                      <ahyp:hlinkClr val="tx"/>
                    </a:ext>
                  </a:extLst>
                </a:hlinkClick>
              </a:rPr>
              <a:t>Documentazione di Spring REST API</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b="1" lang="it" sz="1200"/>
              <a:t>Software utile:</a:t>
            </a:r>
            <a:endParaRPr b="1" sz="1200"/>
          </a:p>
          <a:p>
            <a:pPr indent="-304800" lvl="0" marL="457200" rtl="0" algn="l">
              <a:lnSpc>
                <a:spcPct val="115000"/>
              </a:lnSpc>
              <a:spcBef>
                <a:spcPts val="0"/>
              </a:spcBef>
              <a:spcAft>
                <a:spcPts val="0"/>
              </a:spcAft>
              <a:buSzPts val="1200"/>
              <a:buChar char="●"/>
            </a:pPr>
            <a:r>
              <a:rPr lang="it" sz="1200" u="sng">
                <a:solidFill>
                  <a:schemeClr val="hlink"/>
                </a:solidFill>
                <a:hlinkClick r:id="rId4"/>
              </a:rPr>
              <a:t>Postman</a:t>
            </a:r>
            <a:endParaRPr sz="1200"/>
          </a:p>
        </p:txBody>
      </p:sp>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Riferimenti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sicurezza delle API coinvolge tre diverse aree:</a:t>
            </a:r>
            <a:endParaRPr sz="1200"/>
          </a:p>
          <a:p>
            <a:pPr indent="-304800" lvl="0" marL="457200" rtl="0" algn="l">
              <a:lnSpc>
                <a:spcPct val="115000"/>
              </a:lnSpc>
              <a:spcBef>
                <a:spcPts val="0"/>
              </a:spcBef>
              <a:spcAft>
                <a:spcPts val="0"/>
              </a:spcAft>
              <a:buSzPts val="1200"/>
              <a:buChar char="●"/>
            </a:pPr>
            <a:r>
              <a:rPr lang="it" sz="1200">
                <a:solidFill>
                  <a:schemeClr val="accent3"/>
                </a:solidFill>
              </a:rPr>
              <a:t>Information security</a:t>
            </a:r>
            <a:r>
              <a:rPr lang="it" sz="1200"/>
              <a:t>: cioè la protezione dell’informazione per tutto il suo ciclo di vita, dalla creazione, memorizzazione, trasmissione, backup ed eventuale distruzione. In particolare, si devono:</a:t>
            </a:r>
            <a:endParaRPr sz="1200"/>
          </a:p>
          <a:p>
            <a:pPr indent="-304800" lvl="1" marL="914400" rtl="0" algn="l">
              <a:lnSpc>
                <a:spcPct val="115000"/>
              </a:lnSpc>
              <a:spcBef>
                <a:spcPts val="0"/>
              </a:spcBef>
              <a:spcAft>
                <a:spcPts val="0"/>
              </a:spcAft>
              <a:buSzPts val="1200"/>
              <a:buChar char="○"/>
            </a:pPr>
            <a:r>
              <a:rPr lang="it" sz="1200"/>
              <a:t>Definire gli obiettivi di sicurezza e identificare le minacce.</a:t>
            </a:r>
            <a:endParaRPr sz="1200"/>
          </a:p>
          <a:p>
            <a:pPr indent="-304800" lvl="1" marL="914400" rtl="0" algn="l">
              <a:lnSpc>
                <a:spcPct val="115000"/>
              </a:lnSpc>
              <a:spcBef>
                <a:spcPts val="0"/>
              </a:spcBef>
              <a:spcAft>
                <a:spcPts val="0"/>
              </a:spcAft>
              <a:buSzPts val="1200"/>
              <a:buChar char="○"/>
            </a:pPr>
            <a:r>
              <a:rPr lang="it" sz="1200"/>
              <a:t>Proteggere le API usando tecniche di controllo degli accessi.</a:t>
            </a:r>
            <a:endParaRPr sz="1200"/>
          </a:p>
          <a:p>
            <a:pPr indent="-304800" lvl="1" marL="914400" rtl="0" algn="l">
              <a:lnSpc>
                <a:spcPct val="115000"/>
              </a:lnSpc>
              <a:spcBef>
                <a:spcPts val="0"/>
              </a:spcBef>
              <a:spcAft>
                <a:spcPts val="0"/>
              </a:spcAft>
              <a:buSzPts val="1200"/>
              <a:buChar char="○"/>
            </a:pPr>
            <a:r>
              <a:rPr lang="it" sz="1200"/>
              <a:t>Mettere in sicurezza le informazioni attraverso tecniche crittografiche.</a:t>
            </a:r>
            <a:endParaRPr sz="1200"/>
          </a:p>
          <a:p>
            <a:pPr indent="-304800" lvl="0" marL="457200" rtl="0" algn="l">
              <a:lnSpc>
                <a:spcPct val="115000"/>
              </a:lnSpc>
              <a:spcBef>
                <a:spcPts val="0"/>
              </a:spcBef>
              <a:spcAft>
                <a:spcPts val="0"/>
              </a:spcAft>
              <a:buSzPts val="1200"/>
              <a:buChar char="●"/>
            </a:pPr>
            <a:r>
              <a:rPr lang="it" sz="1200">
                <a:solidFill>
                  <a:schemeClr val="accent3"/>
                </a:solidFill>
              </a:rPr>
              <a:t>Network security</a:t>
            </a:r>
            <a:r>
              <a:rPr lang="it" sz="1200"/>
              <a:t>: cioè la protezione dei dati che navigano attraverso la rete e la prevenzione di accessi non autorizzati alla rete stessa. In particolare, si usano:</a:t>
            </a:r>
            <a:endParaRPr sz="1200"/>
          </a:p>
          <a:p>
            <a:pPr indent="-304800" lvl="1" marL="914400" rtl="0" algn="l">
              <a:lnSpc>
                <a:spcPct val="115000"/>
              </a:lnSpc>
              <a:spcBef>
                <a:spcPts val="0"/>
              </a:spcBef>
              <a:spcAft>
                <a:spcPts val="0"/>
              </a:spcAft>
              <a:buSzPts val="1200"/>
              <a:buChar char="○"/>
            </a:pPr>
            <a:r>
              <a:rPr lang="it" sz="1200"/>
              <a:t>Le strutture di base per proteggere un’API su internet.</a:t>
            </a:r>
            <a:endParaRPr sz="1200"/>
          </a:p>
          <a:p>
            <a:pPr indent="-304800" lvl="1" marL="914400" rtl="0" algn="l">
              <a:lnSpc>
                <a:spcPct val="115000"/>
              </a:lnSpc>
              <a:spcBef>
                <a:spcPts val="0"/>
              </a:spcBef>
              <a:spcAft>
                <a:spcPts val="0"/>
              </a:spcAft>
              <a:buSzPts val="1200"/>
              <a:buChar char="○"/>
            </a:pPr>
            <a:r>
              <a:rPr lang="it" sz="1200"/>
              <a:t>Uso di protocolli di comunicazione sicuri, tipo HTTPS.</a:t>
            </a:r>
            <a:endParaRPr sz="1200"/>
          </a:p>
          <a:p>
            <a:pPr indent="-304800" lvl="0" marL="457200" rtl="0" algn="l">
              <a:lnSpc>
                <a:spcPct val="115000"/>
              </a:lnSpc>
              <a:spcBef>
                <a:spcPts val="0"/>
              </a:spcBef>
              <a:spcAft>
                <a:spcPts val="0"/>
              </a:spcAft>
              <a:buSzPts val="1200"/>
              <a:buChar char="●"/>
            </a:pPr>
            <a:r>
              <a:rPr lang="it" sz="1200">
                <a:solidFill>
                  <a:schemeClr val="accent3"/>
                </a:solidFill>
              </a:rPr>
              <a:t>Application security</a:t>
            </a:r>
            <a:r>
              <a:rPr lang="it" sz="1200"/>
              <a:t>: cioè assicurarsi che i sistemi software siano progettati e costruiti per resistere ad attacchi e usi impropri. In particolare, si analizzano:</a:t>
            </a:r>
            <a:endParaRPr sz="1200"/>
          </a:p>
          <a:p>
            <a:pPr indent="-304800" lvl="1" marL="914400" rtl="0" algn="l">
              <a:lnSpc>
                <a:spcPct val="115000"/>
              </a:lnSpc>
              <a:spcBef>
                <a:spcPts val="0"/>
              </a:spcBef>
              <a:spcAft>
                <a:spcPts val="0"/>
              </a:spcAft>
              <a:buSzPts val="1200"/>
              <a:buChar char="○"/>
            </a:pPr>
            <a:r>
              <a:rPr lang="it" sz="1200"/>
              <a:t>Tecniche per scrivere codice sicuro.</a:t>
            </a:r>
            <a:endParaRPr sz="1200"/>
          </a:p>
          <a:p>
            <a:pPr indent="-304800" lvl="1" marL="914400" rtl="0" algn="l">
              <a:lnSpc>
                <a:spcPct val="115000"/>
              </a:lnSpc>
              <a:spcBef>
                <a:spcPts val="0"/>
              </a:spcBef>
              <a:spcAft>
                <a:spcPts val="0"/>
              </a:spcAft>
              <a:buSzPts val="1200"/>
              <a:buChar char="○"/>
            </a:pPr>
            <a:r>
              <a:rPr lang="it" sz="1200"/>
              <a:t>Le vulnerabilità di sicurezza software comuni.</a:t>
            </a:r>
            <a:endParaRPr sz="1200"/>
          </a:p>
          <a:p>
            <a:pPr indent="-304800" lvl="1" marL="914400" rtl="0" algn="l">
              <a:lnSpc>
                <a:spcPct val="115000"/>
              </a:lnSpc>
              <a:spcBef>
                <a:spcPts val="0"/>
              </a:spcBef>
              <a:spcAft>
                <a:spcPts val="0"/>
              </a:spcAft>
              <a:buSzPts val="1200"/>
              <a:buChar char="○"/>
            </a:pPr>
            <a:r>
              <a:rPr lang="it" sz="1200"/>
              <a:t>Come memorizzare e gestire le credenziali di sistema e degli utenti usati per accedere alle API.</a:t>
            </a:r>
            <a:endParaRPr sz="1200"/>
          </a:p>
        </p:txBody>
      </p:sp>
      <p:sp>
        <p:nvSpPr>
          <p:cNvPr id="181" name="Google Shape;181;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security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idx="4294967295" type="body"/>
          </p:nvPr>
        </p:nvSpPr>
        <p:spPr>
          <a:xfrm>
            <a:off x="460950" y="1058550"/>
            <a:ext cx="8222100" cy="387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Elementi di API security:</a:t>
            </a:r>
            <a:endParaRPr sz="1200"/>
          </a:p>
          <a:p>
            <a:pPr indent="-304800" lvl="0" marL="457200" rtl="0" algn="l">
              <a:lnSpc>
                <a:spcPct val="115000"/>
              </a:lnSpc>
              <a:spcBef>
                <a:spcPts val="0"/>
              </a:spcBef>
              <a:spcAft>
                <a:spcPts val="0"/>
              </a:spcAft>
              <a:buSzPts val="1200"/>
              <a:buChar char="●"/>
            </a:pPr>
            <a:r>
              <a:rPr lang="it" sz="1200">
                <a:solidFill>
                  <a:schemeClr val="accent3"/>
                </a:solidFill>
              </a:rPr>
              <a:t>Controllo degli accessi</a:t>
            </a:r>
            <a:r>
              <a:rPr lang="it" sz="1200"/>
              <a:t>: la stessa API potrebbe essere accessibile a diversi utenti con diversi livelli di autorità. Es. un utente comune potrebbe essere in grado di leggere la lista dei prodotti disponibili all’interno di uno store, mentre un amministratore potrebbe essere in grado di inserire un nuovo prodotto all’interno della lista dei prodotti disponibili.</a:t>
            </a:r>
            <a:endParaRPr sz="1200"/>
          </a:p>
          <a:p>
            <a:pPr indent="-304800" lvl="0" marL="457200" rtl="0" algn="l">
              <a:lnSpc>
                <a:spcPct val="115000"/>
              </a:lnSpc>
              <a:spcBef>
                <a:spcPts val="0"/>
              </a:spcBef>
              <a:spcAft>
                <a:spcPts val="0"/>
              </a:spcAft>
              <a:buSzPts val="1200"/>
              <a:buChar char="●"/>
            </a:pPr>
            <a:r>
              <a:rPr lang="it" sz="1200">
                <a:solidFill>
                  <a:schemeClr val="accent3"/>
                </a:solidFill>
              </a:rPr>
              <a:t>Sicurezza generale e non individuale</a:t>
            </a:r>
            <a:r>
              <a:rPr lang="it" sz="1200"/>
              <a:t>: un’API potrebbe offrire delle operazioni individuali sicure a livello individuale ma che non lo sono se usate insieme. La sicurezza di un’API deve essere considerata per intero e non come operazioni individuali.</a:t>
            </a:r>
            <a:endParaRPr sz="1200"/>
          </a:p>
          <a:p>
            <a:pPr indent="-304800" lvl="0" marL="457200" rtl="0" algn="l">
              <a:lnSpc>
                <a:spcPct val="115000"/>
              </a:lnSpc>
              <a:spcBef>
                <a:spcPts val="0"/>
              </a:spcBef>
              <a:spcAft>
                <a:spcPts val="0"/>
              </a:spcAft>
              <a:buSzPts val="1200"/>
              <a:buChar char="●"/>
            </a:pPr>
            <a:r>
              <a:rPr lang="it" sz="1200">
                <a:solidFill>
                  <a:schemeClr val="accent3"/>
                </a:solidFill>
              </a:rPr>
              <a:t>Vulnerabilità</a:t>
            </a:r>
            <a:r>
              <a:rPr lang="it" sz="1200"/>
              <a:t>: è importante prestare attenzione all’implementazione delle API per evitare di esporsi ad attacchi. Un errore molto comune è quello di non validare l’input fornito dall’utente, es. non si controlla la dimensione dell’input che fornisce l’utente quindi possiamo esporre l’API ad attacchi di tipo </a:t>
            </a:r>
            <a:r>
              <a:rPr lang="it" sz="1200">
                <a:solidFill>
                  <a:schemeClr val="accent3"/>
                </a:solidFill>
              </a:rPr>
              <a:t>D</a:t>
            </a:r>
            <a:r>
              <a:rPr lang="it" sz="1200"/>
              <a:t>enial </a:t>
            </a:r>
            <a:r>
              <a:rPr lang="it" sz="1200">
                <a:solidFill>
                  <a:schemeClr val="accent3"/>
                </a:solidFill>
              </a:rPr>
              <a:t>o</a:t>
            </a:r>
            <a:r>
              <a:rPr lang="it" sz="1200"/>
              <a:t>f </a:t>
            </a:r>
            <a:r>
              <a:rPr lang="it" sz="1200">
                <a:solidFill>
                  <a:schemeClr val="accent3"/>
                </a:solidFill>
              </a:rPr>
              <a:t>S</a:t>
            </a:r>
            <a:r>
              <a:rPr lang="it" sz="1200"/>
              <a:t>ervice (</a:t>
            </a:r>
            <a:r>
              <a:rPr lang="it" sz="1200">
                <a:solidFill>
                  <a:schemeClr val="accent3"/>
                </a:solidFill>
              </a:rPr>
              <a:t>DoS</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Elementi da considerare quando si progetta un’API sicura:</a:t>
            </a:r>
            <a:endParaRPr sz="1200"/>
          </a:p>
          <a:p>
            <a:pPr indent="-304800" lvl="0" marL="457200" rtl="0" algn="l">
              <a:lnSpc>
                <a:spcPct val="115000"/>
              </a:lnSpc>
              <a:spcBef>
                <a:spcPts val="0"/>
              </a:spcBef>
              <a:spcAft>
                <a:spcPts val="0"/>
              </a:spcAft>
              <a:buSzPts val="1200"/>
              <a:buChar char="●"/>
            </a:pPr>
            <a:r>
              <a:rPr lang="it" sz="1200"/>
              <a:t>Gli </a:t>
            </a:r>
            <a:r>
              <a:rPr lang="it" sz="1200" u="sng">
                <a:solidFill>
                  <a:schemeClr val="hlink"/>
                </a:solidFill>
                <a:hlinkClick action="ppaction://hlinksldjump" r:id="rId3"/>
              </a:rPr>
              <a:t>asset</a:t>
            </a:r>
            <a:r>
              <a:rPr lang="it" sz="1200"/>
              <a:t> da proteggere (dati, risorse e dispositivi fisici).</a:t>
            </a:r>
            <a:endParaRPr sz="1200"/>
          </a:p>
          <a:p>
            <a:pPr indent="-304800" lvl="0" marL="457200" rtl="0" algn="l">
              <a:lnSpc>
                <a:spcPct val="115000"/>
              </a:lnSpc>
              <a:spcBef>
                <a:spcPts val="0"/>
              </a:spcBef>
              <a:spcAft>
                <a:spcPts val="0"/>
              </a:spcAft>
              <a:buSzPts val="1200"/>
              <a:buChar char="●"/>
            </a:pPr>
            <a:r>
              <a:rPr lang="it" sz="1200"/>
              <a:t>Quali sono gli </a:t>
            </a:r>
            <a:r>
              <a:rPr lang="it" sz="1200" u="sng">
                <a:solidFill>
                  <a:schemeClr val="hlink"/>
                </a:solidFill>
                <a:hlinkClick action="ppaction://hlinksldjump" r:id="rId4"/>
              </a:rPr>
              <a:t>obiettivi di sicurezza</a:t>
            </a:r>
            <a:r>
              <a:rPr lang="it" sz="1200"/>
              <a:t> importanti (es. confidenzialità dei nomi degli account).</a:t>
            </a:r>
            <a:endParaRPr sz="1200"/>
          </a:p>
          <a:p>
            <a:pPr indent="-304800" lvl="0" marL="457200" rtl="0" algn="l">
              <a:lnSpc>
                <a:spcPct val="115000"/>
              </a:lnSpc>
              <a:spcBef>
                <a:spcPts val="0"/>
              </a:spcBef>
              <a:spcAft>
                <a:spcPts val="0"/>
              </a:spcAft>
              <a:buSzPts val="1200"/>
              <a:buChar char="●"/>
            </a:pPr>
            <a:r>
              <a:rPr lang="it" sz="1200"/>
              <a:t>Quali sono gli strumenti a disposizione per raggiungere questi obiettivi.</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5"/>
              </a:rPr>
              <a:t>L’ambiente</a:t>
            </a:r>
            <a:r>
              <a:rPr lang="it" sz="1200"/>
              <a:t> in cui si trova a operare l’API e quali sono le minacce che esistono in questo ambiente.</a:t>
            </a:r>
            <a:endParaRPr sz="1200"/>
          </a:p>
        </p:txBody>
      </p:sp>
      <p:sp>
        <p:nvSpPr>
          <p:cNvPr id="187" name="Google Shape;187;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security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Per molte API gli asset sono informazioni come il nome dei clienti, i loro dati personali e il contenuto dei database.</a:t>
            </a:r>
            <a:endParaRPr sz="1200"/>
          </a:p>
          <a:p>
            <a:pPr indent="-304800" lvl="0" marL="457200" rtl="0" algn="l">
              <a:lnSpc>
                <a:spcPct val="115000"/>
              </a:lnSpc>
              <a:spcBef>
                <a:spcPts val="0"/>
              </a:spcBef>
              <a:spcAft>
                <a:spcPts val="0"/>
              </a:spcAft>
              <a:buSzPts val="1200"/>
              <a:buChar char="●"/>
            </a:pPr>
            <a:r>
              <a:rPr lang="it" sz="1200"/>
              <a:t>Se si memorizzano delle informazioni su persone fisiche bisogna prestare attenzione agli argomenti sensibili come l’orientamento sessuale, politico, religioso, ecc.</a:t>
            </a:r>
            <a:endParaRPr sz="1200"/>
          </a:p>
          <a:p>
            <a:pPr indent="-304800" lvl="0" marL="457200" rtl="0" algn="l">
              <a:lnSpc>
                <a:spcPct val="115000"/>
              </a:lnSpc>
              <a:spcBef>
                <a:spcPts val="0"/>
              </a:spcBef>
              <a:spcAft>
                <a:spcPts val="0"/>
              </a:spcAft>
              <a:buSzPts val="1200"/>
              <a:buChar char="●"/>
            </a:pPr>
            <a:r>
              <a:rPr lang="it" sz="1200"/>
              <a:t>Anche i dispositivi fisici su cui viene eseguita l’API sono da proteggere. L’API potrebbe esporre una vulnerabilità tale da concedere un accesso sul server su cui viene eseguita, oppure è il server stesso che potrebbe avere delle vulnerabilità (es. uso di un sistema operativo non aggiornato) e quindi esporre i dati.</a:t>
            </a:r>
            <a:endParaRPr sz="1200"/>
          </a:p>
        </p:txBody>
      </p:sp>
      <p:sp>
        <p:nvSpPr>
          <p:cNvPr id="193" name="Google Shape;193;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Security: asset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idx="4294967295" type="body"/>
          </p:nvPr>
        </p:nvSpPr>
        <p:spPr>
          <a:xfrm>
            <a:off x="460950" y="1058550"/>
            <a:ext cx="8222100" cy="3968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Gli obiettivi di sicurezza sono usati per definire il concetto di sicurezza nel contesto delle API da sviluppare.</a:t>
            </a:r>
            <a:endParaRPr sz="1200"/>
          </a:p>
          <a:p>
            <a:pPr indent="-304800" lvl="0" marL="457200" rtl="0" algn="l">
              <a:lnSpc>
                <a:spcPct val="115000"/>
              </a:lnSpc>
              <a:spcBef>
                <a:spcPts val="0"/>
              </a:spcBef>
              <a:spcAft>
                <a:spcPts val="0"/>
              </a:spcAft>
              <a:buSzPts val="1200"/>
              <a:buChar char="●"/>
            </a:pPr>
            <a:r>
              <a:rPr lang="it" sz="1200"/>
              <a:t>Non esiste un singolo concetto di sicurezza: in ambito di un forum sanitario accedere alla lista degli amici iscritti al forum potrebbe essere una grave violazione della privacy, mentre su un social network è considerata una funzionalità.</a:t>
            </a:r>
            <a:endParaRPr sz="1200"/>
          </a:p>
          <a:p>
            <a:pPr indent="-304800" lvl="0" marL="457200" rtl="0" algn="l">
              <a:lnSpc>
                <a:spcPct val="115000"/>
              </a:lnSpc>
              <a:spcBef>
                <a:spcPts val="0"/>
              </a:spcBef>
              <a:spcAft>
                <a:spcPts val="0"/>
              </a:spcAft>
              <a:buSzPts val="1200"/>
              <a:buChar char="●"/>
            </a:pPr>
            <a:r>
              <a:rPr lang="it" sz="1200"/>
              <a:t>Esistono degli obiettivi standard di sicurezza che si applicano più o meno a tutti i sistemi, i più famosi si chiamano </a:t>
            </a:r>
            <a:r>
              <a:rPr lang="it" sz="1200">
                <a:solidFill>
                  <a:schemeClr val="accent3"/>
                </a:solidFill>
              </a:rPr>
              <a:t>CIA Triad</a:t>
            </a:r>
            <a:r>
              <a:rPr lang="it" sz="1200"/>
              <a:t>:</a:t>
            </a:r>
            <a:endParaRPr sz="1200"/>
          </a:p>
          <a:p>
            <a:pPr indent="-304800" lvl="1" marL="914400" rtl="0" algn="l">
              <a:lnSpc>
                <a:spcPct val="115000"/>
              </a:lnSpc>
              <a:spcBef>
                <a:spcPts val="0"/>
              </a:spcBef>
              <a:spcAft>
                <a:spcPts val="0"/>
              </a:spcAft>
              <a:buSzPts val="1200"/>
              <a:buChar char="○"/>
            </a:pPr>
            <a:r>
              <a:rPr lang="it" sz="1200">
                <a:solidFill>
                  <a:schemeClr val="accent3"/>
                </a:solidFill>
              </a:rPr>
              <a:t>C</a:t>
            </a:r>
            <a:r>
              <a:rPr lang="it" sz="1200"/>
              <a:t>onfidentiality: assicurare che le operazioni possano essere lette solo dagli utenti legittimi.</a:t>
            </a:r>
            <a:endParaRPr sz="1200"/>
          </a:p>
          <a:p>
            <a:pPr indent="-304800" lvl="1" marL="914400" rtl="0" algn="l">
              <a:lnSpc>
                <a:spcPct val="115000"/>
              </a:lnSpc>
              <a:spcBef>
                <a:spcPts val="0"/>
              </a:spcBef>
              <a:spcAft>
                <a:spcPts val="0"/>
              </a:spcAft>
              <a:buSzPts val="1200"/>
              <a:buChar char="○"/>
            </a:pPr>
            <a:r>
              <a:rPr lang="it" sz="1200">
                <a:solidFill>
                  <a:schemeClr val="accent3"/>
                </a:solidFill>
              </a:rPr>
              <a:t>I</a:t>
            </a:r>
            <a:r>
              <a:rPr lang="it" sz="1200"/>
              <a:t>ntegrity: prevenire la creazione, la modifica o la distruzione non autorizzate di informazioni.</a:t>
            </a:r>
            <a:endParaRPr sz="1200"/>
          </a:p>
          <a:p>
            <a:pPr indent="-304800" lvl="1" marL="914400" rtl="0" algn="l">
              <a:lnSpc>
                <a:spcPct val="115000"/>
              </a:lnSpc>
              <a:spcBef>
                <a:spcPts val="0"/>
              </a:spcBef>
              <a:spcAft>
                <a:spcPts val="0"/>
              </a:spcAft>
              <a:buSzPts val="1200"/>
              <a:buChar char="○"/>
            </a:pPr>
            <a:r>
              <a:rPr lang="it" sz="1200">
                <a:solidFill>
                  <a:schemeClr val="accent3"/>
                </a:solidFill>
              </a:rPr>
              <a:t>A</a:t>
            </a:r>
            <a:r>
              <a:rPr lang="it" sz="1200"/>
              <a:t>vailability: assicurare che gli utenti legittimi di un’API possano accedere ai servizi e che non ci siano impedimenti nell’utilizzo.</a:t>
            </a:r>
            <a:endParaRPr sz="1200"/>
          </a:p>
          <a:p>
            <a:pPr indent="-304800" lvl="0" marL="457200" rtl="0" algn="l">
              <a:lnSpc>
                <a:spcPct val="115000"/>
              </a:lnSpc>
              <a:spcBef>
                <a:spcPts val="0"/>
              </a:spcBef>
              <a:spcAft>
                <a:spcPts val="0"/>
              </a:spcAft>
              <a:buSzPts val="1200"/>
              <a:buChar char="●"/>
            </a:pPr>
            <a:r>
              <a:rPr lang="it" sz="1200"/>
              <a:t>Esistono altri obiettivi che invece sono importanti in altri contesti:</a:t>
            </a:r>
            <a:endParaRPr sz="1200"/>
          </a:p>
          <a:p>
            <a:pPr indent="-304800" lvl="1" marL="914400" rtl="0" algn="l">
              <a:lnSpc>
                <a:spcPct val="115000"/>
              </a:lnSpc>
              <a:spcBef>
                <a:spcPts val="0"/>
              </a:spcBef>
              <a:spcAft>
                <a:spcPts val="0"/>
              </a:spcAft>
              <a:buSzPts val="1200"/>
              <a:buChar char="○"/>
            </a:pPr>
            <a:r>
              <a:rPr lang="it" sz="1200"/>
              <a:t>Accountability: chi ha fatto cosa.</a:t>
            </a:r>
            <a:endParaRPr sz="1200"/>
          </a:p>
          <a:p>
            <a:pPr indent="-304800" lvl="1" marL="914400" rtl="0" algn="l">
              <a:lnSpc>
                <a:spcPct val="115000"/>
              </a:lnSpc>
              <a:spcBef>
                <a:spcPts val="0"/>
              </a:spcBef>
              <a:spcAft>
                <a:spcPts val="0"/>
              </a:spcAft>
              <a:buSzPts val="1200"/>
              <a:buChar char="○"/>
            </a:pPr>
            <a:r>
              <a:rPr lang="it" sz="1200"/>
              <a:t>Non-repudiation: impossibilità di negare di aver compiuto una determinata azione.</a:t>
            </a:r>
            <a:endParaRPr sz="1200"/>
          </a:p>
          <a:p>
            <a:pPr indent="-304800" lvl="0" marL="457200" rtl="0" algn="l">
              <a:lnSpc>
                <a:spcPct val="115000"/>
              </a:lnSpc>
              <a:spcBef>
                <a:spcPts val="0"/>
              </a:spcBef>
              <a:spcAft>
                <a:spcPts val="0"/>
              </a:spcAft>
              <a:buSzPts val="1200"/>
              <a:buChar char="●"/>
            </a:pPr>
            <a:r>
              <a:rPr lang="it" sz="1200"/>
              <a:t>Dopo aver definito gli obiettivi di sicurezza per gli asset bisogna trasformare questi obiettivi di sicurezza in constraint implementativi che possono essere testati. Esempio:</a:t>
            </a:r>
            <a:endParaRPr sz="1200"/>
          </a:p>
          <a:p>
            <a:pPr indent="-304800" lvl="1" marL="914400" rtl="0" algn="l">
              <a:lnSpc>
                <a:spcPct val="115000"/>
              </a:lnSpc>
              <a:spcBef>
                <a:spcPts val="0"/>
              </a:spcBef>
              <a:spcAft>
                <a:spcPts val="0"/>
              </a:spcAft>
              <a:buSzPts val="1200"/>
              <a:buChar char="○"/>
            </a:pPr>
            <a:r>
              <a:rPr lang="it" sz="1200"/>
              <a:t>Asset: prodotti disponibili.</a:t>
            </a:r>
            <a:endParaRPr sz="1200"/>
          </a:p>
          <a:p>
            <a:pPr indent="-304800" lvl="1" marL="914400" rtl="0" algn="l">
              <a:lnSpc>
                <a:spcPct val="115000"/>
              </a:lnSpc>
              <a:spcBef>
                <a:spcPts val="0"/>
              </a:spcBef>
              <a:spcAft>
                <a:spcPts val="0"/>
              </a:spcAft>
              <a:buSzPts val="1200"/>
              <a:buChar char="○"/>
            </a:pPr>
            <a:r>
              <a:rPr lang="it" sz="1200"/>
              <a:t>Obiettivo di sicurezza: assicurare che solo gli utenti amministratori possano aggiungere nuovi prodotti.</a:t>
            </a:r>
            <a:endParaRPr sz="1200"/>
          </a:p>
          <a:p>
            <a:pPr indent="-304800" lvl="1" marL="914400" rtl="0" algn="l">
              <a:lnSpc>
                <a:spcPct val="115000"/>
              </a:lnSpc>
              <a:spcBef>
                <a:spcPts val="0"/>
              </a:spcBef>
              <a:spcAft>
                <a:spcPts val="0"/>
              </a:spcAft>
              <a:buSzPts val="1200"/>
              <a:buChar char="○"/>
            </a:pPr>
            <a:r>
              <a:rPr lang="it" sz="1200"/>
              <a:t>Test: si creano degli utenti non amministratori e si prova ad aggiungere un nuovo prodotto.</a:t>
            </a:r>
            <a:endParaRPr sz="1200"/>
          </a:p>
        </p:txBody>
      </p:sp>
      <p:sp>
        <p:nvSpPr>
          <p:cNvPr id="199" name="Google Shape;199;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Security: o</a:t>
            </a:r>
            <a:r>
              <a:rPr lang="it"/>
              <a:t>biettivi di sicurezza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4294967295" type="body"/>
          </p:nvPr>
        </p:nvSpPr>
        <p:spPr>
          <a:xfrm>
            <a:off x="460950" y="1058550"/>
            <a:ext cx="8222100" cy="3968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Una minaccia è qualunque modo in cui un obiettivo di sicurezza può essere violato rispetto a uno o più asset.</a:t>
            </a:r>
            <a:endParaRPr sz="1200"/>
          </a:p>
          <a:p>
            <a:pPr indent="-304800" lvl="0" marL="457200" rtl="0" algn="l">
              <a:lnSpc>
                <a:spcPct val="115000"/>
              </a:lnSpc>
              <a:spcBef>
                <a:spcPts val="0"/>
              </a:spcBef>
              <a:spcAft>
                <a:spcPts val="0"/>
              </a:spcAft>
              <a:buSzPts val="1200"/>
              <a:buChar char="●"/>
            </a:pPr>
            <a:r>
              <a:rPr lang="it" sz="1200"/>
              <a:t>È impossibile (o comunque poco economico) fare in modo che una API sia progettata per resistere a qualunque minaccia. In alcuni ambienti ci sono delle minacce che possono essere ignorate, ad esempio se si stanno creando delle API per la rete interna di un’azienda con pochi dipendenti è improbabile che ci si debba preoccupare di un attacco da parte di un ente governativo o di un attacco di tipo DDoS.</a:t>
            </a:r>
            <a:endParaRPr sz="1200"/>
          </a:p>
          <a:p>
            <a:pPr indent="-304800" lvl="0" marL="457200" rtl="0" algn="l">
              <a:lnSpc>
                <a:spcPct val="115000"/>
              </a:lnSpc>
              <a:spcBef>
                <a:spcPts val="0"/>
              </a:spcBef>
              <a:spcAft>
                <a:spcPts val="0"/>
              </a:spcAft>
              <a:buSzPts val="1200"/>
              <a:buChar char="●"/>
            </a:pPr>
            <a:r>
              <a:rPr lang="it" sz="1200"/>
              <a:t>Considerare delle minacce realistiche alle API permette di concentrare gli sforzi e identificare eventuali falle nelle difese.</a:t>
            </a:r>
            <a:endParaRPr sz="1200"/>
          </a:p>
          <a:p>
            <a:pPr indent="-304800" lvl="0" marL="457200" rtl="0" algn="l">
              <a:lnSpc>
                <a:spcPct val="115000"/>
              </a:lnSpc>
              <a:spcBef>
                <a:spcPts val="0"/>
              </a:spcBef>
              <a:spcAft>
                <a:spcPts val="0"/>
              </a:spcAft>
              <a:buSzPts val="1200"/>
              <a:buChar char="●"/>
            </a:pPr>
            <a:r>
              <a:rPr lang="it" sz="1200"/>
              <a:t>Il threat modeling è il processo di identificazione sistematica delle minacce (threats) di un sistema software in modo che queste possano essere registrate, tracciate e mitigate.</a:t>
            </a:r>
            <a:endParaRPr sz="1200"/>
          </a:p>
          <a:p>
            <a:pPr indent="-304800" lvl="0" marL="457200" rtl="0" algn="l">
              <a:lnSpc>
                <a:spcPct val="115000"/>
              </a:lnSpc>
              <a:spcBef>
                <a:spcPts val="0"/>
              </a:spcBef>
              <a:spcAft>
                <a:spcPts val="0"/>
              </a:spcAft>
              <a:buSzPts val="1200"/>
              <a:buChar char="●"/>
            </a:pPr>
            <a:r>
              <a:rPr lang="it" sz="1200"/>
              <a:t>Le minacce possibili sono in genere definite per categoria, una classificazione famosa è chiamata </a:t>
            </a:r>
            <a:r>
              <a:rPr lang="it" sz="1200">
                <a:solidFill>
                  <a:schemeClr val="accent3"/>
                </a:solidFill>
              </a:rPr>
              <a:t>STRIDE</a:t>
            </a:r>
            <a:r>
              <a:rPr lang="it" sz="1200"/>
              <a:t>:</a:t>
            </a:r>
            <a:endParaRPr sz="1200"/>
          </a:p>
          <a:p>
            <a:pPr indent="-304800" lvl="1" marL="914400" rtl="0" algn="l">
              <a:lnSpc>
                <a:spcPct val="115000"/>
              </a:lnSpc>
              <a:spcBef>
                <a:spcPts val="0"/>
              </a:spcBef>
              <a:spcAft>
                <a:spcPts val="0"/>
              </a:spcAft>
              <a:buSzPts val="1200"/>
              <a:buChar char="○"/>
            </a:pPr>
            <a:r>
              <a:rPr lang="it" sz="1200">
                <a:solidFill>
                  <a:schemeClr val="accent3"/>
                </a:solidFill>
              </a:rPr>
              <a:t>S</a:t>
            </a:r>
            <a:r>
              <a:rPr lang="it" sz="1200"/>
              <a:t>poofing: pretendere di essere qualcun altro.</a:t>
            </a:r>
            <a:endParaRPr sz="1200"/>
          </a:p>
          <a:p>
            <a:pPr indent="-304800" lvl="1" marL="914400" rtl="0" algn="l">
              <a:lnSpc>
                <a:spcPct val="115000"/>
              </a:lnSpc>
              <a:spcBef>
                <a:spcPts val="0"/>
              </a:spcBef>
              <a:spcAft>
                <a:spcPts val="0"/>
              </a:spcAft>
              <a:buSzPts val="1200"/>
              <a:buChar char="○"/>
            </a:pPr>
            <a:r>
              <a:rPr lang="it" sz="1200">
                <a:solidFill>
                  <a:schemeClr val="accent3"/>
                </a:solidFill>
              </a:rPr>
              <a:t>T</a:t>
            </a:r>
            <a:r>
              <a:rPr lang="it" sz="1200"/>
              <a:t>ampering: alterare il contenuto dei dati, messaggi o impostazioni che non avresti potuto alterare.</a:t>
            </a:r>
            <a:endParaRPr sz="1200"/>
          </a:p>
          <a:p>
            <a:pPr indent="-304800" lvl="1" marL="914400" rtl="0" algn="l">
              <a:lnSpc>
                <a:spcPct val="115000"/>
              </a:lnSpc>
              <a:spcBef>
                <a:spcPts val="0"/>
              </a:spcBef>
              <a:spcAft>
                <a:spcPts val="0"/>
              </a:spcAft>
              <a:buSzPts val="1200"/>
              <a:buChar char="○"/>
            </a:pPr>
            <a:r>
              <a:rPr lang="it" sz="1200">
                <a:solidFill>
                  <a:schemeClr val="accent3"/>
                </a:solidFill>
              </a:rPr>
              <a:t>R</a:t>
            </a:r>
            <a:r>
              <a:rPr lang="it" sz="1200"/>
              <a:t>epudiation: negare di aver compiuto un’azione che in realtà hai compiuto.</a:t>
            </a:r>
            <a:endParaRPr sz="1200"/>
          </a:p>
          <a:p>
            <a:pPr indent="-304800" lvl="1" marL="914400" rtl="0" algn="l">
              <a:lnSpc>
                <a:spcPct val="115000"/>
              </a:lnSpc>
              <a:spcBef>
                <a:spcPts val="0"/>
              </a:spcBef>
              <a:spcAft>
                <a:spcPts val="0"/>
              </a:spcAft>
              <a:buSzPts val="1200"/>
              <a:buChar char="○"/>
            </a:pPr>
            <a:r>
              <a:rPr lang="it" sz="1200">
                <a:solidFill>
                  <a:schemeClr val="accent3"/>
                </a:solidFill>
              </a:rPr>
              <a:t>I</a:t>
            </a:r>
            <a:r>
              <a:rPr lang="it" sz="1200"/>
              <a:t>nformation disclosure: rivelare informazioni che avrebbero dovuto essere private.</a:t>
            </a:r>
            <a:endParaRPr sz="1200"/>
          </a:p>
          <a:p>
            <a:pPr indent="-304800" lvl="1" marL="914400" rtl="0" algn="l">
              <a:lnSpc>
                <a:spcPct val="115000"/>
              </a:lnSpc>
              <a:spcBef>
                <a:spcPts val="0"/>
              </a:spcBef>
              <a:spcAft>
                <a:spcPts val="0"/>
              </a:spcAft>
              <a:buSzPts val="1200"/>
              <a:buChar char="○"/>
            </a:pPr>
            <a:r>
              <a:rPr lang="it" sz="1200">
                <a:solidFill>
                  <a:schemeClr val="accent3"/>
                </a:solidFill>
              </a:rPr>
              <a:t>D</a:t>
            </a:r>
            <a:r>
              <a:rPr lang="it" sz="1200"/>
              <a:t>enial of Service: non consentire ad altre persone di accedere legittimamente a informazioni e servizi.</a:t>
            </a:r>
            <a:endParaRPr sz="1200"/>
          </a:p>
          <a:p>
            <a:pPr indent="-304800" lvl="1" marL="914400" rtl="0" algn="l">
              <a:lnSpc>
                <a:spcPct val="115000"/>
              </a:lnSpc>
              <a:spcBef>
                <a:spcPts val="0"/>
              </a:spcBef>
              <a:spcAft>
                <a:spcPts val="0"/>
              </a:spcAft>
              <a:buSzPts val="1200"/>
              <a:buChar char="○"/>
            </a:pPr>
            <a:r>
              <a:rPr lang="it" sz="1200">
                <a:solidFill>
                  <a:schemeClr val="accent3"/>
                </a:solidFill>
              </a:rPr>
              <a:t>E</a:t>
            </a:r>
            <a:r>
              <a:rPr lang="it" sz="1200"/>
              <a:t>levation of privilege: ottenere accesso a funzionalità che non avresti dovuto poter usare.</a:t>
            </a:r>
            <a:endParaRPr sz="1200"/>
          </a:p>
        </p:txBody>
      </p:sp>
      <p:sp>
        <p:nvSpPr>
          <p:cNvPr id="205" name="Google Shape;205;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Security: a</a:t>
            </a:r>
            <a:r>
              <a:rPr lang="it"/>
              <a:t>mbiente e minacce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4294967295" type="body"/>
          </p:nvPr>
        </p:nvSpPr>
        <p:spPr>
          <a:xfrm>
            <a:off x="460950" y="753750"/>
            <a:ext cx="8222100" cy="25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Le minacce possono essere contrastate usando degli opportuni meccanismi di sicurezza che assicurano che degli obiettivi </a:t>
            </a:r>
            <a:r>
              <a:rPr lang="it" sz="1200"/>
              <a:t>particolari</a:t>
            </a:r>
            <a:r>
              <a:rPr lang="it" sz="1200"/>
              <a:t> siano raggiunti. I meccanismi più comuni che si trovano in tutte le API progettate per la sicurezza sono:</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3"/>
              </a:rPr>
              <a:t>Encryption</a:t>
            </a:r>
            <a:r>
              <a:rPr lang="it" sz="1200"/>
              <a:t>: assicura che i dati non possano essere letti da parti non autorizzate, sia quando vengono trasmesse dall’API al client e sia quando sono memorizzate in un database o nel filesystem.</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4"/>
              </a:rPr>
              <a:t>Authentication</a:t>
            </a:r>
            <a:r>
              <a:rPr lang="it" sz="1200"/>
              <a:t>: è il processo che assicura che gli utenti e i client </a:t>
            </a:r>
            <a:r>
              <a:rPr lang="it" sz="1200"/>
              <a:t>sono</a:t>
            </a:r>
            <a:r>
              <a:rPr lang="it" sz="1200"/>
              <a:t> chi dicono di essere.</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5"/>
              </a:rPr>
              <a:t>Access Control o authorization</a:t>
            </a:r>
            <a:r>
              <a:rPr lang="it" sz="1200"/>
              <a:t>: è il processo che assicura che ogni richiesta fatta alle API sia autorizzata.</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6"/>
              </a:rPr>
              <a:t>Audit logging</a:t>
            </a:r>
            <a:r>
              <a:rPr lang="it" sz="1200"/>
              <a:t>: assicura che tutte le operazioni siano registrate per garantire la responsabilità delle azioni e monitorare in modo appropriato le API.</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7"/>
              </a:rPr>
              <a:t>Rate-limiting</a:t>
            </a:r>
            <a:r>
              <a:rPr lang="it" sz="1200"/>
              <a:t>: è usato per prevenire che un utente o un gruppo di utenti possano usare tutte le risorse e negare l’accesso agli utenti legittimi.</a:t>
            </a:r>
            <a:endParaRPr sz="1200"/>
          </a:p>
        </p:txBody>
      </p:sp>
      <p:sp>
        <p:nvSpPr>
          <p:cNvPr id="211" name="Google Shape;211;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Meccanismi di sicurezza</a:t>
            </a:r>
            <a:endParaRPr/>
          </a:p>
        </p:txBody>
      </p:sp>
      <p:grpSp>
        <p:nvGrpSpPr>
          <p:cNvPr id="212" name="Google Shape;212;p37"/>
          <p:cNvGrpSpPr/>
          <p:nvPr/>
        </p:nvGrpSpPr>
        <p:grpSpPr>
          <a:xfrm>
            <a:off x="625449" y="3246450"/>
            <a:ext cx="7865701" cy="1800100"/>
            <a:chOff x="320649" y="3398850"/>
            <a:chExt cx="7865701" cy="1800100"/>
          </a:xfrm>
        </p:grpSpPr>
        <p:cxnSp>
          <p:nvCxnSpPr>
            <p:cNvPr id="213" name="Google Shape;213;p37"/>
            <p:cNvCxnSpPr/>
            <p:nvPr/>
          </p:nvCxnSpPr>
          <p:spPr>
            <a:xfrm flipH="1">
              <a:off x="1420250" y="4324650"/>
              <a:ext cx="5681100" cy="24000"/>
            </a:xfrm>
            <a:prstGeom prst="straightConnector1">
              <a:avLst/>
            </a:prstGeom>
            <a:noFill/>
            <a:ln cap="flat" cmpd="sng" w="38100">
              <a:solidFill>
                <a:schemeClr val="dk1"/>
              </a:solidFill>
              <a:prstDash val="solid"/>
              <a:round/>
              <a:headEnd len="med" w="med" type="none"/>
              <a:tailEnd len="med" w="med" type="triangle"/>
            </a:ln>
          </p:spPr>
        </p:cxnSp>
        <p:cxnSp>
          <p:nvCxnSpPr>
            <p:cNvPr id="214" name="Google Shape;214;p37"/>
            <p:cNvCxnSpPr/>
            <p:nvPr/>
          </p:nvCxnSpPr>
          <p:spPr>
            <a:xfrm flipH="1" rot="10800000">
              <a:off x="1404325" y="3957550"/>
              <a:ext cx="5689200" cy="24000"/>
            </a:xfrm>
            <a:prstGeom prst="straightConnector1">
              <a:avLst/>
            </a:prstGeom>
            <a:noFill/>
            <a:ln cap="flat" cmpd="sng" w="38100">
              <a:solidFill>
                <a:schemeClr val="dk1"/>
              </a:solidFill>
              <a:prstDash val="solid"/>
              <a:round/>
              <a:headEnd len="med" w="med" type="none"/>
              <a:tailEnd len="med" w="med" type="triangle"/>
            </a:ln>
          </p:spPr>
        </p:cxnSp>
        <p:sp>
          <p:nvSpPr>
            <p:cNvPr id="215" name="Google Shape;215;p37"/>
            <p:cNvSpPr/>
            <p:nvPr/>
          </p:nvSpPr>
          <p:spPr>
            <a:xfrm>
              <a:off x="1388350" y="3606450"/>
              <a:ext cx="6798000" cy="118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p:txBody>
        </p:sp>
        <p:pic>
          <p:nvPicPr>
            <p:cNvPr id="216" name="Google Shape;216;p37"/>
            <p:cNvPicPr preferRelativeResize="0"/>
            <p:nvPr/>
          </p:nvPicPr>
          <p:blipFill>
            <a:blip r:embed="rId8">
              <a:alphaModFix/>
            </a:blip>
            <a:stretch>
              <a:fillRect/>
            </a:stretch>
          </p:blipFill>
          <p:spPr>
            <a:xfrm>
              <a:off x="350797" y="3491149"/>
              <a:ext cx="484790" cy="685500"/>
            </a:xfrm>
            <a:prstGeom prst="rect">
              <a:avLst/>
            </a:prstGeom>
            <a:noFill/>
            <a:ln>
              <a:noFill/>
            </a:ln>
          </p:spPr>
        </p:pic>
        <p:pic>
          <p:nvPicPr>
            <p:cNvPr id="217" name="Google Shape;217;p37"/>
            <p:cNvPicPr preferRelativeResize="0"/>
            <p:nvPr/>
          </p:nvPicPr>
          <p:blipFill>
            <a:blip r:embed="rId9">
              <a:alphaModFix/>
            </a:blip>
            <a:stretch>
              <a:fillRect/>
            </a:stretch>
          </p:blipFill>
          <p:spPr>
            <a:xfrm>
              <a:off x="320649" y="4250399"/>
              <a:ext cx="545075" cy="545075"/>
            </a:xfrm>
            <a:prstGeom prst="rect">
              <a:avLst/>
            </a:prstGeom>
            <a:noFill/>
            <a:ln>
              <a:noFill/>
            </a:ln>
          </p:spPr>
        </p:pic>
        <p:cxnSp>
          <p:nvCxnSpPr>
            <p:cNvPr id="218" name="Google Shape;218;p37"/>
            <p:cNvCxnSpPr>
              <a:stCxn id="217" idx="3"/>
              <a:endCxn id="215" idx="1"/>
            </p:cNvCxnSpPr>
            <p:nvPr/>
          </p:nvCxnSpPr>
          <p:spPr>
            <a:xfrm flipH="1" rot="10800000">
              <a:off x="865724" y="4201037"/>
              <a:ext cx="522600" cy="321900"/>
            </a:xfrm>
            <a:prstGeom prst="straightConnector1">
              <a:avLst/>
            </a:prstGeom>
            <a:noFill/>
            <a:ln cap="flat" cmpd="sng" w="9525">
              <a:solidFill>
                <a:schemeClr val="dk1"/>
              </a:solidFill>
              <a:prstDash val="solid"/>
              <a:round/>
              <a:headEnd len="med" w="med" type="triangle"/>
              <a:tailEnd len="med" w="med" type="triangle"/>
            </a:ln>
          </p:spPr>
        </p:cxnSp>
        <p:cxnSp>
          <p:nvCxnSpPr>
            <p:cNvPr id="219" name="Google Shape;219;p37"/>
            <p:cNvCxnSpPr>
              <a:stCxn id="216" idx="3"/>
              <a:endCxn id="215" idx="1"/>
            </p:cNvCxnSpPr>
            <p:nvPr/>
          </p:nvCxnSpPr>
          <p:spPr>
            <a:xfrm>
              <a:off x="835587" y="3833899"/>
              <a:ext cx="552900" cy="366900"/>
            </a:xfrm>
            <a:prstGeom prst="straightConnector1">
              <a:avLst/>
            </a:prstGeom>
            <a:noFill/>
            <a:ln cap="flat" cmpd="sng" w="9525">
              <a:solidFill>
                <a:schemeClr val="dk1"/>
              </a:solidFill>
              <a:prstDash val="solid"/>
              <a:round/>
              <a:headEnd len="med" w="med" type="triangle"/>
              <a:tailEnd len="med" w="med" type="triangle"/>
            </a:ln>
          </p:spPr>
        </p:cxnSp>
        <p:sp>
          <p:nvSpPr>
            <p:cNvPr id="220" name="Google Shape;220;p37"/>
            <p:cNvSpPr txBox="1"/>
            <p:nvPr/>
          </p:nvSpPr>
          <p:spPr>
            <a:xfrm rot="-1881704">
              <a:off x="883202" y="4139100"/>
              <a:ext cx="444432" cy="30777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https</a:t>
              </a:r>
              <a:endParaRPr sz="800">
                <a:solidFill>
                  <a:schemeClr val="lt2"/>
                </a:solidFill>
                <a:latin typeface="Roboto"/>
                <a:ea typeface="Roboto"/>
                <a:cs typeface="Roboto"/>
                <a:sym typeface="Roboto"/>
              </a:endParaRPr>
            </a:p>
          </p:txBody>
        </p:sp>
        <p:sp>
          <p:nvSpPr>
            <p:cNvPr id="221" name="Google Shape;221;p37"/>
            <p:cNvSpPr/>
            <p:nvPr/>
          </p:nvSpPr>
          <p:spPr>
            <a:xfrm>
              <a:off x="1756200" y="3814000"/>
              <a:ext cx="1004700" cy="311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Rate-limiting</a:t>
              </a:r>
              <a:endParaRPr sz="1000">
                <a:solidFill>
                  <a:schemeClr val="lt2"/>
                </a:solidFill>
                <a:latin typeface="Roboto"/>
                <a:ea typeface="Roboto"/>
                <a:cs typeface="Roboto"/>
                <a:sym typeface="Roboto"/>
              </a:endParaRPr>
            </a:p>
          </p:txBody>
        </p:sp>
        <p:sp>
          <p:nvSpPr>
            <p:cNvPr id="222" name="Google Shape;222;p37"/>
            <p:cNvSpPr/>
            <p:nvPr/>
          </p:nvSpPr>
          <p:spPr>
            <a:xfrm>
              <a:off x="3096688" y="3814000"/>
              <a:ext cx="1004700" cy="311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Authentication</a:t>
              </a:r>
              <a:endParaRPr sz="1000">
                <a:solidFill>
                  <a:schemeClr val="lt2"/>
                </a:solidFill>
                <a:latin typeface="Roboto"/>
                <a:ea typeface="Roboto"/>
                <a:cs typeface="Roboto"/>
                <a:sym typeface="Roboto"/>
              </a:endParaRPr>
            </a:p>
          </p:txBody>
        </p:sp>
        <p:sp>
          <p:nvSpPr>
            <p:cNvPr id="223" name="Google Shape;223;p37"/>
            <p:cNvSpPr/>
            <p:nvPr/>
          </p:nvSpPr>
          <p:spPr>
            <a:xfrm>
              <a:off x="4429200" y="3814000"/>
              <a:ext cx="1004700" cy="685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Audit log</a:t>
              </a:r>
              <a:endParaRPr sz="1000">
                <a:solidFill>
                  <a:schemeClr val="lt2"/>
                </a:solidFill>
                <a:latin typeface="Roboto"/>
                <a:ea typeface="Roboto"/>
                <a:cs typeface="Roboto"/>
                <a:sym typeface="Roboto"/>
              </a:endParaRPr>
            </a:p>
          </p:txBody>
        </p:sp>
        <p:sp>
          <p:nvSpPr>
            <p:cNvPr id="224" name="Google Shape;224;p37"/>
            <p:cNvSpPr/>
            <p:nvPr/>
          </p:nvSpPr>
          <p:spPr>
            <a:xfrm>
              <a:off x="5761700" y="3814000"/>
              <a:ext cx="1004700" cy="311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Access control</a:t>
              </a:r>
              <a:endParaRPr sz="1000">
                <a:solidFill>
                  <a:schemeClr val="lt2"/>
                </a:solidFill>
                <a:latin typeface="Roboto"/>
                <a:ea typeface="Roboto"/>
                <a:cs typeface="Roboto"/>
                <a:sym typeface="Roboto"/>
              </a:endParaRPr>
            </a:p>
          </p:txBody>
        </p:sp>
        <p:sp>
          <p:nvSpPr>
            <p:cNvPr id="225" name="Google Shape;225;p37"/>
            <p:cNvSpPr/>
            <p:nvPr/>
          </p:nvSpPr>
          <p:spPr>
            <a:xfrm>
              <a:off x="7094200" y="3814000"/>
              <a:ext cx="1004700" cy="6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Application</a:t>
              </a:r>
              <a:endParaRPr sz="1000">
                <a:solidFill>
                  <a:schemeClr val="lt2"/>
                </a:solidFill>
                <a:latin typeface="Roboto"/>
                <a:ea typeface="Roboto"/>
                <a:cs typeface="Roboto"/>
                <a:sym typeface="Roboto"/>
              </a:endParaRPr>
            </a:p>
            <a:p>
              <a:pPr indent="0" lvl="0" marL="0" rtl="0" algn="ctr">
                <a:spcBef>
                  <a:spcPts val="0"/>
                </a:spcBef>
                <a:spcAft>
                  <a:spcPts val="0"/>
                </a:spcAft>
                <a:buNone/>
              </a:pPr>
              <a:r>
                <a:rPr lang="it" sz="1000">
                  <a:solidFill>
                    <a:schemeClr val="lt2"/>
                  </a:solidFill>
                  <a:latin typeface="Roboto"/>
                  <a:ea typeface="Roboto"/>
                  <a:cs typeface="Roboto"/>
                  <a:sym typeface="Roboto"/>
                </a:rPr>
                <a:t>Logic</a:t>
              </a:r>
              <a:endParaRPr sz="1000">
                <a:solidFill>
                  <a:schemeClr val="lt2"/>
                </a:solidFill>
                <a:latin typeface="Roboto"/>
                <a:ea typeface="Roboto"/>
                <a:cs typeface="Roboto"/>
                <a:sym typeface="Roboto"/>
              </a:endParaRPr>
            </a:p>
          </p:txBody>
        </p:sp>
        <p:cxnSp>
          <p:nvCxnSpPr>
            <p:cNvPr id="226" name="Google Shape;226;p37"/>
            <p:cNvCxnSpPr/>
            <p:nvPr/>
          </p:nvCxnSpPr>
          <p:spPr>
            <a:xfrm>
              <a:off x="1611775" y="4005475"/>
              <a:ext cx="199500" cy="295200"/>
            </a:xfrm>
            <a:prstGeom prst="straightConnector1">
              <a:avLst/>
            </a:prstGeom>
            <a:noFill/>
            <a:ln cap="flat" cmpd="sng" w="19050">
              <a:solidFill>
                <a:schemeClr val="dk1"/>
              </a:solidFill>
              <a:prstDash val="dash"/>
              <a:round/>
              <a:headEnd len="med" w="med" type="none"/>
              <a:tailEnd len="med" w="med" type="triangle"/>
            </a:ln>
          </p:spPr>
        </p:cxnSp>
        <p:cxnSp>
          <p:nvCxnSpPr>
            <p:cNvPr id="227" name="Google Shape;227;p37"/>
            <p:cNvCxnSpPr/>
            <p:nvPr/>
          </p:nvCxnSpPr>
          <p:spPr>
            <a:xfrm>
              <a:off x="5562200" y="4005500"/>
              <a:ext cx="199500" cy="295200"/>
            </a:xfrm>
            <a:prstGeom prst="straightConnector1">
              <a:avLst/>
            </a:prstGeom>
            <a:noFill/>
            <a:ln cap="flat" cmpd="sng" w="19050">
              <a:solidFill>
                <a:schemeClr val="dk1"/>
              </a:solidFill>
              <a:prstDash val="dash"/>
              <a:round/>
              <a:headEnd len="med" w="med" type="none"/>
              <a:tailEnd len="med" w="med" type="triangle"/>
            </a:ln>
          </p:spPr>
        </p:cxnSp>
        <p:sp>
          <p:nvSpPr>
            <p:cNvPr id="228" name="Google Shape;228;p37"/>
            <p:cNvSpPr txBox="1"/>
            <p:nvPr/>
          </p:nvSpPr>
          <p:spPr>
            <a:xfrm>
              <a:off x="1276650" y="4891150"/>
              <a:ext cx="620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Riferimento: </a:t>
              </a:r>
              <a:r>
                <a:rPr lang="it" sz="800">
                  <a:solidFill>
                    <a:schemeClr val="lt2"/>
                  </a:solidFill>
                  <a:latin typeface="Roboto"/>
                  <a:ea typeface="Roboto"/>
                  <a:cs typeface="Roboto"/>
                  <a:sym typeface="Roboto"/>
                </a:rPr>
                <a:t>Neil Madden: </a:t>
              </a:r>
              <a:r>
                <a:rPr i="1" lang="it" sz="800">
                  <a:solidFill>
                    <a:schemeClr val="lt2"/>
                  </a:solidFill>
                  <a:latin typeface="Roboto"/>
                  <a:ea typeface="Roboto"/>
                  <a:cs typeface="Roboto"/>
                  <a:sym typeface="Roboto"/>
                </a:rPr>
                <a:t>API Security in Action</a:t>
              </a:r>
              <a:r>
                <a:rPr lang="it" sz="800">
                  <a:solidFill>
                    <a:schemeClr val="lt2"/>
                  </a:solidFill>
                  <a:latin typeface="Roboto"/>
                  <a:ea typeface="Roboto"/>
                  <a:cs typeface="Roboto"/>
                  <a:sym typeface="Roboto"/>
                </a:rPr>
                <a:t>. Manning, 2020.</a:t>
              </a:r>
              <a:endParaRPr sz="800">
                <a:solidFill>
                  <a:schemeClr val="lt2"/>
                </a:solidFill>
                <a:latin typeface="Roboto"/>
                <a:ea typeface="Roboto"/>
                <a:cs typeface="Roboto"/>
                <a:sym typeface="Roboto"/>
              </a:endParaRPr>
            </a:p>
          </p:txBody>
        </p:sp>
        <p:sp>
          <p:nvSpPr>
            <p:cNvPr id="229" name="Google Shape;229;p37"/>
            <p:cNvSpPr/>
            <p:nvPr/>
          </p:nvSpPr>
          <p:spPr>
            <a:xfrm>
              <a:off x="7181650" y="3398850"/>
              <a:ext cx="1004700" cy="2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API</a:t>
              </a:r>
              <a:endParaRPr sz="1000">
                <a:solidFill>
                  <a:schemeClr val="lt2"/>
                </a:solidFill>
                <a:latin typeface="Roboto"/>
                <a:ea typeface="Roboto"/>
                <a:cs typeface="Roboto"/>
                <a:sym typeface="Robo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idx="4294967295" type="body"/>
          </p:nvPr>
        </p:nvSpPr>
        <p:spPr>
          <a:xfrm>
            <a:off x="460950" y="1058550"/>
            <a:ext cx="8222100" cy="25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L’encryption è usata per proteggere i dati quando sono fuori dalle API. Ci sono due casi principali in cui i dati possono essere a rischio:</a:t>
            </a:r>
            <a:endParaRPr sz="1200"/>
          </a:p>
          <a:p>
            <a:pPr indent="-304800" lvl="0" marL="457200" rtl="0" algn="l">
              <a:lnSpc>
                <a:spcPct val="115000"/>
              </a:lnSpc>
              <a:spcBef>
                <a:spcPts val="0"/>
              </a:spcBef>
              <a:spcAft>
                <a:spcPts val="0"/>
              </a:spcAft>
              <a:buSzPts val="1200"/>
              <a:buChar char="●"/>
            </a:pPr>
            <a:r>
              <a:rPr lang="it" sz="1200"/>
              <a:t>Request e response di un’API sono a rischio se navigano all’interno delle reti, tipo internet. Usare protocolli sicuri tipo TLS protegge nei confronti di queste minacce. Nel caso delle API si può abilitare l’uso di https.</a:t>
            </a:r>
            <a:endParaRPr sz="1200"/>
          </a:p>
          <a:p>
            <a:pPr indent="-304800" lvl="0" marL="457200" rtl="0" algn="l">
              <a:lnSpc>
                <a:spcPct val="115000"/>
              </a:lnSpc>
              <a:spcBef>
                <a:spcPts val="0"/>
              </a:spcBef>
              <a:spcAft>
                <a:spcPts val="0"/>
              </a:spcAft>
              <a:buSzPts val="1200"/>
              <a:buChar char="●"/>
            </a:pPr>
            <a:r>
              <a:rPr lang="it" sz="1200"/>
              <a:t>I dati possono essere a rischio da persone che hanno accesso al disco dove sono memorizzati. In questo caso è necessario crittografare i dati memorizzati.</a:t>
            </a:r>
            <a:endParaRPr sz="1200"/>
          </a:p>
        </p:txBody>
      </p:sp>
      <p:sp>
        <p:nvSpPr>
          <p:cNvPr id="235" name="Google Shape;235;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Encryption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idx="4294967295" type="body"/>
          </p:nvPr>
        </p:nvSpPr>
        <p:spPr>
          <a:xfrm>
            <a:off x="460950" y="1058550"/>
            <a:ext cx="8222100" cy="25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Ci sono diversi modi per autenticare un utente che possono essere divisi in tre categorie note come </a:t>
            </a:r>
            <a:r>
              <a:rPr lang="it" sz="1200">
                <a:solidFill>
                  <a:schemeClr val="accent3"/>
                </a:solidFill>
              </a:rPr>
              <a:t>fattori di autenticazione</a:t>
            </a:r>
            <a:r>
              <a:rPr lang="it" sz="1200"/>
              <a:t>:</a:t>
            </a:r>
            <a:endParaRPr sz="1200"/>
          </a:p>
          <a:p>
            <a:pPr indent="-304800" lvl="0" marL="457200" rtl="0" algn="l">
              <a:lnSpc>
                <a:spcPct val="115000"/>
              </a:lnSpc>
              <a:spcBef>
                <a:spcPts val="0"/>
              </a:spcBef>
              <a:spcAft>
                <a:spcPts val="0"/>
              </a:spcAft>
              <a:buSzPts val="1200"/>
              <a:buChar char="●"/>
            </a:pPr>
            <a:r>
              <a:rPr lang="it" sz="1200"/>
              <a:t>Qualcosa che conosci, come una password.</a:t>
            </a:r>
            <a:endParaRPr sz="1200"/>
          </a:p>
          <a:p>
            <a:pPr indent="-304800" lvl="0" marL="457200" rtl="0" algn="l">
              <a:lnSpc>
                <a:spcPct val="115000"/>
              </a:lnSpc>
              <a:spcBef>
                <a:spcPts val="0"/>
              </a:spcBef>
              <a:spcAft>
                <a:spcPts val="0"/>
              </a:spcAft>
              <a:buSzPts val="1200"/>
              <a:buChar char="●"/>
            </a:pPr>
            <a:r>
              <a:rPr lang="it" sz="1200"/>
              <a:t>Qualcosa che hai, come una chiave o un dispositivo fisico.</a:t>
            </a:r>
            <a:endParaRPr sz="1200"/>
          </a:p>
          <a:p>
            <a:pPr indent="-304800" lvl="0" marL="457200" rtl="0" algn="l">
              <a:lnSpc>
                <a:spcPct val="115000"/>
              </a:lnSpc>
              <a:spcBef>
                <a:spcPts val="0"/>
              </a:spcBef>
              <a:spcAft>
                <a:spcPts val="0"/>
              </a:spcAft>
              <a:buSzPts val="1200"/>
              <a:buChar char="●"/>
            </a:pPr>
            <a:r>
              <a:rPr lang="it" sz="1200"/>
              <a:t>Qualcosa che sei, come un fattore biometrico (impronta digitale, ecc.).</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Ogni fattore di autenticazione può essere compromesso, per questa ragione i sistemi di autenticazione più sicuri richiedono 2 o più fattori di autenticazione (</a:t>
            </a:r>
            <a:r>
              <a:rPr lang="it" sz="1200">
                <a:solidFill>
                  <a:schemeClr val="accent3"/>
                </a:solidFill>
              </a:rPr>
              <a:t>two-factor authentication</a:t>
            </a:r>
            <a:r>
              <a:rPr lang="it" sz="1200"/>
              <a:t>, </a:t>
            </a:r>
            <a:r>
              <a:rPr lang="it" sz="1200">
                <a:solidFill>
                  <a:schemeClr val="accent3"/>
                </a:solidFill>
              </a:rPr>
              <a:t>2FA</a:t>
            </a:r>
            <a:r>
              <a:rPr lang="it" sz="1200"/>
              <a:t> o </a:t>
            </a:r>
            <a:r>
              <a:rPr lang="it" sz="1200">
                <a:solidFill>
                  <a:schemeClr val="accent3"/>
                </a:solidFill>
              </a:rPr>
              <a:t>multi-factor authentication</a:t>
            </a:r>
            <a:r>
              <a:rPr lang="it" sz="1200"/>
              <a:t>, </a:t>
            </a:r>
            <a:r>
              <a:rPr lang="it" sz="1200">
                <a:solidFill>
                  <a:schemeClr val="accent3"/>
                </a:solidFill>
              </a:rPr>
              <a:t>MFA</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Nota: chiedere due password sarebbe comunque un unico fattore di autenticazione perché è basato su qualcosa che conosci.</a:t>
            </a:r>
            <a:endParaRPr sz="1200"/>
          </a:p>
        </p:txBody>
      </p:sp>
      <p:sp>
        <p:nvSpPr>
          <p:cNvPr id="241" name="Google Shape;241;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Authentication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idx="4294967295" type="body"/>
          </p:nvPr>
        </p:nvSpPr>
        <p:spPr>
          <a:xfrm>
            <a:off x="460950" y="1058550"/>
            <a:ext cx="8222100" cy="25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Ci sono due approcci principali per il controllo degli accessi che sono usati per le API:</a:t>
            </a:r>
            <a:endParaRPr sz="1200"/>
          </a:p>
          <a:p>
            <a:pPr indent="-304800" lvl="0" marL="457200" rtl="0" algn="l">
              <a:lnSpc>
                <a:spcPct val="115000"/>
              </a:lnSpc>
              <a:spcBef>
                <a:spcPts val="0"/>
              </a:spcBef>
              <a:spcAft>
                <a:spcPts val="0"/>
              </a:spcAft>
              <a:buSzPts val="1200"/>
              <a:buChar char="●"/>
            </a:pPr>
            <a:r>
              <a:rPr lang="it" sz="1200">
                <a:solidFill>
                  <a:schemeClr val="accent3"/>
                </a:solidFill>
              </a:rPr>
              <a:t>Basati sull’identità</a:t>
            </a:r>
            <a:r>
              <a:rPr lang="it" sz="1200"/>
              <a:t>: identifica l’utente e poi determina cosa può fare sulla base della sua identità. Un utente può provare ad accedere a qualunque risorsa ma poi gli viene rifiutato l’accesso sulla base delle regole di controllo degli accessi.</a:t>
            </a:r>
            <a:endParaRPr sz="1200"/>
          </a:p>
          <a:p>
            <a:pPr indent="-304800" lvl="0" marL="457200" rtl="0" algn="l">
              <a:lnSpc>
                <a:spcPct val="115000"/>
              </a:lnSpc>
              <a:spcBef>
                <a:spcPts val="0"/>
              </a:spcBef>
              <a:spcAft>
                <a:spcPts val="0"/>
              </a:spcAft>
              <a:buSzPts val="1200"/>
              <a:buChar char="●"/>
            </a:pPr>
            <a:r>
              <a:rPr lang="it" sz="1200">
                <a:solidFill>
                  <a:schemeClr val="accent3"/>
                </a:solidFill>
              </a:rPr>
              <a:t>Basati su token o chiavi </a:t>
            </a:r>
            <a:r>
              <a:rPr lang="it" sz="1200"/>
              <a:t>(</a:t>
            </a:r>
            <a:r>
              <a:rPr lang="it" sz="1200">
                <a:solidFill>
                  <a:schemeClr val="accent3"/>
                </a:solidFill>
              </a:rPr>
              <a:t>capabilities</a:t>
            </a:r>
            <a:r>
              <a:rPr lang="it" sz="1200"/>
              <a:t>): usa token speciali o chiavi per accedere a un’API. Il token o la chiave chiave stessa indica quali operazioni può compiere e quali risorse può accedere. Quindi un utente non può accedere nessuna risorsa per cui non ha il token o la chiave.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Esistono anche API dove non c’è necessità di controllo degli accessi (ad esempio su Wikipedia), dove però esiste un dettagliato sistema di versioning, in modo da poter annullare in modo semplice le modifiche inopportune. Inoltre, è anche presente un sistema di audit log che permette di tenere traccia di chi ha effettuato le modifiche.</a:t>
            </a:r>
            <a:endParaRPr sz="1200"/>
          </a:p>
        </p:txBody>
      </p:sp>
      <p:sp>
        <p:nvSpPr>
          <p:cNvPr id="247" name="Google Shape;247;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Access control e authorization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idx="4294967295" type="body"/>
          </p:nvPr>
        </p:nvSpPr>
        <p:spPr>
          <a:xfrm>
            <a:off x="460950" y="1058550"/>
            <a:ext cx="8222100" cy="363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buon audit log deve contenere le seguenti informazioni:</a:t>
            </a:r>
            <a:endParaRPr sz="1200"/>
          </a:p>
          <a:p>
            <a:pPr indent="-304800" lvl="0" marL="457200" rtl="0" algn="l">
              <a:lnSpc>
                <a:spcPct val="115000"/>
              </a:lnSpc>
              <a:spcBef>
                <a:spcPts val="0"/>
              </a:spcBef>
              <a:spcAft>
                <a:spcPts val="0"/>
              </a:spcAft>
              <a:buSzPts val="1200"/>
              <a:buChar char="●"/>
            </a:pPr>
            <a:r>
              <a:rPr lang="it" sz="1200"/>
              <a:t>L’identità di chi ha compiuto una determinata azione e che tipo di client ha usato.</a:t>
            </a:r>
            <a:endParaRPr sz="1200"/>
          </a:p>
          <a:p>
            <a:pPr indent="-304800" lvl="0" marL="457200" rtl="0" algn="l">
              <a:lnSpc>
                <a:spcPct val="115000"/>
              </a:lnSpc>
              <a:spcBef>
                <a:spcPts val="0"/>
              </a:spcBef>
              <a:spcAft>
                <a:spcPts val="0"/>
              </a:spcAft>
              <a:buSzPts val="1200"/>
              <a:buChar char="●"/>
            </a:pPr>
            <a:r>
              <a:rPr lang="it" sz="1200"/>
              <a:t>Il momento in cui è avvenuta l’azione.</a:t>
            </a:r>
            <a:endParaRPr sz="1200"/>
          </a:p>
          <a:p>
            <a:pPr indent="-304800" lvl="0" marL="457200" rtl="0" algn="l">
              <a:lnSpc>
                <a:spcPct val="115000"/>
              </a:lnSpc>
              <a:spcBef>
                <a:spcPts val="0"/>
              </a:spcBef>
              <a:spcAft>
                <a:spcPts val="0"/>
              </a:spcAft>
              <a:buSzPts val="1200"/>
              <a:buChar char="●"/>
            </a:pPr>
            <a:r>
              <a:rPr lang="it" sz="1200"/>
              <a:t>Il tipo di azione è stata compiuta (es. operazione in lettura o in scrittura).</a:t>
            </a:r>
            <a:endParaRPr sz="1200"/>
          </a:p>
          <a:p>
            <a:pPr indent="-304800" lvl="0" marL="457200" rtl="0" algn="l">
              <a:lnSpc>
                <a:spcPct val="115000"/>
              </a:lnSpc>
              <a:spcBef>
                <a:spcPts val="0"/>
              </a:spcBef>
              <a:spcAft>
                <a:spcPts val="0"/>
              </a:spcAft>
              <a:buSzPts val="1200"/>
              <a:buChar char="●"/>
            </a:pPr>
            <a:r>
              <a:rPr lang="it" sz="1200"/>
              <a:t>Il tipo di risorsa oggetto dell’azione.</a:t>
            </a:r>
            <a:endParaRPr sz="1200"/>
          </a:p>
          <a:p>
            <a:pPr indent="-304800" lvl="0" marL="457200" rtl="0" algn="l">
              <a:lnSpc>
                <a:spcPct val="115000"/>
              </a:lnSpc>
              <a:spcBef>
                <a:spcPts val="0"/>
              </a:spcBef>
              <a:spcAft>
                <a:spcPts val="0"/>
              </a:spcAft>
              <a:buSzPts val="1200"/>
              <a:buChar char="●"/>
            </a:pPr>
            <a:r>
              <a:rPr lang="it" sz="1200"/>
              <a:t>Se l’azione ha avuto successo o meno. In caso negativo, il motivo che ha portato all’insuccesso.</a:t>
            </a:r>
            <a:endParaRPr sz="1200"/>
          </a:p>
          <a:p>
            <a:pPr indent="-304800" lvl="0" marL="457200" rtl="0" algn="l">
              <a:lnSpc>
                <a:spcPct val="115000"/>
              </a:lnSpc>
              <a:spcBef>
                <a:spcPts val="0"/>
              </a:spcBef>
              <a:spcAft>
                <a:spcPts val="0"/>
              </a:spcAft>
              <a:buSzPts val="1200"/>
              <a:buChar char="●"/>
            </a:pPr>
            <a:r>
              <a:rPr lang="it" sz="1200"/>
              <a:t>Quali altri azioni sono state compiute nello stesso tempo.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È molto importante che gli audit log siano protetti da alterazioni e che sia mantenuta la confidenzialità in quanto spesso contengono delle informazioni personali degli utenti.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Passaggi:</a:t>
            </a:r>
            <a:endParaRPr sz="1200"/>
          </a:p>
          <a:p>
            <a:pPr indent="-304800" lvl="0" marL="457200" rtl="0" algn="l">
              <a:lnSpc>
                <a:spcPct val="115000"/>
              </a:lnSpc>
              <a:spcBef>
                <a:spcPts val="0"/>
              </a:spcBef>
              <a:spcAft>
                <a:spcPts val="0"/>
              </a:spcAft>
              <a:buSzPts val="1200"/>
              <a:buChar char="●"/>
            </a:pPr>
            <a:r>
              <a:rPr lang="it" sz="1200"/>
              <a:t>Creare una tabella sul database per il logging (senza vincoli con altre tabelle).</a:t>
            </a:r>
            <a:endParaRPr sz="1200"/>
          </a:p>
          <a:p>
            <a:pPr indent="-304800" lvl="0" marL="457200" rtl="0" algn="l">
              <a:lnSpc>
                <a:spcPct val="115000"/>
              </a:lnSpc>
              <a:spcBef>
                <a:spcPts val="0"/>
              </a:spcBef>
              <a:spcAft>
                <a:spcPts val="0"/>
              </a:spcAft>
              <a:buSzPts val="1200"/>
              <a:buChar char="●"/>
            </a:pPr>
            <a:r>
              <a:rPr lang="it" sz="1200"/>
              <a:t>La tabella deve contenere almeno un id del log, il metodo chiamato, il percorso dell’API, l’id dell’utente, lo status della request e il timestamp (eventuali altri dati possono essere aggiunti in base alle esigenze).</a:t>
            </a:r>
            <a:endParaRPr sz="1200"/>
          </a:p>
          <a:p>
            <a:pPr indent="-304800" lvl="0" marL="457200" rtl="0" algn="l">
              <a:lnSpc>
                <a:spcPct val="115000"/>
              </a:lnSpc>
              <a:spcBef>
                <a:spcPts val="0"/>
              </a:spcBef>
              <a:spcAft>
                <a:spcPts val="0"/>
              </a:spcAft>
              <a:buSzPts val="1200"/>
              <a:buChar char="●"/>
            </a:pPr>
            <a:r>
              <a:rPr lang="it" sz="1200"/>
              <a:t>Si può creare una pagina riservata agli amministratori per navigare i log.</a:t>
            </a:r>
            <a:endParaRPr sz="1200"/>
          </a:p>
        </p:txBody>
      </p:sp>
      <p:sp>
        <p:nvSpPr>
          <p:cNvPr id="253" name="Google Shape;253;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Audit logging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REST 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4294967295" type="body"/>
          </p:nvPr>
        </p:nvSpPr>
        <p:spPr>
          <a:xfrm>
            <a:off x="255325" y="753750"/>
            <a:ext cx="8669400" cy="3633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Un attacco DoS punta a esaurire le capacità di una data risorsa che l’API usa per rispondere alle richieste legittime. Queste risorse possono essere: tempo di calcolo, memoria, disco, ecc. Un possibile attacco potrebbe consistere:</a:t>
            </a:r>
            <a:endParaRPr sz="1200"/>
          </a:p>
          <a:p>
            <a:pPr indent="-304800" lvl="1" marL="914400" rtl="0" algn="l">
              <a:lnSpc>
                <a:spcPct val="115000"/>
              </a:lnSpc>
              <a:spcBef>
                <a:spcPts val="0"/>
              </a:spcBef>
              <a:spcAft>
                <a:spcPts val="0"/>
              </a:spcAft>
              <a:buSzPts val="1200"/>
              <a:buChar char="○"/>
            </a:pPr>
            <a:r>
              <a:rPr lang="it" sz="1200"/>
              <a:t>alto numero di richieste fasulle inviate in sequenza,</a:t>
            </a:r>
            <a:endParaRPr sz="1200"/>
          </a:p>
          <a:p>
            <a:pPr indent="-304800" lvl="1" marL="914400" rtl="0" algn="l">
              <a:lnSpc>
                <a:spcPct val="115000"/>
              </a:lnSpc>
              <a:spcBef>
                <a:spcPts val="0"/>
              </a:spcBef>
              <a:spcAft>
                <a:spcPts val="0"/>
              </a:spcAft>
              <a:buSzPts val="1200"/>
              <a:buChar char="○"/>
            </a:pPr>
            <a:r>
              <a:rPr lang="it" sz="1200"/>
              <a:t>richieste così grandi da richiedere tanta memoria per essere servite,</a:t>
            </a:r>
            <a:endParaRPr sz="1200"/>
          </a:p>
          <a:p>
            <a:pPr indent="-304800" lvl="1" marL="914400" rtl="0" algn="l">
              <a:lnSpc>
                <a:spcPct val="115000"/>
              </a:lnSpc>
              <a:spcBef>
                <a:spcPts val="0"/>
              </a:spcBef>
              <a:spcAft>
                <a:spcPts val="0"/>
              </a:spcAft>
              <a:buSzPts val="1200"/>
              <a:buChar char="○"/>
            </a:pPr>
            <a:r>
              <a:rPr lang="it" sz="1200"/>
              <a:t>richieste così lente da occupare tanto tempo e non consentire all’API di riceverne altre.</a:t>
            </a:r>
            <a:endParaRPr sz="1200"/>
          </a:p>
          <a:p>
            <a:pPr indent="-304800" lvl="0" marL="457200" rtl="0" algn="l">
              <a:lnSpc>
                <a:spcPct val="115000"/>
              </a:lnSpc>
              <a:spcBef>
                <a:spcPts val="0"/>
              </a:spcBef>
              <a:spcAft>
                <a:spcPts val="0"/>
              </a:spcAft>
              <a:buSzPts val="1200"/>
              <a:buChar char="●"/>
            </a:pPr>
            <a:r>
              <a:rPr lang="it" sz="1200"/>
              <a:t>L’obiettivo in questo tipo di difesa è di riconoscere quando un client o un gruppo di client sta usando più risorse di quelle attese. Limitando il numero di risorse che un utente può usare, si riduce il rischio di questo attacco.</a:t>
            </a:r>
            <a:endParaRPr sz="1200"/>
          </a:p>
          <a:p>
            <a:pPr indent="-304800" lvl="0" marL="457200" rtl="0" algn="l">
              <a:lnSpc>
                <a:spcPct val="115000"/>
              </a:lnSpc>
              <a:spcBef>
                <a:spcPts val="0"/>
              </a:spcBef>
              <a:spcAft>
                <a:spcPts val="0"/>
              </a:spcAft>
              <a:buSzPts val="1200"/>
              <a:buChar char="●"/>
            </a:pPr>
            <a:r>
              <a:rPr lang="it" sz="1200"/>
              <a:t>Dopo che l’utente si è autenticato si possono forzare delle quote massime di risorse che può consumare (es. si può inserire un numero massimo di chiamate all’API in un dato periodo di tempo).</a:t>
            </a:r>
            <a:endParaRPr sz="1200"/>
          </a:p>
          <a:p>
            <a:pPr indent="-304800" lvl="0" marL="457200" rtl="0" algn="l">
              <a:lnSpc>
                <a:spcPct val="115000"/>
              </a:lnSpc>
              <a:spcBef>
                <a:spcPts val="0"/>
              </a:spcBef>
              <a:spcAft>
                <a:spcPts val="0"/>
              </a:spcAft>
              <a:buSzPts val="1200"/>
              <a:buChar char="●"/>
            </a:pPr>
            <a:r>
              <a:rPr lang="it" sz="1200"/>
              <a:t>Prima dell’autenticazione, si possono forzare le quote su un numero di richieste totali o da un indirizzo IP particolare o da una zona in particolare. In questo caso, l’API tiene traccia del numero di richieste al secondo che sta ricevendo, una volta raggiunto un valore soglia, rifiuta le connessioni oppure riduce la velocità di processamento delle richieste.</a:t>
            </a:r>
            <a:endParaRPr sz="1200"/>
          </a:p>
          <a:p>
            <a:pPr indent="-304800" lvl="0" marL="457200" rtl="0" algn="l">
              <a:spcBef>
                <a:spcPts val="0"/>
              </a:spcBef>
              <a:spcAft>
                <a:spcPts val="0"/>
              </a:spcAft>
              <a:buSzPts val="1200"/>
              <a:buChar char="●"/>
            </a:pPr>
            <a:r>
              <a:rPr lang="it" sz="1200"/>
              <a:t>Alcuni tipi di attacchi DoS possono essere limitati con un semplice firewall, altri richiedono l’uso di aziende specializzate.</a:t>
            </a:r>
            <a:endParaRPr sz="1200"/>
          </a:p>
          <a:p>
            <a:pPr indent="-304800" lvl="0" marL="457200" rtl="0" algn="l">
              <a:spcBef>
                <a:spcPts val="0"/>
              </a:spcBef>
              <a:spcAft>
                <a:spcPts val="0"/>
              </a:spcAft>
              <a:buSzPts val="1200"/>
              <a:buChar char="●"/>
            </a:pPr>
            <a:r>
              <a:rPr lang="it" sz="1200"/>
              <a:t>Il consiglio è di implementare il rate-limiting prima possibile, idealmente prima che la request arrivi ai server con l’API. Se vogliamo applicare rate-limiting al server con l’API possiamo usare delle librerie, es. </a:t>
            </a:r>
            <a:r>
              <a:rPr lang="it" sz="1200" u="sng">
                <a:solidFill>
                  <a:schemeClr val="accent5"/>
                </a:solidFill>
                <a:hlinkClick r:id="rId3">
                  <a:extLst>
                    <a:ext uri="{A12FA001-AC4F-418D-AE19-62706E023703}">
                      <ahyp:hlinkClr val="tx"/>
                    </a:ext>
                  </a:extLst>
                </a:hlinkClick>
              </a:rPr>
              <a:t>Google Guava</a:t>
            </a:r>
            <a:r>
              <a:rPr lang="it" sz="1200"/>
              <a:t>.</a:t>
            </a:r>
            <a:endParaRPr sz="1200"/>
          </a:p>
          <a:p>
            <a:pPr indent="-304800" lvl="0" marL="457200" rtl="0" algn="l">
              <a:lnSpc>
                <a:spcPct val="115000"/>
              </a:lnSpc>
              <a:spcBef>
                <a:spcPts val="0"/>
              </a:spcBef>
              <a:spcAft>
                <a:spcPts val="0"/>
              </a:spcAft>
              <a:buSzPts val="1200"/>
              <a:buChar char="●"/>
            </a:pPr>
            <a:r>
              <a:rPr lang="it" sz="1200"/>
              <a:t>È importante sottolineare che il rate-limiting deve usare meno risorse rispetto a quelle usate per processare la richiesta. Quindi, in genere, deve essere eseguito codice altamente ottimizzato in un qualche sistema che agisce come filtro rispetto alle API.</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259" name="Google Shape;259;p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Rate-limiting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Sviluppo di API sicure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a:t>
            </a:r>
            <a:r>
              <a:rPr lang="it" sz="1200" u="sng">
                <a:solidFill>
                  <a:schemeClr val="hlink"/>
                </a:solidFill>
                <a:hlinkClick r:id="rId3"/>
              </a:rPr>
              <a:t>OWASP</a:t>
            </a:r>
            <a:r>
              <a:rPr lang="it" sz="1200"/>
              <a:t> Foundation promuove la sicurezza del software attraverso progetti open-source e attraverso conferenze tematiche. Tra le sue attività, nel 2019 e nel 2023 ha stilato una lista delle </a:t>
            </a:r>
            <a:r>
              <a:rPr lang="it" sz="1200" u="sng">
                <a:solidFill>
                  <a:schemeClr val="hlink"/>
                </a:solidFill>
                <a:hlinkClick r:id="rId4"/>
              </a:rPr>
              <a:t>top 10 vulnerabilità specifiche per la sicurezza delle API</a:t>
            </a:r>
            <a:r>
              <a:rPr lang="it" sz="1200"/>
              <a:t>:</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5"/>
              </a:rPr>
              <a:t>API1:2023 Broken Object Level Authorization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6"/>
              </a:rPr>
              <a:t>API2:2023 Broken User Authentication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7"/>
              </a:rPr>
              <a:t>API3:2023 Broken Object Property Level Authorization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8"/>
              </a:rPr>
              <a:t>API4:2023 Unrestricted Resource Consumption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9"/>
              </a:rPr>
              <a:t>API5:2023 Broken Function Level Authorization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10"/>
              </a:rPr>
              <a:t>API6:2023 Unrestricted Access to Sensitive Business Flows</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11"/>
              </a:rPr>
              <a:t>API7:2023 Server Side Request Forgery</a:t>
            </a:r>
            <a:endParaRPr sz="1200"/>
          </a:p>
          <a:p>
            <a:pPr indent="-304800" lvl="0" marL="457200" rtl="0" algn="l">
              <a:spcBef>
                <a:spcPts val="0"/>
              </a:spcBef>
              <a:spcAft>
                <a:spcPts val="0"/>
              </a:spcAft>
              <a:buSzPts val="1200"/>
              <a:buChar char="●"/>
            </a:pPr>
            <a:r>
              <a:rPr lang="it" sz="1200" u="sng">
                <a:solidFill>
                  <a:schemeClr val="accent5"/>
                </a:solidFill>
                <a:hlinkClick action="ppaction://hlinksldjump" r:id="rId12">
                  <a:extLst>
                    <a:ext uri="{A12FA001-AC4F-418D-AE19-62706E023703}">
                      <ahyp:hlinkClr val="tx"/>
                    </a:ext>
                  </a:extLst>
                </a:hlinkClick>
              </a:rPr>
              <a:t>API8:2023 Security Misconfiguration</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13"/>
              </a:rPr>
              <a:t>API9:2023 Improper Inventory Management</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14"/>
              </a:rPr>
              <a:t>API10:2023 Unsafe Consumption of APIs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Nota: evitare le top 10 vulnerabilità non rende l’API sicura, ma sicuramente dà una prima indicazione </a:t>
            </a:r>
            <a:r>
              <a:rPr lang="it" sz="1200"/>
              <a:t>sui possibili</a:t>
            </a:r>
            <a:r>
              <a:rPr lang="it" sz="1200"/>
              <a:t> problemi di sicurezza.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Approfondimento su github: </a:t>
            </a:r>
            <a:r>
              <a:rPr lang="it" sz="1100" u="sng">
                <a:solidFill>
                  <a:schemeClr val="hlink"/>
                </a:solidFill>
                <a:latin typeface="Arial"/>
                <a:ea typeface="Arial"/>
                <a:cs typeface="Arial"/>
                <a:sym typeface="Arial"/>
                <a:hlinkClick r:id="rId15"/>
              </a:rPr>
              <a:t>API Security 2023</a:t>
            </a:r>
            <a:r>
              <a:rPr lang="it" sz="1200"/>
              <a:t>.</a:t>
            </a:r>
            <a:endParaRPr sz="1200"/>
          </a:p>
        </p:txBody>
      </p:sp>
      <p:sp>
        <p:nvSpPr>
          <p:cNvPr id="270" name="Google Shape;270;p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OWASP: API security top 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L'autorizzazione a livello di oggetto è un meccanismo di controllo degli accessi che è implementato a livello di codice per controllare che un utente abbia accesso solo agli oggetti per cui ha un permesso.</a:t>
            </a:r>
            <a:endParaRPr sz="1200"/>
          </a:p>
          <a:p>
            <a:pPr indent="0" lvl="0" marL="0" rtl="0" algn="l">
              <a:spcBef>
                <a:spcPts val="0"/>
              </a:spcBef>
              <a:spcAft>
                <a:spcPts val="0"/>
              </a:spcAft>
              <a:buNone/>
            </a:pPr>
            <a:r>
              <a:rPr lang="it" sz="1200"/>
              <a:t>Quindi, quando un endpoint riceve l'ID di un oggetto e compie una qualsiasi azione sull'oggetto, dovrebbe implementare questo tipo di controllo. In particolare, il controllo dovrebbe prevedere che l'utente loggato abbia il permesso di effettuare l'azione richiesta sull'oggetto richiesto.</a:t>
            </a:r>
            <a:endParaRPr sz="1200"/>
          </a:p>
          <a:p>
            <a:pPr indent="0" lvl="0" marL="0" rtl="0" algn="l">
              <a:spcBef>
                <a:spcPts val="0"/>
              </a:spcBef>
              <a:spcAft>
                <a:spcPts val="0"/>
              </a:spcAft>
              <a:buNone/>
            </a:pPr>
            <a:r>
              <a:rPr lang="it" sz="1200"/>
              <a:t>Se c'è un errore in questo meccanismo, si possono compromettere i dati.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Es. GET </a:t>
            </a:r>
            <a:r>
              <a:rPr lang="it" sz="1200"/>
              <a:t>/posts/1/ permette di leggere i post dell’utente con id 1. Se il check di controllo degli accessi non è implementato in modo corretto, l’utente con id 1 potrebbe accedere anche ai contenuti di altri utenti con GET /posts/2/.</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Come prevenire?</a:t>
            </a:r>
            <a:endParaRPr sz="1200"/>
          </a:p>
          <a:p>
            <a:pPr indent="-304800" lvl="0" marL="457200" rtl="0" algn="l">
              <a:lnSpc>
                <a:spcPct val="115000"/>
              </a:lnSpc>
              <a:spcBef>
                <a:spcPts val="0"/>
              </a:spcBef>
              <a:spcAft>
                <a:spcPts val="0"/>
              </a:spcAft>
              <a:buSzPts val="1200"/>
              <a:buChar char="●"/>
            </a:pPr>
            <a:r>
              <a:rPr lang="it" sz="1200"/>
              <a:t>Implementare un meccanismo di autorizzazione appropriato basato su user policies e gerarchie.</a:t>
            </a:r>
            <a:endParaRPr sz="1200"/>
          </a:p>
          <a:p>
            <a:pPr indent="-304800" lvl="0" marL="457200" rtl="0" algn="l">
              <a:lnSpc>
                <a:spcPct val="115000"/>
              </a:lnSpc>
              <a:spcBef>
                <a:spcPts val="0"/>
              </a:spcBef>
              <a:spcAft>
                <a:spcPts val="0"/>
              </a:spcAft>
              <a:buSzPts val="1200"/>
              <a:buChar char="●"/>
            </a:pPr>
            <a:r>
              <a:rPr lang="it" sz="1200"/>
              <a:t>Utilizzare un meccanismo di autorizzazione che controlli se l’utente loggato abbia accesso all’azione che vuole compiere in ogni funzione che usa l’input dal client per accedere a un record del database.</a:t>
            </a:r>
            <a:endParaRPr sz="1200"/>
          </a:p>
          <a:p>
            <a:pPr indent="-304800" lvl="0" marL="457200" rtl="0" algn="l">
              <a:lnSpc>
                <a:spcPct val="115000"/>
              </a:lnSpc>
              <a:spcBef>
                <a:spcPts val="0"/>
              </a:spcBef>
              <a:spcAft>
                <a:spcPts val="0"/>
              </a:spcAft>
              <a:buSzPts val="1200"/>
              <a:buChar char="●"/>
            </a:pPr>
            <a:r>
              <a:rPr lang="it" sz="1200"/>
              <a:t>Preferire l’utilizzo di valori random e imprevedibili come ID per i record.</a:t>
            </a:r>
            <a:endParaRPr sz="1200"/>
          </a:p>
          <a:p>
            <a:pPr indent="-304800" lvl="0" marL="457200" rtl="0" algn="l">
              <a:lnSpc>
                <a:spcPct val="115000"/>
              </a:lnSpc>
              <a:spcBef>
                <a:spcPts val="0"/>
              </a:spcBef>
              <a:spcAft>
                <a:spcPts val="0"/>
              </a:spcAft>
              <a:buSzPts val="1200"/>
              <a:buChar char="●"/>
            </a:pPr>
            <a:r>
              <a:rPr lang="it" sz="1200"/>
              <a:t>Scrivere test per valutare il meccanismo di autorizzazione.</a:t>
            </a:r>
            <a:endParaRPr sz="1200"/>
          </a:p>
        </p:txBody>
      </p:sp>
      <p:sp>
        <p:nvSpPr>
          <p:cNvPr id="276" name="Google Shape;276;p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API1:2023 Broken Object Level Authorization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idx="4294967295" type="body"/>
          </p:nvPr>
        </p:nvSpPr>
        <p:spPr>
          <a:xfrm>
            <a:off x="98250" y="601350"/>
            <a:ext cx="8826600" cy="454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100"/>
              <a:t>L’authentication nel contesto delle API è un meccanismo complesso e come tale è facilmente soggetto a errori. In aggiunta, il meccanismo di autenticazione è esposto a tutti e quindi è un target semplice per gli attaccanti.</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it" sz="1100"/>
              <a:t>Un’API è vulnerabile se</a:t>
            </a:r>
            <a:r>
              <a:rPr lang="it" sz="1100"/>
              <a:t>:</a:t>
            </a:r>
            <a:endParaRPr sz="1100"/>
          </a:p>
          <a:p>
            <a:pPr indent="-298450" lvl="0" marL="457200" rtl="0" algn="l">
              <a:lnSpc>
                <a:spcPct val="115000"/>
              </a:lnSpc>
              <a:spcBef>
                <a:spcPts val="0"/>
              </a:spcBef>
              <a:spcAft>
                <a:spcPts val="0"/>
              </a:spcAft>
              <a:buSzPts val="1100"/>
              <a:buChar char="●"/>
            </a:pPr>
            <a:r>
              <a:rPr lang="it" sz="1100"/>
              <a:t>Permette il “credential stuffing” dove l’attaccante ha una lista di username e password validi.</a:t>
            </a:r>
            <a:endParaRPr sz="1100"/>
          </a:p>
          <a:p>
            <a:pPr indent="-298450" lvl="0" marL="457200" rtl="0" algn="l">
              <a:lnSpc>
                <a:spcPct val="115000"/>
              </a:lnSpc>
              <a:spcBef>
                <a:spcPts val="0"/>
              </a:spcBef>
              <a:spcAft>
                <a:spcPts val="0"/>
              </a:spcAft>
              <a:buSzPts val="1100"/>
              <a:buChar char="●"/>
            </a:pPr>
            <a:r>
              <a:rPr lang="it" sz="1100"/>
              <a:t>Permette agli attaccanti di effettuare un attacco di tipo brute force sullo stesso account utente senza avere nessun meccanismo tipo captcha.</a:t>
            </a:r>
            <a:endParaRPr sz="1100"/>
          </a:p>
          <a:p>
            <a:pPr indent="-298450" lvl="0" marL="457200" rtl="0" algn="l">
              <a:lnSpc>
                <a:spcPct val="115000"/>
              </a:lnSpc>
              <a:spcBef>
                <a:spcPts val="0"/>
              </a:spcBef>
              <a:spcAft>
                <a:spcPts val="0"/>
              </a:spcAft>
              <a:buSzPts val="1100"/>
              <a:buChar char="●"/>
            </a:pPr>
            <a:r>
              <a:rPr lang="it" sz="1100"/>
              <a:t>Permette password deboli.</a:t>
            </a:r>
            <a:endParaRPr sz="1100"/>
          </a:p>
          <a:p>
            <a:pPr indent="-298450" lvl="0" marL="457200" rtl="0" algn="l">
              <a:lnSpc>
                <a:spcPct val="115000"/>
              </a:lnSpc>
              <a:spcBef>
                <a:spcPts val="0"/>
              </a:spcBef>
              <a:spcAft>
                <a:spcPts val="0"/>
              </a:spcAft>
              <a:buSzPts val="1100"/>
              <a:buChar char="●"/>
            </a:pPr>
            <a:r>
              <a:rPr lang="it" sz="1100"/>
              <a:t>Invia dettagli di autenticazione sensibili come auth tokens e password nell’URL.</a:t>
            </a:r>
            <a:endParaRPr sz="1100"/>
          </a:p>
          <a:p>
            <a:pPr indent="-298450" lvl="0" marL="457200" rtl="0" algn="l">
              <a:lnSpc>
                <a:spcPct val="115000"/>
              </a:lnSpc>
              <a:spcBef>
                <a:spcPts val="0"/>
              </a:spcBef>
              <a:spcAft>
                <a:spcPts val="0"/>
              </a:spcAft>
              <a:buSzPts val="1100"/>
              <a:buChar char="●"/>
            </a:pPr>
            <a:r>
              <a:rPr lang="it" sz="1100"/>
              <a:t>Non valida l’autenticità dei token.</a:t>
            </a:r>
            <a:endParaRPr sz="1100"/>
          </a:p>
          <a:p>
            <a:pPr indent="-298450" lvl="0" marL="457200" rtl="0" algn="l">
              <a:lnSpc>
                <a:spcPct val="115000"/>
              </a:lnSpc>
              <a:spcBef>
                <a:spcPts val="0"/>
              </a:spcBef>
              <a:spcAft>
                <a:spcPts val="0"/>
              </a:spcAft>
              <a:buSzPts val="1100"/>
              <a:buChar char="●"/>
            </a:pPr>
            <a:r>
              <a:rPr lang="it" sz="1100"/>
              <a:t>Accetta </a:t>
            </a:r>
            <a:r>
              <a:rPr lang="it" sz="1100" u="sng">
                <a:solidFill>
                  <a:schemeClr val="hlink"/>
                </a:solidFill>
                <a:hlinkClick action="ppaction://hlinksldjump" r:id="rId3"/>
              </a:rPr>
              <a:t>JWT</a:t>
            </a:r>
            <a:r>
              <a:rPr lang="it" sz="1100"/>
              <a:t> non firmati o firmati debolmente oppure non valida la data di scadenza.</a:t>
            </a:r>
            <a:endParaRPr sz="1100"/>
          </a:p>
          <a:p>
            <a:pPr indent="-298450" lvl="0" marL="457200" rtl="0" algn="l">
              <a:lnSpc>
                <a:spcPct val="115000"/>
              </a:lnSpc>
              <a:spcBef>
                <a:spcPts val="0"/>
              </a:spcBef>
              <a:spcAft>
                <a:spcPts val="0"/>
              </a:spcAft>
              <a:buSzPts val="1100"/>
              <a:buChar char="●"/>
            </a:pPr>
            <a:r>
              <a:rPr lang="it" sz="1100"/>
              <a:t>Usa le password in chiaro oppure con un hash debole.</a:t>
            </a:r>
            <a:endParaRPr sz="1100"/>
          </a:p>
          <a:p>
            <a:pPr indent="-298450" lvl="0" marL="457200" rtl="0" algn="l">
              <a:lnSpc>
                <a:spcPct val="115000"/>
              </a:lnSpc>
              <a:spcBef>
                <a:spcPts val="0"/>
              </a:spcBef>
              <a:spcAft>
                <a:spcPts val="0"/>
              </a:spcAft>
              <a:buSzPts val="1100"/>
              <a:buChar char="●"/>
            </a:pPr>
            <a:r>
              <a:rPr lang="it" sz="1100"/>
              <a:t>Usa chiavi crittografiche deboli.</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it" sz="1100"/>
              <a:t>Come prevenire?</a:t>
            </a:r>
            <a:endParaRPr sz="1100"/>
          </a:p>
          <a:p>
            <a:pPr indent="-298450" lvl="0" marL="457200" rtl="0" algn="l">
              <a:lnSpc>
                <a:spcPct val="115000"/>
              </a:lnSpc>
              <a:spcBef>
                <a:spcPts val="0"/>
              </a:spcBef>
              <a:spcAft>
                <a:spcPts val="0"/>
              </a:spcAft>
              <a:buSzPts val="1100"/>
              <a:buChar char="●"/>
            </a:pPr>
            <a:r>
              <a:rPr lang="it" sz="1100"/>
              <a:t>Assicurarsi che si conoscano tutti i possibili modi per autenticarsi all’API.</a:t>
            </a:r>
            <a:endParaRPr sz="1100"/>
          </a:p>
          <a:p>
            <a:pPr indent="-298450" lvl="0" marL="457200" rtl="0" algn="l">
              <a:lnSpc>
                <a:spcPct val="115000"/>
              </a:lnSpc>
              <a:spcBef>
                <a:spcPts val="0"/>
              </a:spcBef>
              <a:spcAft>
                <a:spcPts val="0"/>
              </a:spcAft>
              <a:buSzPts val="1100"/>
              <a:buChar char="●"/>
            </a:pPr>
            <a:r>
              <a:rPr lang="it" sz="1100"/>
              <a:t>Usare gli standard per l’autenticazione, per la generazione dei token e per la memorizzazione delle password.</a:t>
            </a:r>
            <a:endParaRPr sz="1100"/>
          </a:p>
          <a:p>
            <a:pPr indent="-298450" lvl="0" marL="457200" rtl="0" algn="l">
              <a:lnSpc>
                <a:spcPct val="115000"/>
              </a:lnSpc>
              <a:spcBef>
                <a:spcPts val="0"/>
              </a:spcBef>
              <a:spcAft>
                <a:spcPts val="0"/>
              </a:spcAft>
              <a:buSzPts val="1100"/>
              <a:buChar char="●"/>
            </a:pPr>
            <a:r>
              <a:rPr lang="it" sz="1100"/>
              <a:t>Gli endpoint per il recupero delle credenziali dovrebbero essere trattati come quelli di login (in termini di attacchi brute force, rate limiting, ecc.)</a:t>
            </a:r>
            <a:endParaRPr sz="1100"/>
          </a:p>
          <a:p>
            <a:pPr indent="-298450" lvl="0" marL="457200" rtl="0" algn="l">
              <a:lnSpc>
                <a:spcPct val="115000"/>
              </a:lnSpc>
              <a:spcBef>
                <a:spcPts val="0"/>
              </a:spcBef>
              <a:spcAft>
                <a:spcPts val="0"/>
              </a:spcAft>
              <a:buSzPts val="1100"/>
              <a:buChar char="●"/>
            </a:pPr>
            <a:r>
              <a:rPr lang="it" sz="1100"/>
              <a:t>Leggere le linee guida degli esperti (</a:t>
            </a:r>
            <a:r>
              <a:rPr lang="it" sz="1100" u="sng">
                <a:solidFill>
                  <a:schemeClr val="hlink"/>
                </a:solidFill>
                <a:hlinkClick r:id="rId4"/>
              </a:rPr>
              <a:t>OWASP Authentication Cheatsheet</a:t>
            </a:r>
            <a:r>
              <a:rPr lang="it" sz="1100"/>
              <a:t>).</a:t>
            </a:r>
            <a:endParaRPr sz="1100"/>
          </a:p>
          <a:p>
            <a:pPr indent="-298450" lvl="0" marL="457200" rtl="0" algn="l">
              <a:lnSpc>
                <a:spcPct val="115000"/>
              </a:lnSpc>
              <a:spcBef>
                <a:spcPts val="0"/>
              </a:spcBef>
              <a:spcAft>
                <a:spcPts val="0"/>
              </a:spcAft>
              <a:buSzPts val="1100"/>
              <a:buChar char="●"/>
            </a:pPr>
            <a:r>
              <a:rPr lang="it" sz="1100"/>
              <a:t>Dove possibile, implementare l'autenticazione a più fattori.</a:t>
            </a:r>
            <a:endParaRPr sz="1100"/>
          </a:p>
          <a:p>
            <a:pPr indent="-298450" lvl="0" marL="457200" rtl="0" algn="l">
              <a:lnSpc>
                <a:spcPct val="115000"/>
              </a:lnSpc>
              <a:spcBef>
                <a:spcPts val="0"/>
              </a:spcBef>
              <a:spcAft>
                <a:spcPts val="0"/>
              </a:spcAft>
              <a:buSzPts val="1100"/>
              <a:buChar char="●"/>
            </a:pPr>
            <a:r>
              <a:rPr lang="it" sz="1100"/>
              <a:t>Implementare meccanismi di sicurezza per prevenire credential stuffing, attacchi a dizionario o attacchi di tipo brute force. Ad esempio implementare un meccanismo di account lockout o captcha.</a:t>
            </a:r>
            <a:endParaRPr sz="1100"/>
          </a:p>
        </p:txBody>
      </p:sp>
      <p:sp>
        <p:nvSpPr>
          <p:cNvPr id="282" name="Google Shape;282;p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API2:2023 </a:t>
            </a:r>
            <a:r>
              <a:rPr lang="it"/>
              <a:t>Broken User Authentication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4294967295" type="body"/>
          </p:nvPr>
        </p:nvSpPr>
        <p:spPr>
          <a:xfrm>
            <a:off x="34300" y="699525"/>
            <a:ext cx="9109800" cy="44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Le API spesso espongono endpoint che restituiscono tutte le proprietà degli oggetti. Quando si permette a un utente di accedere a un oggetto utilizzando un endpoint, è importante verificare che l’utente abbia accesso alle proprietà specifiche dell’oggetto che sta ricevendo. L’API è vulnerabile se :</a:t>
            </a:r>
            <a:endParaRPr sz="1000"/>
          </a:p>
          <a:p>
            <a:pPr indent="-292100" lvl="0" marL="457200" rtl="0" algn="l">
              <a:spcBef>
                <a:spcPts val="0"/>
              </a:spcBef>
              <a:spcAft>
                <a:spcPts val="0"/>
              </a:spcAft>
              <a:buSzPts val="1000"/>
              <a:buChar char="●"/>
            </a:pPr>
            <a:r>
              <a:rPr lang="it" sz="1000"/>
              <a:t>espone proprietà di un oggetto che dovrebbe essere private. Questo capita perché spesso</a:t>
            </a:r>
            <a:r>
              <a:rPr lang="it" sz="1000"/>
              <a:t> le API si basano sui client per filtrare i dati, e spesso gli sviluppatori cercano di implementare le API in modo generico senza preoccuparsi sui dati che vengono esposti. Il caso d’uso tipico è l’API che restituisce gli oggetti full come sono memorizzati all’interno del database. Poi il client specifico filtra la response e mostra all’utente solo i dati che deve vedere. Un attacco invece sfrutta la chiamata diretta alle API e la lettura dei dati senza il filtro.</a:t>
            </a:r>
            <a:endParaRPr sz="1000"/>
          </a:p>
          <a:p>
            <a:pPr indent="-292100" lvl="0" marL="457200" rtl="0" algn="l">
              <a:spcBef>
                <a:spcPts val="0"/>
              </a:spcBef>
              <a:spcAft>
                <a:spcPts val="0"/>
              </a:spcAft>
              <a:buSzPts val="1000"/>
              <a:buChar char="●"/>
            </a:pPr>
            <a:r>
              <a:rPr lang="it" sz="1000"/>
              <a:t>permette a un utente di cambiare, aggiungere o cancellare il valore di proprietà degli oggetti che non dovrebbe accedere.  Spesso accade perché l’API converte in modo automatico i parametri del client in property degli oggetti interni senza considerare il livello di segretezza di queste property. Esempio di property sensibili:</a:t>
            </a:r>
            <a:endParaRPr sz="1000"/>
          </a:p>
          <a:p>
            <a:pPr indent="-292100" lvl="0" marL="914400" rtl="0" algn="l">
              <a:spcBef>
                <a:spcPts val="0"/>
              </a:spcBef>
              <a:spcAft>
                <a:spcPts val="0"/>
              </a:spcAft>
              <a:buSzPts val="1000"/>
              <a:buChar char="●"/>
            </a:pPr>
            <a:r>
              <a:rPr lang="it" sz="1000"/>
              <a:t>Permission-related properties: user.isAdmin, user.isVip dovrebbero essere modificate solo dagli admin.</a:t>
            </a:r>
            <a:endParaRPr sz="1000"/>
          </a:p>
          <a:p>
            <a:pPr indent="-292100" lvl="0" marL="914400" rtl="0" algn="l">
              <a:spcBef>
                <a:spcPts val="0"/>
              </a:spcBef>
              <a:spcAft>
                <a:spcPts val="0"/>
              </a:spcAft>
              <a:buSzPts val="1000"/>
              <a:buChar char="●"/>
            </a:pPr>
            <a:r>
              <a:rPr lang="it" sz="1000"/>
              <a:t>Process-dependent properties: user.cash dovrebbe essere modificato solo internamente dopo la verifica di un pagamento.</a:t>
            </a:r>
            <a:endParaRPr sz="1000"/>
          </a:p>
          <a:p>
            <a:pPr indent="-292100" lvl="0" marL="914400" rtl="0" algn="l">
              <a:spcBef>
                <a:spcPts val="0"/>
              </a:spcBef>
              <a:spcAft>
                <a:spcPts val="0"/>
              </a:spcAft>
              <a:buSzPts val="1000"/>
              <a:buChar char="●"/>
            </a:pPr>
            <a:r>
              <a:rPr lang="it" sz="1000"/>
              <a:t>Internal properties: article.createdTime dovrebbe essere modificato internamente dall’applicazione.</a:t>
            </a:r>
            <a:endParaRPr sz="1000"/>
          </a:p>
          <a:p>
            <a:pPr indent="0" lvl="0" marL="0" rtl="0" algn="l">
              <a:spcBef>
                <a:spcPts val="0"/>
              </a:spcBef>
              <a:spcAft>
                <a:spcPts val="0"/>
              </a:spcAft>
              <a:buNone/>
            </a:pPr>
            <a:r>
              <a:rPr lang="it" sz="1000"/>
              <a:t>Come prevenire?</a:t>
            </a:r>
            <a:endParaRPr sz="1000"/>
          </a:p>
          <a:p>
            <a:pPr indent="-292100" lvl="0" marL="457200" rtl="0" algn="l">
              <a:spcBef>
                <a:spcPts val="0"/>
              </a:spcBef>
              <a:spcAft>
                <a:spcPts val="0"/>
              </a:spcAft>
              <a:buSzPts val="1000"/>
              <a:buChar char="●"/>
            </a:pPr>
            <a:r>
              <a:rPr lang="it" sz="1000"/>
              <a:t>Non affidarsi ai filtri lato client per i dati sensibili.</a:t>
            </a:r>
            <a:endParaRPr sz="1000"/>
          </a:p>
          <a:p>
            <a:pPr indent="-292100" lvl="0" marL="457200" rtl="0" algn="l">
              <a:spcBef>
                <a:spcPts val="0"/>
              </a:spcBef>
              <a:spcAft>
                <a:spcPts val="0"/>
              </a:spcAft>
              <a:buSzPts val="1000"/>
              <a:buChar char="●"/>
            </a:pPr>
            <a:r>
              <a:rPr lang="it" sz="1000"/>
              <a:t>Revisionare le risposte dell’API per assicurarsi che contengano solo dati legittimi.</a:t>
            </a:r>
            <a:endParaRPr sz="1000"/>
          </a:p>
          <a:p>
            <a:pPr indent="-292100" lvl="0" marL="457200" rtl="0" algn="l">
              <a:spcBef>
                <a:spcPts val="0"/>
              </a:spcBef>
              <a:spcAft>
                <a:spcPts val="0"/>
              </a:spcAft>
              <a:buSzPts val="1000"/>
              <a:buChar char="●"/>
            </a:pPr>
            <a:r>
              <a:rPr lang="it" sz="1000"/>
              <a:t>Scegliere in modo appropriato quali property dell’oggetto restituire senza affidarsi a metodi generici tipo </a:t>
            </a:r>
            <a:r>
              <a:rPr lang="it" sz="1000">
                <a:latin typeface="Courier New"/>
                <a:ea typeface="Courier New"/>
                <a:cs typeface="Courier New"/>
                <a:sym typeface="Courier New"/>
              </a:rPr>
              <a:t>toString()</a:t>
            </a:r>
            <a:r>
              <a:rPr lang="it" sz="1000"/>
              <a:t>.</a:t>
            </a:r>
            <a:endParaRPr sz="1000"/>
          </a:p>
          <a:p>
            <a:pPr indent="-292100" lvl="0" marL="457200" rtl="0" algn="l">
              <a:spcBef>
                <a:spcPts val="0"/>
              </a:spcBef>
              <a:spcAft>
                <a:spcPts val="0"/>
              </a:spcAft>
              <a:buSzPts val="1000"/>
              <a:buChar char="●"/>
            </a:pPr>
            <a:r>
              <a:rPr lang="it" sz="1000"/>
              <a:t>Classificare le informazioni sensibili e le informazioni personali degli utenti che l’applicazione memorizza e su cui opera. Revisionare tutte le chiamate API per verificare se restituire queste info possa portare a problemi di sicurezza.</a:t>
            </a:r>
            <a:endParaRPr sz="1000"/>
          </a:p>
          <a:p>
            <a:pPr indent="-292100" lvl="0" marL="457200" rtl="0" algn="l">
              <a:spcBef>
                <a:spcPts val="0"/>
              </a:spcBef>
              <a:spcAft>
                <a:spcPts val="0"/>
              </a:spcAft>
              <a:buSzPts val="1000"/>
              <a:buChar char="●"/>
            </a:pPr>
            <a:r>
              <a:rPr lang="it" sz="1000"/>
              <a:t>Implementare un meccanismo di validazione come un extra livello di sicurezza. Come parte di questo meccanismo definire cosa è restituito da ogni metodo delle API, inclusi gli errori.</a:t>
            </a:r>
            <a:endParaRPr sz="1000"/>
          </a:p>
          <a:p>
            <a:pPr indent="-292100" lvl="0" marL="457200" rtl="0" algn="l">
              <a:spcBef>
                <a:spcPts val="0"/>
              </a:spcBef>
              <a:spcAft>
                <a:spcPts val="0"/>
              </a:spcAft>
              <a:buSzPts val="1000"/>
              <a:buChar char="●"/>
            </a:pPr>
            <a:r>
              <a:rPr lang="it" sz="1000"/>
              <a:t>Se possibile, evitare di usare funzioni che convertono automaticamente l’input dal client in variabili o oggetti interni oppure limitare alle property che possono essere modificate dal client.</a:t>
            </a:r>
            <a:endParaRPr sz="1000"/>
          </a:p>
          <a:p>
            <a:pPr indent="-292100" lvl="0" marL="457200" rtl="0" algn="l">
              <a:spcBef>
                <a:spcPts val="0"/>
              </a:spcBef>
              <a:spcAft>
                <a:spcPts val="0"/>
              </a:spcAft>
              <a:buSzPts val="1000"/>
              <a:buChar char="●"/>
            </a:pPr>
            <a:r>
              <a:rPr lang="it" sz="1000"/>
              <a:t>Bloccare esplicitamente le property che non devono essere accessibili dal client (es. rendendole di sola lettura).</a:t>
            </a:r>
            <a:endParaRPr sz="1000"/>
          </a:p>
          <a:p>
            <a:pPr indent="-292100" lvl="0" marL="457200" rtl="0" algn="l">
              <a:spcBef>
                <a:spcPts val="0"/>
              </a:spcBef>
              <a:spcAft>
                <a:spcPts val="0"/>
              </a:spcAft>
              <a:buSzPts val="1000"/>
              <a:buChar char="●"/>
            </a:pPr>
            <a:r>
              <a:rPr lang="it" sz="1000"/>
              <a:t>Se possibile, definire lo schema per i payload dei dati in input.</a:t>
            </a:r>
            <a:endParaRPr sz="1000"/>
          </a:p>
        </p:txBody>
      </p:sp>
      <p:sp>
        <p:nvSpPr>
          <p:cNvPr id="288" name="Google Shape;288;p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API3:2023 Broken Object Property Level Authorization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idx="4294967295" type="body"/>
          </p:nvPr>
        </p:nvSpPr>
        <p:spPr>
          <a:xfrm>
            <a:off x="460950" y="836675"/>
            <a:ext cx="8222100" cy="426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Sfruttare questa vulnerabilità richiede di effettuare delle semplici richieste all’API. Molte richieste concorrenti possono essere eseguite da un singolo computer locale oppure usando delle risorse di calcolo in cloud. </a:t>
            </a:r>
            <a:endParaRPr sz="1200"/>
          </a:p>
          <a:p>
            <a:pPr indent="0" lvl="0" marL="0" rtl="0" algn="l">
              <a:spcBef>
                <a:spcPts val="0"/>
              </a:spcBef>
              <a:spcAft>
                <a:spcPts val="0"/>
              </a:spcAft>
              <a:buNone/>
            </a:pPr>
            <a:r>
              <a:rPr lang="it" sz="1200"/>
              <a:t>L’API è vulnerabile se mancano i seguenti limiti oppure se sono impostati in modo errato (troppo bassi o alti):</a:t>
            </a:r>
            <a:endParaRPr sz="1200"/>
          </a:p>
          <a:p>
            <a:pPr indent="-304800" lvl="0" marL="457200" rtl="0" algn="l">
              <a:spcBef>
                <a:spcPts val="0"/>
              </a:spcBef>
              <a:spcAft>
                <a:spcPts val="0"/>
              </a:spcAft>
              <a:buSzPts val="1200"/>
              <a:buChar char="●"/>
            </a:pPr>
            <a:r>
              <a:rPr lang="it" sz="1200"/>
              <a:t>Timeout sul tempo di esecuzione delle chiamate</a:t>
            </a:r>
            <a:endParaRPr sz="1200"/>
          </a:p>
          <a:p>
            <a:pPr indent="-304800" lvl="0" marL="457200" rtl="0" algn="l">
              <a:spcBef>
                <a:spcPts val="0"/>
              </a:spcBef>
              <a:spcAft>
                <a:spcPts val="0"/>
              </a:spcAft>
              <a:buSzPts val="1200"/>
              <a:buChar char="●"/>
            </a:pPr>
            <a:r>
              <a:rPr lang="it" sz="1200"/>
              <a:t>Massima memoria allocabile</a:t>
            </a:r>
            <a:endParaRPr sz="1200"/>
          </a:p>
          <a:p>
            <a:pPr indent="-304800" lvl="0" marL="457200" rtl="0" algn="l">
              <a:spcBef>
                <a:spcPts val="0"/>
              </a:spcBef>
              <a:spcAft>
                <a:spcPts val="0"/>
              </a:spcAft>
              <a:buSzPts val="1200"/>
              <a:buChar char="●"/>
            </a:pPr>
            <a:r>
              <a:rPr lang="it" sz="1200"/>
              <a:t>Massimo numero di file descriptors</a:t>
            </a:r>
            <a:endParaRPr sz="1200"/>
          </a:p>
          <a:p>
            <a:pPr indent="-304800" lvl="0" marL="457200" rtl="0" algn="l">
              <a:spcBef>
                <a:spcPts val="0"/>
              </a:spcBef>
              <a:spcAft>
                <a:spcPts val="0"/>
              </a:spcAft>
              <a:buSzPts val="1200"/>
              <a:buChar char="●"/>
            </a:pPr>
            <a:r>
              <a:rPr lang="it" sz="1200"/>
              <a:t>Massimo numero di processi</a:t>
            </a:r>
            <a:endParaRPr sz="1200"/>
          </a:p>
          <a:p>
            <a:pPr indent="-304800" lvl="0" marL="457200" rtl="0" algn="l">
              <a:spcBef>
                <a:spcPts val="0"/>
              </a:spcBef>
              <a:spcAft>
                <a:spcPts val="0"/>
              </a:spcAft>
              <a:buSzPts val="1200"/>
              <a:buChar char="●"/>
            </a:pPr>
            <a:r>
              <a:rPr lang="it" sz="1200"/>
              <a:t>Massima dimensione di un file da caricare</a:t>
            </a:r>
            <a:endParaRPr sz="1200"/>
          </a:p>
          <a:p>
            <a:pPr indent="-304800" lvl="0" marL="457200" rtl="0" algn="l">
              <a:spcBef>
                <a:spcPts val="0"/>
              </a:spcBef>
              <a:spcAft>
                <a:spcPts val="0"/>
              </a:spcAft>
              <a:buSzPts val="1200"/>
              <a:buChar char="●"/>
            </a:pPr>
            <a:r>
              <a:rPr lang="it" sz="1200"/>
              <a:t>Numero di operazioni da eseguire in una singola richiesta all’API</a:t>
            </a:r>
            <a:endParaRPr sz="1200"/>
          </a:p>
          <a:p>
            <a:pPr indent="-304800" lvl="0" marL="457200" rtl="0" algn="l">
              <a:spcBef>
                <a:spcPts val="0"/>
              </a:spcBef>
              <a:spcAft>
                <a:spcPts val="0"/>
              </a:spcAft>
              <a:buSzPts val="1200"/>
              <a:buChar char="●"/>
            </a:pPr>
            <a:r>
              <a:rPr lang="it" sz="1200"/>
              <a:t>Numero di record per pagina da restituire in una singola richiesta</a:t>
            </a:r>
            <a:endParaRPr sz="1200"/>
          </a:p>
          <a:p>
            <a:pPr indent="-304800" lvl="0" marL="457200" rtl="0" algn="l">
              <a:spcBef>
                <a:spcPts val="0"/>
              </a:spcBef>
              <a:spcAft>
                <a:spcPts val="0"/>
              </a:spcAft>
              <a:buSzPts val="1200"/>
              <a:buChar char="●"/>
            </a:pPr>
            <a:r>
              <a:rPr lang="it" sz="1200"/>
              <a:t>Limite massimo di accesso a servizi di terze parti</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it" sz="1200"/>
              <a:t>Come prevenire?</a:t>
            </a:r>
            <a:endParaRPr sz="1200"/>
          </a:p>
          <a:p>
            <a:pPr indent="-304800" lvl="0" marL="457200" rtl="0" algn="l">
              <a:spcBef>
                <a:spcPts val="0"/>
              </a:spcBef>
              <a:spcAft>
                <a:spcPts val="0"/>
              </a:spcAft>
              <a:buSzPts val="1200"/>
              <a:buChar char="●"/>
            </a:pPr>
            <a:r>
              <a:rPr lang="it" sz="1200"/>
              <a:t>Alcuni tool, tipo </a:t>
            </a:r>
            <a:r>
              <a:rPr lang="it" sz="1200"/>
              <a:t>Docker, permettono in modo semplice di limitare memoria, CPU, ecc.</a:t>
            </a:r>
            <a:endParaRPr sz="1200"/>
          </a:p>
          <a:p>
            <a:pPr indent="-304800" lvl="0" marL="457200" rtl="0" algn="l">
              <a:spcBef>
                <a:spcPts val="0"/>
              </a:spcBef>
              <a:spcAft>
                <a:spcPts val="0"/>
              </a:spcAft>
              <a:buSzPts val="1200"/>
              <a:buChar char="●"/>
            </a:pPr>
            <a:r>
              <a:rPr lang="it" sz="1200"/>
              <a:t>Implementare un limite su quanto spesso un client può invocare l’API in un periodo di tempo definito.</a:t>
            </a:r>
            <a:endParaRPr sz="1200"/>
          </a:p>
          <a:p>
            <a:pPr indent="-304800" lvl="0" marL="457200" rtl="0" algn="l">
              <a:spcBef>
                <a:spcPts val="0"/>
              </a:spcBef>
              <a:spcAft>
                <a:spcPts val="0"/>
              </a:spcAft>
              <a:buSzPts val="1200"/>
              <a:buChar char="●"/>
            </a:pPr>
            <a:r>
              <a:rPr lang="it" sz="1200"/>
              <a:t>Notificare il client quando il limite è superato e quando il limite sarà azzerato.</a:t>
            </a:r>
            <a:endParaRPr sz="1200"/>
          </a:p>
          <a:p>
            <a:pPr indent="-304800" lvl="0" marL="457200" rtl="0" algn="l">
              <a:spcBef>
                <a:spcPts val="0"/>
              </a:spcBef>
              <a:spcAft>
                <a:spcPts val="0"/>
              </a:spcAft>
              <a:buSzPts val="1200"/>
              <a:buChar char="●"/>
            </a:pPr>
            <a:r>
              <a:rPr lang="it" sz="1200"/>
              <a:t>Aggiungere una valutazione lato server per le stringhe contenenti query e i parametri del body delle request, controllando in modo specifico il numero di record restituiti nella risposta.</a:t>
            </a:r>
            <a:endParaRPr sz="1200"/>
          </a:p>
          <a:p>
            <a:pPr indent="-304800" lvl="0" marL="457200" rtl="0" algn="l">
              <a:spcBef>
                <a:spcPts val="0"/>
              </a:spcBef>
              <a:spcAft>
                <a:spcPts val="0"/>
              </a:spcAft>
              <a:buSzPts val="1200"/>
              <a:buChar char="●"/>
            </a:pPr>
            <a:r>
              <a:rPr lang="it" sz="1200"/>
              <a:t>Definire una dimensione massima dei dati per tutti i parametri e payload (es. la lunghezza massima delle stringhe oppure il massimo numero di elementi in un array).</a:t>
            </a:r>
            <a:endParaRPr sz="1200"/>
          </a:p>
        </p:txBody>
      </p:sp>
      <p:sp>
        <p:nvSpPr>
          <p:cNvPr id="294" name="Google Shape;294;p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API4:2023 Unrestricted Resource Consumption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idx="4294967295" type="body"/>
          </p:nvPr>
        </p:nvSpPr>
        <p:spPr>
          <a:xfrm>
            <a:off x="460950" y="7537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L’attacco avviene attraverso API call legittime a endpoint dove non si dovrebbe avere accesso. Questi endpoint potrebbero essere esposti a utenti anonimi o registrati. In genere si sfruttano cambiando il metodo GET a POST oppure cambiando la stringa “users” in “admins”. Per capire se le API sono esposte a questo problema ci si deve chiedere:</a:t>
            </a:r>
            <a:endParaRPr sz="1200"/>
          </a:p>
          <a:p>
            <a:pPr indent="-304800" lvl="0" marL="457200" rtl="0" algn="l">
              <a:spcBef>
                <a:spcPts val="0"/>
              </a:spcBef>
              <a:spcAft>
                <a:spcPts val="0"/>
              </a:spcAft>
              <a:buSzPts val="1200"/>
              <a:buChar char="●"/>
            </a:pPr>
            <a:r>
              <a:rPr lang="it" sz="1200"/>
              <a:t>Può un utente senza privilegi usare gli endpoint riservati agli amministratori?</a:t>
            </a:r>
            <a:endParaRPr sz="1200"/>
          </a:p>
          <a:p>
            <a:pPr indent="-304800" lvl="0" marL="457200" rtl="0" algn="l">
              <a:spcBef>
                <a:spcPts val="0"/>
              </a:spcBef>
              <a:spcAft>
                <a:spcPts val="0"/>
              </a:spcAft>
              <a:buSzPts val="1200"/>
              <a:buChar char="●"/>
            </a:pPr>
            <a:r>
              <a:rPr lang="it" sz="1200"/>
              <a:t>Può un utente effettuare azioni delicate (creazione, modifica o cancellazione) a cui non avrebbe accesso semplicemente cambiando il metodo HTTP (es. da GET a DELETE)?</a:t>
            </a:r>
            <a:endParaRPr sz="1200"/>
          </a:p>
          <a:p>
            <a:pPr indent="-304800" lvl="0" marL="457200" rtl="0" algn="l">
              <a:spcBef>
                <a:spcPts val="0"/>
              </a:spcBef>
              <a:spcAft>
                <a:spcPts val="0"/>
              </a:spcAft>
              <a:buSzPts val="1200"/>
              <a:buChar char="●"/>
            </a:pPr>
            <a:r>
              <a:rPr lang="it" sz="1200"/>
              <a:t>Può un utente di un gruppo accedere a funzioni che dovrebbero essere esposte solo a utenti di un altro gruppo semplicemente “indovinando” gli endpoint e i parametri?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Non bisogna assumere che un endpoint sia regolare o amministrativo solo sulla base del path dell’URL.</a:t>
            </a:r>
            <a:endParaRPr sz="1200"/>
          </a:p>
          <a:p>
            <a:pPr indent="0" lvl="0" marL="0" rtl="0" algn="l">
              <a:lnSpc>
                <a:spcPct val="115000"/>
              </a:lnSpc>
              <a:spcBef>
                <a:spcPts val="0"/>
              </a:spcBef>
              <a:spcAft>
                <a:spcPts val="0"/>
              </a:spcAft>
              <a:buNone/>
            </a:pPr>
            <a:r>
              <a:rPr lang="it" sz="1200"/>
              <a:t>Come prevenire?</a:t>
            </a:r>
            <a:endParaRPr sz="1200"/>
          </a:p>
          <a:p>
            <a:pPr indent="-304800" lvl="0" marL="457200" rtl="0" algn="l">
              <a:spcBef>
                <a:spcPts val="0"/>
              </a:spcBef>
              <a:spcAft>
                <a:spcPts val="0"/>
              </a:spcAft>
              <a:buSzPts val="1200"/>
              <a:buChar char="●"/>
            </a:pPr>
            <a:r>
              <a:rPr lang="it" sz="1200"/>
              <a:t>L’applicazione dovrebbe avere un modulo di autorizzazione consistente e semplice che deve essere invocato da tutte le funzioni di business. Questa protezione potrebbe essere fornita da componenti esterni al codice dell’applicazione.</a:t>
            </a:r>
            <a:endParaRPr sz="1200"/>
          </a:p>
          <a:p>
            <a:pPr indent="-304800" lvl="0" marL="457200" rtl="0" algn="l">
              <a:spcBef>
                <a:spcPts val="0"/>
              </a:spcBef>
              <a:spcAft>
                <a:spcPts val="0"/>
              </a:spcAft>
              <a:buSzPts val="1200"/>
              <a:buChar char="●"/>
            </a:pPr>
            <a:r>
              <a:rPr lang="it" sz="1200"/>
              <a:t>Tutti gli accessi dovrebbero essere negati di default, richiedendo dei grant espliciti per i vari ruoli specifici e per permettergli di accedere a tutte le funzioni.</a:t>
            </a:r>
            <a:endParaRPr sz="1200"/>
          </a:p>
          <a:p>
            <a:pPr indent="-304800" lvl="0" marL="457200" rtl="0" algn="l">
              <a:spcBef>
                <a:spcPts val="0"/>
              </a:spcBef>
              <a:spcAft>
                <a:spcPts val="0"/>
              </a:spcAft>
              <a:buSzPts val="1200"/>
              <a:buChar char="●"/>
            </a:pPr>
            <a:r>
              <a:rPr lang="it" sz="1200"/>
              <a:t>Assicurarsi che tutti i controller amministrativi ereditino da un controller amministrativo astratto che  si occupa di implementare i controlli di autorizzazione sulla base dei gruppi di utenti e dei ruoli.</a:t>
            </a:r>
            <a:endParaRPr sz="1200"/>
          </a:p>
          <a:p>
            <a:pPr indent="-304800" lvl="0" marL="457200" rtl="0" algn="l">
              <a:spcBef>
                <a:spcPts val="0"/>
              </a:spcBef>
              <a:spcAft>
                <a:spcPts val="0"/>
              </a:spcAft>
              <a:buSzPts val="1200"/>
              <a:buChar char="●"/>
            </a:pPr>
            <a:r>
              <a:rPr lang="it" sz="1200"/>
              <a:t>Assicurarsi che tutte le funzioni amministrative all’interno di un controller non amministrativo implementino controlli di autorizzazione sulla base dei gruppi di utenti e dei ruoli.</a:t>
            </a:r>
            <a:endParaRPr sz="1200"/>
          </a:p>
        </p:txBody>
      </p:sp>
      <p:sp>
        <p:nvSpPr>
          <p:cNvPr id="300" name="Google Shape;300;p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API5:2023 </a:t>
            </a:r>
            <a:r>
              <a:rPr lang="it"/>
              <a:t>Broken Function Level Authorization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API6:2023 Unrestricted Access to Sensitive Business Flows</a:t>
            </a:r>
            <a:endParaRPr/>
          </a:p>
        </p:txBody>
      </p:sp>
      <p:sp>
        <p:nvSpPr>
          <p:cNvPr id="306" name="Google Shape;306;p50"/>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Per sfruttare questa vulnerabilità è necessario capire la logica di business, la relazione tra gli oggetti e la struttura delle API, trovare dei flussi sensibili e automatizzare l'accesso a questi flussi.</a:t>
            </a:r>
            <a:endParaRPr sz="1200"/>
          </a:p>
          <a:p>
            <a:pPr indent="0" lvl="0" marL="0" rtl="0" algn="l">
              <a:lnSpc>
                <a:spcPct val="115000"/>
              </a:lnSpc>
              <a:spcBef>
                <a:spcPts val="0"/>
              </a:spcBef>
              <a:spcAft>
                <a:spcPts val="0"/>
              </a:spcAft>
              <a:buNone/>
            </a:pPr>
            <a:r>
              <a:rPr lang="it" sz="1200"/>
              <a:t> </a:t>
            </a:r>
            <a:endParaRPr sz="1200"/>
          </a:p>
          <a:p>
            <a:pPr indent="0" lvl="0" marL="0" rtl="0" algn="l">
              <a:spcBef>
                <a:spcPts val="0"/>
              </a:spcBef>
              <a:spcAft>
                <a:spcPts val="0"/>
              </a:spcAft>
              <a:buNone/>
            </a:pPr>
            <a:r>
              <a:rPr lang="it" sz="1200"/>
              <a:t>Quando si crea un endpoint per un'API è importante capire che tipo di flussi di business espone. Alcuni di questi sono più sensibili di altri, nel senso che non proteggerli abbastanza può causare un danno al business.</a:t>
            </a:r>
            <a:endParaRPr sz="1200"/>
          </a:p>
          <a:p>
            <a:pPr indent="0" lvl="0" marL="0" rtl="0" algn="l">
              <a:spcBef>
                <a:spcPts val="0"/>
              </a:spcBef>
              <a:spcAft>
                <a:spcPts val="0"/>
              </a:spcAft>
              <a:buNone/>
            </a:pPr>
            <a:r>
              <a:rPr lang="it" sz="1200"/>
              <a:t>Alcuni esempi di flussi sensibili sono:</a:t>
            </a:r>
            <a:endParaRPr sz="1200"/>
          </a:p>
          <a:p>
            <a:pPr indent="-304800" lvl="0" marL="457200" rtl="0" algn="l">
              <a:spcBef>
                <a:spcPts val="0"/>
              </a:spcBef>
              <a:spcAft>
                <a:spcPts val="0"/>
              </a:spcAft>
              <a:buSzPts val="1200"/>
              <a:buChar char="●"/>
            </a:pPr>
            <a:r>
              <a:rPr lang="it" sz="1200"/>
              <a:t>acquistare un prodotto: un attaccante potrebbe comprare tutti i prodotti più richiesti insieme e venderli a un prezzo più alto;</a:t>
            </a:r>
            <a:endParaRPr sz="1200"/>
          </a:p>
          <a:p>
            <a:pPr indent="-304800" lvl="0" marL="457200" rtl="0" algn="l">
              <a:spcBef>
                <a:spcPts val="0"/>
              </a:spcBef>
              <a:spcAft>
                <a:spcPts val="0"/>
              </a:spcAft>
              <a:buSzPts val="1200"/>
              <a:buChar char="●"/>
            </a:pPr>
            <a:r>
              <a:rPr lang="it" sz="1200"/>
              <a:t>creare commenti o post: un attaccante potrebbe usarli per spam;</a:t>
            </a:r>
            <a:endParaRPr sz="1200"/>
          </a:p>
          <a:p>
            <a:pPr indent="-304800" lvl="0" marL="457200" rtl="0" algn="l">
              <a:spcBef>
                <a:spcPts val="0"/>
              </a:spcBef>
              <a:spcAft>
                <a:spcPts val="0"/>
              </a:spcAft>
              <a:buSzPts val="1200"/>
              <a:buChar char="●"/>
            </a:pPr>
            <a:r>
              <a:rPr lang="it" sz="1200"/>
              <a:t>effettuare una prenotazione: un attaccante potrebbe riservare tutti i time slot disponibili e non rendere il sistema accessibile ad altri.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Ovviamente i rischi dipendono dal contesto e dalle aziende/business. Alcuni meccanismi di protezione:</a:t>
            </a:r>
            <a:endParaRPr sz="1200"/>
          </a:p>
          <a:p>
            <a:pPr indent="-304800" lvl="0" marL="457200" rtl="0" algn="l">
              <a:spcBef>
                <a:spcPts val="0"/>
              </a:spcBef>
              <a:spcAft>
                <a:spcPts val="0"/>
              </a:spcAft>
              <a:buSzPts val="1200"/>
              <a:buChar char="●"/>
            </a:pPr>
            <a:r>
              <a:rPr lang="it" sz="1200"/>
              <a:t>proibire l'accesso a client che non sono attesi (per esempio a un browser headless);</a:t>
            </a:r>
            <a:endParaRPr sz="1200"/>
          </a:p>
          <a:p>
            <a:pPr indent="-304800" lvl="0" marL="457200" rtl="0" algn="l">
              <a:spcBef>
                <a:spcPts val="0"/>
              </a:spcBef>
              <a:spcAft>
                <a:spcPts val="0"/>
              </a:spcAft>
              <a:buSzPts val="1200"/>
              <a:buChar char="●"/>
            </a:pPr>
            <a:r>
              <a:rPr lang="it" sz="1200"/>
              <a:t>utilizzare captcha o altre soluzioni con identificazione biometrica;</a:t>
            </a:r>
            <a:endParaRPr sz="1200"/>
          </a:p>
          <a:p>
            <a:pPr indent="-304800" lvl="0" marL="457200" rtl="0" algn="l">
              <a:spcBef>
                <a:spcPts val="0"/>
              </a:spcBef>
              <a:spcAft>
                <a:spcPts val="0"/>
              </a:spcAft>
              <a:buSzPts val="1200"/>
              <a:buChar char="●"/>
            </a:pPr>
            <a:r>
              <a:rPr lang="it" sz="1200"/>
              <a:t>analizzare il flusso per capire se ci sono pattern non riconducibili a umani, per esempio l'utente accede alla sezione "aggiungi al carrello" e "completa il pagamento" in meno di un secondo;</a:t>
            </a:r>
            <a:endParaRPr sz="1200"/>
          </a:p>
          <a:p>
            <a:pPr indent="-304800" lvl="0" marL="457200" rtl="0" algn="l">
              <a:spcBef>
                <a:spcPts val="0"/>
              </a:spcBef>
              <a:spcAft>
                <a:spcPts val="0"/>
              </a:spcAft>
              <a:buSzPts val="1200"/>
              <a:buChar char="●"/>
            </a:pPr>
            <a:r>
              <a:rPr lang="it" sz="1200"/>
              <a:t>bloccare alcuni indirizzi IP (per esempio di Tor oppure di proxy noti).</a:t>
            </a:r>
            <a:endParaRPr sz="1200"/>
          </a:p>
          <a:p>
            <a:pPr indent="0" lvl="0" marL="0" rtl="0" algn="l">
              <a:spcBef>
                <a:spcPts val="0"/>
              </a:spcBef>
              <a:spcAft>
                <a:spcPts val="0"/>
              </a:spcAft>
              <a:buNone/>
            </a:pPr>
            <a:r>
              <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errore di Server-Side Request Forgery (SSRF) si presenta quando un API legge i dati da una risorsa remota senza validare l'URL sottomesso dall'utente. In questo modo un attaccante può forzare l'applicazione a inviare una richiesta a una destinazione inattesa, anche se protetta da un firewall o da una VPN.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Esempio di attacco:</a:t>
            </a:r>
            <a:endParaRPr sz="1200"/>
          </a:p>
          <a:p>
            <a:pPr indent="0" lvl="0" marL="0" rtl="0" algn="l">
              <a:spcBef>
                <a:spcPts val="0"/>
              </a:spcBef>
              <a:spcAft>
                <a:spcPts val="0"/>
              </a:spcAft>
              <a:buNone/>
            </a:pPr>
            <a:r>
              <a:rPr lang="it" sz="1200"/>
              <a:t>Un social network consente agli utenti di caricare una foto del profilo. L’utente può caricare l’immagine dal proprio PC oppure caricare un URL con l’immagine. Nel secondo caso, un attaccante potrebbe inviare un URL particolare (es. localhost:8080) per effettuare un scan sulle porte interne.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Come prevenire:</a:t>
            </a:r>
            <a:endParaRPr sz="1200"/>
          </a:p>
          <a:p>
            <a:pPr indent="-304800" lvl="0" marL="457200" rtl="0" algn="l">
              <a:spcBef>
                <a:spcPts val="0"/>
              </a:spcBef>
              <a:spcAft>
                <a:spcPts val="0"/>
              </a:spcAft>
              <a:buSzPts val="1200"/>
              <a:buChar char="●"/>
            </a:pPr>
            <a:r>
              <a:rPr lang="it" sz="1200"/>
              <a:t>isolare il meccanismo di fetching delle risorse nella propria rete: di solito queste funzionalità servono per leggere i dati da risorse remote e non locali;</a:t>
            </a:r>
            <a:endParaRPr sz="1200"/>
          </a:p>
          <a:p>
            <a:pPr indent="-304800" lvl="0" marL="457200" rtl="0" algn="l">
              <a:spcBef>
                <a:spcPts val="0"/>
              </a:spcBef>
              <a:spcAft>
                <a:spcPts val="0"/>
              </a:spcAft>
              <a:buSzPts val="1200"/>
              <a:buChar char="●"/>
            </a:pPr>
            <a:r>
              <a:rPr lang="it" sz="1200"/>
              <a:t>quando possibile, usare le allow list di origini remote da cui gli utenti possono scaricare le risorse, di schemi URL e porte, tipologia di media per una data funzionalità;</a:t>
            </a:r>
            <a:endParaRPr sz="1200"/>
          </a:p>
          <a:p>
            <a:pPr indent="-304800" lvl="0" marL="457200" rtl="0" algn="l">
              <a:spcBef>
                <a:spcPts val="0"/>
              </a:spcBef>
              <a:spcAft>
                <a:spcPts val="0"/>
              </a:spcAft>
              <a:buSzPts val="1200"/>
              <a:buChar char="●"/>
            </a:pPr>
            <a:r>
              <a:rPr lang="it" sz="1200"/>
              <a:t>disabilitare i redirect HTTP;</a:t>
            </a:r>
            <a:endParaRPr sz="1200"/>
          </a:p>
          <a:p>
            <a:pPr indent="-304800" lvl="0" marL="457200" rtl="0" algn="l">
              <a:spcBef>
                <a:spcPts val="0"/>
              </a:spcBef>
              <a:spcAft>
                <a:spcPts val="0"/>
              </a:spcAft>
              <a:buSzPts val="1200"/>
              <a:buChar char="●"/>
            </a:pPr>
            <a:r>
              <a:rPr lang="it" sz="1200"/>
              <a:t>usare un parser di URL ben testato e mantenuto per evitare problemi legati a inconsistenze nel parser;</a:t>
            </a:r>
            <a:endParaRPr sz="1200"/>
          </a:p>
          <a:p>
            <a:pPr indent="-304800" lvl="0" marL="457200" rtl="0" algn="l">
              <a:spcBef>
                <a:spcPts val="0"/>
              </a:spcBef>
              <a:spcAft>
                <a:spcPts val="0"/>
              </a:spcAft>
              <a:buSzPts val="1200"/>
              <a:buChar char="●"/>
            </a:pPr>
            <a:r>
              <a:rPr lang="it" sz="1200"/>
              <a:t>validare e sanificare tutti i dati di input degli utenti;</a:t>
            </a:r>
            <a:endParaRPr sz="1200"/>
          </a:p>
          <a:p>
            <a:pPr indent="-304800" lvl="0" marL="457200" rtl="0" algn="l">
              <a:spcBef>
                <a:spcPts val="0"/>
              </a:spcBef>
              <a:spcAft>
                <a:spcPts val="0"/>
              </a:spcAft>
              <a:buSzPts val="1200"/>
              <a:buChar char="●"/>
            </a:pPr>
            <a:r>
              <a:rPr lang="it" sz="1200"/>
              <a:t>non inviare risposte non processate ai client.</a:t>
            </a:r>
            <a:endParaRPr sz="1200"/>
          </a:p>
        </p:txBody>
      </p:sp>
      <p:sp>
        <p:nvSpPr>
          <p:cNvPr id="312" name="Google Shape;312;p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API7:2023 Server Side Request Forgery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chemeClr val="accent3"/>
                </a:solidFill>
              </a:rPr>
              <a:t>Re</a:t>
            </a:r>
            <a:r>
              <a:rPr lang="it" sz="1200"/>
              <a:t>presentational </a:t>
            </a:r>
            <a:r>
              <a:rPr lang="it" sz="1200">
                <a:solidFill>
                  <a:schemeClr val="accent3"/>
                </a:solidFill>
              </a:rPr>
              <a:t>S</a:t>
            </a:r>
            <a:r>
              <a:rPr lang="it" sz="1200"/>
              <a:t>tate </a:t>
            </a:r>
            <a:r>
              <a:rPr lang="it" sz="1200">
                <a:solidFill>
                  <a:schemeClr val="accent3"/>
                </a:solidFill>
              </a:rPr>
              <a:t>T</a:t>
            </a:r>
            <a:r>
              <a:rPr lang="it" sz="1200"/>
              <a:t>ransfer (</a:t>
            </a:r>
            <a:r>
              <a:rPr lang="it" sz="1200">
                <a:solidFill>
                  <a:schemeClr val="accent3"/>
                </a:solidFill>
              </a:rPr>
              <a:t>REST</a:t>
            </a:r>
            <a:r>
              <a:rPr lang="it" sz="1200"/>
              <a:t>) è uno stile architetturale per la creazione di web service:</a:t>
            </a:r>
            <a:endParaRPr sz="1200"/>
          </a:p>
          <a:p>
            <a:pPr indent="-304800" lvl="0" marL="457200" rtl="0" algn="l">
              <a:lnSpc>
                <a:spcPct val="115000"/>
              </a:lnSpc>
              <a:spcBef>
                <a:spcPts val="0"/>
              </a:spcBef>
              <a:spcAft>
                <a:spcPts val="0"/>
              </a:spcAft>
              <a:buSzPts val="1200"/>
              <a:buChar char="●"/>
            </a:pPr>
            <a:r>
              <a:rPr lang="it" sz="1200"/>
              <a:t>Definito nel 2000 da Roy Fielding nella sua tesi di dottorato.</a:t>
            </a:r>
            <a:endParaRPr sz="1200"/>
          </a:p>
          <a:p>
            <a:pPr indent="-304800" lvl="0" marL="457200" rtl="0" algn="l">
              <a:lnSpc>
                <a:spcPct val="115000"/>
              </a:lnSpc>
              <a:spcBef>
                <a:spcPts val="0"/>
              </a:spcBef>
              <a:spcAft>
                <a:spcPts val="0"/>
              </a:spcAft>
              <a:buSzPts val="1200"/>
              <a:buChar char="●"/>
            </a:pPr>
            <a:r>
              <a:rPr lang="it" sz="1200"/>
              <a:t>I web service che usano questo stile REST sono chiamati RESTful web services.</a:t>
            </a:r>
            <a:endParaRPr sz="1200"/>
          </a:p>
          <a:p>
            <a:pPr indent="-304800" lvl="0" marL="457200" rtl="0" algn="l">
              <a:lnSpc>
                <a:spcPct val="115000"/>
              </a:lnSpc>
              <a:spcBef>
                <a:spcPts val="0"/>
              </a:spcBef>
              <a:spcAft>
                <a:spcPts val="0"/>
              </a:spcAft>
              <a:buSzPts val="1200"/>
              <a:buChar char="●"/>
            </a:pPr>
            <a:r>
              <a:rPr lang="it" sz="1200"/>
              <a:t>I sistemi possono accedere e manipolare le risorse che sono rappresentate come testo usando un insieme prestabilito di operazioni </a:t>
            </a:r>
            <a:r>
              <a:rPr lang="it" sz="1200" u="sng">
                <a:solidFill>
                  <a:schemeClr val="hlink"/>
                </a:solidFill>
                <a:hlinkClick r:id="rId3"/>
              </a:rPr>
              <a:t>stateless</a:t>
            </a:r>
            <a:r>
              <a:rPr lang="it" sz="1200"/>
              <a:t>:</a:t>
            </a:r>
            <a:endParaRPr sz="1200"/>
          </a:p>
          <a:p>
            <a:pPr indent="-304800" lvl="1" marL="914400" rtl="0" algn="l">
              <a:lnSpc>
                <a:spcPct val="115000"/>
              </a:lnSpc>
              <a:spcBef>
                <a:spcPts val="0"/>
              </a:spcBef>
              <a:spcAft>
                <a:spcPts val="0"/>
              </a:spcAft>
              <a:buSzPts val="1200"/>
              <a:buChar char="○"/>
            </a:pPr>
            <a:r>
              <a:rPr lang="it" sz="1200"/>
              <a:t>GET</a:t>
            </a:r>
            <a:endParaRPr sz="1200"/>
          </a:p>
          <a:p>
            <a:pPr indent="-304800" lvl="1" marL="914400" rtl="0" algn="l">
              <a:lnSpc>
                <a:spcPct val="115000"/>
              </a:lnSpc>
              <a:spcBef>
                <a:spcPts val="0"/>
              </a:spcBef>
              <a:spcAft>
                <a:spcPts val="0"/>
              </a:spcAft>
              <a:buSzPts val="1200"/>
              <a:buChar char="○"/>
            </a:pPr>
            <a:r>
              <a:rPr lang="it" sz="1200"/>
              <a:t>POST</a:t>
            </a:r>
            <a:endParaRPr sz="1200"/>
          </a:p>
          <a:p>
            <a:pPr indent="-304800" lvl="1" marL="914400" rtl="0" algn="l">
              <a:lnSpc>
                <a:spcPct val="115000"/>
              </a:lnSpc>
              <a:spcBef>
                <a:spcPts val="0"/>
              </a:spcBef>
              <a:spcAft>
                <a:spcPts val="0"/>
              </a:spcAft>
              <a:buSzPts val="1200"/>
              <a:buChar char="○"/>
            </a:pPr>
            <a:r>
              <a:rPr lang="it" sz="1200"/>
              <a:t>PUT</a:t>
            </a:r>
            <a:endParaRPr sz="1200"/>
          </a:p>
          <a:p>
            <a:pPr indent="-304800" lvl="1" marL="914400" rtl="0" algn="l">
              <a:lnSpc>
                <a:spcPct val="115000"/>
              </a:lnSpc>
              <a:spcBef>
                <a:spcPts val="0"/>
              </a:spcBef>
              <a:spcAft>
                <a:spcPts val="0"/>
              </a:spcAft>
              <a:buSzPts val="1200"/>
              <a:buChar char="○"/>
            </a:pPr>
            <a:r>
              <a:rPr lang="it" sz="1200"/>
              <a:t>PATCH</a:t>
            </a:r>
            <a:endParaRPr sz="1200"/>
          </a:p>
          <a:p>
            <a:pPr indent="-304800" lvl="1" marL="914400" rtl="0" algn="l">
              <a:lnSpc>
                <a:spcPct val="115000"/>
              </a:lnSpc>
              <a:spcBef>
                <a:spcPts val="0"/>
              </a:spcBef>
              <a:spcAft>
                <a:spcPts val="0"/>
              </a:spcAft>
              <a:buSzPts val="1200"/>
              <a:buChar char="○"/>
            </a:pPr>
            <a:r>
              <a:rPr lang="it" sz="1200"/>
              <a:t>DELETE</a:t>
            </a:r>
            <a:endParaRPr sz="1200"/>
          </a:p>
          <a:p>
            <a:pPr indent="-304800" lvl="0" marL="457200" rtl="0" algn="l">
              <a:lnSpc>
                <a:spcPct val="115000"/>
              </a:lnSpc>
              <a:spcBef>
                <a:spcPts val="0"/>
              </a:spcBef>
              <a:spcAft>
                <a:spcPts val="0"/>
              </a:spcAft>
              <a:buSzPts val="1200"/>
              <a:buChar char="●"/>
            </a:pPr>
            <a:r>
              <a:rPr lang="it" sz="1200"/>
              <a:t>In questo contesto un client è una persona o un software che usa una API REST. Una risorsa è un qualunque oggetto su cui l’API può ottenere informazioni.</a:t>
            </a:r>
            <a:endParaRPr sz="1200"/>
          </a:p>
          <a:p>
            <a:pPr indent="-304800" lvl="0" marL="457200" rtl="0" algn="l">
              <a:lnSpc>
                <a:spcPct val="115000"/>
              </a:lnSpc>
              <a:spcBef>
                <a:spcPts val="0"/>
              </a:spcBef>
              <a:spcAft>
                <a:spcPts val="0"/>
              </a:spcAft>
              <a:buSzPts val="1200"/>
              <a:buChar char="●"/>
            </a:pPr>
            <a:r>
              <a:rPr lang="it" sz="1200"/>
              <a:t>REST non è basato su un protocollo specifico, tuttavia la maggior parte degli usi si basa sul protocollo HTTP.</a:t>
            </a:r>
            <a:endParaRPr sz="1200"/>
          </a:p>
        </p:txBody>
      </p:sp>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Gli attaccanti cercano sempre errori non risolti, file non protetti, endpoint comuni per ottenere accesso non autorizzato oppure una conoscenza del sistema.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L’API è vulnerabile se:</a:t>
            </a:r>
            <a:endParaRPr sz="1200"/>
          </a:p>
          <a:p>
            <a:pPr indent="-304800" lvl="0" marL="457200" rtl="0" algn="l">
              <a:spcBef>
                <a:spcPts val="0"/>
              </a:spcBef>
              <a:spcAft>
                <a:spcPts val="0"/>
              </a:spcAft>
              <a:buSzPts val="1200"/>
              <a:buChar char="●"/>
            </a:pPr>
            <a:r>
              <a:rPr lang="it" sz="1200"/>
              <a:t>Si è prestata poca attenzione alla configurazione dei permessi nei vari servizi.</a:t>
            </a:r>
            <a:endParaRPr sz="1200"/>
          </a:p>
          <a:p>
            <a:pPr indent="-304800" lvl="0" marL="457200" rtl="0" algn="l">
              <a:spcBef>
                <a:spcPts val="0"/>
              </a:spcBef>
              <a:spcAft>
                <a:spcPts val="0"/>
              </a:spcAft>
              <a:buSzPts val="1200"/>
              <a:buChar char="●"/>
            </a:pPr>
            <a:r>
              <a:rPr lang="it" sz="1200"/>
              <a:t>Gli ultimi aggiornamenti di sicurezza non sono stati installati, oppure i sistemi sono obsoleti.</a:t>
            </a:r>
            <a:endParaRPr sz="1200"/>
          </a:p>
          <a:p>
            <a:pPr indent="-304800" lvl="0" marL="457200" rtl="0" algn="l">
              <a:spcBef>
                <a:spcPts val="0"/>
              </a:spcBef>
              <a:spcAft>
                <a:spcPts val="0"/>
              </a:spcAft>
              <a:buSzPts val="1200"/>
              <a:buChar char="●"/>
            </a:pPr>
            <a:r>
              <a:rPr lang="it" sz="1200"/>
              <a:t>Ci sono delle funzionalità non necessarie abilitate.</a:t>
            </a:r>
            <a:endParaRPr sz="1200"/>
          </a:p>
          <a:p>
            <a:pPr indent="-304800" lvl="0" marL="457200" rtl="0" algn="l">
              <a:spcBef>
                <a:spcPts val="0"/>
              </a:spcBef>
              <a:spcAft>
                <a:spcPts val="0"/>
              </a:spcAft>
              <a:buSzPts val="1200"/>
              <a:buChar char="●"/>
            </a:pPr>
            <a:r>
              <a:rPr lang="it" sz="1200"/>
              <a:t>Non si usa TLS.</a:t>
            </a:r>
            <a:endParaRPr sz="1200"/>
          </a:p>
          <a:p>
            <a:pPr indent="-304800" lvl="0" marL="457200" rtl="0" algn="l">
              <a:spcBef>
                <a:spcPts val="0"/>
              </a:spcBef>
              <a:spcAft>
                <a:spcPts val="0"/>
              </a:spcAft>
              <a:buSzPts val="1200"/>
              <a:buChar char="●"/>
            </a:pPr>
            <a:r>
              <a:rPr lang="it" sz="1200"/>
              <a:t>I messaggi di errori includono lo stack trace oppure altre informazioni sensibili.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Come prevenire?</a:t>
            </a:r>
            <a:endParaRPr sz="1200"/>
          </a:p>
          <a:p>
            <a:pPr indent="-304800" lvl="0" marL="457200" rtl="0" algn="l">
              <a:spcBef>
                <a:spcPts val="0"/>
              </a:spcBef>
              <a:spcAft>
                <a:spcPts val="0"/>
              </a:spcAft>
              <a:buSzPts val="1200"/>
              <a:buChar char="●"/>
            </a:pPr>
            <a:r>
              <a:rPr lang="it" sz="1200"/>
              <a:t>Stabilire processi ripetibili di rafforzamento e applicazione di patch.</a:t>
            </a:r>
            <a:endParaRPr sz="1200"/>
          </a:p>
          <a:p>
            <a:pPr indent="-304800" lvl="0" marL="457200" rtl="0" algn="l">
              <a:spcBef>
                <a:spcPts val="0"/>
              </a:spcBef>
              <a:spcAft>
                <a:spcPts val="0"/>
              </a:spcAft>
              <a:buSzPts val="1200"/>
              <a:buChar char="●"/>
            </a:pPr>
            <a:r>
              <a:rPr lang="it" sz="1200"/>
              <a:t>Localizzare in modo automatico possibili errori di configurazione.</a:t>
            </a:r>
            <a:endParaRPr sz="1200"/>
          </a:p>
          <a:p>
            <a:pPr indent="-304800" lvl="0" marL="457200" rtl="0" algn="l">
              <a:spcBef>
                <a:spcPts val="0"/>
              </a:spcBef>
              <a:spcAft>
                <a:spcPts val="0"/>
              </a:spcAft>
              <a:buSzPts val="1200"/>
              <a:buChar char="●"/>
            </a:pPr>
            <a:r>
              <a:rPr lang="it" sz="1200"/>
              <a:t>Disabilitare le funzionalità non necessarie.</a:t>
            </a:r>
            <a:endParaRPr sz="1200"/>
          </a:p>
          <a:p>
            <a:pPr indent="-304800" lvl="0" marL="457200" rtl="0" algn="l">
              <a:spcBef>
                <a:spcPts val="0"/>
              </a:spcBef>
              <a:spcAft>
                <a:spcPts val="0"/>
              </a:spcAft>
              <a:buSzPts val="1200"/>
              <a:buChar char="●"/>
            </a:pPr>
            <a:r>
              <a:rPr lang="it" sz="1200"/>
              <a:t>Limitare gli accessi da amministratore.</a:t>
            </a:r>
            <a:endParaRPr sz="1200"/>
          </a:p>
          <a:p>
            <a:pPr indent="-304800" lvl="0" marL="457200" rtl="0" algn="l">
              <a:spcBef>
                <a:spcPts val="0"/>
              </a:spcBef>
              <a:spcAft>
                <a:spcPts val="0"/>
              </a:spcAft>
              <a:buSzPts val="1200"/>
              <a:buChar char="●"/>
            </a:pPr>
            <a:r>
              <a:rPr lang="it" sz="1200"/>
              <a:t>Definire tutti gli output delle API, inclusi gli errori.</a:t>
            </a:r>
            <a:endParaRPr sz="1200"/>
          </a:p>
        </p:txBody>
      </p:sp>
      <p:sp>
        <p:nvSpPr>
          <p:cNvPr id="318" name="Google Shape;318;p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API8:2023 Security Misconfiguration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idx="4294967295" type="body"/>
          </p:nvPr>
        </p:nvSpPr>
        <p:spPr>
          <a:xfrm>
            <a:off x="460950" y="864100"/>
            <a:ext cx="8222100" cy="42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le organizzazioni è importante avere una buona comprensione e visibilità sia delle proprie API e dei propri endpoint, e anche di come le API memorizzano e condividono dati con terze parti esterne.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Un’API ha un documentation blindspot se:</a:t>
            </a:r>
            <a:endParaRPr sz="1200"/>
          </a:p>
          <a:p>
            <a:pPr indent="-304800" lvl="0" marL="457200" rtl="0" algn="l">
              <a:spcBef>
                <a:spcPts val="0"/>
              </a:spcBef>
              <a:spcAft>
                <a:spcPts val="0"/>
              </a:spcAft>
              <a:buSzPts val="1200"/>
              <a:buChar char="●"/>
            </a:pPr>
            <a:r>
              <a:rPr lang="it" sz="1200"/>
              <a:t>lo scopo di non un’API host è poco chiaro e se non ci sono risposte specifiche a queste domande:</a:t>
            </a:r>
            <a:endParaRPr sz="1200"/>
          </a:p>
          <a:p>
            <a:pPr indent="-304800" lvl="1" marL="914400" rtl="0" algn="l">
              <a:spcBef>
                <a:spcPts val="0"/>
              </a:spcBef>
              <a:spcAft>
                <a:spcPts val="0"/>
              </a:spcAft>
              <a:buSzPts val="1200"/>
              <a:buChar char="○"/>
            </a:pPr>
            <a:r>
              <a:rPr lang="it" sz="1200"/>
              <a:t>In che tipo di ambiente si sta eseguendo l’API (produzione, sviluppo, test, ecc.)?</a:t>
            </a:r>
            <a:endParaRPr sz="1200"/>
          </a:p>
          <a:p>
            <a:pPr indent="-304800" lvl="1" marL="914400" rtl="0" algn="l">
              <a:spcBef>
                <a:spcPts val="0"/>
              </a:spcBef>
              <a:spcAft>
                <a:spcPts val="0"/>
              </a:spcAft>
              <a:buSzPts val="1200"/>
              <a:buChar char="○"/>
            </a:pPr>
            <a:r>
              <a:rPr lang="it" sz="1200"/>
              <a:t>Chi dovrebbe avere accesso a queste API (accesso pubblico, interno, partner)?</a:t>
            </a:r>
            <a:endParaRPr sz="1200"/>
          </a:p>
          <a:p>
            <a:pPr indent="-304800" lvl="1" marL="914400" rtl="0" algn="l">
              <a:spcBef>
                <a:spcPts val="0"/>
              </a:spcBef>
              <a:spcAft>
                <a:spcPts val="0"/>
              </a:spcAft>
              <a:buSzPts val="1200"/>
              <a:buChar char="○"/>
            </a:pPr>
            <a:r>
              <a:rPr lang="it" sz="1200"/>
              <a:t>Che versione dell’API si sta eseguendo?</a:t>
            </a:r>
            <a:endParaRPr sz="1200"/>
          </a:p>
          <a:p>
            <a:pPr indent="-304800" lvl="0" marL="457200" rtl="0" algn="l">
              <a:spcBef>
                <a:spcPts val="0"/>
              </a:spcBef>
              <a:spcAft>
                <a:spcPts val="0"/>
              </a:spcAft>
              <a:buSzPts val="1200"/>
              <a:buChar char="●"/>
            </a:pPr>
            <a:r>
              <a:rPr lang="it" sz="1200"/>
              <a:t>non c’è una documentazione o non è aggiornata;</a:t>
            </a:r>
            <a:endParaRPr sz="1200"/>
          </a:p>
          <a:p>
            <a:pPr indent="-304800" lvl="0" marL="457200" rtl="0" algn="l">
              <a:spcBef>
                <a:spcPts val="0"/>
              </a:spcBef>
              <a:spcAft>
                <a:spcPts val="0"/>
              </a:spcAft>
              <a:buSzPts val="1200"/>
              <a:buChar char="●"/>
            </a:pPr>
            <a:r>
              <a:rPr lang="it" sz="1200"/>
              <a:t>non c’è un piano di ritiro per ogni versione dell’API;</a:t>
            </a:r>
            <a:endParaRPr sz="1200"/>
          </a:p>
          <a:p>
            <a:pPr indent="-304800" lvl="0" marL="457200" rtl="0" algn="l">
              <a:spcBef>
                <a:spcPts val="0"/>
              </a:spcBef>
              <a:spcAft>
                <a:spcPts val="0"/>
              </a:spcAft>
              <a:buSzPts val="1200"/>
              <a:buChar char="●"/>
            </a:pPr>
            <a:r>
              <a:rPr lang="it" sz="1200"/>
              <a:t>manca l’inventario dell’host oppure non è aggiornato.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visibilità e l’inventario dei flussi di dati sensibili ha un ruolo cruciale nel caso di risposta in seguito a un incidente oppure un breach su un sistema di terze parti.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Un’API ha un data flow blindspot se c’è un flusso di dati sensibile tra le API e terze parti e manca:</a:t>
            </a:r>
            <a:endParaRPr sz="1200"/>
          </a:p>
          <a:p>
            <a:pPr indent="-304800" lvl="0" marL="457200" rtl="0" algn="l">
              <a:spcBef>
                <a:spcPts val="0"/>
              </a:spcBef>
              <a:spcAft>
                <a:spcPts val="0"/>
              </a:spcAft>
              <a:buSzPts val="1200"/>
              <a:buChar char="●"/>
            </a:pPr>
            <a:r>
              <a:rPr lang="it" sz="1200"/>
              <a:t>una giustificazione oppure un’approvazione di questo flusso di dati;</a:t>
            </a:r>
            <a:endParaRPr sz="1200"/>
          </a:p>
          <a:p>
            <a:pPr indent="-304800" lvl="0" marL="457200" rtl="0" algn="l">
              <a:spcBef>
                <a:spcPts val="0"/>
              </a:spcBef>
              <a:spcAft>
                <a:spcPts val="0"/>
              </a:spcAft>
              <a:buSzPts val="1200"/>
              <a:buChar char="●"/>
            </a:pPr>
            <a:r>
              <a:rPr lang="it" sz="1200"/>
              <a:t>un inventario o la visibilità del flusso;</a:t>
            </a:r>
            <a:endParaRPr sz="1200"/>
          </a:p>
          <a:p>
            <a:pPr indent="-304800" lvl="0" marL="457200" rtl="0" algn="l">
              <a:spcBef>
                <a:spcPts val="0"/>
              </a:spcBef>
              <a:spcAft>
                <a:spcPts val="0"/>
              </a:spcAft>
              <a:buSzPts val="1200"/>
              <a:buChar char="●"/>
            </a:pPr>
            <a:r>
              <a:rPr lang="it" sz="1200"/>
              <a:t>visibilità dettagliata di che tipi di dati sensibili sono condivisi.</a:t>
            </a:r>
            <a:endParaRPr sz="1200"/>
          </a:p>
          <a:p>
            <a:pPr indent="0" lvl="0" marL="0" rtl="0" algn="l">
              <a:spcBef>
                <a:spcPts val="0"/>
              </a:spcBef>
              <a:spcAft>
                <a:spcPts val="0"/>
              </a:spcAft>
              <a:buNone/>
            </a:pPr>
            <a:r>
              <a:t/>
            </a:r>
            <a:endParaRPr sz="1200"/>
          </a:p>
        </p:txBody>
      </p:sp>
      <p:sp>
        <p:nvSpPr>
          <p:cNvPr id="324" name="Google Shape;324;p5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API9:2023 </a:t>
            </a:r>
            <a:r>
              <a:rPr lang="it"/>
              <a:t>Improper Inventory Management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Gli sviluppatori tendono a fidarsi dei dati ricevuti dalle API di terze parti più che dei dati forniti dagli utenti. Questo è vero soprattutto per le API offerte da aziende conosciute, quindi gli sviluppatori tendono ad adottare degli standard di sicurezza più bassi in materia di validazione dell’input e sanificazione.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L’API potrebbe essere vulnerabile se:</a:t>
            </a:r>
            <a:endParaRPr sz="1200"/>
          </a:p>
          <a:p>
            <a:pPr indent="-304800" lvl="0" marL="457200" rtl="0" algn="l">
              <a:spcBef>
                <a:spcPts val="0"/>
              </a:spcBef>
              <a:spcAft>
                <a:spcPts val="0"/>
              </a:spcAft>
              <a:buSzPts val="1200"/>
              <a:buChar char="●"/>
            </a:pPr>
            <a:r>
              <a:rPr lang="it" sz="1200"/>
              <a:t>interagisce con altri API su un canale non criptato;</a:t>
            </a:r>
            <a:endParaRPr sz="1200"/>
          </a:p>
          <a:p>
            <a:pPr indent="-304800" lvl="0" marL="457200" rtl="0" algn="l">
              <a:spcBef>
                <a:spcPts val="0"/>
              </a:spcBef>
              <a:spcAft>
                <a:spcPts val="0"/>
              </a:spcAft>
              <a:buSzPts val="1200"/>
              <a:buChar char="●"/>
            </a:pPr>
            <a:r>
              <a:rPr lang="it" sz="1200"/>
              <a:t>non valida e sanifica in modo appropriato i dati provenienti da altre API prima di processarli o di passarli ad altri componenti;</a:t>
            </a:r>
            <a:endParaRPr sz="1200"/>
          </a:p>
          <a:p>
            <a:pPr indent="-304800" lvl="0" marL="457200" rtl="0" algn="l">
              <a:spcBef>
                <a:spcPts val="0"/>
              </a:spcBef>
              <a:spcAft>
                <a:spcPts val="0"/>
              </a:spcAft>
              <a:buSzPts val="1200"/>
              <a:buChar char="●"/>
            </a:pPr>
            <a:r>
              <a:rPr lang="it" sz="1200"/>
              <a:t>segue le redirezioni in modo cieco;</a:t>
            </a:r>
            <a:endParaRPr sz="1200"/>
          </a:p>
          <a:p>
            <a:pPr indent="-304800" lvl="0" marL="457200" rtl="0" algn="l">
              <a:spcBef>
                <a:spcPts val="0"/>
              </a:spcBef>
              <a:spcAft>
                <a:spcPts val="0"/>
              </a:spcAft>
              <a:buSzPts val="1200"/>
              <a:buChar char="●"/>
            </a:pPr>
            <a:r>
              <a:rPr lang="it" sz="1200"/>
              <a:t>non limita le risorse disponibili al processamento delle risposte dei servizi di terze parti;</a:t>
            </a:r>
            <a:endParaRPr sz="1200"/>
          </a:p>
          <a:p>
            <a:pPr indent="-304800" lvl="0" marL="457200" rtl="0" algn="l">
              <a:spcBef>
                <a:spcPts val="0"/>
              </a:spcBef>
              <a:spcAft>
                <a:spcPts val="0"/>
              </a:spcAft>
              <a:buSzPts val="1200"/>
              <a:buChar char="●"/>
            </a:pPr>
            <a:r>
              <a:rPr lang="it" sz="1200"/>
              <a:t>non implementa timeout per l’interazione con i servizi di terze parti.</a:t>
            </a:r>
            <a:endParaRPr sz="1200"/>
          </a:p>
        </p:txBody>
      </p:sp>
      <p:sp>
        <p:nvSpPr>
          <p:cNvPr id="330" name="Google Shape;330;p5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API10:2023 Unsafe Consumption of APIs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idx="4294967295" type="body"/>
          </p:nvPr>
        </p:nvSpPr>
        <p:spPr>
          <a:xfrm>
            <a:off x="460950" y="7537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Come abbiamo visto, alcuni dei problemi di sicurezza sono legati al fatto che un attaccante può sottomettere input che violano le assunzioni su come il codice dovrebbe operare. La validazione dell’input dovrebbe essere sia a livello sintattico (es. la data è ben formattata) e sia a livello semantico (es. la data di inizio è precedente o uguale alla data di fine).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validazione dell’input può essere attraverso:</a:t>
            </a:r>
            <a:endParaRPr sz="1200"/>
          </a:p>
          <a:p>
            <a:pPr indent="-304800" lvl="0" marL="457200" rtl="0" algn="l">
              <a:lnSpc>
                <a:spcPct val="115000"/>
              </a:lnSpc>
              <a:spcBef>
                <a:spcPts val="0"/>
              </a:spcBef>
              <a:spcAft>
                <a:spcPts val="0"/>
              </a:spcAft>
              <a:buSzPts val="1200"/>
              <a:buChar char="●"/>
            </a:pPr>
            <a:r>
              <a:rPr lang="it" sz="1200"/>
              <a:t>Validatori che sono disponibili nativamente in framework per le web application (es. Django Validators, Apache Commons Validators, Spring). Esempio con Java e Spring:</a:t>
            </a:r>
            <a:endParaRPr sz="1200"/>
          </a:p>
          <a:p>
            <a:pPr indent="0" lvl="0" marL="457200" rtl="0" algn="l">
              <a:lnSpc>
                <a:spcPct val="115000"/>
              </a:lnSpc>
              <a:spcBef>
                <a:spcPts val="0"/>
              </a:spcBef>
              <a:spcAft>
                <a:spcPts val="0"/>
              </a:spcAft>
              <a:buNone/>
            </a:pPr>
            <a:r>
              <a:rPr lang="it" sz="1200">
                <a:solidFill>
                  <a:schemeClr val="dk1"/>
                </a:solidFill>
                <a:latin typeface="Courier New"/>
                <a:ea typeface="Courier New"/>
                <a:cs typeface="Courier New"/>
                <a:sym typeface="Courier New"/>
              </a:rPr>
              <a:t>@Size(min=5, max=20)</a:t>
            </a:r>
            <a:endParaRPr sz="12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it" sz="1200">
                <a:solidFill>
                  <a:schemeClr val="dk1"/>
                </a:solidFill>
                <a:latin typeface="Courier New"/>
                <a:ea typeface="Courier New"/>
                <a:cs typeface="Courier New"/>
                <a:sym typeface="Courier New"/>
              </a:rPr>
              <a:t>@NonNull</a:t>
            </a:r>
            <a:endParaRPr sz="12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private</a:t>
            </a:r>
            <a:r>
              <a:rPr lang="it" sz="1200">
                <a:latin typeface="Courier New"/>
                <a:ea typeface="Courier New"/>
                <a:cs typeface="Courier New"/>
                <a:sym typeface="Courier New"/>
              </a:rPr>
              <a:t> String username;</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rPr lang="it" sz="1200">
                <a:solidFill>
                  <a:schemeClr val="dk1"/>
                </a:solidFill>
                <a:latin typeface="Courier New"/>
                <a:ea typeface="Courier New"/>
                <a:cs typeface="Courier New"/>
                <a:sym typeface="Courier New"/>
              </a:rPr>
              <a:t>@Email</a:t>
            </a:r>
            <a:endParaRPr sz="12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private</a:t>
            </a:r>
            <a:r>
              <a:rPr lang="it" sz="1200">
                <a:latin typeface="Courier New"/>
                <a:ea typeface="Courier New"/>
                <a:cs typeface="Courier New"/>
                <a:sym typeface="Courier New"/>
              </a:rPr>
              <a:t> String email;</a:t>
            </a:r>
            <a:endParaRPr sz="1200"/>
          </a:p>
          <a:p>
            <a:pPr indent="-304800" lvl="0" marL="457200" rtl="0" algn="l">
              <a:lnSpc>
                <a:spcPct val="115000"/>
              </a:lnSpc>
              <a:spcBef>
                <a:spcPts val="0"/>
              </a:spcBef>
              <a:spcAft>
                <a:spcPts val="0"/>
              </a:spcAft>
              <a:buSzPts val="1200"/>
              <a:buChar char="●"/>
            </a:pPr>
            <a:r>
              <a:rPr lang="it" sz="1200"/>
              <a:t>Validare usando JSON Schema i file JSON e XML Schema (XSD) i file XML.</a:t>
            </a:r>
            <a:endParaRPr sz="1200"/>
          </a:p>
          <a:p>
            <a:pPr indent="-304800" lvl="0" marL="457200" rtl="0" algn="l">
              <a:lnSpc>
                <a:spcPct val="115000"/>
              </a:lnSpc>
              <a:spcBef>
                <a:spcPts val="0"/>
              </a:spcBef>
              <a:spcAft>
                <a:spcPts val="0"/>
              </a:spcAft>
              <a:buSzPts val="1200"/>
              <a:buChar char="●"/>
            </a:pPr>
            <a:r>
              <a:rPr lang="it" sz="1200"/>
              <a:t>Effettuare conversioni di tipo con la gestione delle eccezioni (es. </a:t>
            </a:r>
            <a:r>
              <a:rPr lang="it" sz="1200">
                <a:latin typeface="Courier New"/>
                <a:ea typeface="Courier New"/>
                <a:cs typeface="Courier New"/>
                <a:sym typeface="Courier New"/>
              </a:rPr>
              <a:t>Integer.parseInt()</a:t>
            </a:r>
            <a:r>
              <a:rPr lang="it" sz="1200"/>
              <a:t> in Java)</a:t>
            </a:r>
            <a:endParaRPr sz="1200"/>
          </a:p>
          <a:p>
            <a:pPr indent="-304800" lvl="0" marL="457200" rtl="0" algn="l">
              <a:lnSpc>
                <a:spcPct val="115000"/>
              </a:lnSpc>
              <a:spcBef>
                <a:spcPts val="0"/>
              </a:spcBef>
              <a:spcAft>
                <a:spcPts val="0"/>
              </a:spcAft>
              <a:buSzPts val="1200"/>
              <a:buChar char="●"/>
            </a:pPr>
            <a:r>
              <a:rPr lang="it" sz="1200"/>
              <a:t>Controllo sui valori minimi e massimi per i parametri numerici e le date, lunghezza minima e massima per la stringa.</a:t>
            </a:r>
            <a:endParaRPr sz="1200"/>
          </a:p>
          <a:p>
            <a:pPr indent="-304800" lvl="0" marL="457200" rtl="0" algn="l">
              <a:lnSpc>
                <a:spcPct val="115000"/>
              </a:lnSpc>
              <a:spcBef>
                <a:spcPts val="0"/>
              </a:spcBef>
              <a:spcAft>
                <a:spcPts val="0"/>
              </a:spcAft>
              <a:buSzPts val="1200"/>
              <a:buChar char="●"/>
            </a:pPr>
            <a:r>
              <a:rPr lang="it" sz="1200"/>
              <a:t>Array con i valori permessi per i parametri di tipo string con pochi valori permessi (es. i giorni della settimana).</a:t>
            </a:r>
            <a:endParaRPr sz="1200"/>
          </a:p>
          <a:p>
            <a:pPr indent="-304800" lvl="0" marL="457200" rtl="0" algn="l">
              <a:lnSpc>
                <a:spcPct val="115000"/>
              </a:lnSpc>
              <a:spcBef>
                <a:spcPts val="0"/>
              </a:spcBef>
              <a:spcAft>
                <a:spcPts val="0"/>
              </a:spcAft>
              <a:buSzPts val="1200"/>
              <a:buChar char="●"/>
            </a:pPr>
            <a:r>
              <a:rPr lang="it" sz="1200"/>
              <a:t>Espressioni regolari per tutte le altre strutture cercando di coprire l’intera stringa di input senza usare la wildcard per “tutti i caratteri” (cioè il . in java).</a:t>
            </a:r>
            <a:endParaRPr sz="1200"/>
          </a:p>
          <a:p>
            <a:pPr indent="0" lvl="0" marL="0" rtl="0" algn="l">
              <a:lnSpc>
                <a:spcPct val="115000"/>
              </a:lnSpc>
              <a:spcBef>
                <a:spcPts val="0"/>
              </a:spcBef>
              <a:spcAft>
                <a:spcPts val="0"/>
              </a:spcAft>
              <a:buNone/>
            </a:pPr>
            <a:r>
              <a:t/>
            </a:r>
            <a:endParaRPr sz="1200"/>
          </a:p>
        </p:txBody>
      </p:sp>
      <p:sp>
        <p:nvSpPr>
          <p:cNvPr id="336" name="Google Shape;336;p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Validazione dell’input (1)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idx="4294967295" type="body"/>
          </p:nvPr>
        </p:nvSpPr>
        <p:spPr>
          <a:xfrm>
            <a:off x="460950" y="753750"/>
            <a:ext cx="8222100" cy="4047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Allow vs block list: Un errore comune è di creare una lista di caratteri o di parole vietate. Ma è facile in questo modo creare dei filtri non appropriati o che vietano magari usi legittimi. È preferibile avere invece una lista di elementi permessi e tutto il resto non è autorizzato.</a:t>
            </a:r>
            <a:endParaRPr sz="1200"/>
          </a:p>
          <a:p>
            <a:pPr indent="-304800" lvl="0" marL="457200" rtl="0" algn="l">
              <a:lnSpc>
                <a:spcPct val="115000"/>
              </a:lnSpc>
              <a:spcBef>
                <a:spcPts val="0"/>
              </a:spcBef>
              <a:spcAft>
                <a:spcPts val="0"/>
              </a:spcAft>
              <a:buSzPts val="1200"/>
              <a:buChar char="●"/>
            </a:pPr>
            <a:r>
              <a:rPr lang="it" sz="1200"/>
              <a:t>Espressioni regolari: attenzione all’uso delle espressioni regolari perché si prestano all’</a:t>
            </a:r>
            <a:r>
              <a:rPr lang="it" sz="1200" u="sng">
                <a:solidFill>
                  <a:schemeClr val="hlink"/>
                </a:solidFill>
                <a:hlinkClick action="ppaction://hlinksldjump" r:id="rId3"/>
              </a:rPr>
              <a:t>attacco ReDoS</a:t>
            </a:r>
            <a:r>
              <a:rPr lang="it" sz="1200"/>
              <a:t>.</a:t>
            </a:r>
            <a:endParaRPr sz="1200"/>
          </a:p>
          <a:p>
            <a:pPr indent="-304800" lvl="0" marL="457200" rtl="0" algn="l">
              <a:lnSpc>
                <a:spcPct val="115000"/>
              </a:lnSpc>
              <a:spcBef>
                <a:spcPts val="0"/>
              </a:spcBef>
              <a:spcAft>
                <a:spcPts val="0"/>
              </a:spcAft>
              <a:buSzPts val="1200"/>
              <a:buChar char="●"/>
            </a:pPr>
            <a:r>
              <a:rPr lang="it" sz="1200"/>
              <a:t>Validazione lato client o server: la validazione lato client può essere utile per controllare velocemente alcuni potenziali errori, ma è fondamentale che la validazione sia effettuata lato server in quanto tutta la validazione effettuata lato client può essere facilmente evitata da un attaccante.</a:t>
            </a:r>
            <a:endParaRPr sz="1200"/>
          </a:p>
          <a:p>
            <a:pPr indent="-304800" lvl="0" marL="457200" rtl="0" algn="l">
              <a:lnSpc>
                <a:spcPct val="115000"/>
              </a:lnSpc>
              <a:spcBef>
                <a:spcPts val="0"/>
              </a:spcBef>
              <a:spcAft>
                <a:spcPts val="0"/>
              </a:spcAft>
              <a:buSzPts val="1200"/>
              <a:buChar char="●"/>
            </a:pPr>
            <a:r>
              <a:rPr lang="it" sz="1200"/>
              <a:t>Upload dei file:</a:t>
            </a:r>
            <a:endParaRPr sz="1200"/>
          </a:p>
          <a:p>
            <a:pPr indent="-304800" lvl="1" marL="914400" rtl="0" algn="l">
              <a:lnSpc>
                <a:spcPct val="115000"/>
              </a:lnSpc>
              <a:spcBef>
                <a:spcPts val="0"/>
              </a:spcBef>
              <a:spcAft>
                <a:spcPts val="0"/>
              </a:spcAft>
              <a:buSzPts val="1200"/>
              <a:buChar char="○"/>
            </a:pPr>
            <a:r>
              <a:rPr lang="it" sz="1200"/>
              <a:t>Elencare le estensioni ammesse.</a:t>
            </a:r>
            <a:endParaRPr sz="1200"/>
          </a:p>
          <a:p>
            <a:pPr indent="-304800" lvl="1" marL="914400" rtl="0" algn="l">
              <a:lnSpc>
                <a:spcPct val="115000"/>
              </a:lnSpc>
              <a:spcBef>
                <a:spcPts val="0"/>
              </a:spcBef>
              <a:spcAft>
                <a:spcPts val="0"/>
              </a:spcAft>
              <a:buSzPts val="1200"/>
              <a:buChar char="○"/>
            </a:pPr>
            <a:r>
              <a:rPr lang="it" sz="1200"/>
              <a:t>Assicurare che la validazione dell’input sia applicata prima di validare l’estensione.</a:t>
            </a:r>
            <a:endParaRPr sz="1200"/>
          </a:p>
          <a:p>
            <a:pPr indent="-304800" lvl="1" marL="914400" rtl="0" algn="l">
              <a:lnSpc>
                <a:spcPct val="115000"/>
              </a:lnSpc>
              <a:spcBef>
                <a:spcPts val="0"/>
              </a:spcBef>
              <a:spcAft>
                <a:spcPts val="0"/>
              </a:spcAft>
              <a:buSzPts val="1200"/>
              <a:buChar char="○"/>
            </a:pPr>
            <a:r>
              <a:rPr lang="it" sz="1200"/>
              <a:t>Validare il tipo di file (non fidarsi che il tipo sia quello indicato).</a:t>
            </a:r>
            <a:endParaRPr sz="1200"/>
          </a:p>
          <a:p>
            <a:pPr indent="-304800" lvl="1" marL="914400" rtl="0" algn="l">
              <a:lnSpc>
                <a:spcPct val="115000"/>
              </a:lnSpc>
              <a:spcBef>
                <a:spcPts val="0"/>
              </a:spcBef>
              <a:spcAft>
                <a:spcPts val="0"/>
              </a:spcAft>
              <a:buSzPts val="1200"/>
              <a:buChar char="○"/>
            </a:pPr>
            <a:r>
              <a:rPr lang="it" sz="1200"/>
              <a:t>Cambiare il nome del file con un nome random generato dall’applicazione.</a:t>
            </a:r>
            <a:endParaRPr sz="1200"/>
          </a:p>
          <a:p>
            <a:pPr indent="-304800" lvl="1" marL="914400" rtl="0" algn="l">
              <a:lnSpc>
                <a:spcPct val="115000"/>
              </a:lnSpc>
              <a:spcBef>
                <a:spcPts val="0"/>
              </a:spcBef>
              <a:spcAft>
                <a:spcPts val="0"/>
              </a:spcAft>
              <a:buSzPts val="1200"/>
              <a:buChar char="○"/>
            </a:pPr>
            <a:r>
              <a:rPr lang="it" sz="1200"/>
              <a:t>Impostare una lunghezza massima al nome del file con un ridotto set di caratteri.</a:t>
            </a:r>
            <a:endParaRPr sz="1200"/>
          </a:p>
          <a:p>
            <a:pPr indent="-304800" lvl="1" marL="914400" rtl="0" algn="l">
              <a:lnSpc>
                <a:spcPct val="115000"/>
              </a:lnSpc>
              <a:spcBef>
                <a:spcPts val="0"/>
              </a:spcBef>
              <a:spcAft>
                <a:spcPts val="0"/>
              </a:spcAft>
              <a:buSzPts val="1200"/>
              <a:buChar char="○"/>
            </a:pPr>
            <a:r>
              <a:rPr lang="it" sz="1200"/>
              <a:t>Impostare un limite sulla dimensione.</a:t>
            </a:r>
            <a:endParaRPr sz="1200"/>
          </a:p>
          <a:p>
            <a:pPr indent="-304800" lvl="1" marL="914400" rtl="0" algn="l">
              <a:lnSpc>
                <a:spcPct val="115000"/>
              </a:lnSpc>
              <a:spcBef>
                <a:spcPts val="0"/>
              </a:spcBef>
              <a:spcAft>
                <a:spcPts val="0"/>
              </a:spcAft>
              <a:buSzPts val="1200"/>
              <a:buChar char="○"/>
            </a:pPr>
            <a:r>
              <a:rPr lang="it" sz="1200"/>
              <a:t>Permettere solo agli utenti autorizzati di caricare i file.</a:t>
            </a:r>
            <a:endParaRPr sz="1200"/>
          </a:p>
          <a:p>
            <a:pPr indent="-304800" lvl="1" marL="914400" rtl="0" algn="l">
              <a:lnSpc>
                <a:spcPct val="115000"/>
              </a:lnSpc>
              <a:spcBef>
                <a:spcPts val="0"/>
              </a:spcBef>
              <a:spcAft>
                <a:spcPts val="0"/>
              </a:spcAft>
              <a:buSzPts val="1200"/>
              <a:buChar char="○"/>
            </a:pPr>
            <a:r>
              <a:rPr lang="it" sz="1200"/>
              <a:t>Memorizzare i file su server diversi rispetto all’applicazione.</a:t>
            </a:r>
            <a:endParaRPr sz="1200"/>
          </a:p>
          <a:p>
            <a:pPr indent="-304800" lvl="1" marL="914400" rtl="0" algn="l">
              <a:lnSpc>
                <a:spcPct val="115000"/>
              </a:lnSpc>
              <a:spcBef>
                <a:spcPts val="0"/>
              </a:spcBef>
              <a:spcAft>
                <a:spcPts val="0"/>
              </a:spcAft>
              <a:buSzPts val="1200"/>
              <a:buChar char="○"/>
            </a:pPr>
            <a:r>
              <a:rPr lang="it" sz="1200"/>
              <a:t>Eseguire i file in una sandbox per assicurarsi che non contengano codice malevolo.</a:t>
            </a:r>
            <a:endParaRPr sz="1200"/>
          </a:p>
          <a:p>
            <a:pPr indent="-304800" lvl="1" marL="914400" rtl="0" algn="l">
              <a:lnSpc>
                <a:spcPct val="115000"/>
              </a:lnSpc>
              <a:spcBef>
                <a:spcPts val="0"/>
              </a:spcBef>
              <a:spcAft>
                <a:spcPts val="0"/>
              </a:spcAft>
              <a:buSzPts val="1200"/>
              <a:buChar char="○"/>
            </a:pPr>
            <a:r>
              <a:rPr lang="it" sz="1200"/>
              <a:t>Assicurarsi che ogni libreria usata sia configurata in modo sicuro e aggiornata.</a:t>
            </a:r>
            <a:endParaRPr sz="1200"/>
          </a:p>
        </p:txBody>
      </p:sp>
      <p:sp>
        <p:nvSpPr>
          <p:cNvPr id="342" name="Google Shape;342;p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Validazione dell’input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serializzazione è il processo di trasformare un oggetto in un formato con cui ripristinarlo in seguito.</a:t>
            </a:r>
            <a:endParaRPr sz="1200"/>
          </a:p>
          <a:p>
            <a:pPr indent="0" lvl="0" marL="0" rtl="0" algn="l">
              <a:lnSpc>
                <a:spcPct val="115000"/>
              </a:lnSpc>
              <a:spcBef>
                <a:spcPts val="0"/>
              </a:spcBef>
              <a:spcAft>
                <a:spcPts val="0"/>
              </a:spcAft>
              <a:buNone/>
            </a:pPr>
            <a:r>
              <a:rPr lang="it" sz="1200"/>
              <a:t>La deserializzazione è il processo opposto, si parte da dati strutturati in un qualche formato e si ricostruisce un oggetto.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Al giorno d’oggi JSON è il formato più utilizzato per serializzare i dati (prima era XML). Molti linguaggi di programmazione offrono metodi nativi per serializzare oggetti. Tuttavia, le funzionalità di questi meccanismi di deserializzazione nativi possono essere </a:t>
            </a:r>
            <a:r>
              <a:rPr lang="it" sz="1200"/>
              <a:t>utilizzate</a:t>
            </a:r>
            <a:r>
              <a:rPr lang="it" sz="1200"/>
              <a:t> in modo malevolo quando operano su dati non sicuri. Gli attacchi possono essere di tipo DoS e anche esecuzione di codice remoto.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In Java esiste l’interfaccia </a:t>
            </a:r>
            <a:r>
              <a:rPr lang="it" sz="1200">
                <a:latin typeface="Courier New"/>
                <a:ea typeface="Courier New"/>
                <a:cs typeface="Courier New"/>
                <a:sym typeface="Courier New"/>
              </a:rPr>
              <a:t>Serializable</a:t>
            </a:r>
            <a:r>
              <a:rPr lang="it" sz="1200"/>
              <a:t> ma lo stesso problema c’è anche su alcuni parser che leggono formati tipo JSON. Il problema è legato al fatto che Java esegue il codice contenuto nel costruttore di default di ogni oggetto che viene deserializzato da questi framework.</a:t>
            </a:r>
            <a:endParaRPr sz="1200"/>
          </a:p>
          <a:p>
            <a:pPr indent="0" lvl="0" marL="0" rtl="0" algn="l">
              <a:lnSpc>
                <a:spcPct val="115000"/>
              </a:lnSpc>
              <a:spcBef>
                <a:spcPts val="0"/>
              </a:spcBef>
              <a:spcAft>
                <a:spcPts val="0"/>
              </a:spcAft>
              <a:buNone/>
            </a:pPr>
            <a:r>
              <a:rPr lang="it" sz="1200"/>
              <a:t>Nel costruttore di alcune classi di librerie Java ci sono delle operazioni poco sicure, come leggere/scrivere file oppure altre azioni.</a:t>
            </a:r>
            <a:endParaRPr sz="1200"/>
          </a:p>
          <a:p>
            <a:pPr indent="0" lvl="0" marL="0" rtl="0" algn="l">
              <a:lnSpc>
                <a:spcPct val="115000"/>
              </a:lnSpc>
              <a:spcBef>
                <a:spcPts val="0"/>
              </a:spcBef>
              <a:spcAft>
                <a:spcPts val="0"/>
              </a:spcAft>
              <a:buNone/>
            </a:pPr>
            <a:r>
              <a:rPr lang="it" sz="1200"/>
              <a:t>La soluzione è di consentire la deserializzazione solo di un set ridotto di classi considerate sicure e di non deserializzare tutte le altre classi (ci sono delle librerie gratuite che permettono di farlo in modo semplice, es. </a:t>
            </a:r>
            <a:r>
              <a:rPr lang="it" sz="1200" u="sng">
                <a:solidFill>
                  <a:schemeClr val="hlink"/>
                </a:solidFill>
                <a:hlinkClick r:id="rId3"/>
              </a:rPr>
              <a:t>SerialKiller</a:t>
            </a:r>
            <a:r>
              <a:rPr lang="it" sz="1200"/>
              <a:t>, una guida più completa si trova </a:t>
            </a:r>
            <a:r>
              <a:rPr lang="it" sz="1200" u="sng">
                <a:solidFill>
                  <a:schemeClr val="hlink"/>
                </a:solidFill>
                <a:hlinkClick r:id="rId4"/>
              </a:rPr>
              <a:t>qui</a:t>
            </a:r>
            <a:r>
              <a:rPr lang="it" sz="1200"/>
              <a:t>).</a:t>
            </a:r>
            <a:endParaRPr sz="1200"/>
          </a:p>
          <a:p>
            <a:pPr indent="0" lvl="0" marL="0" rtl="0" algn="l">
              <a:lnSpc>
                <a:spcPct val="115000"/>
              </a:lnSpc>
              <a:spcBef>
                <a:spcPts val="0"/>
              </a:spcBef>
              <a:spcAft>
                <a:spcPts val="0"/>
              </a:spcAft>
              <a:buNone/>
            </a:pPr>
            <a:r>
              <a:t/>
            </a:r>
            <a:endParaRPr sz="1200"/>
          </a:p>
        </p:txBody>
      </p:sp>
      <p:sp>
        <p:nvSpPr>
          <p:cNvPr id="348" name="Google Shape;348;p5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Deserializzazione non sicura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attacco di tipo ReDoS (regular expression denial of service) avviene quando un’espressione regolare è forzata a impiegare tanto tempo per controllare la stringa in input. Può capitare se l’implementazione dell’espressione regolare può essere forzata a fare tanti passi di backtracking per considerare diversi modi in cui l’espressione potrebbe effettuare un match con la stringa in input.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Esempio:</a:t>
            </a:r>
            <a:endParaRPr sz="1200"/>
          </a:p>
          <a:p>
            <a:pPr indent="0" lvl="0" marL="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public static boolean</a:t>
            </a:r>
            <a:r>
              <a:rPr lang="it" sz="1200">
                <a:latin typeface="Courier New"/>
                <a:ea typeface="Courier New"/>
                <a:cs typeface="Courier New"/>
                <a:sym typeface="Courier New"/>
              </a:rPr>
              <a:t> match(String val) { </a:t>
            </a:r>
            <a:r>
              <a:rPr lang="it" sz="1200">
                <a:solidFill>
                  <a:schemeClr val="accent5"/>
                </a:solidFill>
                <a:latin typeface="Courier New"/>
                <a:ea typeface="Courier New"/>
                <a:cs typeface="Courier New"/>
                <a:sym typeface="Courier New"/>
              </a:rPr>
              <a:t>return</a:t>
            </a:r>
            <a:r>
              <a:rPr lang="it" sz="1200">
                <a:latin typeface="Courier New"/>
                <a:ea typeface="Courier New"/>
                <a:cs typeface="Courier New"/>
                <a:sym typeface="Courier New"/>
              </a:rPr>
              <a:t> Pattern.matches(</a:t>
            </a:r>
            <a:r>
              <a:rPr lang="it" sz="1200">
                <a:solidFill>
                  <a:schemeClr val="accent2"/>
                </a:solidFill>
                <a:latin typeface="Courier New"/>
                <a:ea typeface="Courier New"/>
                <a:cs typeface="Courier New"/>
                <a:sym typeface="Courier New"/>
              </a:rPr>
              <a:t>"(.*a){11}"</a:t>
            </a:r>
            <a:r>
              <a:rPr lang="it" sz="1200">
                <a:latin typeface="Courier New"/>
                <a:ea typeface="Courier New"/>
                <a:cs typeface="Courier New"/>
                <a:sym typeface="Courier New"/>
              </a:rPr>
              <a:t>, val);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currentTime = System.currentTimeMillis();</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if</a:t>
            </a:r>
            <a:r>
              <a:rPr lang="it" sz="1200">
                <a:latin typeface="Courier New"/>
                <a:ea typeface="Courier New"/>
                <a:cs typeface="Courier New"/>
                <a:sym typeface="Courier New"/>
              </a:rPr>
              <a:t>(match(</a:t>
            </a:r>
            <a:r>
              <a:rPr lang="it" sz="1200">
                <a:solidFill>
                  <a:schemeClr val="accent2"/>
                </a:solidFill>
                <a:latin typeface="Courier New"/>
                <a:ea typeface="Courier New"/>
                <a:cs typeface="Courier New"/>
                <a:sym typeface="Courier New"/>
              </a:rPr>
              <a:t>"aaaaaaaaaaaaaaaaaaaaaaaaaaaa!"</a:t>
            </a:r>
            <a:r>
              <a:rPr lang="it" sz="1200">
                <a:latin typeface="Courier New"/>
                <a:ea typeface="Courier New"/>
                <a:cs typeface="Courier New"/>
                <a:sym typeface="Courier New"/>
              </a:rPr>
              <a:t>)) System.out.println(</a:t>
            </a:r>
            <a:r>
              <a:rPr lang="it" sz="1200">
                <a:solidFill>
                  <a:schemeClr val="accent2"/>
                </a:solidFill>
                <a:latin typeface="Courier New"/>
                <a:ea typeface="Courier New"/>
                <a:cs typeface="Courier New"/>
                <a:sym typeface="Courier New"/>
              </a:rPr>
              <a:t>"Match"</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else</a:t>
            </a:r>
            <a:r>
              <a:rPr lang="it" sz="1200">
                <a:latin typeface="Courier New"/>
                <a:ea typeface="Courier New"/>
                <a:cs typeface="Courier New"/>
                <a:sym typeface="Courier New"/>
              </a:rPr>
              <a:t> System.out.println(</a:t>
            </a:r>
            <a:r>
              <a:rPr lang="it" sz="1200">
                <a:solidFill>
                  <a:schemeClr val="accent2"/>
                </a:solidFill>
                <a:latin typeface="Courier New"/>
                <a:ea typeface="Courier New"/>
                <a:cs typeface="Courier New"/>
                <a:sym typeface="Courier New"/>
              </a:rPr>
              <a:t>"Does not match"</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System.out.println((System.currentTimeMillis()-currentTime)/1000);</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 questo </a:t>
            </a:r>
            <a:r>
              <a:rPr lang="it" sz="1200" u="sng">
                <a:solidFill>
                  <a:schemeClr val="accent5"/>
                </a:solidFill>
                <a:hlinkClick r:id="rId3">
                  <a:extLst>
                    <a:ext uri="{A12FA001-AC4F-418D-AE19-62706E023703}">
                      <ahyp:hlinkClr val="tx"/>
                    </a:ext>
                  </a:extLst>
                </a:hlinkClick>
              </a:rPr>
              <a:t>link</a:t>
            </a:r>
            <a:r>
              <a:rPr lang="it" sz="1200"/>
              <a:t> altri esempi di regex pericolose.</a:t>
            </a:r>
            <a:endParaRPr sz="1200"/>
          </a:p>
        </p:txBody>
      </p:sp>
      <p:sp>
        <p:nvSpPr>
          <p:cNvPr id="354" name="Google Shape;354;p5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Attacco ReDoS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idx="4294967295" type="body"/>
          </p:nvPr>
        </p:nvSpPr>
        <p:spPr>
          <a:xfrm>
            <a:off x="460950" y="7537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In aggiunta alla validazione dell’input, un’API dovrebbe anche assicurarsi che l’output che produce sia ben formato e che non possa essere abusato.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In particolare:</a:t>
            </a:r>
            <a:endParaRPr sz="1200"/>
          </a:p>
          <a:p>
            <a:pPr indent="-304800" lvl="0" marL="457200" rtl="0" algn="l">
              <a:lnSpc>
                <a:spcPct val="115000"/>
              </a:lnSpc>
              <a:spcBef>
                <a:spcPts val="0"/>
              </a:spcBef>
              <a:spcAft>
                <a:spcPts val="0"/>
              </a:spcAft>
              <a:buSzPts val="1200"/>
              <a:buChar char="●"/>
            </a:pPr>
            <a:r>
              <a:rPr lang="it" sz="1200"/>
              <a:t>Non si dovrebbe restituire mai l’eccezione che è stata generata in caso di errore e dettagli sul software/hardware del server.</a:t>
            </a:r>
            <a:endParaRPr sz="1200"/>
          </a:p>
          <a:p>
            <a:pPr indent="-304800" lvl="0" marL="457200" rtl="0" algn="l">
              <a:spcBef>
                <a:spcPts val="0"/>
              </a:spcBef>
              <a:spcAft>
                <a:spcPts val="0"/>
              </a:spcAft>
              <a:buSzPts val="1200"/>
              <a:buChar char="●"/>
            </a:pPr>
            <a:r>
              <a:rPr lang="it" sz="1200"/>
              <a:t>Controllare le response con errore perché spesso sono configurate per produrre HTML.</a:t>
            </a:r>
            <a:endParaRPr sz="1200"/>
          </a:p>
          <a:p>
            <a:pPr indent="-304800" lvl="0" marL="457200" rtl="0" algn="l">
              <a:lnSpc>
                <a:spcPct val="115000"/>
              </a:lnSpc>
              <a:spcBef>
                <a:spcPts val="0"/>
              </a:spcBef>
              <a:spcAft>
                <a:spcPts val="0"/>
              </a:spcAft>
              <a:buSzPts val="1200"/>
              <a:buChar char="●"/>
            </a:pPr>
            <a:r>
              <a:rPr lang="it" sz="1200"/>
              <a:t>In generale non si dovrebbe restituire l’input dell’utente senza fare un lavoro per validarlo e ripulirlo. Questo espone gli utenti a una vulnerabilità nota come (</a:t>
            </a:r>
            <a:r>
              <a:rPr lang="it" sz="1200" u="sng">
                <a:solidFill>
                  <a:schemeClr val="hlink"/>
                </a:solidFill>
                <a:hlinkClick action="ppaction://hlinksldjump" r:id="rId3"/>
              </a:rPr>
              <a:t>cross-site scripting</a:t>
            </a:r>
            <a:r>
              <a:rPr lang="it" sz="1200"/>
              <a:t>, XSS).</a:t>
            </a:r>
            <a:endParaRPr sz="1200"/>
          </a:p>
          <a:p>
            <a:pPr indent="-304800" lvl="0" marL="457200" rtl="0" algn="l">
              <a:lnSpc>
                <a:spcPct val="115000"/>
              </a:lnSpc>
              <a:spcBef>
                <a:spcPts val="0"/>
              </a:spcBef>
              <a:spcAft>
                <a:spcPts val="0"/>
              </a:spcAft>
              <a:buSzPts val="1200"/>
              <a:buChar char="●"/>
            </a:pPr>
            <a:r>
              <a:rPr lang="it" sz="1200"/>
              <a:t>L’header Content-Type della response dovrebbe essere </a:t>
            </a:r>
            <a:r>
              <a:rPr lang="it" sz="1200">
                <a:latin typeface="Courier New"/>
                <a:ea typeface="Courier New"/>
                <a:cs typeface="Courier New"/>
                <a:sym typeface="Courier New"/>
              </a:rPr>
              <a:t>application/json</a:t>
            </a:r>
            <a:r>
              <a:rPr lang="it" sz="1200"/>
              <a:t> in modo che sia più facile evitare il problema del punto sopra.</a:t>
            </a:r>
            <a:endParaRPr sz="1200"/>
          </a:p>
          <a:p>
            <a:pPr indent="-304800" lvl="0" marL="457200" rtl="0" algn="l">
              <a:spcBef>
                <a:spcPts val="0"/>
              </a:spcBef>
              <a:spcAft>
                <a:spcPts val="0"/>
              </a:spcAft>
              <a:buSzPts val="1200"/>
              <a:buChar char="●"/>
            </a:pPr>
            <a:r>
              <a:rPr lang="it" sz="1200"/>
              <a:t>Assicurarsi che tutto l’output sia formattato usando una libreria JSON e non concatenando stringhe.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360" name="Google Shape;360;p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Produrre output sicuro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idx="4294967295" type="body"/>
          </p:nvPr>
        </p:nvSpPr>
        <p:spPr>
          <a:xfrm>
            <a:off x="460950" y="7537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XSS è una vulnerabilità molto comune delle applicazioni web, in cui un attaccante può causare l’esecuzione di uno script nel contesto di un altro sito.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In un persistent XSS, lo script è memorizzato nei dati sul server ed è eseguito quando un utente effettua l’accesso a questi dati attraverso l’applicazione web.</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Un reflected XSS invece si ottiene quando un input malevolo a una request fa sì che lo script sia incluso nella response a quella request.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L’XSS basato su DOM attacca codice JavaScript che crea dinamicamente codice HTML nel browser.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Questi tipi di attacchi possono essere molto pericolosi per la sicurezza di un’applicazione web, perché permettono a un attaccante di rubare i session cookie e altre credenziali, e anche di leggere e alterare dati in quella sessione.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Come prevenire?</a:t>
            </a:r>
            <a:endParaRPr sz="1200"/>
          </a:p>
          <a:p>
            <a:pPr indent="-304800" lvl="0" marL="457200" rtl="0" algn="l">
              <a:lnSpc>
                <a:spcPct val="115000"/>
              </a:lnSpc>
              <a:spcBef>
                <a:spcPts val="0"/>
              </a:spcBef>
              <a:spcAft>
                <a:spcPts val="0"/>
              </a:spcAft>
              <a:buSzPts val="1200"/>
              <a:buChar char="●"/>
            </a:pPr>
            <a:r>
              <a:rPr lang="it" sz="1200"/>
              <a:t>Usando le regole viste precedentemente per produrre </a:t>
            </a:r>
            <a:r>
              <a:rPr lang="it" sz="1200" u="sng">
                <a:solidFill>
                  <a:schemeClr val="hlink"/>
                </a:solidFill>
                <a:hlinkClick action="ppaction://hlinksldjump" r:id="rId3"/>
              </a:rPr>
              <a:t>output sicuro</a:t>
            </a:r>
            <a:r>
              <a:rPr lang="it" sz="1200"/>
              <a:t>.</a:t>
            </a:r>
            <a:endParaRPr sz="1200"/>
          </a:p>
          <a:p>
            <a:pPr indent="-304800" lvl="0" marL="457200" rtl="0" algn="l">
              <a:lnSpc>
                <a:spcPct val="115000"/>
              </a:lnSpc>
              <a:spcBef>
                <a:spcPts val="0"/>
              </a:spcBef>
              <a:spcAft>
                <a:spcPts val="0"/>
              </a:spcAft>
              <a:buSzPts val="1200"/>
              <a:buChar char="●"/>
            </a:pPr>
            <a:r>
              <a:rPr lang="it" sz="1200"/>
              <a:t>Essere restrittivi in cosa si accetta. Se l’API usa come input JSON, allora tutte le richieste devono includere come Content-Type </a:t>
            </a:r>
            <a:r>
              <a:rPr lang="it" sz="1200">
                <a:latin typeface="Courier New"/>
                <a:ea typeface="Courier New"/>
                <a:cs typeface="Courier New"/>
                <a:sym typeface="Courier New"/>
              </a:rPr>
              <a:t>application/json</a:t>
            </a:r>
            <a:r>
              <a:rPr lang="it" sz="1200"/>
              <a:t>.</a:t>
            </a:r>
            <a:endParaRPr sz="1200"/>
          </a:p>
        </p:txBody>
      </p:sp>
      <p:sp>
        <p:nvSpPr>
          <p:cNvPr id="366" name="Google Shape;366;p6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Cross-Site Scripting (XSS)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Authentication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4294967295" type="body"/>
          </p:nvPr>
        </p:nvSpPr>
        <p:spPr>
          <a:xfrm>
            <a:off x="0" y="610000"/>
            <a:ext cx="9144000" cy="445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REST definisce sei vincoli:</a:t>
            </a:r>
            <a:endParaRPr sz="1200"/>
          </a:p>
          <a:p>
            <a:pPr indent="-304800" lvl="0" marL="457200" rtl="0" algn="l">
              <a:lnSpc>
                <a:spcPct val="115000"/>
              </a:lnSpc>
              <a:spcBef>
                <a:spcPts val="0"/>
              </a:spcBef>
              <a:spcAft>
                <a:spcPts val="0"/>
              </a:spcAft>
              <a:buSzPts val="1200"/>
              <a:buAutoNum type="arabicPeriod"/>
            </a:pPr>
            <a:r>
              <a:rPr lang="it" sz="1200">
                <a:solidFill>
                  <a:schemeClr val="accent3"/>
                </a:solidFill>
              </a:rPr>
              <a:t>Interfaccia uniforme</a:t>
            </a:r>
            <a:r>
              <a:rPr lang="it" sz="1200"/>
              <a:t>. Si deve progettare in modo rigoroso l’interfaccia delle API per le risorse che sono esposte ai client. Una risorsa nel sistema deve sempre avere un unico identificativo (</a:t>
            </a:r>
            <a:r>
              <a:rPr lang="it" sz="1200">
                <a:solidFill>
                  <a:schemeClr val="accent3"/>
                </a:solidFill>
              </a:rPr>
              <a:t>URI</a:t>
            </a:r>
            <a:r>
              <a:rPr lang="it" sz="1200"/>
              <a:t>). Una risorsa non dovrebbe mai essere troppo grande e contenere tutto nella propria rappresentazione. Se rilevante, una risorsa dovrebbe contenere dei link (</a:t>
            </a:r>
            <a:r>
              <a:rPr lang="it" sz="1200">
                <a:solidFill>
                  <a:schemeClr val="accent3"/>
                </a:solidFill>
              </a:rPr>
              <a:t>HATEOAS</a:t>
            </a:r>
            <a:r>
              <a:rPr lang="it" sz="1200"/>
              <a:t>) che puntano a URI per leggere le informazioni correlate. Inoltre, la rappresentazione delle risorse nel sistema deve seguire delle linee guida specifiche, come convenzione sui nomi, formato dei link o formato dei dati (es. XML/JSON). Infine, tutte le risorse dovrebbero essere accessibili usando un approccio comune e consistente.</a:t>
            </a:r>
            <a:endParaRPr sz="1200"/>
          </a:p>
          <a:p>
            <a:pPr indent="-304800" lvl="0" marL="457200" rtl="0" algn="l">
              <a:lnSpc>
                <a:spcPct val="115000"/>
              </a:lnSpc>
              <a:spcBef>
                <a:spcPts val="0"/>
              </a:spcBef>
              <a:spcAft>
                <a:spcPts val="0"/>
              </a:spcAft>
              <a:buSzPts val="1200"/>
              <a:buAutoNum type="arabicPeriod"/>
            </a:pPr>
            <a:r>
              <a:rPr lang="it" sz="1200">
                <a:solidFill>
                  <a:schemeClr val="accent3"/>
                </a:solidFill>
              </a:rPr>
              <a:t>Client-server</a:t>
            </a:r>
            <a:r>
              <a:rPr lang="it" sz="1200"/>
              <a:t>. Client e server devono essere capaci di evolvere separatamente senza dipendenze l’uno dall’altro. Un client dovrebbe conoscere solo gli URI delle risorse e nient’altro.</a:t>
            </a:r>
            <a:endParaRPr sz="1200"/>
          </a:p>
          <a:p>
            <a:pPr indent="-304800" lvl="0" marL="457200" rtl="0" algn="l">
              <a:spcBef>
                <a:spcPts val="0"/>
              </a:spcBef>
              <a:spcAft>
                <a:spcPts val="0"/>
              </a:spcAft>
              <a:buSzPts val="1200"/>
              <a:buAutoNum type="arabicPeriod"/>
            </a:pPr>
            <a:r>
              <a:rPr lang="it" sz="1200">
                <a:solidFill>
                  <a:schemeClr val="accent3"/>
                </a:solidFill>
              </a:rPr>
              <a:t>Stateless</a:t>
            </a:r>
            <a:r>
              <a:rPr lang="it" sz="1200"/>
              <a:t>. Le interazioni tra client e server devono essere </a:t>
            </a:r>
            <a:r>
              <a:rPr lang="it" sz="1200" u="sng">
                <a:solidFill>
                  <a:schemeClr val="accent5"/>
                </a:solidFill>
                <a:hlinkClick r:id="rId3">
                  <a:extLst>
                    <a:ext uri="{A12FA001-AC4F-418D-AE19-62706E023703}">
                      <ahyp:hlinkClr val="tx"/>
                    </a:ext>
                  </a:extLst>
                </a:hlinkClick>
              </a:rPr>
              <a:t>stateless</a:t>
            </a:r>
            <a:r>
              <a:rPr lang="it" sz="1200"/>
              <a:t>. Il server non deve memorizzare niente rispetto all’ultima richiesta effettuata dal client. Ogni richiesta è trattata come nuova, non ci sono sessioni né cronologia. Se l’applicazione del client ha bisogno di un’autenticazione per effettuare alcune operazioni, allora ogni richiesta del client dovrebbe contenere tutte le informazioni necessarie a rispondere alla richiesta, incluse le informazioni riguardanti l’autenticazione e l’autorizzazione.</a:t>
            </a:r>
            <a:endParaRPr sz="1200"/>
          </a:p>
          <a:p>
            <a:pPr indent="-304800" lvl="0" marL="457200" rtl="0" algn="l">
              <a:spcBef>
                <a:spcPts val="0"/>
              </a:spcBef>
              <a:spcAft>
                <a:spcPts val="0"/>
              </a:spcAft>
              <a:buSzPts val="1200"/>
              <a:buAutoNum type="arabicPeriod"/>
            </a:pPr>
            <a:r>
              <a:rPr lang="it" sz="1200">
                <a:solidFill>
                  <a:schemeClr val="accent3"/>
                </a:solidFill>
              </a:rPr>
              <a:t>Cacheable</a:t>
            </a:r>
            <a:r>
              <a:rPr lang="it" sz="1200"/>
              <a:t>. Il caching dei dati e delle risposte è di fondamentale importanza quando è possibile applicarlo. In REST, il cache dovrebbe essere applicato alle risorse quando possibile, e le risorse devono dichiarare che possono essere salvate nella cache. Il caching può essere implementato sia lato client e sia lato server.</a:t>
            </a:r>
            <a:endParaRPr sz="1200"/>
          </a:p>
          <a:p>
            <a:pPr indent="-304800" lvl="0" marL="457200" rtl="0" algn="l">
              <a:spcBef>
                <a:spcPts val="0"/>
              </a:spcBef>
              <a:spcAft>
                <a:spcPts val="0"/>
              </a:spcAft>
              <a:buSzPts val="1200"/>
              <a:buAutoNum type="arabicPeriod"/>
            </a:pPr>
            <a:r>
              <a:rPr lang="it" sz="1200">
                <a:solidFill>
                  <a:schemeClr val="accent3"/>
                </a:solidFill>
              </a:rPr>
              <a:t>Layered system</a:t>
            </a:r>
            <a:r>
              <a:rPr lang="it" sz="1200"/>
              <a:t>. REST permette di avere un’architettura a strati con server dislocati, per esempio dove le API sono u</a:t>
            </a:r>
            <a:r>
              <a:rPr lang="it" sz="1200"/>
              <a:t>n server</a:t>
            </a:r>
            <a:r>
              <a:rPr lang="it" sz="1200"/>
              <a:t>, i dati sono memorizzati su un altro server e l’autenticazione è gestita da un altro server.</a:t>
            </a:r>
            <a:endParaRPr sz="1200"/>
          </a:p>
          <a:p>
            <a:pPr indent="-304800" lvl="0" marL="457200" rtl="0" algn="l">
              <a:spcBef>
                <a:spcPts val="0"/>
              </a:spcBef>
              <a:spcAft>
                <a:spcPts val="0"/>
              </a:spcAft>
              <a:buSzPts val="1200"/>
              <a:buAutoNum type="arabicPeriod"/>
            </a:pPr>
            <a:r>
              <a:rPr lang="it" sz="1200">
                <a:solidFill>
                  <a:schemeClr val="accent3"/>
                </a:solidFill>
              </a:rPr>
              <a:t>Code on demand</a:t>
            </a:r>
            <a:r>
              <a:rPr lang="it" sz="1200"/>
              <a:t> (opzionale). La maggior parte delle volte una risorsa è restituita in formato XML o JSON. Ma se necessario, si può anche restituire codice eseguibile per supportare una parte di un’applicazione.</a:t>
            </a:r>
            <a:endParaRPr sz="1200"/>
          </a:p>
          <a:p>
            <a:pPr indent="0" lvl="0" marL="457200" rtl="0" algn="l">
              <a:lnSpc>
                <a:spcPct val="115000"/>
              </a:lnSpc>
              <a:spcBef>
                <a:spcPts val="0"/>
              </a:spcBef>
              <a:spcAft>
                <a:spcPts val="0"/>
              </a:spcAft>
              <a:buNone/>
            </a:pPr>
            <a:r>
              <a:t/>
            </a:r>
            <a:endParaRPr sz="1200"/>
          </a:p>
        </p:txBody>
      </p:sp>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L’autenticazione è il primo processo che eseguiamo (dopo il rate-limit che è applicato indipendentemente se gli utenti sono autenticati o meno).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È importante osservare che l’autenticazione non dovrebbe provocare il rifiuto di una request, anche se l’autenticazione fallisce, perché è l’access control che decide se una request richiede che l’utente sia autenticato o meno (ad esempio potrebbero esserci delle azioni che è possibile compiere anche se non si è autenticati). Invece, il processo di autenticazione si occupa di popolare la request con attributi che indicano se l’utente si è autenticato correttamente.</a:t>
            </a:r>
            <a:endParaRPr sz="1200"/>
          </a:p>
        </p:txBody>
      </p:sp>
      <p:sp>
        <p:nvSpPr>
          <p:cNvPr id="377" name="Google Shape;377;p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Authentication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Il primo modo per autenticarsi è quello di usare username e password. I passaggi </a:t>
            </a:r>
            <a:r>
              <a:rPr lang="it" sz="1200"/>
              <a:t>per questo tipo di autenticazione sono:</a:t>
            </a:r>
            <a:endParaRPr sz="1200"/>
          </a:p>
          <a:p>
            <a:pPr indent="-304800" lvl="0" marL="457200" rtl="0" algn="l">
              <a:spcBef>
                <a:spcPts val="0"/>
              </a:spcBef>
              <a:spcAft>
                <a:spcPts val="0"/>
              </a:spcAft>
              <a:buSzPts val="1200"/>
              <a:buChar char="●"/>
            </a:pPr>
            <a:r>
              <a:rPr lang="it" sz="1200"/>
              <a:t>Aggiunta delle dipendenze di librerie per la memorizzazione sicura delle password.</a:t>
            </a:r>
            <a:endParaRPr sz="1000">
              <a:solidFill>
                <a:schemeClr val="accent3"/>
              </a:solidFill>
              <a:latin typeface="Courier New"/>
              <a:ea typeface="Courier New"/>
              <a:cs typeface="Courier New"/>
              <a:sym typeface="Courier New"/>
            </a:endParaRPr>
          </a:p>
          <a:p>
            <a:pPr indent="-304800" lvl="0" marL="457200" rtl="0" algn="l">
              <a:spcBef>
                <a:spcPts val="0"/>
              </a:spcBef>
              <a:spcAft>
                <a:spcPts val="0"/>
              </a:spcAft>
              <a:buSzPts val="1200"/>
              <a:buChar char="●"/>
            </a:pPr>
            <a:r>
              <a:rPr lang="it" sz="1200"/>
              <a:t>Creazione di un database delle password dove si memorizzano gli </a:t>
            </a:r>
            <a:r>
              <a:rPr lang="it" sz="1200">
                <a:solidFill>
                  <a:schemeClr val="accent3"/>
                </a:solidFill>
              </a:rPr>
              <a:t>hash delle password</a:t>
            </a:r>
            <a:r>
              <a:rPr lang="it" sz="1200"/>
              <a:t>!</a:t>
            </a:r>
            <a:endParaRPr sz="1200"/>
          </a:p>
          <a:p>
            <a:pPr indent="-304800" lvl="0" marL="457200" rtl="0" algn="l">
              <a:spcBef>
                <a:spcPts val="0"/>
              </a:spcBef>
              <a:spcAft>
                <a:spcPts val="0"/>
              </a:spcAft>
              <a:buSzPts val="1200"/>
              <a:buChar char="●"/>
            </a:pPr>
            <a:r>
              <a:rPr lang="it" sz="1200"/>
              <a:t>Registrazione degli utenti cifrando la password.</a:t>
            </a:r>
            <a:endParaRPr sz="1200"/>
          </a:p>
          <a:p>
            <a:pPr indent="-304800" lvl="0" marL="457200" rtl="0" algn="l">
              <a:spcBef>
                <a:spcPts val="0"/>
              </a:spcBef>
              <a:spcAft>
                <a:spcPts val="0"/>
              </a:spcAft>
              <a:buSzPts val="1200"/>
              <a:buChar char="●"/>
            </a:pPr>
            <a:r>
              <a:rPr lang="it" sz="1200"/>
              <a:t>Autenticazione degli utenti confrontando gli hash delle password.</a:t>
            </a:r>
            <a:endParaRPr sz="1200"/>
          </a:p>
          <a:p>
            <a:pPr indent="-304800" lvl="0" marL="457200" rtl="0" algn="l">
              <a:spcBef>
                <a:spcPts val="0"/>
              </a:spcBef>
              <a:spcAft>
                <a:spcPts val="0"/>
              </a:spcAft>
              <a:buSzPts val="1200"/>
              <a:buChar char="●"/>
            </a:pPr>
            <a:r>
              <a:rPr lang="it" sz="1200"/>
              <a:t>L’hash deve essere calcolato con algoritmi che appositamente rallentano il processo di calcolo dell’hash, come ad esempio BCrypt o SCrypt, questo permette che sia impossibile per un attaccante effettuare un attacco a forza bruta.</a:t>
            </a:r>
            <a:endParaRPr sz="1200"/>
          </a:p>
        </p:txBody>
      </p:sp>
      <p:sp>
        <p:nvSpPr>
          <p:cNvPr id="383" name="Google Shape;383;p6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Username e password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idx="4294967295" type="body"/>
          </p:nvPr>
        </p:nvSpPr>
        <p:spPr>
          <a:xfrm>
            <a:off x="460950" y="829950"/>
            <a:ext cx="8222100" cy="422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Spring offre un modo semplice per gestire l’autenticazione con username e password attraverso Spring Security.</a:t>
            </a:r>
            <a:endParaRPr sz="1200"/>
          </a:p>
          <a:p>
            <a:pPr indent="0" lvl="0" marL="0" rtl="0" algn="l">
              <a:lnSpc>
                <a:spcPct val="115000"/>
              </a:lnSpc>
              <a:spcBef>
                <a:spcPts val="0"/>
              </a:spcBef>
              <a:spcAft>
                <a:spcPts val="0"/>
              </a:spcAft>
              <a:buNone/>
            </a:pPr>
            <a:r>
              <a:rPr lang="it" sz="1200"/>
              <a:t>Per abilitare la sicurezza è sufficiente aggiungere la dipendenza nel file pom.xml:</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&lt;dependency&gt;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&lt;groupId&gt;org.springframework.boot&lt;/groupId&gt;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&lt;artifactId&gt;spring-boot-starter-security&lt;/artifactId&gt;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&lt;/dependency&gt;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00000"/>
              </a:lnSpc>
              <a:spcBef>
                <a:spcPts val="0"/>
              </a:spcBef>
              <a:spcAft>
                <a:spcPts val="0"/>
              </a:spcAft>
              <a:buNone/>
            </a:pPr>
            <a:r>
              <a:rPr lang="it" sz="1200"/>
              <a:t>Vogliamo creare un’api con tre endpoint:</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/api/v1/register</a:t>
            </a:r>
            <a:r>
              <a:rPr lang="it" sz="1200"/>
              <a:t>, che permette di registrarsi con username e password.</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/api/v1/users</a:t>
            </a:r>
            <a:r>
              <a:rPr lang="it" sz="1200"/>
              <a:t>, che permette di vedere tutti gli utenti registrati.</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/api/v1/users/{username}</a:t>
            </a:r>
            <a:r>
              <a:rPr lang="it" sz="1200"/>
              <a:t>, che permette di vedere i dati dell’utente con un dato username.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it" sz="1200"/>
              <a:t>Abbiamo un solo utente admin (per semplicità lo gestiremo in memoria) e tanti utenti normali (registrati tramite l’endpoint </a:t>
            </a:r>
            <a:r>
              <a:rPr lang="it" sz="1200">
                <a:latin typeface="Courier New"/>
                <a:ea typeface="Courier New"/>
                <a:cs typeface="Courier New"/>
                <a:sym typeface="Courier New"/>
              </a:rPr>
              <a:t>/api/v1/register</a:t>
            </a:r>
            <a:r>
              <a:rPr lang="it"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it" sz="1200"/>
              <a:t>I diversi endpoint richiedono diverse autorizzazioni (nell’esempio useremo un </a:t>
            </a:r>
            <a:r>
              <a:rPr lang="it" sz="1200" u="sng">
                <a:solidFill>
                  <a:schemeClr val="hlink"/>
                </a:solidFill>
                <a:hlinkClick action="ppaction://hlinksldjump" r:id="rId3"/>
              </a:rPr>
              <a:t>meccanismo basato su ruoli</a:t>
            </a:r>
            <a:r>
              <a:rPr lang="it" sz="1200"/>
              <a:t>):</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/api/v1/register</a:t>
            </a:r>
            <a:r>
              <a:rPr lang="it" sz="1200"/>
              <a:t>, chiunque può registrarsi.</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/api/v1/users</a:t>
            </a:r>
            <a:r>
              <a:rPr lang="it" sz="1200"/>
              <a:t>, la lista degli utenti è visibile solo all’admin.</a:t>
            </a:r>
            <a:endParaRPr sz="1200"/>
          </a:p>
          <a:p>
            <a:pPr indent="-304800" lvl="0" marL="457200" rtl="0" algn="l">
              <a:lnSpc>
                <a:spcPct val="100000"/>
              </a:lnSpc>
              <a:spcBef>
                <a:spcPts val="0"/>
              </a:spcBef>
              <a:spcAft>
                <a:spcPts val="0"/>
              </a:spcAft>
              <a:buSzPts val="1200"/>
              <a:buChar char="●"/>
            </a:pPr>
            <a:r>
              <a:rPr lang="it" sz="1200">
                <a:latin typeface="Courier New"/>
                <a:ea typeface="Courier New"/>
                <a:cs typeface="Courier New"/>
                <a:sym typeface="Courier New"/>
              </a:rPr>
              <a:t>/api/v1/users/{username}</a:t>
            </a:r>
            <a:r>
              <a:rPr lang="it" sz="1200"/>
              <a:t>, i dati dell’utente sono visibili all’admin e all’utente stesso.</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it" sz="1200"/>
              <a:t>Scarica il codice da </a:t>
            </a:r>
            <a:r>
              <a:rPr lang="it" sz="1200" u="sng">
                <a:solidFill>
                  <a:schemeClr val="hlink"/>
                </a:solidFill>
                <a:hlinkClick r:id="rId4"/>
              </a:rPr>
              <a:t>github</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389" name="Google Shape;389;p6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Authentication</a:t>
            </a:r>
            <a:r>
              <a:rPr lang="it"/>
              <a:t> con Spring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UserAccount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@Column(unique = true)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UserAccount(String username, String password)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.username =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.password =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UserAccount()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getUsername()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getPassword()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UserRepository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CrudRepository&lt;UserAccount, Long&gt;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UserAccount findByUsername(String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395" name="Google Shape;395;p6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utenti nel database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900">
                <a:solidFill>
                  <a:schemeClr val="dk1"/>
                </a:solidFill>
                <a:latin typeface="Courier New"/>
                <a:ea typeface="Courier New"/>
                <a:cs typeface="Courier New"/>
                <a:sym typeface="Courier New"/>
              </a:rPr>
              <a:t>@Service</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UserDetailsServiceImpl </a:t>
            </a:r>
            <a:r>
              <a:rPr lang="it" sz="900">
                <a:solidFill>
                  <a:schemeClr val="accent5"/>
                </a:solidFill>
                <a:latin typeface="Courier New"/>
                <a:ea typeface="Courier New"/>
                <a:cs typeface="Courier New"/>
                <a:sym typeface="Courier New"/>
              </a:rPr>
              <a:t>implements</a:t>
            </a:r>
            <a:r>
              <a:rPr lang="it" sz="900">
                <a:latin typeface="Courier New"/>
                <a:ea typeface="Courier New"/>
                <a:cs typeface="Courier New"/>
                <a:sym typeface="Courier New"/>
              </a:rPr>
              <a:t> UserDetailsService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final </a:t>
            </a:r>
            <a:r>
              <a:rPr lang="it" sz="900">
                <a:latin typeface="Courier New"/>
                <a:ea typeface="Courier New"/>
                <a:cs typeface="Courier New"/>
                <a:sym typeface="Courier New"/>
              </a:rPr>
              <a:t>UserRepository userRepository;</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UserDetailsServiceImpl(UserRepository userRepository) {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.userRepository = userRepository;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UserDetails loadUserByUsername(String username) </a:t>
            </a:r>
            <a:r>
              <a:rPr lang="it" sz="900">
                <a:solidFill>
                  <a:schemeClr val="accent5"/>
                </a:solidFill>
                <a:latin typeface="Courier New"/>
                <a:ea typeface="Courier New"/>
                <a:cs typeface="Courier New"/>
                <a:sym typeface="Courier New"/>
              </a:rPr>
              <a:t>throws</a:t>
            </a:r>
            <a:r>
              <a:rPr lang="it" sz="900">
                <a:latin typeface="Courier New"/>
                <a:ea typeface="Courier New"/>
                <a:cs typeface="Courier New"/>
                <a:sym typeface="Courier New"/>
              </a:rPr>
              <a:t> UsernameNotFoundException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3"/>
                </a:solidFill>
                <a:latin typeface="Courier New"/>
                <a:ea typeface="Courier New"/>
                <a:cs typeface="Courier New"/>
                <a:sym typeface="Courier New"/>
              </a:rPr>
              <a:t>// Admin is hard-coded here (this is not the right approach!)</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if</a:t>
            </a:r>
            <a:r>
              <a:rPr lang="it" sz="900">
                <a:latin typeface="Courier New"/>
                <a:ea typeface="Courier New"/>
                <a:cs typeface="Courier New"/>
                <a:sym typeface="Courier New"/>
              </a:rPr>
              <a:t>(</a:t>
            </a:r>
            <a:r>
              <a:rPr lang="it" sz="900">
                <a:solidFill>
                  <a:schemeClr val="accent2"/>
                </a:solidFill>
                <a:latin typeface="Courier New"/>
                <a:ea typeface="Courier New"/>
                <a:cs typeface="Courier New"/>
                <a:sym typeface="Courier New"/>
              </a:rPr>
              <a:t>"admin"</a:t>
            </a:r>
            <a:r>
              <a:rPr lang="it" sz="900">
                <a:latin typeface="Courier New"/>
                <a:ea typeface="Courier New"/>
                <a:cs typeface="Courier New"/>
                <a:sym typeface="Courier New"/>
              </a:rPr>
              <a:t>.equals(username)){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String encodedPassword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BCryptPasswordEncoder(12).encode(</a:t>
            </a:r>
            <a:r>
              <a:rPr lang="it" sz="900">
                <a:solidFill>
                  <a:schemeClr val="accent2"/>
                </a:solidFill>
                <a:latin typeface="Courier New"/>
                <a:ea typeface="Courier New"/>
                <a:cs typeface="Courier New"/>
                <a:sym typeface="Courier New"/>
              </a:rPr>
              <a:t>"strongPassword"</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User(username, encodedPassword, List.of(</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SimpleGrantedAuthority(</a:t>
            </a:r>
            <a:r>
              <a:rPr lang="it" sz="900">
                <a:solidFill>
                  <a:schemeClr val="accent2"/>
                </a:solidFill>
                <a:latin typeface="Courier New"/>
                <a:ea typeface="Courier New"/>
                <a:cs typeface="Courier New"/>
                <a:sym typeface="Courier New"/>
              </a:rPr>
              <a:t>"ROLE_ADMIN"</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UserAccount userAccount = userRepository.findByUsername(username);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if</a:t>
            </a:r>
            <a:r>
              <a:rPr lang="it" sz="900">
                <a:latin typeface="Courier New"/>
                <a:ea typeface="Courier New"/>
                <a:cs typeface="Courier New"/>
                <a:sym typeface="Courier New"/>
              </a:rPr>
              <a:t>(userAccount != </a:t>
            </a:r>
            <a:r>
              <a:rPr lang="it" sz="900">
                <a:solidFill>
                  <a:schemeClr val="accent5"/>
                </a:solidFill>
                <a:latin typeface="Courier New"/>
                <a:ea typeface="Courier New"/>
                <a:cs typeface="Courier New"/>
                <a:sym typeface="Courier New"/>
              </a:rPr>
              <a:t>null</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            return new</a:t>
            </a:r>
            <a:r>
              <a:rPr lang="it" sz="900">
                <a:latin typeface="Courier New"/>
                <a:ea typeface="Courier New"/>
                <a:cs typeface="Courier New"/>
                <a:sym typeface="Courier New"/>
              </a:rPr>
              <a:t> User(username, userAccount.getPassword(), List.of(</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SimpleGrantedAuthority(</a:t>
            </a:r>
            <a:r>
              <a:rPr lang="it" sz="900">
                <a:solidFill>
                  <a:schemeClr val="accent2"/>
                </a:solidFill>
                <a:latin typeface="Courier New"/>
                <a:ea typeface="Courier New"/>
                <a:cs typeface="Courier New"/>
                <a:sym typeface="Courier New"/>
              </a:rPr>
              <a:t>"ROLE_USER"</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throw new</a:t>
            </a:r>
            <a:r>
              <a:rPr lang="it" sz="900">
                <a:latin typeface="Courier New"/>
                <a:ea typeface="Courier New"/>
                <a:cs typeface="Courier New"/>
                <a:sym typeface="Courier New"/>
              </a:rPr>
              <a:t> UsernameNotFoundException(</a:t>
            </a:r>
            <a:r>
              <a:rPr lang="it" sz="900">
                <a:solidFill>
                  <a:schemeClr val="accent2"/>
                </a:solidFill>
                <a:latin typeface="Courier New"/>
                <a:ea typeface="Courier New"/>
                <a:cs typeface="Courier New"/>
                <a:sym typeface="Courier New"/>
              </a:rPr>
              <a:t>"User not found"</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dk1"/>
                </a:solidFill>
                <a:latin typeface="Courier New"/>
                <a:ea typeface="Courier New"/>
                <a:cs typeface="Courier New"/>
                <a:sym typeface="Courier New"/>
              </a:rPr>
              <a:t>@Configuration</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dk1"/>
                </a:solidFill>
                <a:latin typeface="Courier New"/>
                <a:ea typeface="Courier New"/>
                <a:cs typeface="Courier New"/>
                <a:sym typeface="Courier New"/>
              </a:rPr>
              <a:t>@EnableWebSecurity</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dk1"/>
                </a:solidFill>
                <a:latin typeface="Courier New"/>
                <a:ea typeface="Courier New"/>
                <a:cs typeface="Courier New"/>
                <a:sym typeface="Courier New"/>
              </a:rPr>
              <a:t>@EnableMethodSecurity</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SecurityConfiguration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@Bean</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PasswordEncoder passwordEncoder() { </a:t>
            </a:r>
            <a:r>
              <a:rPr lang="it" sz="900">
                <a:solidFill>
                  <a:schemeClr val="accent5"/>
                </a:solidFill>
                <a:latin typeface="Courier New"/>
                <a:ea typeface="Courier New"/>
                <a:cs typeface="Courier New"/>
                <a:sym typeface="Courier New"/>
              </a:rPr>
              <a:t>return new</a:t>
            </a:r>
            <a:r>
              <a:rPr lang="it" sz="900">
                <a:latin typeface="Courier New"/>
                <a:ea typeface="Courier New"/>
                <a:cs typeface="Courier New"/>
                <a:sym typeface="Courier New"/>
              </a:rPr>
              <a:t> BCryptPasswordEncoder(12);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@Bean</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SecurityFilterChain filterChain(HttpSecurity http) </a:t>
            </a:r>
            <a:r>
              <a:rPr lang="it" sz="900">
                <a:solidFill>
                  <a:schemeClr val="accent5"/>
                </a:solidFill>
                <a:latin typeface="Courier New"/>
                <a:ea typeface="Courier New"/>
                <a:cs typeface="Courier New"/>
                <a:sym typeface="Courier New"/>
              </a:rPr>
              <a:t>throws</a:t>
            </a:r>
            <a:r>
              <a:rPr lang="it" sz="900">
                <a:latin typeface="Courier New"/>
                <a:ea typeface="Courier New"/>
                <a:cs typeface="Courier New"/>
                <a:sym typeface="Courier New"/>
              </a:rPr>
              <a:t> Exception {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3"/>
                </a:solidFill>
                <a:latin typeface="Courier New"/>
                <a:ea typeface="Courier New"/>
                <a:cs typeface="Courier New"/>
                <a:sym typeface="Courier New"/>
              </a:rPr>
              <a:t>        // Permit all request to the endpoint /api/v1/register</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http.authorizeHttpRequests().requestMatchers(</a:t>
            </a:r>
            <a:r>
              <a:rPr lang="it" sz="900">
                <a:solidFill>
                  <a:schemeClr val="accent2"/>
                </a:solidFill>
                <a:latin typeface="Courier New"/>
                <a:ea typeface="Courier New"/>
                <a:cs typeface="Courier New"/>
                <a:sym typeface="Courier New"/>
              </a:rPr>
              <a:t>"/api/v1/register"</a:t>
            </a:r>
            <a:r>
              <a:rPr lang="it" sz="900">
                <a:latin typeface="Courier New"/>
                <a:ea typeface="Courier New"/>
                <a:cs typeface="Courier New"/>
                <a:sym typeface="Courier New"/>
              </a:rPr>
              <a:t>).permitAll().and().</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authorizeHttpRequests().anyRequest().authenticated().and().httpBasic().and().csrf().disable().build();</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p:txBody>
      </p:sp>
      <p:sp>
        <p:nvSpPr>
          <p:cNvPr id="401" name="Google Shape;401;p6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della configurazione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idx="4294967295" type="body"/>
          </p:nvPr>
        </p:nvSpPr>
        <p:spPr>
          <a:xfrm>
            <a:off x="0" y="650725"/>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@RestController</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@RequestMapping(path=</a:t>
            </a:r>
            <a:r>
              <a:rPr lang="it" sz="800">
                <a:solidFill>
                  <a:schemeClr val="accent2"/>
                </a:solidFill>
                <a:latin typeface="Courier New"/>
                <a:ea typeface="Courier New"/>
                <a:cs typeface="Courier New"/>
                <a:sym typeface="Courier New"/>
              </a:rPr>
              <a:t>"/api/v1"</a:t>
            </a:r>
            <a:r>
              <a:rPr lang="it" sz="800">
                <a:solidFill>
                  <a:schemeClr val="dk1"/>
                </a:solidFill>
                <a:latin typeface="Courier New"/>
                <a:ea typeface="Courier New"/>
                <a:cs typeface="Courier New"/>
                <a:sym typeface="Courier New"/>
              </a:rPr>
              <a:t>, produces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@CrossOrigin(origins = </a:t>
            </a:r>
            <a:r>
              <a:rPr lang="it" sz="800">
                <a:solidFill>
                  <a:schemeClr val="accent2"/>
                </a:solidFill>
                <a:latin typeface="Courier New"/>
                <a:ea typeface="Courier New"/>
                <a:cs typeface="Courier New"/>
                <a:sym typeface="Courier New"/>
              </a:rPr>
              <a:t>"http://localhost:8080"</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UserController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UserRepository userRepository;</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PasswordEncoder passwordEncoder;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UserController(UserRepository userRepository, PasswordEncoder passwordEncoder)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.userRepository = userRepository;</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.passwordEncoder = passwordEncoder;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@PostMapping(path=</a:t>
            </a:r>
            <a:r>
              <a:rPr lang="it" sz="800">
                <a:solidFill>
                  <a:schemeClr val="accent2"/>
                </a:solidFill>
                <a:latin typeface="Courier New"/>
                <a:ea typeface="Courier New"/>
                <a:cs typeface="Courier New"/>
                <a:sym typeface="Courier New"/>
              </a:rPr>
              <a:t>"/register"</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No authorization here</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ResponseEntity&lt;String&gt; register(</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username, </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"password"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password)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a:t>
            </a:r>
            <a:r>
              <a:rPr lang="it" sz="800">
                <a:solidFill>
                  <a:schemeClr val="accent2"/>
                </a:solidFill>
                <a:latin typeface="Courier New"/>
                <a:ea typeface="Courier New"/>
                <a:cs typeface="Courier New"/>
                <a:sym typeface="Courier New"/>
              </a:rPr>
              <a:t>"admin"</a:t>
            </a:r>
            <a:r>
              <a:rPr lang="it" sz="800">
                <a:latin typeface="Courier New"/>
                <a:ea typeface="Courier New"/>
                <a:cs typeface="Courier New"/>
                <a:sym typeface="Courier New"/>
              </a:rPr>
              <a:t>.equals(username) || userRepository.findByUsername(username)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2"/>
                </a:solidFill>
                <a:latin typeface="Courier New"/>
                <a:ea typeface="Courier New"/>
                <a:cs typeface="Courier New"/>
                <a:sym typeface="Courier New"/>
              </a:rPr>
              <a:t>"existing username"</a:t>
            </a:r>
            <a:r>
              <a:rPr lang="it" sz="800">
                <a:latin typeface="Courier New"/>
                <a:ea typeface="Courier New"/>
                <a:cs typeface="Courier New"/>
                <a:sym typeface="Courier New"/>
              </a:rPr>
              <a:t>, HttpStatus.CONFLICT);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UserAccount userAccount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UserAccount(username, passwordEncoder.encode(password));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userRepository.save(userAccount);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2"/>
                </a:solidFill>
                <a:latin typeface="Courier New"/>
                <a:ea typeface="Courier New"/>
                <a:cs typeface="Courier New"/>
                <a:sym typeface="Courier New"/>
              </a:rPr>
              <a:t>"registered"</a:t>
            </a:r>
            <a:r>
              <a:rPr lang="it" sz="800">
                <a:latin typeface="Courier New"/>
                <a:ea typeface="Courier New"/>
                <a:cs typeface="Courier New"/>
                <a:sym typeface="Courier New"/>
              </a:rPr>
              <a:t>, HttpStatus.OK);</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"/users/{username}"</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3"/>
                </a:solidFill>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Only the user and the admin can see user details</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"#username.equals(authentication.principal.getUsername()) or hasRole('ADMIN')"</a:t>
            </a:r>
            <a:r>
              <a:rPr lang="it" sz="800">
                <a:solidFill>
                  <a:schemeClr val="dk1"/>
                </a:solidFill>
                <a:latin typeface="Courier New"/>
                <a:ea typeface="Courier New"/>
                <a:cs typeface="Courier New"/>
                <a:sym typeface="Courier New"/>
              </a:rPr>
              <a:t>)</a:t>
            </a:r>
            <a:endParaRPr sz="8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String getUser(</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username)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UserAccount user = userRepository.findByUsername(username);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JSONObject jsonObject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jsonObject.put(</a:t>
            </a:r>
            <a:r>
              <a:rPr lang="it" sz="800">
                <a:solidFill>
                  <a:schemeClr val="accent2"/>
                </a:solidFill>
                <a:latin typeface="Courier New"/>
                <a:ea typeface="Courier New"/>
                <a:cs typeface="Courier New"/>
                <a:sym typeface="Courier New"/>
              </a:rPr>
              <a:t>"username"</a:t>
            </a:r>
            <a:r>
              <a:rPr lang="it" sz="800">
                <a:latin typeface="Courier New"/>
                <a:ea typeface="Courier New"/>
                <a:cs typeface="Courier New"/>
                <a:sym typeface="Courier New"/>
              </a:rPr>
              <a:t>, user.getUsername());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jsonObject.toString();</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"hasRole('ADMIN')"</a:t>
            </a:r>
            <a:r>
              <a:rPr lang="it" sz="800">
                <a:solidFill>
                  <a:schemeClr val="dk1"/>
                </a:solidFill>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Only admin can see all the users</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Iterable&lt;UserAccount&gt; users() {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userRepository.findAll();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p:txBody>
      </p:sp>
      <p:sp>
        <p:nvSpPr>
          <p:cNvPr id="407" name="Google Shape;407;p6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 controller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@ControllerAdvice</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GlobalExceptionHandler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@ExceptionHandler(value={AccessDeniedException.</a:t>
            </a:r>
            <a:r>
              <a:rPr lang="it" sz="800">
                <a:solidFill>
                  <a:schemeClr val="accent5"/>
                </a:solidFill>
                <a:latin typeface="Courier New"/>
                <a:ea typeface="Courier New"/>
                <a:cs typeface="Courier New"/>
                <a:sym typeface="Courier New"/>
              </a:rPr>
              <a:t>class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dk1"/>
                </a:solidFill>
                <a:latin typeface="Courier New"/>
                <a:ea typeface="Courier New"/>
                <a:cs typeface="Courier New"/>
                <a:sym typeface="Courier New"/>
              </a:rPr>
              <a:t> </a:t>
            </a:r>
            <a:r>
              <a:rPr lang="it" sz="800">
                <a:latin typeface="Courier New"/>
                <a:ea typeface="Courier New"/>
                <a:cs typeface="Courier New"/>
                <a:sym typeface="Courier New"/>
              </a:rPr>
              <a:t>ResponseEntity&lt;String&gt; handleDeniedAccessException(AccessDeniedException 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JSONObject(Map.of(</a:t>
            </a:r>
            <a:r>
              <a:rPr lang="it" sz="800">
                <a:solidFill>
                  <a:schemeClr val="accent2"/>
                </a:solidFill>
                <a:latin typeface="Courier New"/>
                <a:ea typeface="Courier New"/>
                <a:cs typeface="Courier New"/>
                <a:sym typeface="Courier New"/>
              </a:rPr>
              <a:t>"error"</a:t>
            </a:r>
            <a:r>
              <a:rPr lang="it" sz="800">
                <a:latin typeface="Courier New"/>
                <a:ea typeface="Courier New"/>
                <a:cs typeface="Courier New"/>
                <a:sym typeface="Courier New"/>
              </a:rPr>
              <a:t>, e.getMessage())).toString(), HttpStatus.UNAUTHORIZED);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@ExceptionHandler(value={Exception.</a:t>
            </a:r>
            <a:r>
              <a:rPr lang="it" sz="800">
                <a:solidFill>
                  <a:schemeClr val="accent5"/>
                </a:solidFill>
                <a:latin typeface="Courier New"/>
                <a:ea typeface="Courier New"/>
                <a:cs typeface="Courier New"/>
                <a:sym typeface="Courier New"/>
              </a:rPr>
              <a:t>class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dk1"/>
                </a:solidFill>
                <a:latin typeface="Courier New"/>
                <a:ea typeface="Courier New"/>
                <a:cs typeface="Courier New"/>
                <a:sym typeface="Courier New"/>
              </a:rPr>
              <a:t> </a:t>
            </a:r>
            <a:r>
              <a:rPr lang="it" sz="800">
                <a:latin typeface="Courier New"/>
                <a:ea typeface="Courier New"/>
                <a:cs typeface="Courier New"/>
                <a:sym typeface="Courier New"/>
              </a:rPr>
              <a:t>ResponseEntity&lt;String&gt; handleException(Exception 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JSONObject(Map.of(</a:t>
            </a:r>
            <a:r>
              <a:rPr lang="it" sz="800">
                <a:solidFill>
                  <a:schemeClr val="accent2"/>
                </a:solidFill>
                <a:latin typeface="Courier New"/>
                <a:ea typeface="Courier New"/>
                <a:cs typeface="Courier New"/>
                <a:sym typeface="Courier New"/>
              </a:rPr>
              <a:t>"error"</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"error while processing the request"</a:t>
            </a:r>
            <a:r>
              <a:rPr lang="it" sz="800">
                <a:latin typeface="Courier New"/>
                <a:ea typeface="Courier New"/>
                <a:cs typeface="Courier New"/>
                <a:sym typeface="Courier New"/>
              </a:rPr>
              <a:t>)).toString(), HttpStatus.BAD_REQUEST);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@SpringBootApplication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MyApplication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static void</a:t>
            </a:r>
            <a:r>
              <a:rPr lang="it" sz="800">
                <a:latin typeface="Courier New"/>
                <a:ea typeface="Courier New"/>
                <a:cs typeface="Courier New"/>
                <a:sym typeface="Courier New"/>
              </a:rPr>
              <a:t> main(String[] args) { SpringApplication.run(MyApplication.</a:t>
            </a:r>
            <a:r>
              <a:rPr lang="it" sz="800">
                <a:solidFill>
                  <a:schemeClr val="accent5"/>
                </a:solidFill>
                <a:latin typeface="Courier New"/>
                <a:ea typeface="Courier New"/>
                <a:cs typeface="Courier New"/>
                <a:sym typeface="Courier New"/>
              </a:rPr>
              <a:t>class</a:t>
            </a:r>
            <a:r>
              <a:rPr lang="it" sz="800">
                <a:latin typeface="Courier New"/>
                <a:ea typeface="Courier New"/>
                <a:cs typeface="Courier New"/>
                <a:sym typeface="Courier New"/>
              </a:rPr>
              <a:t>, args);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p:txBody>
      </p:sp>
      <p:sp>
        <p:nvSpPr>
          <p:cNvPr id="413" name="Google Shape;413;p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eccezioni e main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Registrazione con Postman</a:t>
            </a:r>
            <a:endParaRPr/>
          </a:p>
        </p:txBody>
      </p:sp>
      <p:pic>
        <p:nvPicPr>
          <p:cNvPr id="419" name="Google Shape;419;p69"/>
          <p:cNvPicPr preferRelativeResize="0"/>
          <p:nvPr/>
        </p:nvPicPr>
        <p:blipFill>
          <a:blip r:embed="rId3">
            <a:alphaModFix/>
          </a:blip>
          <a:stretch>
            <a:fillRect/>
          </a:stretch>
        </p:blipFill>
        <p:spPr>
          <a:xfrm>
            <a:off x="152400" y="771450"/>
            <a:ext cx="8839200" cy="32243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Tentativo di accesso a /api/v1/users</a:t>
            </a:r>
            <a:r>
              <a:rPr lang="it"/>
              <a:t> con utente semplice</a:t>
            </a:r>
            <a:endParaRPr/>
          </a:p>
        </p:txBody>
      </p:sp>
      <p:pic>
        <p:nvPicPr>
          <p:cNvPr id="425" name="Google Shape;425;p70"/>
          <p:cNvPicPr preferRelativeResize="0"/>
          <p:nvPr/>
        </p:nvPicPr>
        <p:blipFill rotWithShape="1">
          <a:blip r:embed="rId3">
            <a:alphaModFix/>
          </a:blip>
          <a:srcRect b="0" l="0" r="0" t="0"/>
          <a:stretch/>
        </p:blipFill>
        <p:spPr>
          <a:xfrm>
            <a:off x="152400" y="771450"/>
            <a:ext cx="8839200" cy="32243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Tentativo di accesso a /api/v1/users con utente admin</a:t>
            </a:r>
            <a:endParaRPr/>
          </a:p>
        </p:txBody>
      </p:sp>
      <p:pic>
        <p:nvPicPr>
          <p:cNvPr id="431" name="Google Shape;431;p71"/>
          <p:cNvPicPr preferRelativeResize="0"/>
          <p:nvPr/>
        </p:nvPicPr>
        <p:blipFill>
          <a:blip r:embed="rId3">
            <a:alphaModFix/>
          </a:blip>
          <a:stretch>
            <a:fillRect/>
          </a:stretch>
        </p:blipFill>
        <p:spPr>
          <a:xfrm>
            <a:off x="152400" y="771450"/>
            <a:ext cx="8839200" cy="4169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body"/>
          </p:nvPr>
        </p:nvSpPr>
        <p:spPr>
          <a:xfrm>
            <a:off x="0" y="610000"/>
            <a:ext cx="9144000" cy="44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L’HATEOAS (acronimo di </a:t>
            </a:r>
            <a:r>
              <a:rPr lang="it" sz="1200">
                <a:solidFill>
                  <a:schemeClr val="accent3"/>
                </a:solidFill>
              </a:rPr>
              <a:t>H</a:t>
            </a:r>
            <a:r>
              <a:rPr lang="it" sz="1200"/>
              <a:t>ypermedia </a:t>
            </a:r>
            <a:r>
              <a:rPr lang="it" sz="1200">
                <a:solidFill>
                  <a:schemeClr val="accent3"/>
                </a:solidFill>
              </a:rPr>
              <a:t>a</a:t>
            </a:r>
            <a:r>
              <a:rPr lang="it" sz="1200"/>
              <a:t>s </a:t>
            </a:r>
            <a:r>
              <a:rPr lang="it" sz="1200">
                <a:solidFill>
                  <a:schemeClr val="accent3"/>
                </a:solidFill>
              </a:rPr>
              <a:t>t</a:t>
            </a:r>
            <a:r>
              <a:rPr lang="it" sz="1200"/>
              <a:t>he </a:t>
            </a:r>
            <a:r>
              <a:rPr lang="it" sz="1200">
                <a:solidFill>
                  <a:schemeClr val="accent3"/>
                </a:solidFill>
              </a:rPr>
              <a:t>E</a:t>
            </a:r>
            <a:r>
              <a:rPr lang="it" sz="1200"/>
              <a:t>ngine </a:t>
            </a:r>
            <a:r>
              <a:rPr lang="it" sz="1200">
                <a:solidFill>
                  <a:schemeClr val="accent3"/>
                </a:solidFill>
              </a:rPr>
              <a:t>o</a:t>
            </a:r>
            <a:r>
              <a:rPr lang="it" sz="1200"/>
              <a:t>f </a:t>
            </a:r>
            <a:r>
              <a:rPr lang="it" sz="1200">
                <a:solidFill>
                  <a:schemeClr val="accent3"/>
                </a:solidFill>
              </a:rPr>
              <a:t>A</a:t>
            </a:r>
            <a:r>
              <a:rPr lang="it" sz="1200"/>
              <a:t>pplication </a:t>
            </a:r>
            <a:r>
              <a:rPr lang="it" sz="1200">
                <a:solidFill>
                  <a:schemeClr val="accent3"/>
                </a:solidFill>
              </a:rPr>
              <a:t>S</a:t>
            </a:r>
            <a:r>
              <a:rPr lang="it" sz="1200"/>
              <a:t>tate) è un vincolo dell’architettura delle applicazioni REST. L’idea alla base è di fare in modo che i client che utilizzano le API REST non siano legati all’architettura delle API.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Supponiamo che un’API REST abbia un endpoint </a:t>
            </a:r>
            <a:r>
              <a:rPr lang="it" sz="1200">
                <a:latin typeface="Courier New"/>
                <a:ea typeface="Courier New"/>
                <a:cs typeface="Courier New"/>
                <a:sym typeface="Courier New"/>
              </a:rPr>
              <a:t>https://api.unical.it/departments/demacs</a:t>
            </a:r>
            <a:r>
              <a:rPr lang="it" sz="1200"/>
              <a:t> che restituisce come output di una richiesta GET questo JSON:</a:t>
            </a:r>
            <a:endParaRPr sz="1200"/>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"departmentName"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"demacs"</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"location"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"Cubo 30B"</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"_links"</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"self"</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"href"</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"https://api.unical.it/departments/demacs"</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"teachers"</a:t>
            </a: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"href"</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t>
            </a:r>
            <a:r>
              <a:rPr lang="it" sz="800">
                <a:solidFill>
                  <a:schemeClr val="accent2"/>
                </a:solidFill>
                <a:latin typeface="Courier New"/>
                <a:ea typeface="Courier New"/>
                <a:cs typeface="Courier New"/>
                <a:sym typeface="Courier New"/>
              </a:rPr>
              <a:t>https://api.unical.it/departments/demacs/teachers</a:t>
            </a:r>
            <a:r>
              <a:rPr lang="it" sz="800">
                <a:solidFill>
                  <a:schemeClr val="accent2"/>
                </a:solidFill>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"departments"</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"href"</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"https://api.unical.it/departments"</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1200"/>
              <a:t>Nell’esempio, il JSON contiene </a:t>
            </a:r>
            <a:r>
              <a:rPr lang="it" sz="1200"/>
              <a:t>un</a:t>
            </a:r>
            <a:r>
              <a:rPr lang="it" sz="1200"/>
              <a:t> link per leggere i docenti che afferiscono al dipartimento demacs, in modo che il client possa leggerli effettuando una richiesta all’endpoint </a:t>
            </a:r>
            <a:r>
              <a:rPr lang="it" sz="1200">
                <a:latin typeface="Courier New"/>
                <a:ea typeface="Courier New"/>
                <a:cs typeface="Courier New"/>
                <a:sym typeface="Courier New"/>
              </a:rPr>
              <a:t>https://api.unical.it/departments/demacs/teachers</a:t>
            </a:r>
            <a:r>
              <a:rPr lang="it" sz="1200"/>
              <a:t>.</a:t>
            </a:r>
            <a:endParaRPr sz="1200"/>
          </a:p>
          <a:p>
            <a:pPr indent="0" lvl="0" marL="0" rtl="0" algn="l">
              <a:spcBef>
                <a:spcPts val="0"/>
              </a:spcBef>
              <a:spcAft>
                <a:spcPts val="0"/>
              </a:spcAft>
              <a:buNone/>
            </a:pPr>
            <a:r>
              <a:rPr lang="it" sz="1200"/>
              <a:t>In questo modo il client non ha bisogno di conoscere la struttura delle API, in quanto è il server che restituisce dove trovare le informazioni che gli servono.</a:t>
            </a:r>
            <a:endParaRPr sz="1200"/>
          </a:p>
        </p:txBody>
      </p:sp>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REST: HATEOAS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L’approccio basato su username e password ha lo svantaggio che le credenziali vanno inviate a ogni richiesta, aumentando quindi le possibilità che vengano rubate e, in generale, rallentando le operazioni (ogni controllo della password richiede l’uso di un algoritmo come BCrypt che è progettato per essere lento).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L’autenticazione basata su token è quella più diffusa per le API, con diverse tecniche e approcci esistenti. Ogni approccio ha dei pro e dei contro ed è indicato in scenari diversi:</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Session cookie authentication</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Token-based authentication senza cookies</a:t>
            </a:r>
            <a:r>
              <a:rPr lang="it" sz="1200"/>
              <a:t> usando lo schema di autenticazione Bearer.</a:t>
            </a:r>
            <a:endParaRPr sz="1200"/>
          </a:p>
          <a:p>
            <a:pPr indent="-304800" lvl="0" marL="457200" rtl="0" algn="l">
              <a:spcBef>
                <a:spcPts val="0"/>
              </a:spcBef>
              <a:spcAft>
                <a:spcPts val="0"/>
              </a:spcAft>
              <a:buSzPts val="1200"/>
              <a:buChar char="●"/>
            </a:pPr>
            <a:r>
              <a:rPr lang="it" sz="1200"/>
              <a:t>Formati self-contained (come </a:t>
            </a:r>
            <a:r>
              <a:rPr lang="it" sz="1200" u="sng">
                <a:solidFill>
                  <a:schemeClr val="hlink"/>
                </a:solidFill>
                <a:hlinkClick action="ppaction://hlinksldjump" r:id="rId5"/>
              </a:rPr>
              <a:t>JSON Web Tokens</a:t>
            </a:r>
            <a:r>
              <a:rPr lang="it" sz="1200"/>
              <a:t>).</a:t>
            </a:r>
            <a:endParaRPr sz="1200"/>
          </a:p>
        </p:txBody>
      </p:sp>
      <p:sp>
        <p:nvSpPr>
          <p:cNvPr id="437" name="Google Shape;437;p7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Token-based authentication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cookie authentication: architettura</a:t>
            </a:r>
            <a:endParaRPr/>
          </a:p>
        </p:txBody>
      </p:sp>
      <p:sp>
        <p:nvSpPr>
          <p:cNvPr id="443" name="Google Shape;443;p73"/>
          <p:cNvSpPr/>
          <p:nvPr/>
        </p:nvSpPr>
        <p:spPr>
          <a:xfrm>
            <a:off x="1012925" y="1111575"/>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Browser</a:t>
            </a:r>
            <a:endParaRPr>
              <a:solidFill>
                <a:schemeClr val="lt2"/>
              </a:solidFill>
              <a:latin typeface="Roboto"/>
              <a:ea typeface="Roboto"/>
              <a:cs typeface="Roboto"/>
              <a:sym typeface="Roboto"/>
            </a:endParaRPr>
          </a:p>
        </p:txBody>
      </p:sp>
      <p:sp>
        <p:nvSpPr>
          <p:cNvPr id="444" name="Google Shape;444;p73"/>
          <p:cNvSpPr/>
          <p:nvPr/>
        </p:nvSpPr>
        <p:spPr>
          <a:xfrm>
            <a:off x="4796025" y="1111575"/>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Web server</a:t>
            </a:r>
            <a:endParaRPr>
              <a:solidFill>
                <a:schemeClr val="lt2"/>
              </a:solidFill>
              <a:latin typeface="Roboto"/>
              <a:ea typeface="Roboto"/>
              <a:cs typeface="Roboto"/>
              <a:sym typeface="Roboto"/>
            </a:endParaRPr>
          </a:p>
        </p:txBody>
      </p:sp>
      <p:sp>
        <p:nvSpPr>
          <p:cNvPr id="445" name="Google Shape;445;p73"/>
          <p:cNvSpPr/>
          <p:nvPr/>
        </p:nvSpPr>
        <p:spPr>
          <a:xfrm>
            <a:off x="1012925" y="2334300"/>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Browser</a:t>
            </a:r>
            <a:endParaRPr>
              <a:solidFill>
                <a:schemeClr val="lt2"/>
              </a:solidFill>
              <a:latin typeface="Roboto"/>
              <a:ea typeface="Roboto"/>
              <a:cs typeface="Roboto"/>
              <a:sym typeface="Roboto"/>
            </a:endParaRPr>
          </a:p>
        </p:txBody>
      </p:sp>
      <p:sp>
        <p:nvSpPr>
          <p:cNvPr id="446" name="Google Shape;446;p73"/>
          <p:cNvSpPr/>
          <p:nvPr/>
        </p:nvSpPr>
        <p:spPr>
          <a:xfrm>
            <a:off x="4796025" y="2334300"/>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Web server</a:t>
            </a:r>
            <a:endParaRPr>
              <a:solidFill>
                <a:schemeClr val="lt2"/>
              </a:solidFill>
              <a:latin typeface="Roboto"/>
              <a:ea typeface="Roboto"/>
              <a:cs typeface="Roboto"/>
              <a:sym typeface="Roboto"/>
            </a:endParaRPr>
          </a:p>
        </p:txBody>
      </p:sp>
      <p:cxnSp>
        <p:nvCxnSpPr>
          <p:cNvPr id="447" name="Google Shape;447;p73"/>
          <p:cNvCxnSpPr/>
          <p:nvPr/>
        </p:nvCxnSpPr>
        <p:spPr>
          <a:xfrm>
            <a:off x="2696725" y="1243125"/>
            <a:ext cx="2085000" cy="0"/>
          </a:xfrm>
          <a:prstGeom prst="straightConnector1">
            <a:avLst/>
          </a:prstGeom>
          <a:noFill/>
          <a:ln cap="flat" cmpd="sng" w="9525">
            <a:solidFill>
              <a:schemeClr val="dk1"/>
            </a:solidFill>
            <a:prstDash val="solid"/>
            <a:round/>
            <a:headEnd len="med" w="med" type="none"/>
            <a:tailEnd len="med" w="med" type="triangle"/>
          </a:ln>
        </p:spPr>
      </p:cxnSp>
      <p:cxnSp>
        <p:nvCxnSpPr>
          <p:cNvPr id="448" name="Google Shape;448;p73"/>
          <p:cNvCxnSpPr>
            <a:stCxn id="445" idx="3"/>
            <a:endCxn id="446" idx="1"/>
          </p:cNvCxnSpPr>
          <p:nvPr/>
        </p:nvCxnSpPr>
        <p:spPr>
          <a:xfrm>
            <a:off x="2690225" y="2699400"/>
            <a:ext cx="2105700" cy="0"/>
          </a:xfrm>
          <a:prstGeom prst="straightConnector1">
            <a:avLst/>
          </a:prstGeom>
          <a:noFill/>
          <a:ln cap="flat" cmpd="sng" w="9525">
            <a:solidFill>
              <a:schemeClr val="dk1"/>
            </a:solidFill>
            <a:prstDash val="solid"/>
            <a:round/>
            <a:headEnd len="med" w="med" type="none"/>
            <a:tailEnd len="med" w="med" type="triangle"/>
          </a:ln>
        </p:spPr>
      </p:cxnSp>
      <p:cxnSp>
        <p:nvCxnSpPr>
          <p:cNvPr id="449" name="Google Shape;449;p73"/>
          <p:cNvCxnSpPr/>
          <p:nvPr/>
        </p:nvCxnSpPr>
        <p:spPr>
          <a:xfrm>
            <a:off x="2711025" y="1642750"/>
            <a:ext cx="2085000" cy="0"/>
          </a:xfrm>
          <a:prstGeom prst="straightConnector1">
            <a:avLst/>
          </a:prstGeom>
          <a:noFill/>
          <a:ln cap="flat" cmpd="sng" w="9525">
            <a:solidFill>
              <a:schemeClr val="dk1"/>
            </a:solidFill>
            <a:prstDash val="solid"/>
            <a:round/>
            <a:headEnd len="med" w="med" type="triangle"/>
            <a:tailEnd len="med" w="med" type="none"/>
          </a:ln>
        </p:spPr>
      </p:cxnSp>
      <p:sp>
        <p:nvSpPr>
          <p:cNvPr id="450" name="Google Shape;450;p73"/>
          <p:cNvSpPr txBox="1"/>
          <p:nvPr/>
        </p:nvSpPr>
        <p:spPr>
          <a:xfrm>
            <a:off x="3084775" y="893400"/>
            <a:ext cx="1157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Login</a:t>
            </a:r>
            <a:endParaRPr sz="800">
              <a:solidFill>
                <a:schemeClr val="lt2"/>
              </a:solidFill>
              <a:latin typeface="Roboto"/>
              <a:ea typeface="Roboto"/>
              <a:cs typeface="Roboto"/>
              <a:sym typeface="Roboto"/>
            </a:endParaRPr>
          </a:p>
        </p:txBody>
      </p:sp>
      <p:sp>
        <p:nvSpPr>
          <p:cNvPr id="451" name="Google Shape;451;p73"/>
          <p:cNvSpPr txBox="1"/>
          <p:nvPr/>
        </p:nvSpPr>
        <p:spPr>
          <a:xfrm>
            <a:off x="3004225" y="1671275"/>
            <a:ext cx="1318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Set-Cookie: SESS_ID=...</a:t>
            </a:r>
            <a:endParaRPr sz="800">
              <a:solidFill>
                <a:schemeClr val="lt2"/>
              </a:solidFill>
              <a:latin typeface="Roboto"/>
              <a:ea typeface="Roboto"/>
              <a:cs typeface="Roboto"/>
              <a:sym typeface="Roboto"/>
            </a:endParaRPr>
          </a:p>
        </p:txBody>
      </p:sp>
      <p:sp>
        <p:nvSpPr>
          <p:cNvPr id="452" name="Google Shape;452;p73"/>
          <p:cNvSpPr txBox="1"/>
          <p:nvPr/>
        </p:nvSpPr>
        <p:spPr>
          <a:xfrm>
            <a:off x="3070213" y="2334300"/>
            <a:ext cx="1186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POST /api/v1/people</a:t>
            </a:r>
            <a:endParaRPr sz="800">
              <a:solidFill>
                <a:schemeClr val="lt2"/>
              </a:solidFill>
              <a:latin typeface="Roboto"/>
              <a:ea typeface="Roboto"/>
              <a:cs typeface="Roboto"/>
              <a:sym typeface="Roboto"/>
            </a:endParaRPr>
          </a:p>
        </p:txBody>
      </p:sp>
      <p:sp>
        <p:nvSpPr>
          <p:cNvPr id="453" name="Google Shape;453;p73"/>
          <p:cNvSpPr txBox="1"/>
          <p:nvPr/>
        </p:nvSpPr>
        <p:spPr>
          <a:xfrm>
            <a:off x="3084775" y="2699400"/>
            <a:ext cx="1157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Cookie: SESS_ID=...</a:t>
            </a:r>
            <a:endParaRPr sz="800">
              <a:solidFill>
                <a:schemeClr val="lt2"/>
              </a:solidFill>
              <a:latin typeface="Roboto"/>
              <a:ea typeface="Roboto"/>
              <a:cs typeface="Roboto"/>
              <a:sym typeface="Roboto"/>
            </a:endParaRPr>
          </a:p>
        </p:txBody>
      </p:sp>
      <p:sp>
        <p:nvSpPr>
          <p:cNvPr id="454" name="Google Shape;454;p73"/>
          <p:cNvSpPr/>
          <p:nvPr/>
        </p:nvSpPr>
        <p:spPr>
          <a:xfrm>
            <a:off x="7524500" y="1121438"/>
            <a:ext cx="716950" cy="710475"/>
          </a:xfrm>
          <a:prstGeom prst="flowChartMagneticDisk">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Tokens</a:t>
            </a:r>
            <a:endParaRPr sz="1200">
              <a:solidFill>
                <a:schemeClr val="lt2"/>
              </a:solidFill>
              <a:latin typeface="Roboto"/>
              <a:ea typeface="Roboto"/>
              <a:cs typeface="Roboto"/>
              <a:sym typeface="Roboto"/>
            </a:endParaRPr>
          </a:p>
        </p:txBody>
      </p:sp>
      <p:cxnSp>
        <p:nvCxnSpPr>
          <p:cNvPr id="455" name="Google Shape;455;p73"/>
          <p:cNvCxnSpPr>
            <a:stCxn id="444" idx="3"/>
            <a:endCxn id="454" idx="2"/>
          </p:cNvCxnSpPr>
          <p:nvPr/>
        </p:nvCxnSpPr>
        <p:spPr>
          <a:xfrm>
            <a:off x="6473325" y="1476675"/>
            <a:ext cx="1051200" cy="0"/>
          </a:xfrm>
          <a:prstGeom prst="straightConnector1">
            <a:avLst/>
          </a:prstGeom>
          <a:noFill/>
          <a:ln cap="flat" cmpd="sng" w="9525">
            <a:solidFill>
              <a:schemeClr val="dk1"/>
            </a:solidFill>
            <a:prstDash val="solid"/>
            <a:round/>
            <a:headEnd len="med" w="med" type="triangle"/>
            <a:tailEnd len="med" w="med" type="triangle"/>
          </a:ln>
        </p:spPr>
      </p:cxnSp>
      <p:cxnSp>
        <p:nvCxnSpPr>
          <p:cNvPr id="456" name="Google Shape;456;p73"/>
          <p:cNvCxnSpPr>
            <a:stCxn id="446" idx="3"/>
            <a:endCxn id="457" idx="2"/>
          </p:cNvCxnSpPr>
          <p:nvPr/>
        </p:nvCxnSpPr>
        <p:spPr>
          <a:xfrm>
            <a:off x="6473325" y="2699400"/>
            <a:ext cx="1051200" cy="0"/>
          </a:xfrm>
          <a:prstGeom prst="straightConnector1">
            <a:avLst/>
          </a:prstGeom>
          <a:noFill/>
          <a:ln cap="flat" cmpd="sng" w="9525">
            <a:solidFill>
              <a:schemeClr val="dk1"/>
            </a:solidFill>
            <a:prstDash val="solid"/>
            <a:round/>
            <a:headEnd len="med" w="med" type="triangle"/>
            <a:tailEnd len="med" w="med" type="triangle"/>
          </a:ln>
        </p:spPr>
      </p:cxnSp>
      <p:sp>
        <p:nvSpPr>
          <p:cNvPr id="457" name="Google Shape;457;p73"/>
          <p:cNvSpPr/>
          <p:nvPr/>
        </p:nvSpPr>
        <p:spPr>
          <a:xfrm>
            <a:off x="7524500" y="2344150"/>
            <a:ext cx="716950" cy="710475"/>
          </a:xfrm>
          <a:prstGeom prst="flowChartMagneticDisk">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Tokens</a:t>
            </a:r>
            <a:endParaRPr sz="1200">
              <a:solidFill>
                <a:schemeClr val="lt2"/>
              </a:solidFill>
              <a:latin typeface="Roboto"/>
              <a:ea typeface="Roboto"/>
              <a:cs typeface="Roboto"/>
              <a:sym typeface="Roboto"/>
            </a:endParaRPr>
          </a:p>
        </p:txBody>
      </p:sp>
      <p:sp>
        <p:nvSpPr>
          <p:cNvPr id="458" name="Google Shape;458;p73"/>
          <p:cNvSpPr txBox="1"/>
          <p:nvPr/>
        </p:nvSpPr>
        <p:spPr>
          <a:xfrm>
            <a:off x="651150" y="3564925"/>
            <a:ext cx="7373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Flusso di esecuzione: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Si effettua il login con username e password</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Il server genera un token e modifica un cookie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Il browser memorizza il cookie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Nelle richieste successive il browser invia il cookie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Il server controlla la validità del cookie per effettuare l’operazione</a:t>
            </a:r>
            <a:endParaRPr sz="1200">
              <a:solidFill>
                <a:schemeClr val="lt2"/>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4"/>
          <p:cNvSpPr txBox="1"/>
          <p:nvPr>
            <p:ph idx="4294967295" type="body"/>
          </p:nvPr>
        </p:nvSpPr>
        <p:spPr>
          <a:xfrm>
            <a:off x="151275" y="756400"/>
            <a:ext cx="8773500" cy="43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t>Le modifiche per abilitare i cookie nell’esempio precedente sono abbastanza semplici:</a:t>
            </a:r>
            <a:endParaRPr sz="1000"/>
          </a:p>
          <a:p>
            <a:pPr indent="0" lvl="0" marL="0" rtl="0" algn="l">
              <a:lnSpc>
                <a:spcPct val="100000"/>
              </a:lnSpc>
              <a:spcBef>
                <a:spcPts val="0"/>
              </a:spcBef>
              <a:spcAft>
                <a:spcPts val="0"/>
              </a:spcAft>
              <a:buNone/>
            </a:pPr>
            <a:r>
              <a:t/>
            </a:r>
            <a:endParaRPr sz="1000"/>
          </a:p>
          <a:p>
            <a:pPr indent="-292100" lvl="0" marL="457200" rtl="0" algn="l">
              <a:lnSpc>
                <a:spcPct val="100000"/>
              </a:lnSpc>
              <a:spcBef>
                <a:spcPts val="0"/>
              </a:spcBef>
              <a:spcAft>
                <a:spcPts val="0"/>
              </a:spcAft>
              <a:buSzPts val="1000"/>
              <a:buChar char="●"/>
            </a:pPr>
            <a:r>
              <a:rPr lang="it" sz="1000"/>
              <a:t>Nella classe </a:t>
            </a:r>
            <a:r>
              <a:rPr lang="it" sz="1000">
                <a:latin typeface="Courier New"/>
                <a:ea typeface="Courier New"/>
                <a:cs typeface="Courier New"/>
                <a:sym typeface="Courier New"/>
              </a:rPr>
              <a:t>UserController</a:t>
            </a:r>
            <a:r>
              <a:rPr lang="it" sz="1000"/>
              <a:t> cambiare</a:t>
            </a:r>
            <a:r>
              <a:rPr lang="it" sz="1000">
                <a:solidFill>
                  <a:schemeClr val="dk1"/>
                </a:solidFill>
                <a:latin typeface="Courier New"/>
                <a:ea typeface="Courier New"/>
                <a:cs typeface="Courier New"/>
                <a:sym typeface="Courier New"/>
              </a:rPr>
              <a:t> @PostMapping(path=</a:t>
            </a:r>
            <a:r>
              <a:rPr lang="it" sz="1000">
                <a:solidFill>
                  <a:schemeClr val="accent2"/>
                </a:solidFill>
                <a:latin typeface="Courier New"/>
                <a:ea typeface="Courier New"/>
                <a:cs typeface="Courier New"/>
                <a:sym typeface="Courier New"/>
              </a:rPr>
              <a:t>"/register"</a:t>
            </a:r>
            <a:r>
              <a:rPr lang="it" sz="1000">
                <a:solidFill>
                  <a:schemeClr val="dk1"/>
                </a:solidFill>
                <a:latin typeface="Courier New"/>
                <a:ea typeface="Courier New"/>
                <a:cs typeface="Courier New"/>
                <a:sym typeface="Courier New"/>
              </a:rPr>
              <a:t>)</a:t>
            </a:r>
            <a:r>
              <a:rPr lang="it" sz="1000"/>
              <a:t> in </a:t>
            </a:r>
            <a:r>
              <a:rPr lang="it" sz="1000">
                <a:solidFill>
                  <a:schemeClr val="dk1"/>
                </a:solidFill>
                <a:latin typeface="Courier New"/>
                <a:ea typeface="Courier New"/>
                <a:cs typeface="Courier New"/>
                <a:sym typeface="Courier New"/>
              </a:rPr>
              <a:t>@GetMapping(path=</a:t>
            </a:r>
            <a:r>
              <a:rPr lang="it" sz="1000">
                <a:solidFill>
                  <a:schemeClr val="accent2"/>
                </a:solidFill>
                <a:latin typeface="Courier New"/>
                <a:ea typeface="Courier New"/>
                <a:cs typeface="Courier New"/>
                <a:sym typeface="Courier New"/>
              </a:rPr>
              <a:t>"/register"</a:t>
            </a:r>
            <a:r>
              <a:rPr lang="it" sz="1000">
                <a:solidFill>
                  <a:schemeClr val="dk1"/>
                </a:solidFill>
                <a:latin typeface="Courier New"/>
                <a:ea typeface="Courier New"/>
                <a:cs typeface="Courier New"/>
                <a:sym typeface="Courier New"/>
              </a:rPr>
              <a:t>)</a:t>
            </a:r>
            <a:endParaRPr sz="1000"/>
          </a:p>
          <a:p>
            <a:pPr indent="-292100" lvl="0" marL="457200" rtl="0" algn="l">
              <a:lnSpc>
                <a:spcPct val="100000"/>
              </a:lnSpc>
              <a:spcBef>
                <a:spcPts val="0"/>
              </a:spcBef>
              <a:spcAft>
                <a:spcPts val="0"/>
              </a:spcAft>
              <a:buSzPts val="1000"/>
              <a:buChar char="●"/>
            </a:pPr>
            <a:r>
              <a:rPr lang="it" sz="1000"/>
              <a:t>Nella classe </a:t>
            </a:r>
            <a:r>
              <a:rPr lang="it" sz="1000">
                <a:latin typeface="Courier New"/>
                <a:ea typeface="Courier New"/>
                <a:cs typeface="Courier New"/>
                <a:sym typeface="Courier New"/>
              </a:rPr>
              <a:t>SecurityConfiguration</a:t>
            </a:r>
            <a:r>
              <a:rPr lang="it" sz="1000"/>
              <a:t> cambiare il metodo filterChain come segue: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accent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@Bean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SecurityFilterChain filterChain(HttpSecurity http)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Exception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http.</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authorizeHttpRequests().requestMatchers(</a:t>
            </a:r>
            <a:r>
              <a:rPr lang="it" sz="1000">
                <a:solidFill>
                  <a:schemeClr val="accent2"/>
                </a:solidFill>
                <a:latin typeface="Courier New"/>
                <a:ea typeface="Courier New"/>
                <a:cs typeface="Courier New"/>
                <a:sym typeface="Courier New"/>
              </a:rPr>
              <a:t>"/api/v1/register"</a:t>
            </a:r>
            <a:r>
              <a:rPr lang="it" sz="1000">
                <a:latin typeface="Courier New"/>
                <a:ea typeface="Courier New"/>
                <a:cs typeface="Courier New"/>
                <a:sym typeface="Courier New"/>
              </a:rPr>
              <a:t>).permitAll().and().</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authorizeHttpRequests().anyRequest().authenticated().and().</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formLogin().and().logout().invalidateHttpSession(</a:t>
            </a:r>
            <a:r>
              <a:rPr lang="it" sz="1000">
                <a:solidFill>
                  <a:schemeClr val="accent5"/>
                </a:solidFill>
                <a:latin typeface="Courier New"/>
                <a:ea typeface="Courier New"/>
                <a:cs typeface="Courier New"/>
                <a:sym typeface="Courier New"/>
              </a:rPr>
              <a:t>true</a:t>
            </a:r>
            <a:r>
              <a:rPr lang="it" sz="1000">
                <a:latin typeface="Courier New"/>
                <a:ea typeface="Courier New"/>
                <a:cs typeface="Courier New"/>
                <a:sym typeface="Courier New"/>
              </a:rPr>
              <a:t>).logoutSuccessUrl(</a:t>
            </a:r>
            <a:r>
              <a:rPr lang="it" sz="1000">
                <a:solidFill>
                  <a:schemeClr val="accent2"/>
                </a:solidFill>
                <a:latin typeface="Courier New"/>
                <a:ea typeface="Courier New"/>
                <a:cs typeface="Courier New"/>
                <a:sym typeface="Courier New"/>
              </a:rPr>
              <a:t>"/login"</a:t>
            </a:r>
            <a:r>
              <a:rPr lang="it" sz="1000">
                <a:latin typeface="Courier New"/>
                <a:ea typeface="Courier New"/>
                <a:cs typeface="Courier New"/>
                <a:sym typeface="Courier New"/>
              </a:rPr>
              <a:t>).and()</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.build();</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accent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t>Scarica il codice da </a:t>
            </a:r>
            <a:r>
              <a:rPr lang="it" sz="1200" u="sng">
                <a:solidFill>
                  <a:schemeClr val="hlink"/>
                </a:solidFill>
                <a:hlinkClick r:id="rId3"/>
              </a:rPr>
              <a:t>github</a:t>
            </a:r>
            <a:r>
              <a:rPr lang="it" sz="1200"/>
              <a:t>!</a:t>
            </a:r>
            <a:endParaRPr sz="1000">
              <a:solidFill>
                <a:schemeClr val="accent5"/>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accent5"/>
              </a:solidFill>
              <a:latin typeface="Courier New"/>
              <a:ea typeface="Courier New"/>
              <a:cs typeface="Courier New"/>
              <a:sym typeface="Courier New"/>
            </a:endParaRPr>
          </a:p>
        </p:txBody>
      </p:sp>
      <p:sp>
        <p:nvSpPr>
          <p:cNvPr id="464" name="Google Shape;464;p7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cookie authentication: esempio</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5"/>
          <p:cNvSpPr txBox="1"/>
          <p:nvPr>
            <p:ph idx="4294967295" type="body"/>
          </p:nvPr>
        </p:nvSpPr>
        <p:spPr>
          <a:xfrm>
            <a:off x="151275" y="756400"/>
            <a:ext cx="8773500" cy="47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t>Spring in automatico crea una pagina di login page. Dopo aver effettuato la registrazione possiamo provare ad accedere all’endpoint </a:t>
            </a:r>
            <a:r>
              <a:rPr lang="it" sz="1000">
                <a:latin typeface="Courier New"/>
                <a:ea typeface="Courier New"/>
                <a:cs typeface="Courier New"/>
                <a:sym typeface="Courier New"/>
              </a:rPr>
              <a:t>/api/v1/users/mario</a:t>
            </a:r>
            <a:r>
              <a:rPr lang="it" sz="1000"/>
              <a:t> e in automatico Spring reindirizza il browser alla login page:</a:t>
            </a:r>
            <a:endParaRPr sz="1000"/>
          </a:p>
          <a:p>
            <a:pPr indent="0" lvl="0" marL="0" rtl="0" algn="l">
              <a:lnSpc>
                <a:spcPct val="115000"/>
              </a:lnSpc>
              <a:spcBef>
                <a:spcPts val="0"/>
              </a:spcBef>
              <a:spcAft>
                <a:spcPts val="0"/>
              </a:spcAft>
              <a:buNone/>
            </a:pPr>
            <a:r>
              <a:t/>
            </a:r>
            <a:endParaRPr sz="1000">
              <a:solidFill>
                <a:schemeClr val="accent5"/>
              </a:solidFill>
              <a:latin typeface="Courier New"/>
              <a:ea typeface="Courier New"/>
              <a:cs typeface="Courier New"/>
              <a:sym typeface="Courier New"/>
            </a:endParaRPr>
          </a:p>
        </p:txBody>
      </p:sp>
      <p:sp>
        <p:nvSpPr>
          <p:cNvPr id="470" name="Google Shape;470;p7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cookie authentication</a:t>
            </a:r>
            <a:endParaRPr/>
          </a:p>
        </p:txBody>
      </p:sp>
      <p:pic>
        <p:nvPicPr>
          <p:cNvPr id="471" name="Google Shape;471;p75"/>
          <p:cNvPicPr preferRelativeResize="0"/>
          <p:nvPr/>
        </p:nvPicPr>
        <p:blipFill>
          <a:blip r:embed="rId3">
            <a:alphaModFix/>
          </a:blip>
          <a:stretch>
            <a:fillRect/>
          </a:stretch>
        </p:blipFill>
        <p:spPr>
          <a:xfrm>
            <a:off x="3196600" y="1636075"/>
            <a:ext cx="2815100" cy="2492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6"/>
          <p:cNvSpPr txBox="1"/>
          <p:nvPr>
            <p:ph idx="4294967295" type="body"/>
          </p:nvPr>
        </p:nvSpPr>
        <p:spPr>
          <a:xfrm>
            <a:off x="151275" y="756400"/>
            <a:ext cx="8773500" cy="29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t>Dopo l’autenticazione, Spring reindirizza l’utente alla pagina richiesta:</a:t>
            </a:r>
            <a:endParaRPr sz="1000">
              <a:solidFill>
                <a:schemeClr val="accent5"/>
              </a:solidFill>
              <a:latin typeface="Courier New"/>
              <a:ea typeface="Courier New"/>
              <a:cs typeface="Courier New"/>
              <a:sym typeface="Courier New"/>
            </a:endParaRPr>
          </a:p>
        </p:txBody>
      </p:sp>
      <p:sp>
        <p:nvSpPr>
          <p:cNvPr id="477" name="Google Shape;477;p7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cookie authentication</a:t>
            </a:r>
            <a:endParaRPr/>
          </a:p>
        </p:txBody>
      </p:sp>
      <p:pic>
        <p:nvPicPr>
          <p:cNvPr id="478" name="Google Shape;478;p76"/>
          <p:cNvPicPr preferRelativeResize="0"/>
          <p:nvPr/>
        </p:nvPicPr>
        <p:blipFill>
          <a:blip r:embed="rId3">
            <a:alphaModFix/>
          </a:blip>
          <a:stretch>
            <a:fillRect/>
          </a:stretch>
        </p:blipFill>
        <p:spPr>
          <a:xfrm>
            <a:off x="152400" y="1077700"/>
            <a:ext cx="8839199" cy="614519"/>
          </a:xfrm>
          <a:prstGeom prst="rect">
            <a:avLst/>
          </a:prstGeom>
          <a:noFill/>
          <a:ln>
            <a:noFill/>
          </a:ln>
        </p:spPr>
      </p:pic>
      <p:sp>
        <p:nvSpPr>
          <p:cNvPr id="479" name="Google Shape;479;p76"/>
          <p:cNvSpPr txBox="1"/>
          <p:nvPr>
            <p:ph idx="4294967295" type="body"/>
          </p:nvPr>
        </p:nvSpPr>
        <p:spPr>
          <a:xfrm>
            <a:off x="98250" y="1767075"/>
            <a:ext cx="8773500" cy="29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t>Internamente Spring crea la sessione:</a:t>
            </a:r>
            <a:endParaRPr sz="1000">
              <a:solidFill>
                <a:schemeClr val="accent5"/>
              </a:solidFill>
              <a:latin typeface="Courier New"/>
              <a:ea typeface="Courier New"/>
              <a:cs typeface="Courier New"/>
              <a:sym typeface="Courier New"/>
            </a:endParaRPr>
          </a:p>
        </p:txBody>
      </p:sp>
      <p:pic>
        <p:nvPicPr>
          <p:cNvPr id="480" name="Google Shape;480;p76"/>
          <p:cNvPicPr preferRelativeResize="0"/>
          <p:nvPr/>
        </p:nvPicPr>
        <p:blipFill>
          <a:blip r:embed="rId4">
            <a:alphaModFix/>
          </a:blip>
          <a:stretch>
            <a:fillRect/>
          </a:stretch>
        </p:blipFill>
        <p:spPr>
          <a:xfrm>
            <a:off x="152400" y="2088375"/>
            <a:ext cx="8839201" cy="619621"/>
          </a:xfrm>
          <a:prstGeom prst="rect">
            <a:avLst/>
          </a:prstGeom>
          <a:noFill/>
          <a:ln>
            <a:noFill/>
          </a:ln>
        </p:spPr>
      </p:pic>
      <p:sp>
        <p:nvSpPr>
          <p:cNvPr id="481" name="Google Shape;481;p76"/>
          <p:cNvSpPr txBox="1"/>
          <p:nvPr>
            <p:ph idx="4294967295" type="body"/>
          </p:nvPr>
        </p:nvSpPr>
        <p:spPr>
          <a:xfrm>
            <a:off x="124800" y="2777750"/>
            <a:ext cx="8773500" cy="3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t>Spring gestisce automaticamente anche il logout</a:t>
            </a:r>
            <a:r>
              <a:rPr lang="it" sz="1000"/>
              <a:t>:</a:t>
            </a:r>
            <a:endParaRPr sz="1000">
              <a:solidFill>
                <a:schemeClr val="accent5"/>
              </a:solidFill>
              <a:latin typeface="Courier New"/>
              <a:ea typeface="Courier New"/>
              <a:cs typeface="Courier New"/>
              <a:sym typeface="Courier New"/>
            </a:endParaRPr>
          </a:p>
        </p:txBody>
      </p:sp>
      <p:pic>
        <p:nvPicPr>
          <p:cNvPr id="482" name="Google Shape;482;p76"/>
          <p:cNvPicPr preferRelativeResize="0"/>
          <p:nvPr/>
        </p:nvPicPr>
        <p:blipFill>
          <a:blip r:embed="rId5">
            <a:alphaModFix/>
          </a:blip>
          <a:stretch>
            <a:fillRect/>
          </a:stretch>
        </p:blipFill>
        <p:spPr>
          <a:xfrm>
            <a:off x="3236199" y="3280550"/>
            <a:ext cx="2671602" cy="17105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7"/>
          <p:cNvSpPr txBox="1"/>
          <p:nvPr>
            <p:ph idx="4294967295" type="body"/>
          </p:nvPr>
        </p:nvSpPr>
        <p:spPr>
          <a:xfrm>
            <a:off x="460950" y="1058550"/>
            <a:ext cx="8222100" cy="297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Questo tipo di attacco avviene quando un attaccante fa una richiesta cross-origin all’API e il browser invia il cookie memorizzato insieme alla richiesta. A questo punto la richiesta è processata come se fosse legittima. Per le API basate su JSON (cioè che richiedono </a:t>
            </a:r>
            <a:r>
              <a:rPr lang="it" sz="1200">
                <a:latin typeface="Courier New"/>
                <a:ea typeface="Courier New"/>
                <a:cs typeface="Courier New"/>
                <a:sym typeface="Courier New"/>
              </a:rPr>
              <a:t>application/json</a:t>
            </a:r>
            <a:r>
              <a:rPr lang="it" sz="1200"/>
              <a:t> come Content-Type) questo tipo di attacco è più difficile.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In ogni caso, per una protezione migliore è preferibile attuare delle tecniche di prevenzione, come l’</a:t>
            </a:r>
            <a:r>
              <a:rPr lang="it" sz="1200">
                <a:solidFill>
                  <a:schemeClr val="accent3"/>
                </a:solidFill>
              </a:rPr>
              <a:t>hash based double-submit cookies</a:t>
            </a:r>
            <a:r>
              <a:rPr lang="it" sz="1200"/>
              <a:t>. Idea:</a:t>
            </a:r>
            <a:endParaRPr sz="1200"/>
          </a:p>
          <a:p>
            <a:pPr indent="-304800" lvl="0" marL="457200" rtl="0" algn="l">
              <a:lnSpc>
                <a:spcPct val="115000"/>
              </a:lnSpc>
              <a:spcBef>
                <a:spcPts val="0"/>
              </a:spcBef>
              <a:spcAft>
                <a:spcPts val="0"/>
              </a:spcAft>
              <a:buSzPts val="1200"/>
              <a:buAutoNum type="arabicPeriod"/>
            </a:pPr>
            <a:r>
              <a:rPr lang="it" sz="1200"/>
              <a:t>Quando l’utente si logga, oltre al cookie con la session id, si genera un altro token, chiamato anti-CSRF, che consiste nell’hash del token della session id.</a:t>
            </a:r>
            <a:endParaRPr sz="1200"/>
          </a:p>
          <a:p>
            <a:pPr indent="-304800" lvl="0" marL="457200" rtl="0" algn="l">
              <a:lnSpc>
                <a:spcPct val="115000"/>
              </a:lnSpc>
              <a:spcBef>
                <a:spcPts val="0"/>
              </a:spcBef>
              <a:spcAft>
                <a:spcPts val="0"/>
              </a:spcAft>
              <a:buSzPts val="1200"/>
              <a:buAutoNum type="arabicPeriod"/>
            </a:pPr>
            <a:r>
              <a:rPr lang="it" sz="1200"/>
              <a:t>Questo secondo cookie non è marcato come HttpOnly.</a:t>
            </a:r>
            <a:endParaRPr sz="1200"/>
          </a:p>
          <a:p>
            <a:pPr indent="-304800" lvl="0" marL="457200" rtl="0" algn="l">
              <a:lnSpc>
                <a:spcPct val="115000"/>
              </a:lnSpc>
              <a:spcBef>
                <a:spcPts val="0"/>
              </a:spcBef>
              <a:spcAft>
                <a:spcPts val="0"/>
              </a:spcAft>
              <a:buSzPts val="1200"/>
              <a:buAutoNum type="arabicPeriod"/>
            </a:pPr>
            <a:r>
              <a:rPr lang="it" sz="1200"/>
              <a:t>Il client riceve il cookie e lo legge.</a:t>
            </a:r>
            <a:endParaRPr sz="1200"/>
          </a:p>
          <a:p>
            <a:pPr indent="-304800" lvl="0" marL="457200" rtl="0" algn="l">
              <a:lnSpc>
                <a:spcPct val="115000"/>
              </a:lnSpc>
              <a:spcBef>
                <a:spcPts val="0"/>
              </a:spcBef>
              <a:spcAft>
                <a:spcPts val="0"/>
              </a:spcAft>
              <a:buSzPts val="1200"/>
              <a:buAutoNum type="arabicPeriod"/>
            </a:pPr>
            <a:r>
              <a:rPr lang="it" sz="1200"/>
              <a:t>Nelle successive request invia esplicitamente l’hash (es. come parametro della request).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Spring in automatico abilita questo tipo di protezione.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488" name="Google Shape;488;p7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cookie authentication: attacco cross-site request forgery (CSRF)</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8"/>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L’approccio basato su cookie è relativamente semplice, ed è una soluzione efficace per client web che lavorano nello stesso dominio delle API. Tuttavia, in generale non è l’approccio adatto per le API che hanno bisogno di essere invocate da dispositivi mobile oppure da altre API. In generale, ci sono anche restrizioni per le richieste cross-site.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cookies offrono in modo semplice tre componenti:</a:t>
            </a:r>
            <a:endParaRPr sz="1200"/>
          </a:p>
          <a:p>
            <a:pPr indent="-304800" lvl="0" marL="457200" rtl="0" algn="l">
              <a:spcBef>
                <a:spcPts val="0"/>
              </a:spcBef>
              <a:spcAft>
                <a:spcPts val="0"/>
              </a:spcAft>
              <a:buSzPts val="1200"/>
              <a:buChar char="●"/>
            </a:pPr>
            <a:r>
              <a:rPr lang="it" sz="1200"/>
              <a:t>Un modo standard per scambiare i token tra client e server. I browser gestiscono i cookie in modo nativo e automaticamente.</a:t>
            </a:r>
            <a:endParaRPr sz="1200"/>
          </a:p>
          <a:p>
            <a:pPr indent="-304800" lvl="0" marL="457200" rtl="0" algn="l">
              <a:spcBef>
                <a:spcPts val="0"/>
              </a:spcBef>
              <a:spcAft>
                <a:spcPts val="0"/>
              </a:spcAft>
              <a:buSzPts val="1200"/>
              <a:buChar char="●"/>
            </a:pPr>
            <a:r>
              <a:rPr lang="it" sz="1200"/>
              <a:t>I browser hanno delle strategie efficienti per salvare i token sul client, con la possibilità di mantenerli anche se la pagina è ricaricata oppure in caso di </a:t>
            </a:r>
            <a:r>
              <a:rPr lang="it" sz="1200"/>
              <a:t>redirezioni.</a:t>
            </a:r>
            <a:endParaRPr sz="1200"/>
          </a:p>
          <a:p>
            <a:pPr indent="-304800" lvl="0" marL="457200" rtl="0" algn="l">
              <a:spcBef>
                <a:spcPts val="0"/>
              </a:spcBef>
              <a:spcAft>
                <a:spcPts val="0"/>
              </a:spcAft>
              <a:buSzPts val="1200"/>
              <a:buChar char="●"/>
            </a:pPr>
            <a:r>
              <a:rPr lang="it" sz="1200"/>
              <a:t>Lato server molte librerie (tra cui Spring) hanno un modo semplice di gestire i cookie.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sostituire i cookie con un approccio diverso abbiamo necessità di sostituire ognuno di questi tre aspetti.</a:t>
            </a:r>
            <a:endParaRPr sz="1200"/>
          </a:p>
        </p:txBody>
      </p:sp>
      <p:sp>
        <p:nvSpPr>
          <p:cNvPr id="494" name="Google Shape;494;p7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Token-based authentication senza cookies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9"/>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Alcuni aspetti fondamentali:</a:t>
            </a:r>
            <a:endParaRPr sz="1200"/>
          </a:p>
          <a:p>
            <a:pPr indent="-304800" lvl="0" marL="457200" rtl="0" algn="l">
              <a:spcBef>
                <a:spcPts val="0"/>
              </a:spcBef>
              <a:spcAft>
                <a:spcPts val="0"/>
              </a:spcAft>
              <a:buSzPts val="1200"/>
              <a:buChar char="●"/>
            </a:pPr>
            <a:r>
              <a:rPr lang="it" sz="1200"/>
              <a:t>Un token è una struttura dati semplice che dovrebbe essere indipendente dalle altre funzionalità dell’API.</a:t>
            </a:r>
            <a:endParaRPr sz="1200"/>
          </a:p>
          <a:p>
            <a:pPr indent="-304800" lvl="0" marL="457200" rtl="0" algn="l">
              <a:spcBef>
                <a:spcPts val="0"/>
              </a:spcBef>
              <a:spcAft>
                <a:spcPts val="0"/>
              </a:spcAft>
              <a:buSzPts val="1200"/>
              <a:buChar char="●"/>
            </a:pPr>
            <a:r>
              <a:rPr lang="it" sz="1200"/>
              <a:t>Ogni token ha un id e un insieme di attributi associato, incluso lo username dell’utente autenticato e il tempo di scadenza del token.</a:t>
            </a:r>
            <a:endParaRPr sz="1200"/>
          </a:p>
          <a:p>
            <a:pPr indent="-304800" lvl="0" marL="457200" rtl="0" algn="l">
              <a:spcBef>
                <a:spcPts val="0"/>
              </a:spcBef>
              <a:spcAft>
                <a:spcPts val="0"/>
              </a:spcAft>
              <a:buSzPts val="1200"/>
              <a:buChar char="●"/>
            </a:pPr>
            <a:r>
              <a:rPr lang="it" sz="1200"/>
              <a:t>L’ID token non dovrebbe essere facilmente indovinabile da un attaccante (es. si può usare </a:t>
            </a:r>
            <a:r>
              <a:rPr lang="it" sz="1200">
                <a:latin typeface="Courier New"/>
                <a:ea typeface="Courier New"/>
                <a:cs typeface="Courier New"/>
                <a:sym typeface="Courier New"/>
              </a:rPr>
              <a:t>SecureRandom</a:t>
            </a:r>
            <a:r>
              <a:rPr lang="it" sz="1200"/>
              <a:t>).</a:t>
            </a:r>
            <a:endParaRPr sz="1200"/>
          </a:p>
          <a:p>
            <a:pPr indent="-304800" lvl="0" marL="457200" rtl="0" algn="l">
              <a:spcBef>
                <a:spcPts val="0"/>
              </a:spcBef>
              <a:spcAft>
                <a:spcPts val="0"/>
              </a:spcAft>
              <a:buSzPts val="1200"/>
              <a:buChar char="●"/>
            </a:pPr>
            <a:r>
              <a:rPr lang="it" sz="1200"/>
              <a:t>Poiché i token sono generati con metodi che garantiscono l’entropia, possono essere memorizzati nel database utilizzando una </a:t>
            </a:r>
            <a:r>
              <a:rPr lang="it" sz="1200" u="sng">
                <a:solidFill>
                  <a:schemeClr val="hlink"/>
                </a:solidFill>
                <a:hlinkClick action="ppaction://hlinksldjump" r:id="rId3"/>
              </a:rPr>
              <a:t>funzione hash</a:t>
            </a:r>
            <a:r>
              <a:rPr lang="it" sz="1200"/>
              <a:t> tipo SHA-256 (quindi non è necessario usare BCrypt). Tuttavia, è opportuno usare un </a:t>
            </a:r>
            <a:r>
              <a:rPr lang="it" sz="1200" u="sng">
                <a:solidFill>
                  <a:schemeClr val="hlink"/>
                </a:solidFill>
                <a:hlinkClick action="ppaction://hlinksldjump" r:id="rId4"/>
              </a:rPr>
              <a:t>HMAC</a:t>
            </a:r>
            <a:r>
              <a:rPr lang="it" sz="1200"/>
              <a:t> per generare un tag da concatenare al token, in modo da evitare che qualcuno possa aggiungere token falsi all’interno del database.</a:t>
            </a:r>
            <a:endParaRPr sz="1200"/>
          </a:p>
          <a:p>
            <a:pPr indent="-304800" lvl="0" marL="457200" rtl="0" algn="l">
              <a:spcBef>
                <a:spcPts val="0"/>
              </a:spcBef>
              <a:spcAft>
                <a:spcPts val="0"/>
              </a:spcAft>
              <a:buSzPts val="1200"/>
              <a:buChar char="●"/>
            </a:pPr>
            <a:r>
              <a:rPr lang="it" sz="1200"/>
              <a:t>Per lo scambio di token si può usare lo schema di autenticazione </a:t>
            </a:r>
            <a:r>
              <a:rPr lang="it" sz="1200">
                <a:solidFill>
                  <a:schemeClr val="accent3"/>
                </a:solidFill>
              </a:rPr>
              <a:t>bearer</a:t>
            </a:r>
            <a:r>
              <a:rPr lang="it" sz="1200"/>
              <a:t>, che inizialmente era progettato per l’uso con </a:t>
            </a:r>
            <a:r>
              <a:rPr lang="it" sz="1200" u="sng">
                <a:solidFill>
                  <a:schemeClr val="hlink"/>
                </a:solidFill>
                <a:hlinkClick/>
              </a:rPr>
              <a:t>OAuth2</a:t>
            </a:r>
            <a:r>
              <a:rPr lang="it" sz="1200"/>
              <a:t> ma adesso è usato come meccanismo generale per API con autenticazione basata su token.</a:t>
            </a:r>
            <a:endParaRPr sz="1200"/>
          </a:p>
          <a:p>
            <a:pPr indent="-304800" lvl="0" marL="457200" rtl="0" algn="l">
              <a:spcBef>
                <a:spcPts val="0"/>
              </a:spcBef>
              <a:spcAft>
                <a:spcPts val="0"/>
              </a:spcAft>
              <a:buSzPts val="1200"/>
              <a:buChar char="●"/>
            </a:pPr>
            <a:r>
              <a:rPr lang="it" sz="1200"/>
              <a:t>Un token bearer è un token che può essere usato da un’API semplicemente includendolo nella request. Ogni client che ha un token valido è autorizzato a usare quel token. Inoltre, un token bearer può essere dato a terze parti per concedere l’accesso senza rivelare le credenziali dell’utente. </a:t>
            </a:r>
            <a:r>
              <a:rPr lang="it" sz="1200">
                <a:solidFill>
                  <a:schemeClr val="accent3"/>
                </a:solidFill>
              </a:rPr>
              <a:t>Attenzione</a:t>
            </a:r>
            <a:r>
              <a:rPr lang="it" sz="1200"/>
              <a:t>: questo significa che se viene rubato può essere usato con la stessa facilità dagli attaccanti.</a:t>
            </a:r>
            <a:endParaRPr sz="1200"/>
          </a:p>
          <a:p>
            <a:pPr indent="-304800" lvl="0" marL="457200" rtl="0" algn="l">
              <a:spcBef>
                <a:spcPts val="0"/>
              </a:spcBef>
              <a:spcAft>
                <a:spcPts val="0"/>
              </a:spcAft>
              <a:buSzPts val="1200"/>
              <a:buChar char="●"/>
            </a:pPr>
            <a:r>
              <a:rPr lang="it" sz="1200"/>
              <a:t>Per inviare un token usando lo schema bearer è sufficiente includerlo nell’header </a:t>
            </a:r>
            <a:r>
              <a:rPr lang="it" sz="1200">
                <a:latin typeface="Courier New"/>
                <a:ea typeface="Courier New"/>
                <a:cs typeface="Courier New"/>
                <a:sym typeface="Courier New"/>
              </a:rPr>
              <a:t>Authorization</a:t>
            </a:r>
            <a:r>
              <a:rPr lang="it" sz="1200"/>
              <a:t>.</a:t>
            </a:r>
            <a:endParaRPr sz="1200"/>
          </a:p>
        </p:txBody>
      </p:sp>
      <p:sp>
        <p:nvSpPr>
          <p:cNvPr id="500" name="Google Shape;500;p7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Token-based authentication senza cookies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0"/>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 JSON Web Tokens (</a:t>
            </a:r>
            <a:r>
              <a:rPr lang="it" sz="1200">
                <a:solidFill>
                  <a:schemeClr val="accent3"/>
                </a:solidFill>
              </a:rPr>
              <a:t>JWT</a:t>
            </a:r>
            <a:r>
              <a:rPr lang="it" sz="1200"/>
              <a:t>s, pronunciati jots) sono un formato standard per token di sicurezza self-contained, cioè dove tutte le informazioni necessarie sono all’interno del json token.</a:t>
            </a:r>
            <a:endParaRPr sz="1200"/>
          </a:p>
          <a:p>
            <a:pPr indent="0" lvl="0" marL="0" rtl="0" algn="l">
              <a:spcBef>
                <a:spcPts val="0"/>
              </a:spcBef>
              <a:spcAft>
                <a:spcPts val="0"/>
              </a:spcAft>
              <a:buNone/>
            </a:pPr>
            <a:r>
              <a:rPr lang="it" sz="1200"/>
              <a:t>Un JWT contiene un header che descrive il formato del token e una serie di </a:t>
            </a:r>
            <a:r>
              <a:rPr i="1" lang="it" sz="1200"/>
              <a:t>claim</a:t>
            </a:r>
            <a:r>
              <a:rPr lang="it" sz="1200"/>
              <a:t>, cioè informazioni sull’utente loggato (id o username, email, nome, cognome, ecc.), la scadenza del token, i privilegi dell’utente (es. se è admin) ed eventuali altre informazioni a seconda delle necessità. I JWT sono tipicamente protetti dal </a:t>
            </a:r>
            <a:r>
              <a:rPr lang="it" sz="1200" u="sng">
                <a:solidFill>
                  <a:schemeClr val="hlink"/>
                </a:solidFill>
                <a:hlinkClick action="ppaction://hlinksldjump" r:id="rId3"/>
              </a:rPr>
              <a:t>tampering</a:t>
            </a:r>
            <a:r>
              <a:rPr lang="it" sz="1200"/>
              <a:t> e possono essere criptati.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L’idea è che i token siano stateless, quindi invece che memorizzarli all’interno di un database, si può codificare lo stato direttamente nell’ID token e inviarlo al client.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All’interno di un JWT si possono identificare diverse funzionalità:</a:t>
            </a:r>
            <a:endParaRPr sz="1200"/>
          </a:p>
          <a:p>
            <a:pPr indent="-304800" lvl="0" marL="457200" rtl="0" algn="l">
              <a:spcBef>
                <a:spcPts val="0"/>
              </a:spcBef>
              <a:spcAft>
                <a:spcPts val="0"/>
              </a:spcAft>
              <a:buSzPts val="1200"/>
              <a:buChar char="●"/>
            </a:pPr>
            <a:r>
              <a:rPr lang="it" sz="1200"/>
              <a:t>Un formato standard per l’header che contiene i metadati sul JWT, come ad esempio l’algoritmo crittografico che è stato usato.</a:t>
            </a:r>
            <a:endParaRPr sz="1200"/>
          </a:p>
          <a:p>
            <a:pPr indent="-304800" lvl="0" marL="457200" rtl="0" algn="l">
              <a:spcBef>
                <a:spcPts val="0"/>
              </a:spcBef>
              <a:spcAft>
                <a:spcPts val="0"/>
              </a:spcAft>
              <a:buSzPts val="1200"/>
              <a:buChar char="●"/>
            </a:pPr>
            <a:r>
              <a:rPr lang="it" sz="1200"/>
              <a:t>Un insieme di claims standard che può essere usato nel contenuto JSON del JWT (alcuni elementi sono già fissati, come </a:t>
            </a:r>
            <a:r>
              <a:rPr lang="it" sz="1200">
                <a:latin typeface="Courier New"/>
                <a:ea typeface="Courier New"/>
                <a:cs typeface="Courier New"/>
                <a:sym typeface="Courier New"/>
              </a:rPr>
              <a:t>exp</a:t>
            </a:r>
            <a:r>
              <a:rPr lang="it" sz="1200"/>
              <a:t> indica la scadenza del token e </a:t>
            </a:r>
            <a:r>
              <a:rPr lang="it" sz="1200">
                <a:latin typeface="Courier New"/>
                <a:ea typeface="Courier New"/>
                <a:cs typeface="Courier New"/>
                <a:sym typeface="Courier New"/>
              </a:rPr>
              <a:t>sub</a:t>
            </a:r>
            <a:r>
              <a:rPr lang="it" sz="1200"/>
              <a:t> indica il soggetto).</a:t>
            </a:r>
            <a:endParaRPr sz="1200"/>
          </a:p>
          <a:p>
            <a:pPr indent="-304800" lvl="0" marL="457200" rtl="0" algn="l">
              <a:spcBef>
                <a:spcPts val="0"/>
              </a:spcBef>
              <a:spcAft>
                <a:spcPts val="0"/>
              </a:spcAft>
              <a:buSzPts val="1200"/>
              <a:buChar char="●"/>
            </a:pPr>
            <a:r>
              <a:rPr lang="it" sz="1200"/>
              <a:t>Un insieme di algoritmi per l’autenticazione e la crittografia, così come firme digitali e firme a chiave pubblica.</a:t>
            </a:r>
            <a:endParaRPr sz="1200"/>
          </a:p>
        </p:txBody>
      </p:sp>
      <p:sp>
        <p:nvSpPr>
          <p:cNvPr id="506" name="Google Shape;506;p8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Json Web Token (</a:t>
            </a:r>
            <a:r>
              <a:rPr lang="it"/>
              <a:t>JWT)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1"/>
          <p:cNvSpPr txBox="1"/>
          <p:nvPr>
            <p:ph idx="4294967295" type="body"/>
          </p:nvPr>
        </p:nvSpPr>
        <p:spPr>
          <a:xfrm>
            <a:off x="203900" y="753750"/>
            <a:ext cx="8479200" cy="4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Tipicamente un JWT segue il formato conosciuto come JWS Compact Serialization che consiste di 3 componenti codificati in Base64 e separati da punto. Esempio di JWT (preso da </a:t>
            </a:r>
            <a:r>
              <a:rPr lang="it" sz="1000" u="sng">
                <a:solidFill>
                  <a:schemeClr val="hlink"/>
                </a:solidFill>
                <a:hlinkClick r:id="rId3"/>
              </a:rPr>
              <a:t>wikipedia</a:t>
            </a:r>
            <a:r>
              <a:rPr lang="it"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eyJhbGciOiJIUzI1NiIsInR5cCI6IkpXVCJ9</a:t>
            </a:r>
            <a:r>
              <a:rPr lang="it" sz="1000">
                <a:latin typeface="Courier New"/>
                <a:ea typeface="Courier New"/>
                <a:cs typeface="Courier New"/>
                <a:sym typeface="Courier New"/>
              </a:rPr>
              <a:t>.</a:t>
            </a:r>
            <a:r>
              <a:rPr lang="it" sz="1000">
                <a:solidFill>
                  <a:schemeClr val="dk1"/>
                </a:solidFill>
                <a:latin typeface="Courier New"/>
                <a:ea typeface="Courier New"/>
                <a:cs typeface="Courier New"/>
                <a:sym typeface="Courier New"/>
              </a:rPr>
              <a:t>eyJsb2dnZWRJbkFzIjoiYWRtaW4iLCJpYXQiOjE0MjI3Nzk2Mzh9</a:t>
            </a:r>
            <a:r>
              <a:rPr lang="it" sz="1000">
                <a:latin typeface="Courier New"/>
                <a:ea typeface="Courier New"/>
                <a:cs typeface="Courier New"/>
                <a:sym typeface="Courier New"/>
              </a:rPr>
              <a:t>.</a:t>
            </a:r>
            <a:r>
              <a:rPr lang="it" sz="1000">
                <a:solidFill>
                  <a:schemeClr val="accent2"/>
                </a:solidFill>
                <a:latin typeface="Courier New"/>
                <a:ea typeface="Courier New"/>
                <a:cs typeface="Courier New"/>
                <a:sym typeface="Courier New"/>
              </a:rPr>
              <a:t>gzSraSYS8EXBxLN_oWnFSRgCzcmJmMjLiuyu5CSpyHI</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Il primo componente è l’</a:t>
            </a:r>
            <a:r>
              <a:rPr lang="it" sz="1000">
                <a:solidFill>
                  <a:schemeClr val="accent3"/>
                </a:solidFill>
              </a:rPr>
              <a:t>header</a:t>
            </a:r>
            <a:r>
              <a:rPr lang="it" sz="1000"/>
              <a:t>: contiene il tipo del token e l’algoritmo usato per il token. Nell’esempio abbiamo</a:t>
            </a:r>
            <a:endParaRPr sz="1000"/>
          </a:p>
          <a:p>
            <a:pPr indent="0" lvl="0" marL="0" rtl="0" algn="l">
              <a:spcBef>
                <a:spcPts val="0"/>
              </a:spcBef>
              <a:spcAft>
                <a:spcPts val="0"/>
              </a:spcAft>
              <a:buNone/>
            </a:pPr>
            <a:r>
              <a:rPr lang="it" sz="1000"/>
              <a:t>{</a:t>
            </a:r>
            <a:r>
              <a:rPr lang="it" sz="1000"/>
              <a:t>"alg"</a:t>
            </a:r>
            <a:r>
              <a:rPr lang="it" sz="1000"/>
              <a:t>:"HS256","typ":"JWT"}.</a:t>
            </a:r>
            <a:endParaRPr sz="1000"/>
          </a:p>
          <a:p>
            <a:pPr indent="0" lvl="0" marL="0" rtl="0" algn="l">
              <a:spcBef>
                <a:spcPts val="0"/>
              </a:spcBef>
              <a:spcAft>
                <a:spcPts val="0"/>
              </a:spcAft>
              <a:buNone/>
            </a:pPr>
            <a:r>
              <a:rPr lang="it" sz="1000"/>
              <a:t>Il secondo componente è il </a:t>
            </a:r>
            <a:r>
              <a:rPr lang="it" sz="1000">
                <a:solidFill>
                  <a:schemeClr val="dk1"/>
                </a:solidFill>
              </a:rPr>
              <a:t>payload</a:t>
            </a:r>
            <a:r>
              <a:rPr lang="it" sz="1000"/>
              <a:t> o </a:t>
            </a:r>
            <a:r>
              <a:rPr lang="it" sz="1000">
                <a:solidFill>
                  <a:schemeClr val="dk1"/>
                </a:solidFill>
              </a:rPr>
              <a:t>claims</a:t>
            </a:r>
            <a:r>
              <a:rPr lang="it" sz="1000"/>
              <a:t>: contiene i dati in base al contesto, cioè le informazioni che vogliamo memorizzare in formato json. Per esempio potrebbe essere fatto così:</a:t>
            </a:r>
            <a:endParaRPr sz="1000"/>
          </a:p>
          <a:p>
            <a:pPr indent="0" lvl="0" marL="0" rtl="0" algn="l">
              <a:spcBef>
                <a:spcPts val="0"/>
              </a:spcBef>
              <a:spcAft>
                <a:spcPts val="0"/>
              </a:spcAft>
              <a:buNone/>
            </a:pPr>
            <a:r>
              <a:rPr lang="it" sz="1000"/>
              <a:t>{</a:t>
            </a:r>
            <a:endParaRPr sz="1000"/>
          </a:p>
          <a:p>
            <a:pPr indent="0" lvl="0" marL="0" rtl="0" algn="l">
              <a:spcBef>
                <a:spcPts val="0"/>
              </a:spcBef>
              <a:spcAft>
                <a:spcPts val="0"/>
              </a:spcAft>
              <a:buNone/>
            </a:pPr>
            <a:r>
              <a:rPr lang="it" sz="1000"/>
              <a:t>   </a:t>
            </a:r>
            <a:r>
              <a:rPr lang="it" sz="1000"/>
              <a:t>"sub": "user",</a:t>
            </a:r>
            <a:endParaRPr sz="1000"/>
          </a:p>
          <a:p>
            <a:pPr indent="0" lvl="0" marL="0" rtl="0" algn="l">
              <a:spcBef>
                <a:spcPts val="0"/>
              </a:spcBef>
              <a:spcAft>
                <a:spcPts val="0"/>
              </a:spcAft>
              <a:buNone/>
            </a:pPr>
            <a:r>
              <a:rPr lang="it" sz="1000"/>
              <a:t>   "roles": ["ROLE_USER"],</a:t>
            </a:r>
            <a:endParaRPr sz="1000"/>
          </a:p>
          <a:p>
            <a:pPr indent="0" lvl="0" marL="0" rtl="0" algn="l">
              <a:spcBef>
                <a:spcPts val="0"/>
              </a:spcBef>
              <a:spcAft>
                <a:spcPts val="0"/>
              </a:spcAft>
              <a:buNone/>
            </a:pPr>
            <a:r>
              <a:rPr lang="it" sz="1000"/>
              <a:t>   "iat": 1670196540000,</a:t>
            </a:r>
            <a:endParaRPr sz="1000"/>
          </a:p>
          <a:p>
            <a:pPr indent="0" lvl="0" marL="0" rtl="0" algn="l">
              <a:spcBef>
                <a:spcPts val="0"/>
              </a:spcBef>
              <a:spcAft>
                <a:spcPts val="0"/>
              </a:spcAft>
              <a:buNone/>
            </a:pPr>
            <a:r>
              <a:rPr lang="it" sz="1000"/>
              <a:t>   "nbf": 1671060540000,</a:t>
            </a:r>
            <a:endParaRPr sz="1000"/>
          </a:p>
          <a:p>
            <a:pPr indent="0" lvl="0" marL="0" rtl="0" algn="l">
              <a:spcBef>
                <a:spcPts val="0"/>
              </a:spcBef>
              <a:spcAft>
                <a:spcPts val="0"/>
              </a:spcAft>
              <a:buNone/>
            </a:pPr>
            <a:r>
              <a:rPr lang="it" sz="1000"/>
              <a:t>   "exp": 1702596540000,</a:t>
            </a:r>
            <a:endParaRPr sz="1000"/>
          </a:p>
          <a:p>
            <a:pPr indent="0" lvl="0" marL="0" rtl="0" algn="l">
              <a:spcBef>
                <a:spcPts val="0"/>
              </a:spcBef>
              <a:spcAft>
                <a:spcPts val="0"/>
              </a:spcAft>
              <a:buNone/>
            </a:pPr>
            <a:r>
              <a:rPr lang="it" sz="1000"/>
              <a:t>}</a:t>
            </a:r>
            <a:endParaRPr sz="1000"/>
          </a:p>
          <a:p>
            <a:pPr indent="0" lvl="0" marL="0" rtl="0" algn="l">
              <a:spcBef>
                <a:spcPts val="0"/>
              </a:spcBef>
              <a:spcAft>
                <a:spcPts val="0"/>
              </a:spcAft>
              <a:buNone/>
            </a:pPr>
            <a:r>
              <a:rPr lang="it" sz="1000"/>
              <a:t>dove iat, nbf, exp sono tre numeri interi che rappresentano dei timestamp in secondi. In particolare, iat </a:t>
            </a:r>
            <a:r>
              <a:rPr lang="it" sz="1000"/>
              <a:t>(issued at)</a:t>
            </a:r>
            <a:r>
              <a:rPr lang="it" sz="1000"/>
              <a:t> indica quando il token è stato rilasciato, nbf (not before) indica che il token sarà valido solo dopo questo momento, exp (expiration) indica che il token non sarà valido dopo questo momento (a </a:t>
            </a:r>
            <a:r>
              <a:rPr lang="it" sz="1000" u="sng">
                <a:solidFill>
                  <a:schemeClr val="hlink"/>
                </a:solidFill>
                <a:hlinkClick r:id="rId4"/>
              </a:rPr>
              <a:t>questo link</a:t>
            </a:r>
            <a:r>
              <a:rPr lang="it" sz="1000"/>
              <a:t> è disponibile una lista dei parametri pubblici, ma si possono inserire anche altri parametri privati).</a:t>
            </a:r>
            <a:endParaRPr sz="1000"/>
          </a:p>
          <a:p>
            <a:pPr indent="0" lvl="0" marL="0" rtl="0" algn="l">
              <a:spcBef>
                <a:spcPts val="0"/>
              </a:spcBef>
              <a:spcAft>
                <a:spcPts val="0"/>
              </a:spcAft>
              <a:buNone/>
            </a:pPr>
            <a:r>
              <a:rPr lang="it" sz="1000"/>
              <a:t>Il terzo componente è l’</a:t>
            </a:r>
            <a:r>
              <a:rPr lang="it" sz="1000">
                <a:solidFill>
                  <a:schemeClr val="accent2"/>
                </a:solidFill>
              </a:rPr>
              <a:t>authentication tag</a:t>
            </a:r>
            <a:r>
              <a:rPr lang="it" sz="1000"/>
              <a:t> o la </a:t>
            </a:r>
            <a:r>
              <a:rPr lang="it" sz="1000">
                <a:solidFill>
                  <a:schemeClr val="accent2"/>
                </a:solidFill>
              </a:rPr>
              <a:t>signature</a:t>
            </a:r>
            <a:r>
              <a:rPr lang="it" sz="1000"/>
              <a:t>: è la firma, usando l’algoritmo definito nell’header, dei primi due componenti di JWT con la chiave segreta conosciuta solo dal server. Nel nostro caso abbiamo che la firma è una funzione di questo tipo:</a:t>
            </a:r>
            <a:endParaRPr sz="1000"/>
          </a:p>
          <a:p>
            <a:pPr indent="0" lvl="0" marL="0" rtl="0" algn="l">
              <a:spcBef>
                <a:spcPts val="0"/>
              </a:spcBef>
              <a:spcAft>
                <a:spcPts val="0"/>
              </a:spcAft>
              <a:buNone/>
            </a:pPr>
            <a:r>
              <a:rPr lang="it" sz="1000">
                <a:latin typeface="Courier New"/>
                <a:ea typeface="Courier New"/>
                <a:cs typeface="Courier New"/>
                <a:sym typeface="Courier New"/>
              </a:rPr>
              <a:t>HS256(</a:t>
            </a:r>
            <a:r>
              <a:rPr lang="it" sz="1000">
                <a:solidFill>
                  <a:schemeClr val="accent3"/>
                </a:solidFill>
                <a:latin typeface="Courier New"/>
                <a:ea typeface="Courier New"/>
                <a:cs typeface="Courier New"/>
                <a:sym typeface="Courier New"/>
              </a:rPr>
              <a:t>eyJhbGciOiJIUzI1NiIsInR5cCI6IkpXVCJ9</a:t>
            </a:r>
            <a:r>
              <a:rPr lang="it" sz="1000">
                <a:latin typeface="Courier New"/>
                <a:ea typeface="Courier New"/>
                <a:cs typeface="Courier New"/>
                <a:sym typeface="Courier New"/>
              </a:rPr>
              <a:t>.</a:t>
            </a:r>
            <a:r>
              <a:rPr lang="it" sz="1000">
                <a:solidFill>
                  <a:schemeClr val="dk1"/>
                </a:solidFill>
                <a:latin typeface="Courier New"/>
                <a:ea typeface="Courier New"/>
                <a:cs typeface="Courier New"/>
                <a:sym typeface="Courier New"/>
              </a:rPr>
              <a:t>eyJsb2dnZWRJbkFzIjoiYWRtaW4iLCJpYXQiOjE0MjI3Nzk2Mzh9</a:t>
            </a:r>
            <a:r>
              <a:rPr lang="it" sz="1000">
                <a:latin typeface="Courier New"/>
                <a:ea typeface="Courier New"/>
                <a:cs typeface="Courier New"/>
                <a:sym typeface="Courier New"/>
              </a:rPr>
              <a:t>, secret_key)</a:t>
            </a:r>
            <a:endParaRPr sz="1000">
              <a:latin typeface="Courier New"/>
              <a:ea typeface="Courier New"/>
              <a:cs typeface="Courier New"/>
              <a:sym typeface="Courier New"/>
            </a:endParaRPr>
          </a:p>
        </p:txBody>
      </p:sp>
      <p:sp>
        <p:nvSpPr>
          <p:cNvPr id="512" name="Google Shape;512;p8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Json Web Token (JWT)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4294967295" type="body"/>
          </p:nvPr>
        </p:nvSpPr>
        <p:spPr>
          <a:xfrm>
            <a:off x="98250" y="677550"/>
            <a:ext cx="9005700" cy="4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Alcune buone pratiche:</a:t>
            </a:r>
            <a:endParaRPr sz="1200"/>
          </a:p>
          <a:p>
            <a:pPr indent="-304800" lvl="0" marL="457200" rtl="0" algn="l">
              <a:spcBef>
                <a:spcPts val="0"/>
              </a:spcBef>
              <a:spcAft>
                <a:spcPts val="0"/>
              </a:spcAft>
              <a:buSzPts val="1200"/>
              <a:buChar char="●"/>
            </a:pPr>
            <a:r>
              <a:rPr lang="it" sz="1200"/>
              <a:t>Accettare input e rispondere in formato JSON.</a:t>
            </a:r>
            <a:endParaRPr sz="1200"/>
          </a:p>
          <a:p>
            <a:pPr indent="-304800" lvl="0" marL="457200" rtl="0" algn="l">
              <a:spcBef>
                <a:spcPts val="0"/>
              </a:spcBef>
              <a:spcAft>
                <a:spcPts val="0"/>
              </a:spcAft>
              <a:buSzPts val="1200"/>
              <a:buChar char="●"/>
            </a:pPr>
            <a:r>
              <a:rPr lang="it" sz="1200"/>
              <a:t>Usare nomi invece che verbi come endpoint, poi si usano i metodi HTTP per capire la richiesta. E</a:t>
            </a:r>
            <a:r>
              <a:rPr lang="it" sz="1200"/>
              <a:t>s. /people indica la risorsa persone, GET /people indica che vogliamo tutte le persone (in generale le operazioni </a:t>
            </a:r>
            <a:r>
              <a:rPr lang="it" sz="1200">
                <a:solidFill>
                  <a:schemeClr val="accent3"/>
                </a:solidFill>
              </a:rPr>
              <a:t>CRUD</a:t>
            </a:r>
            <a:r>
              <a:rPr lang="it" sz="1200"/>
              <a:t> sono: </a:t>
            </a:r>
            <a:r>
              <a:rPr lang="it" sz="1200">
                <a:solidFill>
                  <a:schemeClr val="accent3"/>
                </a:solidFill>
              </a:rPr>
              <a:t>GET</a:t>
            </a:r>
            <a:r>
              <a:rPr lang="it" sz="1200"/>
              <a:t> per leggere le risorse, </a:t>
            </a:r>
            <a:r>
              <a:rPr lang="it" sz="1200">
                <a:solidFill>
                  <a:schemeClr val="accent3"/>
                </a:solidFill>
              </a:rPr>
              <a:t>POST</a:t>
            </a:r>
            <a:r>
              <a:rPr lang="it" sz="1200"/>
              <a:t> per inviare nuovi dati al server, </a:t>
            </a:r>
            <a:r>
              <a:rPr lang="it" sz="1200">
                <a:solidFill>
                  <a:schemeClr val="accent3"/>
                </a:solidFill>
              </a:rPr>
              <a:t>PUT</a:t>
            </a:r>
            <a:r>
              <a:rPr lang="it" sz="1200"/>
              <a:t> per aggiornare dati esistenti, </a:t>
            </a:r>
            <a:r>
              <a:rPr lang="it" sz="1200">
                <a:solidFill>
                  <a:schemeClr val="accent3"/>
                </a:solidFill>
              </a:rPr>
              <a:t>DELETE</a:t>
            </a:r>
            <a:r>
              <a:rPr lang="it" sz="1200"/>
              <a:t> per cancellare i dati).</a:t>
            </a:r>
            <a:endParaRPr sz="1200"/>
          </a:p>
          <a:p>
            <a:pPr indent="-304800" lvl="0" marL="457200" rtl="0" algn="l">
              <a:spcBef>
                <a:spcPts val="0"/>
              </a:spcBef>
              <a:spcAft>
                <a:spcPts val="0"/>
              </a:spcAft>
              <a:buSzPts val="1200"/>
              <a:buChar char="●"/>
            </a:pPr>
            <a:r>
              <a:rPr lang="it" sz="1200"/>
              <a:t>Le collezioni dovrebbero essere al plurale.</a:t>
            </a:r>
            <a:endParaRPr sz="1200"/>
          </a:p>
          <a:p>
            <a:pPr indent="-304800" lvl="0" marL="457200" rtl="0" algn="l">
              <a:spcBef>
                <a:spcPts val="0"/>
              </a:spcBef>
              <a:spcAft>
                <a:spcPts val="0"/>
              </a:spcAft>
              <a:buSzPts val="1200"/>
              <a:buChar char="●"/>
            </a:pPr>
            <a:r>
              <a:rPr lang="it" sz="1200"/>
              <a:t>Le gerarchie dovrebbero essere modellate come risorse innestate, es. /post/{id}/comments/{id}/author.</a:t>
            </a:r>
            <a:endParaRPr sz="1200"/>
          </a:p>
          <a:p>
            <a:pPr indent="-304800" lvl="0" marL="457200" rtl="0" algn="l">
              <a:spcBef>
                <a:spcPts val="0"/>
              </a:spcBef>
              <a:spcAft>
                <a:spcPts val="0"/>
              </a:spcAft>
              <a:buSzPts val="1200"/>
              <a:buChar char="●"/>
            </a:pPr>
            <a:r>
              <a:rPr lang="it" sz="1200"/>
              <a:t>Gestire gli errori e restituire dei codici di errore standard:</a:t>
            </a:r>
            <a:endParaRPr sz="1200"/>
          </a:p>
          <a:p>
            <a:pPr indent="-304800" lvl="1" marL="914400" rtl="0" algn="l">
              <a:spcBef>
                <a:spcPts val="0"/>
              </a:spcBef>
              <a:spcAft>
                <a:spcPts val="0"/>
              </a:spcAft>
              <a:buSzPts val="1200"/>
              <a:buChar char="○"/>
            </a:pPr>
            <a:r>
              <a:rPr lang="it" sz="1200"/>
              <a:t>400 Bad Request: l’input mandato dal client non supera la validazione.</a:t>
            </a:r>
            <a:endParaRPr sz="1200"/>
          </a:p>
          <a:p>
            <a:pPr indent="-304800" lvl="1" marL="914400" rtl="0" algn="l">
              <a:spcBef>
                <a:spcPts val="0"/>
              </a:spcBef>
              <a:spcAft>
                <a:spcPts val="0"/>
              </a:spcAft>
              <a:buSzPts val="1200"/>
              <a:buChar char="○"/>
            </a:pPr>
            <a:r>
              <a:rPr lang="it" sz="1200"/>
              <a:t>401 Unauthorized: l’utente non è autorizzato ad accedere alla risorsa perché l’utente non è autenticato.</a:t>
            </a:r>
            <a:endParaRPr sz="1200"/>
          </a:p>
          <a:p>
            <a:pPr indent="-304800" lvl="1" marL="914400" rtl="0" algn="l">
              <a:spcBef>
                <a:spcPts val="0"/>
              </a:spcBef>
              <a:spcAft>
                <a:spcPts val="0"/>
              </a:spcAft>
              <a:buSzPts val="1200"/>
              <a:buChar char="○"/>
            </a:pPr>
            <a:r>
              <a:rPr lang="it" sz="1200"/>
              <a:t>403 Forbidden: l’utente è autenticato ma non ha il permesso di accedere alla risorsa.</a:t>
            </a:r>
            <a:endParaRPr sz="1200"/>
          </a:p>
          <a:p>
            <a:pPr indent="-304800" lvl="1" marL="914400" rtl="0" algn="l">
              <a:spcBef>
                <a:spcPts val="0"/>
              </a:spcBef>
              <a:spcAft>
                <a:spcPts val="0"/>
              </a:spcAft>
              <a:buSzPts val="1200"/>
              <a:buChar char="○"/>
            </a:pPr>
            <a:r>
              <a:rPr lang="it" sz="1200"/>
              <a:t>404 Not Found: la risorsa non esiste.</a:t>
            </a:r>
            <a:endParaRPr sz="1200"/>
          </a:p>
          <a:p>
            <a:pPr indent="-304800" lvl="1" marL="914400" rtl="0" algn="l">
              <a:spcBef>
                <a:spcPts val="0"/>
              </a:spcBef>
              <a:spcAft>
                <a:spcPts val="0"/>
              </a:spcAft>
              <a:buSzPts val="1200"/>
              <a:buChar char="○"/>
            </a:pPr>
            <a:r>
              <a:rPr lang="it" sz="1200"/>
              <a:t>500 Internal server error: è un errore generico del server.</a:t>
            </a:r>
            <a:endParaRPr sz="1200"/>
          </a:p>
          <a:p>
            <a:pPr indent="-304800" lvl="1" marL="914400" rtl="0" algn="l">
              <a:spcBef>
                <a:spcPts val="0"/>
              </a:spcBef>
              <a:spcAft>
                <a:spcPts val="0"/>
              </a:spcAft>
              <a:buSzPts val="1200"/>
              <a:buChar char="○"/>
            </a:pPr>
            <a:r>
              <a:rPr lang="it" sz="1200"/>
              <a:t>502 Bad Gateway: indica che c’è stata una risposta invalida da un upstream server.</a:t>
            </a:r>
            <a:endParaRPr sz="1200"/>
          </a:p>
          <a:p>
            <a:pPr indent="-304800" lvl="1" marL="914400" rtl="0" algn="l">
              <a:spcBef>
                <a:spcPts val="0"/>
              </a:spcBef>
              <a:spcAft>
                <a:spcPts val="0"/>
              </a:spcAft>
              <a:buSzPts val="1200"/>
              <a:buChar char="○"/>
            </a:pPr>
            <a:r>
              <a:rPr lang="it" sz="1200"/>
              <a:t>503 Service Unavailable: indica che qualcosa di inatteso è avvenuto sul server.</a:t>
            </a:r>
            <a:endParaRPr sz="1200"/>
          </a:p>
          <a:p>
            <a:pPr indent="-304800" lvl="0" marL="457200" rtl="0" algn="l">
              <a:spcBef>
                <a:spcPts val="0"/>
              </a:spcBef>
              <a:spcAft>
                <a:spcPts val="0"/>
              </a:spcAft>
              <a:buSzPts val="1200"/>
              <a:buChar char="●"/>
            </a:pPr>
            <a:r>
              <a:rPr lang="it" sz="1200"/>
              <a:t>Permettere il filtraggio, l’ordinamento e la paginazione.</a:t>
            </a:r>
            <a:endParaRPr sz="1200"/>
          </a:p>
          <a:p>
            <a:pPr indent="-304800" lvl="0" marL="457200" rtl="0" algn="l">
              <a:spcBef>
                <a:spcPts val="0"/>
              </a:spcBef>
              <a:spcAft>
                <a:spcPts val="0"/>
              </a:spcAft>
              <a:buSzPts val="1200"/>
              <a:buChar char="●"/>
            </a:pPr>
            <a:r>
              <a:rPr lang="it" sz="1200"/>
              <a:t>Seguire le indicazioni per rendere le API sicure.</a:t>
            </a:r>
            <a:endParaRPr sz="1200"/>
          </a:p>
          <a:p>
            <a:pPr indent="-304800" lvl="0" marL="457200" rtl="0" algn="l">
              <a:spcBef>
                <a:spcPts val="0"/>
              </a:spcBef>
              <a:spcAft>
                <a:spcPts val="0"/>
              </a:spcAft>
              <a:buSzPts val="1200"/>
              <a:buChar char="●"/>
            </a:pPr>
            <a:r>
              <a:rPr lang="it" sz="1200"/>
              <a:t>Usare la cache per migliorare le performance.</a:t>
            </a:r>
            <a:endParaRPr sz="1200"/>
          </a:p>
          <a:p>
            <a:pPr indent="-304800" lvl="0" marL="457200" rtl="0" algn="l">
              <a:spcBef>
                <a:spcPts val="0"/>
              </a:spcBef>
              <a:spcAft>
                <a:spcPts val="0"/>
              </a:spcAft>
              <a:buSzPts val="1200"/>
              <a:buChar char="●"/>
            </a:pPr>
            <a:r>
              <a:rPr lang="it" sz="1200"/>
              <a:t>Creare una versione delle API, in genere si mette la versione prima dell’inizio del percorso. Es. /v1/people o /v2/people.</a:t>
            </a:r>
            <a:endParaRPr sz="1200"/>
          </a:p>
        </p:txBody>
      </p:sp>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di REST API</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a:t>
            </a:r>
            <a:r>
              <a:rPr lang="it"/>
              <a:t>: flusso di autenticazione</a:t>
            </a:r>
            <a:endParaRPr/>
          </a:p>
        </p:txBody>
      </p:sp>
      <p:sp>
        <p:nvSpPr>
          <p:cNvPr id="518" name="Google Shape;518;p82"/>
          <p:cNvSpPr/>
          <p:nvPr/>
        </p:nvSpPr>
        <p:spPr>
          <a:xfrm>
            <a:off x="1012925" y="1111575"/>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Client</a:t>
            </a:r>
            <a:endParaRPr>
              <a:solidFill>
                <a:schemeClr val="lt2"/>
              </a:solidFill>
              <a:latin typeface="Roboto"/>
              <a:ea typeface="Roboto"/>
              <a:cs typeface="Roboto"/>
              <a:sym typeface="Roboto"/>
            </a:endParaRPr>
          </a:p>
        </p:txBody>
      </p:sp>
      <p:sp>
        <p:nvSpPr>
          <p:cNvPr id="519" name="Google Shape;519;p82"/>
          <p:cNvSpPr/>
          <p:nvPr/>
        </p:nvSpPr>
        <p:spPr>
          <a:xfrm>
            <a:off x="4796025" y="1111575"/>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Server</a:t>
            </a:r>
            <a:endParaRPr>
              <a:solidFill>
                <a:schemeClr val="lt2"/>
              </a:solidFill>
              <a:latin typeface="Roboto"/>
              <a:ea typeface="Roboto"/>
              <a:cs typeface="Roboto"/>
              <a:sym typeface="Roboto"/>
            </a:endParaRPr>
          </a:p>
        </p:txBody>
      </p:sp>
      <p:sp>
        <p:nvSpPr>
          <p:cNvPr id="520" name="Google Shape;520;p82"/>
          <p:cNvSpPr/>
          <p:nvPr/>
        </p:nvSpPr>
        <p:spPr>
          <a:xfrm>
            <a:off x="1012925" y="2334300"/>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Client</a:t>
            </a:r>
            <a:endParaRPr>
              <a:solidFill>
                <a:schemeClr val="lt2"/>
              </a:solidFill>
              <a:latin typeface="Roboto"/>
              <a:ea typeface="Roboto"/>
              <a:cs typeface="Roboto"/>
              <a:sym typeface="Roboto"/>
            </a:endParaRPr>
          </a:p>
        </p:txBody>
      </p:sp>
      <p:sp>
        <p:nvSpPr>
          <p:cNvPr id="521" name="Google Shape;521;p82"/>
          <p:cNvSpPr/>
          <p:nvPr/>
        </p:nvSpPr>
        <p:spPr>
          <a:xfrm>
            <a:off x="4796025" y="2334300"/>
            <a:ext cx="1677300" cy="73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S</a:t>
            </a:r>
            <a:r>
              <a:rPr lang="it">
                <a:solidFill>
                  <a:schemeClr val="lt2"/>
                </a:solidFill>
                <a:latin typeface="Roboto"/>
                <a:ea typeface="Roboto"/>
                <a:cs typeface="Roboto"/>
                <a:sym typeface="Roboto"/>
              </a:rPr>
              <a:t>erver</a:t>
            </a:r>
            <a:endParaRPr>
              <a:solidFill>
                <a:schemeClr val="lt2"/>
              </a:solidFill>
              <a:latin typeface="Roboto"/>
              <a:ea typeface="Roboto"/>
              <a:cs typeface="Roboto"/>
              <a:sym typeface="Roboto"/>
            </a:endParaRPr>
          </a:p>
        </p:txBody>
      </p:sp>
      <p:cxnSp>
        <p:nvCxnSpPr>
          <p:cNvPr id="522" name="Google Shape;522;p82"/>
          <p:cNvCxnSpPr/>
          <p:nvPr/>
        </p:nvCxnSpPr>
        <p:spPr>
          <a:xfrm>
            <a:off x="2696725" y="1243125"/>
            <a:ext cx="2085000" cy="0"/>
          </a:xfrm>
          <a:prstGeom prst="straightConnector1">
            <a:avLst/>
          </a:prstGeom>
          <a:noFill/>
          <a:ln cap="flat" cmpd="sng" w="9525">
            <a:solidFill>
              <a:schemeClr val="dk1"/>
            </a:solidFill>
            <a:prstDash val="solid"/>
            <a:round/>
            <a:headEnd len="med" w="med" type="none"/>
            <a:tailEnd len="med" w="med" type="triangle"/>
          </a:ln>
        </p:spPr>
      </p:cxnSp>
      <p:cxnSp>
        <p:nvCxnSpPr>
          <p:cNvPr id="523" name="Google Shape;523;p82"/>
          <p:cNvCxnSpPr>
            <a:stCxn id="520" idx="3"/>
            <a:endCxn id="521" idx="1"/>
          </p:cNvCxnSpPr>
          <p:nvPr/>
        </p:nvCxnSpPr>
        <p:spPr>
          <a:xfrm>
            <a:off x="2690225" y="2699400"/>
            <a:ext cx="2105700" cy="0"/>
          </a:xfrm>
          <a:prstGeom prst="straightConnector1">
            <a:avLst/>
          </a:prstGeom>
          <a:noFill/>
          <a:ln cap="flat" cmpd="sng" w="9525">
            <a:solidFill>
              <a:schemeClr val="dk1"/>
            </a:solidFill>
            <a:prstDash val="solid"/>
            <a:round/>
            <a:headEnd len="med" w="med" type="none"/>
            <a:tailEnd len="med" w="med" type="triangle"/>
          </a:ln>
        </p:spPr>
      </p:cxnSp>
      <p:cxnSp>
        <p:nvCxnSpPr>
          <p:cNvPr id="524" name="Google Shape;524;p82"/>
          <p:cNvCxnSpPr/>
          <p:nvPr/>
        </p:nvCxnSpPr>
        <p:spPr>
          <a:xfrm>
            <a:off x="2711025" y="1642750"/>
            <a:ext cx="2085000" cy="0"/>
          </a:xfrm>
          <a:prstGeom prst="straightConnector1">
            <a:avLst/>
          </a:prstGeom>
          <a:noFill/>
          <a:ln cap="flat" cmpd="sng" w="9525">
            <a:solidFill>
              <a:schemeClr val="dk1"/>
            </a:solidFill>
            <a:prstDash val="solid"/>
            <a:round/>
            <a:headEnd len="med" w="med" type="triangle"/>
            <a:tailEnd len="med" w="med" type="none"/>
          </a:ln>
        </p:spPr>
      </p:cxnSp>
      <p:sp>
        <p:nvSpPr>
          <p:cNvPr id="525" name="Google Shape;525;p82"/>
          <p:cNvSpPr txBox="1"/>
          <p:nvPr/>
        </p:nvSpPr>
        <p:spPr>
          <a:xfrm>
            <a:off x="3084775" y="893400"/>
            <a:ext cx="1157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Login</a:t>
            </a:r>
            <a:endParaRPr sz="800">
              <a:solidFill>
                <a:schemeClr val="lt2"/>
              </a:solidFill>
              <a:latin typeface="Roboto"/>
              <a:ea typeface="Roboto"/>
              <a:cs typeface="Roboto"/>
              <a:sym typeface="Roboto"/>
            </a:endParaRPr>
          </a:p>
        </p:txBody>
      </p:sp>
      <p:sp>
        <p:nvSpPr>
          <p:cNvPr id="526" name="Google Shape;526;p82"/>
          <p:cNvSpPr txBox="1"/>
          <p:nvPr/>
        </p:nvSpPr>
        <p:spPr>
          <a:xfrm>
            <a:off x="3004225" y="1671275"/>
            <a:ext cx="131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JWT (criptato con chiave segreta)</a:t>
            </a:r>
            <a:endParaRPr sz="800">
              <a:solidFill>
                <a:schemeClr val="lt2"/>
              </a:solidFill>
              <a:latin typeface="Roboto"/>
              <a:ea typeface="Roboto"/>
              <a:cs typeface="Roboto"/>
              <a:sym typeface="Roboto"/>
            </a:endParaRPr>
          </a:p>
        </p:txBody>
      </p:sp>
      <p:sp>
        <p:nvSpPr>
          <p:cNvPr id="527" name="Google Shape;527;p82"/>
          <p:cNvSpPr txBox="1"/>
          <p:nvPr/>
        </p:nvSpPr>
        <p:spPr>
          <a:xfrm>
            <a:off x="3070213" y="2334300"/>
            <a:ext cx="1186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POST /api/v1/people</a:t>
            </a:r>
            <a:endParaRPr sz="800">
              <a:solidFill>
                <a:schemeClr val="lt2"/>
              </a:solidFill>
              <a:latin typeface="Roboto"/>
              <a:ea typeface="Roboto"/>
              <a:cs typeface="Roboto"/>
              <a:sym typeface="Roboto"/>
            </a:endParaRPr>
          </a:p>
        </p:txBody>
      </p:sp>
      <p:sp>
        <p:nvSpPr>
          <p:cNvPr id="528" name="Google Shape;528;p82"/>
          <p:cNvSpPr txBox="1"/>
          <p:nvPr/>
        </p:nvSpPr>
        <p:spPr>
          <a:xfrm>
            <a:off x="3084775" y="2699400"/>
            <a:ext cx="1157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JWT</a:t>
            </a:r>
            <a:endParaRPr sz="800">
              <a:solidFill>
                <a:schemeClr val="lt2"/>
              </a:solidFill>
              <a:latin typeface="Roboto"/>
              <a:ea typeface="Roboto"/>
              <a:cs typeface="Roboto"/>
              <a:sym typeface="Roboto"/>
            </a:endParaRPr>
          </a:p>
        </p:txBody>
      </p:sp>
      <p:sp>
        <p:nvSpPr>
          <p:cNvPr id="529" name="Google Shape;529;p82"/>
          <p:cNvSpPr txBox="1"/>
          <p:nvPr/>
        </p:nvSpPr>
        <p:spPr>
          <a:xfrm>
            <a:off x="651150" y="3564925"/>
            <a:ext cx="7373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Flusso di esecuzione: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Si effettua il login con username e password</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Il server genera un JWT e lo cripta con la propria chiave segreta</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Nelle richieste successive il client invia il JWT</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AutoNum type="arabicPeriod"/>
            </a:pPr>
            <a:r>
              <a:rPr lang="it" sz="1200">
                <a:solidFill>
                  <a:schemeClr val="lt2"/>
                </a:solidFill>
                <a:latin typeface="Roboto"/>
                <a:ea typeface="Roboto"/>
                <a:cs typeface="Roboto"/>
                <a:sym typeface="Roboto"/>
              </a:rPr>
              <a:t>Il server controlla la validità del JWT per effettuare l’operazione</a:t>
            </a:r>
            <a:endParaRPr sz="1200">
              <a:solidFill>
                <a:schemeClr val="lt2"/>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3"/>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Ci sono diverse librerie che permettono di creare JWT, noi useremo </a:t>
            </a:r>
            <a:r>
              <a:rPr lang="it" sz="1200" u="sng">
                <a:solidFill>
                  <a:schemeClr val="hlink"/>
                </a:solidFill>
                <a:hlinkClick r:id="rId3"/>
              </a:rPr>
              <a:t>Nimbus JOSE + JWT</a:t>
            </a:r>
            <a:r>
              <a:rPr lang="it" sz="1200"/>
              <a:t>:</a:t>
            </a:r>
            <a:endParaRPr sz="1200"/>
          </a:p>
          <a:p>
            <a:pPr indent="-304800" lvl="0" marL="457200" rtl="0" algn="l">
              <a:spcBef>
                <a:spcPts val="0"/>
              </a:spcBef>
              <a:spcAft>
                <a:spcPts val="0"/>
              </a:spcAft>
              <a:buSzPts val="1200"/>
              <a:buChar char="●"/>
            </a:pPr>
            <a:r>
              <a:rPr lang="it" sz="1200"/>
              <a:t>Libreria open source (rilasciata sotto licenza Apache 2.0).</a:t>
            </a:r>
            <a:endParaRPr sz="1200"/>
          </a:p>
          <a:p>
            <a:pPr indent="-304800" lvl="0" marL="457200" rtl="0" algn="l">
              <a:spcBef>
                <a:spcPts val="0"/>
              </a:spcBef>
              <a:spcAft>
                <a:spcPts val="0"/>
              </a:spcAft>
              <a:buSzPts val="1200"/>
              <a:buChar char="●"/>
            </a:pPr>
            <a:r>
              <a:rPr lang="it" sz="1200"/>
              <a:t>Funziona con java e altri linguaggi di programmazione.</a:t>
            </a:r>
            <a:endParaRPr sz="1200"/>
          </a:p>
          <a:p>
            <a:pPr indent="-304800" lvl="0" marL="457200" rtl="0" algn="l">
              <a:spcBef>
                <a:spcPts val="0"/>
              </a:spcBef>
              <a:spcAft>
                <a:spcPts val="0"/>
              </a:spcAft>
              <a:buSzPts val="1200"/>
              <a:buChar char="●"/>
            </a:pPr>
            <a:r>
              <a:rPr lang="it" sz="1200"/>
              <a:t>È mantenuta e aggiornata regolarmente.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Riprendiamo l’</a:t>
            </a:r>
            <a:r>
              <a:rPr lang="it" sz="1200" u="sng">
                <a:solidFill>
                  <a:schemeClr val="hlink"/>
                </a:solidFill>
                <a:hlinkClick action="ppaction://hlinksldjump" r:id="rId4"/>
              </a:rPr>
              <a:t>esempio di autenticazione con username e password</a:t>
            </a:r>
            <a:r>
              <a:rPr lang="it" sz="1200"/>
              <a:t> e aggiungiamo la dipendenza nel file pom.xml:</a:t>
            </a:r>
            <a:endParaRPr sz="1200"/>
          </a:p>
          <a:p>
            <a:pPr indent="0" lvl="0" marL="0" rtl="0" algn="l">
              <a:spcBef>
                <a:spcPts val="0"/>
              </a:spcBef>
              <a:spcAft>
                <a:spcPts val="0"/>
              </a:spcAft>
              <a:buNone/>
            </a:pPr>
            <a:r>
              <a:rPr lang="it" sz="1200">
                <a:latin typeface="Courier New"/>
                <a:ea typeface="Courier New"/>
                <a:cs typeface="Courier New"/>
                <a:sym typeface="Courier New"/>
              </a:rPr>
              <a:t>&lt;dependency&gt;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&lt;groupId&gt;com.nimbusds&lt;/groupId&gt;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&lt;artifactId&gt;nimbus-jose-jwt&lt;/artifactId&gt;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&lt;version&gt;9.27&lt;/version&gt;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&lt;/dependency&gt;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t>Scarica il codice da </a:t>
            </a:r>
            <a:r>
              <a:rPr lang="it" sz="1200" u="sng">
                <a:solidFill>
                  <a:schemeClr val="hlink"/>
                </a:solidFill>
                <a:hlinkClick r:id="rId5"/>
              </a:rPr>
              <a:t>github</a:t>
            </a:r>
            <a:r>
              <a:rPr lang="it" sz="1200"/>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535" name="Google Shape;535;p8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Esempio</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4"/>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UserAccount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@Column(unique = true)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UserAccount(String username, String password)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.username =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.password =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UserAccount()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getUsername()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getPassword()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password;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UserRepository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CrudRepository&lt;UserAccount, Long&gt;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UserAccount findByUsername(String 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541" name="Google Shape;541;p8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utenti nel database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5"/>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@Service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UserDetailsServiceImpl </a:t>
            </a:r>
            <a:r>
              <a:rPr lang="it" sz="1000">
                <a:solidFill>
                  <a:schemeClr val="accent5"/>
                </a:solidFill>
                <a:latin typeface="Courier New"/>
                <a:ea typeface="Courier New"/>
                <a:cs typeface="Courier New"/>
                <a:sym typeface="Courier New"/>
              </a:rPr>
              <a:t>implements</a:t>
            </a:r>
            <a:r>
              <a:rPr lang="it" sz="1000">
                <a:latin typeface="Courier New"/>
                <a:ea typeface="Courier New"/>
                <a:cs typeface="Courier New"/>
                <a:sym typeface="Courier New"/>
              </a:rPr>
              <a:t> UserDetailsService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final</a:t>
            </a:r>
            <a:r>
              <a:rPr lang="it" sz="1000">
                <a:latin typeface="Courier New"/>
                <a:ea typeface="Courier New"/>
                <a:cs typeface="Courier New"/>
                <a:sym typeface="Courier New"/>
              </a:rPr>
              <a:t> UserRepository userRepository;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UserDetailsServiceImpl(UserRepository userRepository)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.userRepository = userRepository;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UserDetails loadUserByUsername(String username)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UsernameNotFoundException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Admin is hard-coded here (this is not the right approach!)</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a:t>
            </a:r>
            <a:r>
              <a:rPr lang="it" sz="1000">
                <a:solidFill>
                  <a:schemeClr val="accent2"/>
                </a:solidFill>
                <a:latin typeface="Courier New"/>
                <a:ea typeface="Courier New"/>
                <a:cs typeface="Courier New"/>
                <a:sym typeface="Courier New"/>
              </a:rPr>
              <a:t>"admin"</a:t>
            </a:r>
            <a:r>
              <a:rPr lang="it" sz="1000">
                <a:latin typeface="Courier New"/>
                <a:ea typeface="Courier New"/>
                <a:cs typeface="Courier New"/>
                <a:sym typeface="Courier New"/>
              </a:rPr>
              <a:t>.equals(username)){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String encodedPassword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BCryptPasswordEncoder(12).encode(</a:t>
            </a:r>
            <a:r>
              <a:rPr lang="it" sz="1000">
                <a:solidFill>
                  <a:schemeClr val="accent2"/>
                </a:solidFill>
                <a:latin typeface="Courier New"/>
                <a:ea typeface="Courier New"/>
                <a:cs typeface="Courier New"/>
                <a:sym typeface="Courier New"/>
              </a:rPr>
              <a:t>"strongPassword"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User(username, encodedPassword, List.of(</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SimpleGrantedAuthority(</a:t>
            </a:r>
            <a:r>
              <a:rPr lang="it" sz="1000">
                <a:solidFill>
                  <a:schemeClr val="accent2"/>
                </a:solidFill>
                <a:latin typeface="Courier New"/>
                <a:ea typeface="Courier New"/>
                <a:cs typeface="Courier New"/>
                <a:sym typeface="Courier New"/>
              </a:rPr>
              <a:t>"ROLE_ADMIN"</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UserAccount userAccount = userRepository.findByUsername(username);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(userAccount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            return new</a:t>
            </a:r>
            <a:r>
              <a:rPr lang="it" sz="1000">
                <a:latin typeface="Courier New"/>
                <a:ea typeface="Courier New"/>
                <a:cs typeface="Courier New"/>
                <a:sym typeface="Courier New"/>
              </a:rPr>
              <a:t> User(username, userAccount.getPassword(), List.of(</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SimpleGrantedAuthority(</a:t>
            </a:r>
            <a:r>
              <a:rPr lang="it" sz="1000">
                <a:solidFill>
                  <a:schemeClr val="accent2"/>
                </a:solidFill>
                <a:latin typeface="Courier New"/>
                <a:ea typeface="Courier New"/>
                <a:cs typeface="Courier New"/>
                <a:sym typeface="Courier New"/>
              </a:rPr>
              <a:t>"ROLE_USER"</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UsernameNotFoundException(</a:t>
            </a:r>
            <a:r>
              <a:rPr lang="it" sz="1000">
                <a:solidFill>
                  <a:schemeClr val="accent2"/>
                </a:solidFill>
                <a:latin typeface="Courier New"/>
                <a:ea typeface="Courier New"/>
                <a:cs typeface="Courier New"/>
                <a:sym typeface="Courier New"/>
              </a:rPr>
              <a:t>"User not found"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
        <p:nvSpPr>
          <p:cNvPr id="547" name="Google Shape;547;p8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della classe UserDetailsServiceImpl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della classe TokenStore (1)</a:t>
            </a:r>
            <a:endParaRPr/>
          </a:p>
        </p:txBody>
      </p:sp>
      <p:sp>
        <p:nvSpPr>
          <p:cNvPr id="553" name="Google Shape;553;p86"/>
          <p:cNvSpPr txBox="1"/>
          <p:nvPr>
            <p:ph idx="4294967295" type="body"/>
          </p:nvPr>
        </p:nvSpPr>
        <p:spPr>
          <a:xfrm>
            <a:off x="46050" y="680200"/>
            <a:ext cx="90702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public final class</a:t>
            </a:r>
            <a:r>
              <a:rPr lang="it" sz="800">
                <a:latin typeface="Courier New"/>
                <a:ea typeface="Courier New"/>
                <a:cs typeface="Courier New"/>
                <a:sym typeface="Courier New"/>
              </a:rPr>
              <a:t> TokenStore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 </a:t>
            </a:r>
            <a:r>
              <a:rPr lang="it" sz="800">
                <a:latin typeface="Courier New"/>
                <a:ea typeface="Courier New"/>
                <a:cs typeface="Courier New"/>
                <a:sym typeface="Courier New"/>
              </a:rPr>
              <a:t>String secretKey = </a:t>
            </a:r>
            <a:r>
              <a:rPr lang="it" sz="800">
                <a:solidFill>
                  <a:schemeClr val="accent2"/>
                </a:solidFill>
                <a:latin typeface="Courier New"/>
                <a:ea typeface="Courier New"/>
                <a:cs typeface="Courier New"/>
                <a:sym typeface="Courier New"/>
              </a:rPr>
              <a:t>"23778sah9021-12123-12s-as-12a-AS_12xoiJN-SHWQ98"</a:t>
            </a:r>
            <a:r>
              <a:rPr lang="it" sz="800">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Random key: this should not be public!</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 static</a:t>
            </a:r>
            <a:r>
              <a:rPr lang="it" sz="800">
                <a:latin typeface="Courier New"/>
                <a:ea typeface="Courier New"/>
                <a:cs typeface="Courier New"/>
                <a:sym typeface="Courier New"/>
              </a:rPr>
              <a:t> TokenStore instance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TokenStore();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a:t>
            </a:r>
            <a:r>
              <a:rPr lang="it" sz="800">
                <a:latin typeface="Courier New"/>
                <a:ea typeface="Courier New"/>
                <a:cs typeface="Courier New"/>
                <a:sym typeface="Courier New"/>
              </a:rPr>
              <a:t> TokenStore()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static</a:t>
            </a:r>
            <a:r>
              <a:rPr lang="it" sz="800">
                <a:latin typeface="Courier New"/>
                <a:ea typeface="Courier New"/>
                <a:cs typeface="Courier New"/>
                <a:sym typeface="Courier New"/>
              </a:rPr>
              <a:t> TokenStore getInstance() {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instance;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String createToken(Map&lt;String, Object&gt; payload)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JOSEException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Instant issuedAt = Instant.now().truncatedTo(ChronoUnit.SECONDS); </a:t>
            </a:r>
            <a:r>
              <a:rPr lang="it" sz="800">
                <a:solidFill>
                  <a:schemeClr val="accent3"/>
                </a:solidFill>
                <a:latin typeface="Courier New"/>
                <a:ea typeface="Courier New"/>
                <a:cs typeface="Courier New"/>
                <a:sym typeface="Courier New"/>
              </a:rPr>
              <a:t>// Issued now</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Instant notBefore = issuedAt.plus(5, ChronoUnit.SECONDS); </a:t>
            </a:r>
            <a:r>
              <a:rPr lang="it" sz="800">
                <a:solidFill>
                  <a:schemeClr val="accent3"/>
                </a:solidFill>
                <a:latin typeface="Courier New"/>
                <a:ea typeface="Courier New"/>
                <a:cs typeface="Courier New"/>
                <a:sym typeface="Courier New"/>
              </a:rPr>
              <a:t>// Valid in 5 seconds (useless to us, here just to show how to set it)</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Instant expiration = issuedAt.plus(24, ChronoUnit.HOURS); </a:t>
            </a:r>
            <a:r>
              <a:rPr lang="it" sz="800">
                <a:solidFill>
                  <a:schemeClr val="accent3"/>
                </a:solidFill>
                <a:latin typeface="Courier New"/>
                <a:ea typeface="Courier New"/>
                <a:cs typeface="Courier New"/>
                <a:sym typeface="Courier New"/>
              </a:rPr>
              <a:t>// Invalid after 24 hours</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JWTClaimsSet.Builder builder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JWTClaimsSet.Builder();</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for</a:t>
            </a:r>
            <a:r>
              <a:rPr lang="it" sz="800">
                <a:latin typeface="Courier New"/>
                <a:ea typeface="Courier New"/>
                <a:cs typeface="Courier New"/>
                <a:sym typeface="Courier New"/>
              </a:rPr>
              <a:t>(String entry : claims.keySet())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builder.claim(entry, claims.get(entry));</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JWTClaimsSet claimsSet = builder.issueTime(Date.from(issuedAt))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.notBeforeTime(Date.from(notBefore))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.expirationTime(Date.from(expiration)).build();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Payload payload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Payload(claimsSet.toJSONObject());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JWSObject jwsObject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JWSObject(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JWSHeader(JWSAlgorithm.HS256), payload);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jwsObject.sign(</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MACSigner(secretKey.getBytes()));</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jwsObject.serialize();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boolean</a:t>
            </a:r>
            <a:r>
              <a:rPr lang="it" sz="800">
                <a:latin typeface="Courier New"/>
                <a:ea typeface="Courier New"/>
                <a:cs typeface="Courier New"/>
                <a:sym typeface="Courier New"/>
              </a:rPr>
              <a:t> verifyToken(String token)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JOSEException, ParseException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try</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getUser(token);</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true;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 </a:t>
            </a:r>
            <a:r>
              <a:rPr lang="it" sz="800">
                <a:solidFill>
                  <a:schemeClr val="accent5"/>
                </a:solidFill>
                <a:latin typeface="Courier New"/>
                <a:ea typeface="Courier New"/>
                <a:cs typeface="Courier New"/>
                <a:sym typeface="Courier New"/>
              </a:rPr>
              <a:t>catch</a:t>
            </a:r>
            <a:r>
              <a:rPr lang="it" sz="800">
                <a:latin typeface="Courier New"/>
                <a:ea typeface="Courier New"/>
                <a:cs typeface="Courier New"/>
                <a:sym typeface="Courier New"/>
              </a:rPr>
              <a:t> (RuntimeException e)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false;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della classe TokenStore (2)</a:t>
            </a:r>
            <a:endParaRPr/>
          </a:p>
        </p:txBody>
      </p:sp>
      <p:sp>
        <p:nvSpPr>
          <p:cNvPr id="559" name="Google Shape;559;p87"/>
          <p:cNvSpPr txBox="1"/>
          <p:nvPr>
            <p:ph idx="4294967295" type="body"/>
          </p:nvPr>
        </p:nvSpPr>
        <p:spPr>
          <a:xfrm>
            <a:off x="46050" y="680200"/>
            <a:ext cx="90702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800">
                <a:solidFill>
                  <a:schemeClr val="accent3"/>
                </a:solidFill>
                <a:latin typeface="Courier New"/>
                <a:ea typeface="Courier New"/>
                <a:cs typeface="Courier New"/>
                <a:sym typeface="Courier New"/>
              </a:rPr>
              <a:t>// continuing </a:t>
            </a:r>
            <a:r>
              <a:rPr lang="it" sz="800">
                <a:solidFill>
                  <a:schemeClr val="accent3"/>
                </a:solidFill>
                <a:latin typeface="Courier New"/>
                <a:ea typeface="Courier New"/>
                <a:cs typeface="Courier New"/>
                <a:sym typeface="Courier New"/>
              </a:rPr>
              <a:t>class TokenStore</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String getUser(String token)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JOSEException, ParseException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SignedJWT signedJWT = SignedJWT.parse(token);</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JWSVerifier jwsVerifier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MACVerifier(secretKey.getBytes());</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(signedJWT.verify(jwsVerifier) &amp;&amp; </a:t>
            </a:r>
            <a:endParaRPr sz="800">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          new</a:t>
            </a:r>
            <a:r>
              <a:rPr lang="it" sz="800">
                <a:latin typeface="Courier New"/>
                <a:ea typeface="Courier New"/>
                <a:cs typeface="Courier New"/>
                <a:sym typeface="Courier New"/>
              </a:rPr>
              <a:t> Date().before(signedJWT.getJWTClaimsSet().getExpirationTime()) &amp;&amp; </a:t>
            </a:r>
            <a:endParaRPr sz="800">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          new</a:t>
            </a:r>
            <a:r>
              <a:rPr lang="it" sz="800">
                <a:latin typeface="Courier New"/>
                <a:ea typeface="Courier New"/>
                <a:cs typeface="Courier New"/>
                <a:sym typeface="Courier New"/>
              </a:rPr>
              <a:t> Date().after(signedJWT.getJWTClaimsSet().getNotBeforeTime()))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(String) signedJWT.getPayload().toJSONObject().get(</a:t>
            </a:r>
            <a:r>
              <a:rPr lang="it" sz="800">
                <a:solidFill>
                  <a:schemeClr val="accent2"/>
                </a:solidFill>
                <a:latin typeface="Courier New"/>
                <a:ea typeface="Courier New"/>
                <a:cs typeface="Courier New"/>
                <a:sym typeface="Courier New"/>
              </a:rPr>
              <a:t>"username"</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throw new</a:t>
            </a:r>
            <a:r>
              <a:rPr lang="it" sz="800">
                <a:latin typeface="Courier New"/>
                <a:ea typeface="Courier New"/>
                <a:cs typeface="Courier New"/>
                <a:sym typeface="Courier New"/>
              </a:rPr>
              <a:t> RuntimeException(</a:t>
            </a:r>
            <a:r>
              <a:rPr lang="it" sz="800">
                <a:solidFill>
                  <a:schemeClr val="accent2"/>
                </a:solidFill>
                <a:latin typeface="Courier New"/>
                <a:ea typeface="Courier New"/>
                <a:cs typeface="Courier New"/>
                <a:sym typeface="Courier New"/>
              </a:rPr>
              <a:t>"Invalid token"</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  public</a:t>
            </a:r>
            <a:r>
              <a:rPr lang="it" sz="800">
                <a:latin typeface="Courier New"/>
                <a:ea typeface="Courier New"/>
                <a:cs typeface="Courier New"/>
                <a:sym typeface="Courier New"/>
              </a:rPr>
              <a:t> String getToken(HttpServletRequest request)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String header = request.getHeader(HttpHeaders.AUTHORIZATION);</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(header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&amp;&amp; header.startsWith(</a:t>
            </a:r>
            <a:r>
              <a:rPr lang="it" sz="800">
                <a:solidFill>
                  <a:schemeClr val="accent2"/>
                </a:solidFill>
                <a:latin typeface="Courier New"/>
                <a:ea typeface="Courier New"/>
                <a:cs typeface="Courier New"/>
                <a:sym typeface="Courier New"/>
              </a:rPr>
              <a:t>"Bearer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header.replace(</a:t>
            </a:r>
            <a:r>
              <a:rPr lang="it" sz="800">
                <a:solidFill>
                  <a:schemeClr val="accent2"/>
                </a:solidFill>
                <a:latin typeface="Courier New"/>
                <a:ea typeface="Courier New"/>
                <a:cs typeface="Courier New"/>
                <a:sym typeface="Courier New"/>
              </a:rPr>
              <a:t>"Bearer "</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"invalid"</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t/>
            </a:r>
            <a:endParaRPr sz="800">
              <a:solidFill>
                <a:schemeClr val="accent5"/>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00">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8"/>
          <p:cNvSpPr txBox="1"/>
          <p:nvPr>
            <p:ph idx="4294967295" type="body"/>
          </p:nvPr>
        </p:nvSpPr>
        <p:spPr>
          <a:xfrm>
            <a:off x="0" y="6008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@Configuration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@EnableWebSecurity</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@EnableMethodSecurity</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SecurityConfiguration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@Bean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PasswordEncoder passwordEncoder() {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BCryptPasswordEncoder(12);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RequestFilter requestFilter;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SecurityConfiguration(RequestFilter requestFilter)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.requestFilter = requestFilter;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@Bean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AuthenticationManager authenticationManager(AuthenticationConfiguration authenticationConfiguration)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Exception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authenticationConfiguration.getAuthenticationManager();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@Bean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SecurityFilterChain filterChain(HttpSecurity http)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Exception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http.</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authorizeHttpRequests().requestMatchers(</a:t>
            </a:r>
            <a:r>
              <a:rPr lang="it" sz="800">
                <a:solidFill>
                  <a:schemeClr val="accent2"/>
                </a:solidFill>
                <a:latin typeface="Courier New"/>
                <a:ea typeface="Courier New"/>
                <a:cs typeface="Courier New"/>
                <a:sym typeface="Courier New"/>
              </a:rPr>
              <a:t>"/api/v1/register"</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"/api/v1/authenticate"</a:t>
            </a:r>
            <a:r>
              <a:rPr lang="it" sz="800">
                <a:latin typeface="Courier New"/>
                <a:ea typeface="Courier New"/>
                <a:cs typeface="Courier New"/>
                <a:sym typeface="Courier New"/>
              </a:rPr>
              <a:t>).permitAll().and().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authorizeHttpRequests().anyRequest().authenticated().and().csrf().disable().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sessionManagement().sessionCreationPolicy(SessionCreationPolicy.STATELESS).and().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addFilterBefore(requestFilter, UsernamePasswordAuthenticationFilter.</a:t>
            </a:r>
            <a:r>
              <a:rPr lang="it" sz="800">
                <a:solidFill>
                  <a:schemeClr val="accent5"/>
                </a:solidFill>
                <a:latin typeface="Courier New"/>
                <a:ea typeface="Courier New"/>
                <a:cs typeface="Courier New"/>
                <a:sym typeface="Courier New"/>
              </a:rPr>
              <a:t>class</a:t>
            </a:r>
            <a:r>
              <a:rPr lang="it" sz="800">
                <a:latin typeface="Courier New"/>
                <a:ea typeface="Courier New"/>
                <a:cs typeface="Courier New"/>
                <a:sym typeface="Courier New"/>
              </a:rPr>
              <a:t>).build(); </a:t>
            </a:r>
            <a:r>
              <a:rPr lang="it" sz="800">
                <a:solidFill>
                  <a:schemeClr val="accent3"/>
                </a:solidFill>
                <a:latin typeface="Courier New"/>
                <a:ea typeface="Courier New"/>
                <a:cs typeface="Courier New"/>
                <a:sym typeface="Courier New"/>
              </a:rPr>
              <a:t>// Add filter</a:t>
            </a:r>
            <a:endParaRPr sz="8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p:txBody>
      </p:sp>
      <p:sp>
        <p:nvSpPr>
          <p:cNvPr id="565" name="Google Shape;565;p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della configurazione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9"/>
          <p:cNvSpPr txBox="1"/>
          <p:nvPr>
            <p:ph idx="4294967295" type="body"/>
          </p:nvPr>
        </p:nvSpPr>
        <p:spPr>
          <a:xfrm>
            <a:off x="0" y="650725"/>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@Component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RequestFilter </a:t>
            </a:r>
            <a:r>
              <a:rPr lang="it" sz="800">
                <a:solidFill>
                  <a:schemeClr val="accent5"/>
                </a:solidFill>
                <a:latin typeface="Courier New"/>
                <a:ea typeface="Courier New"/>
                <a:cs typeface="Courier New"/>
                <a:sym typeface="Courier New"/>
              </a:rPr>
              <a:t>extends</a:t>
            </a:r>
            <a:r>
              <a:rPr lang="it" sz="800">
                <a:latin typeface="Courier New"/>
                <a:ea typeface="Courier New"/>
                <a:cs typeface="Courier New"/>
                <a:sym typeface="Courier New"/>
              </a:rPr>
              <a:t> OncePerRequestFilter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a:t>
            </a:r>
            <a:r>
              <a:rPr lang="it" sz="800">
                <a:latin typeface="Courier New"/>
                <a:ea typeface="Courier New"/>
                <a:cs typeface="Courier New"/>
                <a:sym typeface="Courier New"/>
              </a:rPr>
              <a:t> UserDetailsServiceImpl userDetailsService;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RequestFilter(UserDetailsServiceImpl userDetailsService)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.userDetailsService = userDetailsService;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@Override</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protected void</a:t>
            </a:r>
            <a:r>
              <a:rPr lang="it" sz="800">
                <a:latin typeface="Courier New"/>
                <a:ea typeface="Courier New"/>
                <a:cs typeface="Courier New"/>
                <a:sym typeface="Courier New"/>
              </a:rPr>
              <a:t> doFilterInternal(HttpServletRequest request, HttpServletResponse response, FilterChain chain)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ServletException, IOException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latin typeface="Courier New"/>
                <a:ea typeface="Courier New"/>
                <a:cs typeface="Courier New"/>
                <a:sym typeface="Courier New"/>
              </a:rPr>
              <a:t>String token = TokenStore.getInstance().getToken(request);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a:t>
            </a:r>
            <a:r>
              <a:rPr lang="it" sz="800">
                <a:solidFill>
                  <a:schemeClr val="accent2"/>
                </a:solidFill>
                <a:latin typeface="Courier New"/>
                <a:ea typeface="Courier New"/>
                <a:cs typeface="Courier New"/>
                <a:sym typeface="Courier New"/>
              </a:rPr>
              <a:t>"invalid"</a:t>
            </a:r>
            <a:r>
              <a:rPr lang="it" sz="800">
                <a:latin typeface="Courier New"/>
                <a:ea typeface="Courier New"/>
                <a:cs typeface="Courier New"/>
                <a:sym typeface="Courier New"/>
              </a:rPr>
              <a:t>.equals(token))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try</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String username = TokenStore.getInstance().getUser(token);</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UserDetails user = userDetailsService.loadUserByUsername(username);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UsernamePasswordAuthenticationToken usernamePasswordAuthenticationToken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UsernamePasswordAuthenticationToken(user,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 user.getAuthorities());</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a:t>
            </a:r>
            <a:r>
              <a:rPr lang="it" sz="800">
                <a:latin typeface="Courier New"/>
                <a:ea typeface="Courier New"/>
                <a:cs typeface="Courier New"/>
                <a:sym typeface="Courier New"/>
              </a:rPr>
              <a:t>sernamePasswordAuthenticationToken.setDetails(</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WebAuthenticationDetailsSource().buildDetails(request));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SecurityContextHolder.getContext().setAuthentication(usernamePasswordAuthenticationToken);</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catch</a:t>
            </a:r>
            <a:r>
              <a:rPr lang="it" sz="800">
                <a:latin typeface="Courier New"/>
                <a:ea typeface="Courier New"/>
                <a:cs typeface="Courier New"/>
                <a:sym typeface="Courier New"/>
              </a:rPr>
              <a:t> (Exception 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chain.doFilter(request, response);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p:txBody>
      </p:sp>
      <p:sp>
        <p:nvSpPr>
          <p:cNvPr id="571" name="Google Shape;571;p8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 request filter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0"/>
          <p:cNvSpPr txBox="1"/>
          <p:nvPr>
            <p:ph idx="4294967295" type="body"/>
          </p:nvPr>
        </p:nvSpPr>
        <p:spPr>
          <a:xfrm>
            <a:off x="0" y="650725"/>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@RestController</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@RequestMapping(path=</a:t>
            </a:r>
            <a:r>
              <a:rPr lang="it" sz="800">
                <a:solidFill>
                  <a:schemeClr val="accent2"/>
                </a:solidFill>
                <a:latin typeface="Courier New"/>
                <a:ea typeface="Courier New"/>
                <a:cs typeface="Courier New"/>
                <a:sym typeface="Courier New"/>
              </a:rPr>
              <a:t>"/api/v1"</a:t>
            </a:r>
            <a:r>
              <a:rPr lang="it" sz="800">
                <a:solidFill>
                  <a:schemeClr val="dk1"/>
                </a:solidFill>
                <a:latin typeface="Courier New"/>
                <a:ea typeface="Courier New"/>
                <a:cs typeface="Courier New"/>
                <a:sym typeface="Courier New"/>
              </a:rPr>
              <a:t>, produces = </a:t>
            </a:r>
            <a:r>
              <a:rPr lang="it" sz="800">
                <a:solidFill>
                  <a:schemeClr val="accent2"/>
                </a:solidFill>
                <a:latin typeface="Courier New"/>
                <a:ea typeface="Courier New"/>
                <a:cs typeface="Courier New"/>
                <a:sym typeface="Courier New"/>
              </a:rPr>
              <a:t>"application/json"</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@CrossOrigin(origins = </a:t>
            </a:r>
            <a:r>
              <a:rPr lang="it" sz="800">
                <a:solidFill>
                  <a:schemeClr val="accent2"/>
                </a:solidFill>
                <a:latin typeface="Courier New"/>
                <a:ea typeface="Courier New"/>
                <a:cs typeface="Courier New"/>
                <a:sym typeface="Courier New"/>
              </a:rPr>
              <a:t>"http://localhost:8080"</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UserController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UserRepository userRepository;</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PasswordEncoder passwordEncoder;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private final</a:t>
            </a:r>
            <a:r>
              <a:rPr lang="it" sz="800">
                <a:latin typeface="Courier New"/>
                <a:ea typeface="Courier New"/>
                <a:cs typeface="Courier New"/>
                <a:sym typeface="Courier New"/>
              </a:rPr>
              <a:t> AuthenticationManager authenticationManager;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UserController(UserRepository userRepository, PasswordEncoder passwordEncoder, </a:t>
            </a:r>
            <a:r>
              <a:rPr lang="it" sz="800">
                <a:latin typeface="Courier New"/>
                <a:ea typeface="Courier New"/>
                <a:cs typeface="Courier New"/>
                <a:sym typeface="Courier New"/>
              </a:rPr>
              <a:t>AuthenticationManager authenticationManager</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.userRepository = userRepository;</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.passwordEncoder = passwordEncoder;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this</a:t>
            </a:r>
            <a:r>
              <a:rPr lang="it" sz="800">
                <a:latin typeface="Courier New"/>
                <a:ea typeface="Courier New"/>
                <a:cs typeface="Courier New"/>
                <a:sym typeface="Courier New"/>
              </a:rPr>
              <a:t>.authenticationManager = authenticationManager;</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@PostMapping(path = </a:t>
            </a:r>
            <a:r>
              <a:rPr lang="it" sz="800">
                <a:solidFill>
                  <a:schemeClr val="accent2"/>
                </a:solidFill>
                <a:latin typeface="Courier New"/>
                <a:ea typeface="Courier New"/>
                <a:cs typeface="Courier New"/>
                <a:sym typeface="Courier New"/>
              </a:rPr>
              <a:t>"/authenticate"</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@ResponseStatus(HttpStatus.OK)</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void</a:t>
            </a:r>
            <a:r>
              <a:rPr lang="it" sz="800">
                <a:latin typeface="Courier New"/>
                <a:ea typeface="Courier New"/>
                <a:cs typeface="Courier New"/>
                <a:sym typeface="Courier New"/>
              </a:rPr>
              <a:t> authenticate(</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username, </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"password"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password, HttpServletResponse response)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JOSEException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authenticationManager.authenticate(</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UsernamePasswordAuthenticationToken(username, password));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String token = TokenStore.getInstance().createToken(Map.of(</a:t>
            </a:r>
            <a:r>
              <a:rPr lang="it" sz="800">
                <a:solidFill>
                  <a:schemeClr val="accent2"/>
                </a:solidFill>
                <a:latin typeface="Courier New"/>
                <a:ea typeface="Courier New"/>
                <a:cs typeface="Courier New"/>
                <a:sym typeface="Courier New"/>
              </a:rPr>
              <a:t>"username"</a:t>
            </a:r>
            <a:r>
              <a:rPr lang="it" sz="800">
                <a:latin typeface="Courier New"/>
                <a:ea typeface="Courier New"/>
                <a:cs typeface="Courier New"/>
                <a:sym typeface="Courier New"/>
              </a:rPr>
              <a:t>,  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response.addHeader(HttpHeaders.AUTHORIZATION, </a:t>
            </a:r>
            <a:r>
              <a:rPr lang="it" sz="800">
                <a:solidFill>
                  <a:schemeClr val="accent2"/>
                </a:solidFill>
                <a:latin typeface="Courier New"/>
                <a:ea typeface="Courier New"/>
                <a:cs typeface="Courier New"/>
                <a:sym typeface="Courier New"/>
              </a:rPr>
              <a:t>"Bearer "</a:t>
            </a:r>
            <a:r>
              <a:rPr lang="it" sz="800">
                <a:latin typeface="Courier New"/>
                <a:ea typeface="Courier New"/>
                <a:cs typeface="Courier New"/>
                <a:sym typeface="Courier New"/>
              </a:rPr>
              <a:t> + token);</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@PostMapping(path=</a:t>
            </a:r>
            <a:r>
              <a:rPr lang="it" sz="800">
                <a:solidFill>
                  <a:schemeClr val="accent2"/>
                </a:solidFill>
                <a:latin typeface="Courier New"/>
                <a:ea typeface="Courier New"/>
                <a:cs typeface="Courier New"/>
                <a:sym typeface="Courier New"/>
              </a:rPr>
              <a:t>"/register"</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No authorization here</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ResponseEntity&lt;String&gt; register(</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username, </a:t>
            </a:r>
            <a:r>
              <a:rPr lang="it" sz="800">
                <a:solidFill>
                  <a:schemeClr val="dk1"/>
                </a:solidFill>
                <a:latin typeface="Courier New"/>
                <a:ea typeface="Courier New"/>
                <a:cs typeface="Courier New"/>
                <a:sym typeface="Courier New"/>
              </a:rPr>
              <a:t>@RequestParam(</a:t>
            </a:r>
            <a:r>
              <a:rPr lang="it" sz="800">
                <a:solidFill>
                  <a:schemeClr val="accent2"/>
                </a:solidFill>
                <a:latin typeface="Courier New"/>
                <a:ea typeface="Courier New"/>
                <a:cs typeface="Courier New"/>
                <a:sym typeface="Courier New"/>
              </a:rPr>
              <a:t>"password"</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password)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if</a:t>
            </a:r>
            <a:r>
              <a:rPr lang="it" sz="800">
                <a:latin typeface="Courier New"/>
                <a:ea typeface="Courier New"/>
                <a:cs typeface="Courier New"/>
                <a:sym typeface="Courier New"/>
              </a:rPr>
              <a:t>(</a:t>
            </a:r>
            <a:r>
              <a:rPr lang="it" sz="800">
                <a:solidFill>
                  <a:schemeClr val="accent2"/>
                </a:solidFill>
                <a:latin typeface="Courier New"/>
                <a:ea typeface="Courier New"/>
                <a:cs typeface="Courier New"/>
                <a:sym typeface="Courier New"/>
              </a:rPr>
              <a:t>"admin"</a:t>
            </a:r>
            <a:r>
              <a:rPr lang="it" sz="800">
                <a:latin typeface="Courier New"/>
                <a:ea typeface="Courier New"/>
                <a:cs typeface="Courier New"/>
                <a:sym typeface="Courier New"/>
              </a:rPr>
              <a:t>.equals(username) || userRepository.findByUsername(username) != </a:t>
            </a:r>
            <a:r>
              <a:rPr lang="it" sz="800">
                <a:solidFill>
                  <a:schemeClr val="accent5"/>
                </a:solidFill>
                <a:latin typeface="Courier New"/>
                <a:ea typeface="Courier New"/>
                <a:cs typeface="Courier New"/>
                <a:sym typeface="Courier New"/>
              </a:rPr>
              <a:t>null</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2"/>
                </a:solidFill>
                <a:latin typeface="Courier New"/>
                <a:ea typeface="Courier New"/>
                <a:cs typeface="Courier New"/>
                <a:sym typeface="Courier New"/>
              </a:rPr>
              <a:t>"existing username"</a:t>
            </a:r>
            <a:r>
              <a:rPr lang="it" sz="800">
                <a:latin typeface="Courier New"/>
                <a:ea typeface="Courier New"/>
                <a:cs typeface="Courier New"/>
                <a:sym typeface="Courier New"/>
              </a:rPr>
              <a:t>, HttpStatus.CONFLICT);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UserAccount userAccount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UserAccount(username, passwordEncoder.encode(password));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userRepository.save(userAccount);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2"/>
                </a:solidFill>
                <a:latin typeface="Courier New"/>
                <a:ea typeface="Courier New"/>
                <a:cs typeface="Courier New"/>
                <a:sym typeface="Courier New"/>
              </a:rPr>
              <a:t>"registered"</a:t>
            </a:r>
            <a:r>
              <a:rPr lang="it" sz="800">
                <a:latin typeface="Courier New"/>
                <a:ea typeface="Courier New"/>
                <a:cs typeface="Courier New"/>
                <a:sym typeface="Courier New"/>
              </a:rPr>
              <a:t>, HttpStatus.OK);</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p:txBody>
      </p:sp>
      <p:sp>
        <p:nvSpPr>
          <p:cNvPr id="577" name="Google Shape;577;p9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 controller (1)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1"/>
          <p:cNvSpPr txBox="1"/>
          <p:nvPr>
            <p:ph idx="4294967295" type="body"/>
          </p:nvPr>
        </p:nvSpPr>
        <p:spPr>
          <a:xfrm>
            <a:off x="0" y="650725"/>
            <a:ext cx="9144000" cy="44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800">
                <a:solidFill>
                  <a:schemeClr val="accent3"/>
                </a:solidFill>
                <a:latin typeface="Courier New"/>
                <a:ea typeface="Courier New"/>
                <a:cs typeface="Courier New"/>
                <a:sym typeface="Courier New"/>
              </a:rPr>
              <a:t>// continuing class UserController</a:t>
            </a:r>
            <a:endParaRPr sz="8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"/users/{username}"</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3"/>
                </a:solidFill>
                <a:latin typeface="Courier New"/>
                <a:ea typeface="Courier New"/>
                <a:cs typeface="Courier New"/>
                <a:sym typeface="Courier New"/>
              </a:rPr>
              <a:t>    // Only the user and the admin can see user details</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"#username.equals(authentication.principal.getUsername()) or hasRole('ADMIN')"</a:t>
            </a:r>
            <a:r>
              <a:rPr lang="it" sz="800">
                <a:solidFill>
                  <a:schemeClr val="dk1"/>
                </a:solidFill>
                <a:latin typeface="Courier New"/>
                <a:ea typeface="Courier New"/>
                <a:cs typeface="Courier New"/>
                <a:sym typeface="Courier New"/>
              </a:rPr>
              <a:t>)</a:t>
            </a:r>
            <a:endParaRPr sz="8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String getUser(</a:t>
            </a:r>
            <a:r>
              <a:rPr lang="it" sz="800">
                <a:solidFill>
                  <a:schemeClr val="dk1"/>
                </a:solidFill>
                <a:latin typeface="Courier New"/>
                <a:ea typeface="Courier New"/>
                <a:cs typeface="Courier New"/>
                <a:sym typeface="Courier New"/>
              </a:rPr>
              <a:t>@PathVariable(</a:t>
            </a:r>
            <a:r>
              <a:rPr lang="it" sz="800">
                <a:solidFill>
                  <a:schemeClr val="accent2"/>
                </a:solidFill>
                <a:latin typeface="Courier New"/>
                <a:ea typeface="Courier New"/>
                <a:cs typeface="Courier New"/>
                <a:sym typeface="Courier New"/>
              </a:rPr>
              <a:t>"username"</a:t>
            </a:r>
            <a:r>
              <a:rPr lang="it" sz="800">
                <a:solidFill>
                  <a:schemeClr val="dk1"/>
                </a:solidFill>
                <a:latin typeface="Courier New"/>
                <a:ea typeface="Courier New"/>
                <a:cs typeface="Courier New"/>
                <a:sym typeface="Courier New"/>
              </a:rPr>
              <a:t>)</a:t>
            </a:r>
            <a:r>
              <a:rPr lang="it" sz="800">
                <a:latin typeface="Courier New"/>
                <a:ea typeface="Courier New"/>
                <a:cs typeface="Courier New"/>
                <a:sym typeface="Courier New"/>
              </a:rPr>
              <a:t> String username)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UserAccount user = userRepository.findByUsername(username);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JSONObject jsonObject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jsonObject.put(</a:t>
            </a:r>
            <a:r>
              <a:rPr lang="it" sz="800">
                <a:solidFill>
                  <a:schemeClr val="accent2"/>
                </a:solidFill>
                <a:latin typeface="Courier New"/>
                <a:ea typeface="Courier New"/>
                <a:cs typeface="Courier New"/>
                <a:sym typeface="Courier New"/>
              </a:rPr>
              <a:t>"username"</a:t>
            </a:r>
            <a:r>
              <a:rPr lang="it" sz="800">
                <a:latin typeface="Courier New"/>
                <a:ea typeface="Courier New"/>
                <a:cs typeface="Courier New"/>
                <a:sym typeface="Courier New"/>
              </a:rPr>
              <a:t>, user.getUsername());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jsonObject.toString();</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@GetMapping(path=</a:t>
            </a:r>
            <a:r>
              <a:rPr lang="it" sz="800">
                <a:solidFill>
                  <a:schemeClr val="accent2"/>
                </a:solidFill>
                <a:latin typeface="Courier New"/>
                <a:ea typeface="Courier New"/>
                <a:cs typeface="Courier New"/>
                <a:sym typeface="Courier New"/>
              </a:rPr>
              <a:t>"/users"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@PreAuthorize(</a:t>
            </a:r>
            <a:r>
              <a:rPr lang="it" sz="800">
                <a:solidFill>
                  <a:schemeClr val="accent2"/>
                </a:solidFill>
                <a:latin typeface="Courier New"/>
                <a:ea typeface="Courier New"/>
                <a:cs typeface="Courier New"/>
                <a:sym typeface="Courier New"/>
              </a:rPr>
              <a:t>"hasRole('ADMIN')"</a:t>
            </a:r>
            <a:r>
              <a:rPr lang="it" sz="800">
                <a:solidFill>
                  <a:schemeClr val="dk1"/>
                </a:solidFill>
                <a:latin typeface="Courier New"/>
                <a:ea typeface="Courier New"/>
                <a:cs typeface="Courier New"/>
                <a:sym typeface="Courier New"/>
              </a:rPr>
              <a:t>) </a:t>
            </a:r>
            <a:r>
              <a:rPr lang="it" sz="800">
                <a:solidFill>
                  <a:schemeClr val="accent3"/>
                </a:solidFill>
                <a:latin typeface="Courier New"/>
                <a:ea typeface="Courier New"/>
                <a:cs typeface="Courier New"/>
                <a:sym typeface="Courier New"/>
              </a:rPr>
              <a:t>// Only admin can see all the users</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Iterable&lt;UserAccount&gt; users() {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userRepository.findAll();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p:txBody>
      </p:sp>
      <p:sp>
        <p:nvSpPr>
          <p:cNvPr id="583" name="Google Shape;583;p9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del controller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4294967295" type="body"/>
          </p:nvPr>
        </p:nvSpPr>
        <p:spPr>
          <a:xfrm>
            <a:off x="98250" y="677550"/>
            <a:ext cx="90057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username;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Person(Long id, String username, String firstName, String lastName)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.id =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.username = username;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.firstName =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.lastName =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Long getId()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accent5"/>
                </a:solidFill>
                <a:latin typeface="Courier New"/>
                <a:ea typeface="Courier New"/>
                <a:cs typeface="Courier New"/>
                <a:sym typeface="Courier New"/>
              </a:rPr>
              <a:t> void</a:t>
            </a:r>
            <a:r>
              <a:rPr lang="it" sz="1000">
                <a:latin typeface="Courier New"/>
                <a:ea typeface="Courier New"/>
                <a:cs typeface="Courier New"/>
                <a:sym typeface="Courier New"/>
              </a:rPr>
              <a:t> setId(Long id)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.id = 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getUsername()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username;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setUsername(String username)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.username = username;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getFirstName()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firstName;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setFirstName(String firstName)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.firstName = firstName;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getLastName()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lastName;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setLastName(String lastName)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.lastName = lastName;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9" name="Google Shape;109;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Spring (1)</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2"/>
          <p:cNvSpPr txBox="1"/>
          <p:nvPr>
            <p:ph idx="4294967295" type="body"/>
          </p:nvPr>
        </p:nvSpPr>
        <p:spPr>
          <a:xfrm>
            <a:off x="0" y="677050"/>
            <a:ext cx="91440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@ControllerAdvice</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GlobalExceptionHandler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dk1"/>
                </a:solidFill>
                <a:latin typeface="Courier New"/>
                <a:ea typeface="Courier New"/>
                <a:cs typeface="Courier New"/>
                <a:sym typeface="Courier New"/>
              </a:rPr>
              <a:t>@ExceptionHandler(value={AccessDeniedException.</a:t>
            </a:r>
            <a:r>
              <a:rPr lang="it" sz="800">
                <a:solidFill>
                  <a:schemeClr val="accent5"/>
                </a:solidFill>
                <a:latin typeface="Courier New"/>
                <a:ea typeface="Courier New"/>
                <a:cs typeface="Courier New"/>
                <a:sym typeface="Courier New"/>
              </a:rPr>
              <a:t>class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dk1"/>
                </a:solidFill>
                <a:latin typeface="Courier New"/>
                <a:ea typeface="Courier New"/>
                <a:cs typeface="Courier New"/>
                <a:sym typeface="Courier New"/>
              </a:rPr>
              <a:t> </a:t>
            </a:r>
            <a:r>
              <a:rPr lang="it" sz="800">
                <a:latin typeface="Courier New"/>
                <a:ea typeface="Courier New"/>
                <a:cs typeface="Courier New"/>
                <a:sym typeface="Courier New"/>
              </a:rPr>
              <a:t>ResponseEntity&lt;String&gt; handleDeniedAccessException(AccessDeniedException 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JSONObject(Map.of(</a:t>
            </a:r>
            <a:r>
              <a:rPr lang="it" sz="800">
                <a:solidFill>
                  <a:schemeClr val="accent2"/>
                </a:solidFill>
                <a:latin typeface="Courier New"/>
                <a:ea typeface="Courier New"/>
                <a:cs typeface="Courier New"/>
                <a:sym typeface="Courier New"/>
              </a:rPr>
              <a:t>"error"</a:t>
            </a:r>
            <a:r>
              <a:rPr lang="it" sz="800">
                <a:latin typeface="Courier New"/>
                <a:ea typeface="Courier New"/>
                <a:cs typeface="Courier New"/>
                <a:sym typeface="Courier New"/>
              </a:rPr>
              <a:t>, e.getMessage())).toString(), HttpStatus.UNAUTHORIZED);</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@ExceptionHandler(value={Exception.</a:t>
            </a:r>
            <a:r>
              <a:rPr lang="it" sz="800">
                <a:solidFill>
                  <a:schemeClr val="accent5"/>
                </a:solidFill>
                <a:latin typeface="Courier New"/>
                <a:ea typeface="Courier New"/>
                <a:cs typeface="Courier New"/>
                <a:sym typeface="Courier New"/>
              </a:rPr>
              <a:t>class</a:t>
            </a:r>
            <a:r>
              <a:rPr lang="it"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a:t>
            </a:r>
            <a:r>
              <a:rPr lang="it" sz="800">
                <a:solidFill>
                  <a:schemeClr val="dk1"/>
                </a:solidFill>
                <a:latin typeface="Courier New"/>
                <a:ea typeface="Courier New"/>
                <a:cs typeface="Courier New"/>
                <a:sym typeface="Courier New"/>
              </a:rPr>
              <a:t> </a:t>
            </a:r>
            <a:r>
              <a:rPr lang="it" sz="800">
                <a:latin typeface="Courier New"/>
                <a:ea typeface="Courier New"/>
                <a:cs typeface="Courier New"/>
                <a:sym typeface="Courier New"/>
              </a:rPr>
              <a:t>ResponseEntity&lt;String&gt; handleException(Exception e)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 new</a:t>
            </a:r>
            <a:r>
              <a:rPr lang="it" sz="800">
                <a:latin typeface="Courier New"/>
                <a:ea typeface="Courier New"/>
                <a:cs typeface="Courier New"/>
                <a:sym typeface="Courier New"/>
              </a:rPr>
              <a:t> ResponseEntity&lt;&gt;(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JSONObject(Map.of(</a:t>
            </a:r>
            <a:r>
              <a:rPr lang="it" sz="800">
                <a:solidFill>
                  <a:schemeClr val="accent2"/>
                </a:solidFill>
                <a:latin typeface="Courier New"/>
                <a:ea typeface="Courier New"/>
                <a:cs typeface="Courier New"/>
                <a:sym typeface="Courier New"/>
              </a:rPr>
              <a:t>"error"</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"error while processing the request"</a:t>
            </a:r>
            <a:r>
              <a:rPr lang="it" sz="800">
                <a:latin typeface="Courier New"/>
                <a:ea typeface="Courier New"/>
                <a:cs typeface="Courier New"/>
                <a:sym typeface="Courier New"/>
              </a:rPr>
              <a:t>)).toString(), HttpStatus.BAD_REQUEST);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dk1"/>
                </a:solidFill>
                <a:latin typeface="Courier New"/>
                <a:ea typeface="Courier New"/>
                <a:cs typeface="Courier New"/>
                <a:sym typeface="Courier New"/>
              </a:rPr>
              <a:t>@SpringBootApplication</a:t>
            </a:r>
            <a:endParaRPr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800">
                <a:solidFill>
                  <a:schemeClr val="accent5"/>
                </a:solidFill>
                <a:latin typeface="Courier New"/>
                <a:ea typeface="Courier New"/>
                <a:cs typeface="Courier New"/>
                <a:sym typeface="Courier New"/>
              </a:rPr>
              <a:t>public class</a:t>
            </a:r>
            <a:r>
              <a:rPr lang="it" sz="800">
                <a:latin typeface="Courier New"/>
                <a:ea typeface="Courier New"/>
                <a:cs typeface="Courier New"/>
                <a:sym typeface="Courier New"/>
              </a:rPr>
              <a:t> MyApplication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static void</a:t>
            </a:r>
            <a:r>
              <a:rPr lang="it" sz="800">
                <a:latin typeface="Courier New"/>
                <a:ea typeface="Courier New"/>
                <a:cs typeface="Courier New"/>
                <a:sym typeface="Courier New"/>
              </a:rPr>
              <a:t> main(String[] args) { SpringApplication.run(MyApplication.</a:t>
            </a:r>
            <a:r>
              <a:rPr lang="it" sz="800">
                <a:solidFill>
                  <a:schemeClr val="accent5"/>
                </a:solidFill>
                <a:latin typeface="Courier New"/>
                <a:ea typeface="Courier New"/>
                <a:cs typeface="Courier New"/>
                <a:sym typeface="Courier New"/>
              </a:rPr>
              <a:t>class</a:t>
            </a:r>
            <a:r>
              <a:rPr lang="it" sz="800">
                <a:latin typeface="Courier New"/>
                <a:ea typeface="Courier New"/>
                <a:cs typeface="Courier New"/>
                <a:sym typeface="Courier New"/>
              </a:rPr>
              <a:t>, args);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p:txBody>
      </p:sp>
      <p:sp>
        <p:nvSpPr>
          <p:cNvPr id="589" name="Google Shape;589;p9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eccezioni e main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Registrazione con Postman</a:t>
            </a:r>
            <a:endParaRPr/>
          </a:p>
        </p:txBody>
      </p:sp>
      <p:pic>
        <p:nvPicPr>
          <p:cNvPr id="595" name="Google Shape;595;p93"/>
          <p:cNvPicPr preferRelativeResize="0"/>
          <p:nvPr/>
        </p:nvPicPr>
        <p:blipFill>
          <a:blip r:embed="rId3">
            <a:alphaModFix/>
          </a:blip>
          <a:stretch>
            <a:fillRect/>
          </a:stretch>
        </p:blipFill>
        <p:spPr>
          <a:xfrm>
            <a:off x="152400" y="771450"/>
            <a:ext cx="8839200" cy="4169988"/>
          </a:xfrm>
          <a:prstGeom prst="rect">
            <a:avLst/>
          </a:prstGeom>
          <a:noFill/>
          <a:ln cap="flat" cmpd="sng" w="38100">
            <a:solidFill>
              <a:schemeClr val="dk2"/>
            </a:solidFill>
            <a:prstDash val="solid"/>
            <a:round/>
            <a:headEnd len="sm" w="sm" type="none"/>
            <a:tailEnd len="sm" w="sm" type="none"/>
          </a:ln>
        </p:spPr>
      </p:pic>
      <p:cxnSp>
        <p:nvCxnSpPr>
          <p:cNvPr id="596" name="Google Shape;596;p93"/>
          <p:cNvCxnSpPr/>
          <p:nvPr/>
        </p:nvCxnSpPr>
        <p:spPr>
          <a:xfrm>
            <a:off x="4676500" y="4498925"/>
            <a:ext cx="4077900" cy="6600"/>
          </a:xfrm>
          <a:prstGeom prst="straightConnector1">
            <a:avLst/>
          </a:prstGeom>
          <a:noFill/>
          <a:ln cap="flat" cmpd="sng" w="38100">
            <a:solidFill>
              <a:schemeClr val="accent3"/>
            </a:solidFill>
            <a:prstDash val="solid"/>
            <a:round/>
            <a:headEnd len="med" w="med" type="none"/>
            <a:tailEnd len="med" w="med"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Visualizzazione del token (</a:t>
            </a:r>
            <a:r>
              <a:rPr lang="it" u="sng">
                <a:hlinkClick r:id="rId3"/>
              </a:rPr>
              <a:t>https://jwt.io/</a:t>
            </a:r>
            <a:r>
              <a:rPr lang="it"/>
              <a:t>)</a:t>
            </a:r>
            <a:endParaRPr/>
          </a:p>
        </p:txBody>
      </p:sp>
      <p:pic>
        <p:nvPicPr>
          <p:cNvPr id="602" name="Google Shape;602;p94"/>
          <p:cNvPicPr preferRelativeResize="0"/>
          <p:nvPr/>
        </p:nvPicPr>
        <p:blipFill>
          <a:blip r:embed="rId4">
            <a:alphaModFix/>
          </a:blip>
          <a:stretch>
            <a:fillRect/>
          </a:stretch>
        </p:blipFill>
        <p:spPr>
          <a:xfrm>
            <a:off x="1072345" y="771450"/>
            <a:ext cx="6999309" cy="421965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Tentativo di accesso a /api/v1/users/mario</a:t>
            </a:r>
            <a:endParaRPr/>
          </a:p>
        </p:txBody>
      </p:sp>
      <p:pic>
        <p:nvPicPr>
          <p:cNvPr id="608" name="Google Shape;608;p95"/>
          <p:cNvPicPr preferRelativeResize="0"/>
          <p:nvPr/>
        </p:nvPicPr>
        <p:blipFill>
          <a:blip r:embed="rId3">
            <a:alphaModFix/>
          </a:blip>
          <a:stretch>
            <a:fillRect/>
          </a:stretch>
        </p:blipFill>
        <p:spPr>
          <a:xfrm>
            <a:off x="152400" y="771450"/>
            <a:ext cx="8839200" cy="416998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6"/>
          <p:cNvSpPr txBox="1"/>
          <p:nvPr>
            <p:ph idx="4294967295" type="body"/>
          </p:nvPr>
        </p:nvSpPr>
        <p:spPr>
          <a:xfrm>
            <a:off x="203900" y="753750"/>
            <a:ext cx="8479200" cy="4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Uno dei problemi dei JWT è il fatto che il loro essere stateless non permette una forma di logout e inoltre non permette di conoscere quali sono gli utenti che sono attualmente loggati alle API. Tuttavia, ci sono dei modi per risolvere questi problemi rinunciando parzialmente a essere stateless:</a:t>
            </a:r>
            <a:endParaRPr sz="1200"/>
          </a:p>
          <a:p>
            <a:pPr indent="-304800" lvl="0" marL="457200" rtl="0" algn="l">
              <a:spcBef>
                <a:spcPts val="0"/>
              </a:spcBef>
              <a:spcAft>
                <a:spcPts val="0"/>
              </a:spcAft>
              <a:buSzPts val="1200"/>
              <a:buChar char="●"/>
            </a:pPr>
            <a:r>
              <a:rPr lang="it" sz="1200">
                <a:solidFill>
                  <a:schemeClr val="accent3"/>
                </a:solidFill>
              </a:rPr>
              <a:t>Allowlist</a:t>
            </a:r>
            <a:r>
              <a:rPr lang="it" sz="1200"/>
              <a:t>: mantenere un database che elenca un id univoco per ogni token valido. Per validare il JWT prima si controlla se l’id univoco è presente all’interno del database. Quindi, la cancellazione avviene semplicemente rimuovendo la entry all’interno del database. In questo caso la lista degli utenti loggati è visibile nei token salvati. </a:t>
            </a:r>
            <a:r>
              <a:rPr lang="it" sz="1200"/>
              <a:t>I token possono essere conservati solo fino alla loro data di scadenza, in questo modo si mantengono pochi elementi all’interno delle liste.</a:t>
            </a:r>
            <a:endParaRPr sz="1200"/>
          </a:p>
          <a:p>
            <a:pPr indent="-304800" lvl="0" marL="457200" rtl="0" algn="l">
              <a:spcBef>
                <a:spcPts val="0"/>
              </a:spcBef>
              <a:spcAft>
                <a:spcPts val="0"/>
              </a:spcAft>
              <a:buSzPts val="1200"/>
              <a:buChar char="●"/>
            </a:pPr>
            <a:r>
              <a:rPr lang="it" sz="1200">
                <a:solidFill>
                  <a:schemeClr val="accent3"/>
                </a:solidFill>
              </a:rPr>
              <a:t>Blacklist</a:t>
            </a:r>
            <a:r>
              <a:rPr lang="it" sz="1200"/>
              <a:t>: mantenere un database che elenca un id univoco per ogni token non valido. Per validare il JWT prima si controlla se l’id univoco è presente all’interno del database. Quindi, la cancellazione avviene semplicemente aggiungendo una entry all’interno del database. I token possono essere conservati solo fino alla loro data di scadenza, in questo modo si mantengono pochi elementi all’interno delle liste.</a:t>
            </a:r>
            <a:endParaRPr sz="1200"/>
          </a:p>
          <a:p>
            <a:pPr indent="-304800" lvl="0" marL="457200" rtl="0" algn="l">
              <a:spcBef>
                <a:spcPts val="0"/>
              </a:spcBef>
              <a:spcAft>
                <a:spcPts val="0"/>
              </a:spcAft>
              <a:buSzPts val="1200"/>
              <a:buChar char="●"/>
            </a:pPr>
            <a:r>
              <a:rPr lang="it" sz="1200">
                <a:solidFill>
                  <a:schemeClr val="accent3"/>
                </a:solidFill>
              </a:rPr>
              <a:t>Bloccare alcuni attributi</a:t>
            </a:r>
            <a:r>
              <a:rPr lang="it" sz="1200"/>
              <a:t>: invece di bloccare i singoli token, si possono bloccare alcuni attributi. Ad esempio, è comune annullare tutti i token rilasciati se un utente cambia la password. Per fare questo, si può memorizzare che tutti i token rilasciati all’utente prima di una certa data sono considerati invalidi. Questo permette di salvare spazio, ma aggiunge una complessità alle query.</a:t>
            </a:r>
            <a:endParaRPr sz="1200"/>
          </a:p>
          <a:p>
            <a:pPr indent="-304800" lvl="0" marL="457200" rtl="0" algn="l">
              <a:spcBef>
                <a:spcPts val="0"/>
              </a:spcBef>
              <a:spcAft>
                <a:spcPts val="0"/>
              </a:spcAft>
              <a:buSzPts val="1200"/>
              <a:buChar char="●"/>
            </a:pPr>
            <a:r>
              <a:rPr lang="it" sz="1200">
                <a:solidFill>
                  <a:schemeClr val="accent3"/>
                </a:solidFill>
              </a:rPr>
              <a:t>Richiedere spesso l’autenticazione</a:t>
            </a:r>
            <a:r>
              <a:rPr lang="it" sz="1200"/>
              <a:t>: si possono rilasciare token con una validità breve e forzare l’utente ad autenticarsi regolarmente, per esempio si può usare il concetto di refresh token.</a:t>
            </a:r>
            <a:endParaRPr sz="1200"/>
          </a:p>
        </p:txBody>
      </p:sp>
      <p:sp>
        <p:nvSpPr>
          <p:cNvPr id="614" name="Google Shape;614;p9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JWT e logout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Access control o authorization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8"/>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Dopo l’autenticazione degli utenti dell’API si deve stabilire quali operazioni devono essere in grado di compiere.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Vedremo:</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3"/>
              </a:rPr>
              <a:t>Delegated authorization con OAuth2</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4"/>
              </a:rPr>
              <a:t>Identity-based access control</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5"/>
              </a:rPr>
              <a:t>Capability-based security</a:t>
            </a:r>
            <a:endParaRPr sz="1200"/>
          </a:p>
        </p:txBody>
      </p:sp>
      <p:sp>
        <p:nvSpPr>
          <p:cNvPr id="625" name="Google Shape;625;p9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Access control o a</a:t>
            </a:r>
            <a:r>
              <a:rPr lang="it"/>
              <a:t>uthorization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solidFill>
                  <a:schemeClr val="lt2"/>
                </a:solidFill>
              </a:rPr>
              <a:t>OAuth2 e OpenID Connect</a:t>
            </a:r>
            <a:endParaRPr>
              <a:solidFill>
                <a:schemeClr val="lt2"/>
              </a:solidFill>
            </a:endParaRPr>
          </a:p>
        </p:txBody>
      </p:sp>
      <p:sp>
        <p:nvSpPr>
          <p:cNvPr id="631" name="Google Shape;631;p9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Token scoped</a:t>
            </a:r>
            <a:endParaRPr/>
          </a:p>
          <a:p>
            <a:pPr indent="-342900" lvl="0" marL="457200" rtl="0" algn="l">
              <a:spcBef>
                <a:spcPts val="0"/>
              </a:spcBef>
              <a:spcAft>
                <a:spcPts val="0"/>
              </a:spcAft>
              <a:buSzPts val="1800"/>
              <a:buChar char="●"/>
            </a:pPr>
            <a:r>
              <a:rPr lang="it"/>
              <a:t>OAuth2</a:t>
            </a:r>
            <a:endParaRPr/>
          </a:p>
          <a:p>
            <a:pPr indent="-342900" lvl="0" marL="457200" rtl="0" algn="l">
              <a:spcBef>
                <a:spcPts val="0"/>
              </a:spcBef>
              <a:spcAft>
                <a:spcPts val="0"/>
              </a:spcAft>
              <a:buSzPts val="1800"/>
              <a:buChar char="●"/>
            </a:pPr>
            <a:r>
              <a:rPr lang="it"/>
              <a:t>Authorization code flow</a:t>
            </a:r>
            <a:endParaRPr/>
          </a:p>
          <a:p>
            <a:pPr indent="-342900" lvl="0" marL="457200" rtl="0" algn="l">
              <a:spcBef>
                <a:spcPts val="0"/>
              </a:spcBef>
              <a:spcAft>
                <a:spcPts val="0"/>
              </a:spcAft>
              <a:buSzPts val="1800"/>
              <a:buChar char="●"/>
            </a:pPr>
            <a:r>
              <a:rPr lang="it"/>
              <a:t>OpenID Connect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Token scoped: contesto e motivazioni</a:t>
            </a:r>
            <a:endParaRPr/>
          </a:p>
        </p:txBody>
      </p:sp>
      <p:sp>
        <p:nvSpPr>
          <p:cNvPr id="637" name="Google Shape;637;p100"/>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In passato, per utilizzare un’applicazione di terze parti o un servizio per accedere a un’applicazione l’unica possibilità era di fornirgli username e password e sperare che non li usassero per scopi malevoli. </a:t>
            </a:r>
            <a:endParaRPr sz="1200"/>
          </a:p>
          <a:p>
            <a:pPr indent="0" lvl="0" marL="0" rtl="0" algn="l">
              <a:lnSpc>
                <a:spcPct val="115000"/>
              </a:lnSpc>
              <a:spcBef>
                <a:spcPts val="0"/>
              </a:spcBef>
              <a:spcAft>
                <a:spcPts val="0"/>
              </a:spcAft>
              <a:buNone/>
            </a:pPr>
            <a:r>
              <a:rPr lang="it" sz="1200"/>
              <a:t>Questo approccio aveva dei problemi di sicurezza evidenti nel caso di applicazioni inaffidabili, ma anche tra le applicazioni affidabili esisteva il rischio concreto di perdita di dati, in quanto aumentavano il numero di applicazioni che dovevano salvare le credenziali.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L’autenticazione basata su token risolve questo problema in quanto permette di generare un token che permette di accedere a servizi di terze parti invece di usare la password. Il servizio può usare il token per agire in tuo nome e per interrompere il servizio, è possibile semplicemente revocare il token.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Tuttavia, sebbene i token non siano sensibili come le password, avere un token di questo tipo significa comunque essere in grado di accedere a </a:t>
            </a:r>
            <a:r>
              <a:rPr lang="it" sz="1200">
                <a:solidFill>
                  <a:schemeClr val="accent3"/>
                </a:solidFill>
              </a:rPr>
              <a:t>tutti i metodi dell’API</a:t>
            </a:r>
            <a:r>
              <a:rPr lang="it" sz="1200"/>
              <a:t>, anche nel caso in cui noi volessimo dare all’applicazione di terze parti solo un accesso parziale.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Ad esempio, immaginiamo di voler usare un client di terze parti per effettuare dei commit e dei pull su github. Se questo è il nostro caso d’uso, non vogliamo che il client sia in grado di creare o eliminare un repository.</a:t>
            </a:r>
            <a:endParaRPr sz="12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1"/>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Token scoped</a:t>
            </a:r>
            <a:endParaRPr/>
          </a:p>
        </p:txBody>
      </p:sp>
      <p:sp>
        <p:nvSpPr>
          <p:cNvPr id="643" name="Google Shape;643;p10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La soluzione a questi problemi è di restringere il numero di operazioni che possono essere effettuate con un token, specificando che può essere utilizzato solo in un raggio di azione limitato (scope in inglese).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it"/>
              <a:t>Tipicamente lo scope di un token è rappresentato da uno o più etichette che sono memorizzate come attributi del token. A destra un esempio su github.</a:t>
            </a:r>
            <a:endParaRPr/>
          </a:p>
        </p:txBody>
      </p:sp>
      <p:grpSp>
        <p:nvGrpSpPr>
          <p:cNvPr id="644" name="Google Shape;644;p101"/>
          <p:cNvGrpSpPr/>
          <p:nvPr/>
        </p:nvGrpSpPr>
        <p:grpSpPr>
          <a:xfrm>
            <a:off x="3934325" y="312425"/>
            <a:ext cx="4623125" cy="4875775"/>
            <a:chOff x="3934325" y="312425"/>
            <a:chExt cx="4623125" cy="4875775"/>
          </a:xfrm>
        </p:grpSpPr>
        <p:pic>
          <p:nvPicPr>
            <p:cNvPr id="645" name="Google Shape;645;p101"/>
            <p:cNvPicPr preferRelativeResize="0"/>
            <p:nvPr/>
          </p:nvPicPr>
          <p:blipFill>
            <a:blip r:embed="rId3">
              <a:alphaModFix/>
            </a:blip>
            <a:stretch>
              <a:fillRect/>
            </a:stretch>
          </p:blipFill>
          <p:spPr>
            <a:xfrm>
              <a:off x="3934325" y="312425"/>
              <a:ext cx="4623125" cy="4518650"/>
            </a:xfrm>
            <a:prstGeom prst="rect">
              <a:avLst/>
            </a:prstGeom>
            <a:noFill/>
            <a:ln>
              <a:noFill/>
            </a:ln>
          </p:spPr>
        </p:pic>
        <p:sp>
          <p:nvSpPr>
            <p:cNvPr id="646" name="Google Shape;646;p101"/>
            <p:cNvSpPr txBox="1"/>
            <p:nvPr/>
          </p:nvSpPr>
          <p:spPr>
            <a:xfrm>
              <a:off x="4077975" y="4880400"/>
              <a:ext cx="426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Schermata di creazione di un token scoped su github.</a:t>
              </a:r>
              <a:endParaRPr sz="800">
                <a:solidFill>
                  <a:schemeClr val="lt2"/>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4294967295" type="body"/>
          </p:nvPr>
        </p:nvSpPr>
        <p:spPr>
          <a:xfrm>
            <a:off x="98250" y="677550"/>
            <a:ext cx="90057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Creation of the repository</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PersonRepository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CrudRepository&lt;Person,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Creation of the main</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@SpringBootApplication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MyFirstRestapiApplication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static void</a:t>
            </a:r>
            <a:r>
              <a:rPr lang="it" sz="1000">
                <a:latin typeface="Courier New"/>
                <a:ea typeface="Courier New"/>
                <a:cs typeface="Courier New"/>
                <a:sym typeface="Courier New"/>
              </a:rPr>
              <a:t> main(String[] args) { SpringApplication.run(MyFirstRestapiApplication.</a:t>
            </a: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 args);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Catch exceptions</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@ControllerAdvice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GlobalExceptionHandler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@ExceptionHandler(value={Exception.</a:t>
            </a:r>
            <a:r>
              <a:rPr lang="it" sz="1000">
                <a:solidFill>
                  <a:schemeClr val="accent5"/>
                </a:solidFill>
                <a:latin typeface="Courier New"/>
                <a:ea typeface="Courier New"/>
                <a:cs typeface="Courier New"/>
                <a:sym typeface="Courier New"/>
              </a:rPr>
              <a:t>class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ResponseEntity&lt;String&gt; handleException(Exception 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latin typeface="Courier New"/>
                <a:ea typeface="Courier New"/>
                <a:cs typeface="Courier New"/>
                <a:sym typeface="Courier New"/>
              </a:rPr>
              <a:t> ResponseEntity&lt;&gt;(</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JSONObject(Map.of(</a:t>
            </a:r>
            <a:r>
              <a:rPr lang="it" sz="1000">
                <a:solidFill>
                  <a:schemeClr val="accent2"/>
                </a:solidFill>
                <a:latin typeface="Courier New"/>
                <a:ea typeface="Courier New"/>
                <a:cs typeface="Courier New"/>
                <a:sym typeface="Courier New"/>
              </a:rPr>
              <a:t>"error"</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"error while processing the request"</a:t>
            </a:r>
            <a:r>
              <a:rPr lang="it" sz="1000">
                <a:latin typeface="Courier New"/>
                <a:ea typeface="Courier New"/>
                <a:cs typeface="Courier New"/>
                <a:sym typeface="Courier New"/>
              </a:rPr>
              <a:t>)).toString(), HttpStatus.BAD_REQUEST);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5" name="Google Shape;115;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Spring (2)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Token scoped: supporto nell’applicazione</a:t>
            </a:r>
            <a:endParaRPr/>
          </a:p>
        </p:txBody>
      </p:sp>
      <p:sp>
        <p:nvSpPr>
          <p:cNvPr id="652" name="Google Shape;652;p102"/>
          <p:cNvSpPr txBox="1"/>
          <p:nvPr>
            <p:ph idx="4294967295" type="body"/>
          </p:nvPr>
        </p:nvSpPr>
        <p:spPr>
          <a:xfrm>
            <a:off x="460950" y="1058550"/>
            <a:ext cx="82221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Aggiungere un token scoped al codice </a:t>
            </a:r>
            <a:r>
              <a:rPr lang="it" sz="1200" u="sng">
                <a:solidFill>
                  <a:schemeClr val="hlink"/>
                </a:solidFill>
                <a:hlinkClick action="ppaction://hlinksldjump" r:id="rId3"/>
              </a:rPr>
              <a:t>visto precedentemente</a:t>
            </a:r>
            <a:r>
              <a:rPr lang="it" sz="1200"/>
              <a:t> è abbastanza semplice. Si può aggiungere lo scope all’interno del payload del token e poi negli endpoint prima di rispondere a una request si può controllare che lo scope sia corretto.</a:t>
            </a:r>
            <a:endParaRPr sz="1200"/>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public record </a:t>
            </a:r>
            <a:r>
              <a:rPr lang="it" sz="800">
                <a:latin typeface="Courier New"/>
                <a:ea typeface="Courier New"/>
                <a:cs typeface="Courier New"/>
                <a:sym typeface="Courier New"/>
              </a:rPr>
              <a:t>Scope(String get) {</a:t>
            </a:r>
            <a:endParaRPr sz="800">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    public static final </a:t>
            </a:r>
            <a:r>
              <a:rPr lang="it" sz="800">
                <a:latin typeface="Courier New"/>
                <a:ea typeface="Courier New"/>
                <a:cs typeface="Courier New"/>
                <a:sym typeface="Courier New"/>
              </a:rPr>
              <a:t>String WRITE_USER = </a:t>
            </a:r>
            <a:r>
              <a:rPr lang="it" sz="800">
                <a:solidFill>
                  <a:schemeClr val="accent2"/>
                </a:solidFill>
                <a:latin typeface="Courier New"/>
                <a:ea typeface="Courier New"/>
                <a:cs typeface="Courier New"/>
                <a:sym typeface="Courier New"/>
              </a:rPr>
              <a:t>"write:user"</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    public static final </a:t>
            </a:r>
            <a:r>
              <a:rPr lang="it" sz="800">
                <a:latin typeface="Courier New"/>
                <a:ea typeface="Courier New"/>
                <a:cs typeface="Courier New"/>
                <a:sym typeface="Courier New"/>
              </a:rPr>
              <a:t>String READ_USER = </a:t>
            </a:r>
            <a:r>
              <a:rPr lang="it" sz="800">
                <a:solidFill>
                  <a:schemeClr val="accent2"/>
                </a:solidFill>
                <a:latin typeface="Courier New"/>
                <a:ea typeface="Courier New"/>
                <a:cs typeface="Courier New"/>
                <a:sym typeface="Courier New"/>
              </a:rPr>
              <a:t>"read:user"</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boolean</a:t>
            </a:r>
            <a:r>
              <a:rPr lang="it" sz="800">
                <a:latin typeface="Courier New"/>
                <a:ea typeface="Courier New"/>
                <a:cs typeface="Courier New"/>
                <a:sym typeface="Courier New"/>
              </a:rPr>
              <a:t> equals(Object o) { </a:t>
            </a:r>
            <a:r>
              <a:rPr lang="it" sz="800">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public int</a:t>
            </a:r>
            <a:r>
              <a:rPr lang="it" sz="800">
                <a:latin typeface="Courier New"/>
                <a:ea typeface="Courier New"/>
                <a:cs typeface="Courier New"/>
                <a:sym typeface="Courier New"/>
              </a:rPr>
              <a:t> hashCode() { </a:t>
            </a:r>
            <a:r>
              <a:rPr lang="it" sz="800">
                <a:latin typeface="Courier New"/>
                <a:ea typeface="Courier New"/>
                <a:cs typeface="Courier New"/>
                <a:sym typeface="Courier New"/>
              </a:rPr>
              <a:t>...</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t/>
            </a:r>
            <a:endParaRPr sz="8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800">
                <a:solidFill>
                  <a:schemeClr val="accent5"/>
                </a:solidFill>
                <a:latin typeface="Courier New"/>
                <a:ea typeface="Courier New"/>
                <a:cs typeface="Courier New"/>
                <a:sym typeface="Courier New"/>
              </a:rPr>
              <a:t>public</a:t>
            </a:r>
            <a:r>
              <a:rPr lang="it" sz="800">
                <a:latin typeface="Courier New"/>
                <a:ea typeface="Courier New"/>
                <a:cs typeface="Courier New"/>
                <a:sym typeface="Courier New"/>
              </a:rPr>
              <a:t> String createToken(Map&lt;String, Object&gt; payload, Scope... scopes) </a:t>
            </a:r>
            <a:r>
              <a:rPr lang="it" sz="800">
                <a:solidFill>
                  <a:schemeClr val="accent5"/>
                </a:solidFill>
                <a:latin typeface="Courier New"/>
                <a:ea typeface="Courier New"/>
                <a:cs typeface="Courier New"/>
                <a:sym typeface="Courier New"/>
              </a:rPr>
              <a:t>throws</a:t>
            </a:r>
            <a:r>
              <a:rPr lang="it" sz="800">
                <a:latin typeface="Courier New"/>
                <a:ea typeface="Courier New"/>
                <a:cs typeface="Courier New"/>
                <a:sym typeface="Courier New"/>
              </a:rPr>
              <a:t> JOSEException {</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Instant issuedAt = Instant.now().truncatedTo(ChronoUnit.SECONDS); </a:t>
            </a:r>
            <a:r>
              <a:rPr lang="it" sz="800">
                <a:solidFill>
                  <a:schemeClr val="accent3"/>
                </a:solidFill>
                <a:latin typeface="Courier New"/>
                <a:ea typeface="Courier New"/>
                <a:cs typeface="Courier New"/>
                <a:sym typeface="Courier New"/>
              </a:rPr>
              <a:t>// Issued now</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Instant notBefore = issuedAt.plus(5, ChronoUnit.MINUTES); </a:t>
            </a:r>
            <a:r>
              <a:rPr lang="it" sz="800">
                <a:solidFill>
                  <a:schemeClr val="accent3"/>
                </a:solidFill>
                <a:latin typeface="Courier New"/>
                <a:ea typeface="Courier New"/>
                <a:cs typeface="Courier New"/>
                <a:sym typeface="Courier New"/>
              </a:rPr>
              <a:t>// Valid in 5 minutes</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Instant expiration = issuedAt.plus(24, ChronoUnit.HOURS); </a:t>
            </a:r>
            <a:r>
              <a:rPr lang="it" sz="800">
                <a:solidFill>
                  <a:schemeClr val="accent3"/>
                </a:solidFill>
                <a:latin typeface="Courier New"/>
                <a:ea typeface="Courier New"/>
                <a:cs typeface="Courier New"/>
                <a:sym typeface="Courier New"/>
              </a:rPr>
              <a:t>// Invalid after 24 hours</a:t>
            </a:r>
            <a:endParaRPr sz="8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JWTClaimsSet.Builder builder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JWTClaimsSet.Builder();</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for</a:t>
            </a:r>
            <a:r>
              <a:rPr lang="it" sz="800">
                <a:latin typeface="Courier New"/>
                <a:ea typeface="Courier New"/>
                <a:cs typeface="Courier New"/>
                <a:sym typeface="Courier New"/>
              </a:rPr>
              <a:t>(String entry : claims.keySet())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builder.claim(entry, claims.get(entry));</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builder.claim(</a:t>
            </a:r>
            <a:r>
              <a:rPr lang="it" sz="800">
                <a:solidFill>
                  <a:schemeClr val="accent2"/>
                </a:solidFill>
                <a:latin typeface="Courier New"/>
                <a:ea typeface="Courier New"/>
                <a:cs typeface="Courier New"/>
                <a:sym typeface="Courier New"/>
              </a:rPr>
              <a:t>"scope"</a:t>
            </a:r>
            <a:r>
              <a:rPr lang="it" sz="800">
                <a:latin typeface="Courier New"/>
                <a:ea typeface="Courier New"/>
                <a:cs typeface="Courier New"/>
                <a:sym typeface="Courier New"/>
              </a:rPr>
              <a:t>, scopes.stream().map(x -&gt; x.get()).collect(Collectors.joining(</a:t>
            </a:r>
            <a:r>
              <a:rPr lang="it" sz="800">
                <a:solidFill>
                  <a:schemeClr val="accent2"/>
                </a:solidFill>
                <a:latin typeface="Courier New"/>
                <a:ea typeface="Courier New"/>
                <a:cs typeface="Courier New"/>
                <a:sym typeface="Courier New"/>
              </a:rPr>
              <a:t>" "</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JWTClaimsSet claimsSet = builder.issueTime(Date.from(issuedAt))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.notBeforeTime(Date.from(notBefore))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.expirationTime(Date.from(expiration)).build();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Payload payload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Payload(claimsSet.toJSONObject());</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JWSObject jwsObject = </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JWSObject(</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JWSHeader(JWSAlgorithm.HS256), payload);</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jwsObject.sign(</a:t>
            </a:r>
            <a:r>
              <a:rPr lang="it" sz="800">
                <a:solidFill>
                  <a:schemeClr val="accent5"/>
                </a:solidFill>
                <a:latin typeface="Courier New"/>
                <a:ea typeface="Courier New"/>
                <a:cs typeface="Courier New"/>
                <a:sym typeface="Courier New"/>
              </a:rPr>
              <a:t>new</a:t>
            </a:r>
            <a:r>
              <a:rPr lang="it" sz="800">
                <a:latin typeface="Courier New"/>
                <a:ea typeface="Courier New"/>
                <a:cs typeface="Courier New"/>
                <a:sym typeface="Courier New"/>
              </a:rPr>
              <a:t> MACSigner(secretKey.getBytes()));</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   </a:t>
            </a:r>
            <a:r>
              <a:rPr lang="it" sz="800">
                <a:solidFill>
                  <a:schemeClr val="accent5"/>
                </a:solidFill>
                <a:latin typeface="Courier New"/>
                <a:ea typeface="Courier New"/>
                <a:cs typeface="Courier New"/>
                <a:sym typeface="Courier New"/>
              </a:rPr>
              <a:t>return</a:t>
            </a:r>
            <a:r>
              <a:rPr lang="it" sz="800">
                <a:latin typeface="Courier New"/>
                <a:ea typeface="Courier New"/>
                <a:cs typeface="Courier New"/>
                <a:sym typeface="Courier New"/>
              </a:rPr>
              <a:t> jwsObject.serialize();</a:t>
            </a:r>
            <a:endParaRPr sz="800">
              <a:latin typeface="Courier New"/>
              <a:ea typeface="Courier New"/>
              <a:cs typeface="Courier New"/>
              <a:sym typeface="Courier New"/>
            </a:endParaRPr>
          </a:p>
          <a:p>
            <a:pPr indent="0" lvl="0" marL="0" rtl="0" algn="l">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3"/>
          <p:cNvSpPr txBox="1"/>
          <p:nvPr>
            <p:ph idx="4294967295" type="body"/>
          </p:nvPr>
        </p:nvSpPr>
        <p:spPr>
          <a:xfrm>
            <a:off x="98250" y="1058550"/>
            <a:ext cx="8584800" cy="40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Abbiamo visto come implementare dei metodi di autenticazione che sono utili per applicazioni web, desktop e mobile che sono implementati da noi. Le API moderne sono sempre più esposte all’esterno e permettono di essere usate anche da sviluppatori di terze parti e da altre organizzazioni.</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rPr lang="it" sz="1200"/>
              <a:t>L’</a:t>
            </a:r>
            <a:r>
              <a:rPr lang="it" sz="1200" u="sng">
                <a:solidFill>
                  <a:schemeClr val="hlink"/>
                </a:solidFill>
                <a:hlinkClick r:id="rId3"/>
              </a:rPr>
              <a:t>OAuth 2.0 authorization framework</a:t>
            </a:r>
            <a:r>
              <a:rPr lang="it" sz="1200"/>
              <a:t> abilita le applicazioni di terze parti a ottenere un accesso limitato a un servizio HTTP per conto del proprietario di una risorsa organizzando un’interazione tra il proprietario della risorsa e il servizio HTTP, oppure per conto di un’applicazione di terze parti per ottenere l’accesso per sé.</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particolare:</a:t>
            </a:r>
            <a:endParaRPr sz="1200"/>
          </a:p>
          <a:p>
            <a:pPr indent="-304800" lvl="0" marL="457200" rtl="0" algn="l">
              <a:spcBef>
                <a:spcPts val="0"/>
              </a:spcBef>
              <a:spcAft>
                <a:spcPts val="0"/>
              </a:spcAft>
              <a:buSzPts val="1200"/>
              <a:buChar char="●"/>
            </a:pPr>
            <a:r>
              <a:rPr lang="it" sz="1200"/>
              <a:t>OAuth2  è uno standard progettato per permettere ad applicazioni (web, mobile, ecc.) di accedere a risorse gestite da un’altra applicazione per conto di un utente.</a:t>
            </a:r>
            <a:endParaRPr sz="1200"/>
          </a:p>
          <a:p>
            <a:pPr indent="-304800" lvl="1" marL="914400" rtl="0" algn="l">
              <a:spcBef>
                <a:spcPts val="0"/>
              </a:spcBef>
              <a:spcAft>
                <a:spcPts val="0"/>
              </a:spcAft>
              <a:buSzPts val="1200"/>
              <a:buChar char="○"/>
            </a:pPr>
            <a:r>
              <a:rPr lang="it" sz="1200"/>
              <a:t>Si può usare un </a:t>
            </a:r>
            <a:r>
              <a:rPr lang="it" sz="1200">
                <a:solidFill>
                  <a:schemeClr val="accent3"/>
                </a:solidFill>
              </a:rPr>
              <a:t>OAuth2 Authorization Server</a:t>
            </a:r>
            <a:r>
              <a:rPr lang="it" sz="1200"/>
              <a:t> (</a:t>
            </a:r>
            <a:r>
              <a:rPr lang="it" sz="1200">
                <a:solidFill>
                  <a:schemeClr val="accent3"/>
                </a:solidFill>
              </a:rPr>
              <a:t>AS</a:t>
            </a:r>
            <a:r>
              <a:rPr lang="it" sz="1200"/>
              <a:t>) per permettere agli utenti di delegare l’accesso a client di terze parti.</a:t>
            </a:r>
            <a:endParaRPr sz="1200"/>
          </a:p>
          <a:p>
            <a:pPr indent="-304800" lvl="1" marL="914400" rtl="0" algn="l">
              <a:spcBef>
                <a:spcPts val="0"/>
              </a:spcBef>
              <a:spcAft>
                <a:spcPts val="0"/>
              </a:spcAft>
              <a:buSzPts val="1200"/>
              <a:buChar char="○"/>
            </a:pPr>
            <a:r>
              <a:rPr lang="it" sz="1200"/>
              <a:t>OAuth2 fornisce un modo standard per centralizzare l’autenticazione basata su token all’interno della propria organizzazione e di raggiungere l’autenticazione unica (</a:t>
            </a:r>
            <a:r>
              <a:rPr lang="it" sz="1200">
                <a:solidFill>
                  <a:schemeClr val="accent3"/>
                </a:solidFill>
              </a:rPr>
              <a:t>single sign-on</a:t>
            </a:r>
            <a:r>
              <a:rPr lang="it" sz="1200"/>
              <a:t>; </a:t>
            </a:r>
            <a:r>
              <a:rPr lang="it" sz="1200">
                <a:solidFill>
                  <a:schemeClr val="accent3"/>
                </a:solidFill>
              </a:rPr>
              <a:t>SSO</a:t>
            </a:r>
            <a:r>
              <a:rPr lang="it" sz="1200"/>
              <a:t>) tra diverse API e servizi.</a:t>
            </a:r>
            <a:endParaRPr sz="1200"/>
          </a:p>
          <a:p>
            <a:pPr indent="-304800" lvl="1" marL="914400" rtl="0" algn="l">
              <a:spcBef>
                <a:spcPts val="0"/>
              </a:spcBef>
              <a:spcAft>
                <a:spcPts val="0"/>
              </a:spcAft>
              <a:buSzPts val="1200"/>
              <a:buChar char="○"/>
            </a:pPr>
            <a:r>
              <a:rPr lang="it" sz="1200"/>
              <a:t>Usando i </a:t>
            </a:r>
            <a:r>
              <a:rPr lang="it" sz="1200">
                <a:solidFill>
                  <a:schemeClr val="accent3"/>
                </a:solidFill>
              </a:rPr>
              <a:t>token scoped</a:t>
            </a:r>
            <a:r>
              <a:rPr lang="it" sz="1200"/>
              <a:t>, gli utenti possono restringere quali parti delle API questi client possono accedere.</a:t>
            </a:r>
            <a:endParaRPr sz="1200"/>
          </a:p>
          <a:p>
            <a:pPr indent="-304800" lvl="0" marL="457200" rtl="0" algn="l">
              <a:spcBef>
                <a:spcPts val="0"/>
              </a:spcBef>
              <a:spcAft>
                <a:spcPts val="0"/>
              </a:spcAft>
              <a:buSzPts val="1200"/>
              <a:buChar char="●"/>
            </a:pPr>
            <a:r>
              <a:rPr lang="it" sz="1200"/>
              <a:t>OpenID Connect è costruito su OAuth2 e permette ai client di verificare l’identità degli utenti sulla base dell’interazione con l’Authorization Server.</a:t>
            </a:r>
            <a:endParaRPr sz="1200"/>
          </a:p>
        </p:txBody>
      </p:sp>
      <p:sp>
        <p:nvSpPr>
          <p:cNvPr id="658" name="Google Shape;658;p10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e OpenID Connect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04"/>
          <p:cNvSpPr txBox="1"/>
          <p:nvPr>
            <p:ph idx="4294967295" type="body"/>
          </p:nvPr>
        </p:nvSpPr>
        <p:spPr>
          <a:xfrm>
            <a:off x="0" y="663900"/>
            <a:ext cx="9090000" cy="4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3"/>
                </a:solidFill>
              </a:rPr>
              <a:t>Access Token</a:t>
            </a:r>
            <a:r>
              <a:rPr lang="it" sz="1000"/>
              <a:t>: è una stringa che il client OAuth usa per fare richieste al server con la risorsa.</a:t>
            </a:r>
            <a:endParaRPr sz="1000"/>
          </a:p>
          <a:p>
            <a:pPr indent="-292100" lvl="0" marL="457200" rtl="0" algn="l">
              <a:lnSpc>
                <a:spcPct val="100000"/>
              </a:lnSpc>
              <a:spcBef>
                <a:spcPts val="0"/>
              </a:spcBef>
              <a:spcAft>
                <a:spcPts val="0"/>
              </a:spcAft>
              <a:buSzPts val="1000"/>
              <a:buChar char="●"/>
            </a:pPr>
            <a:r>
              <a:rPr lang="it" sz="1000"/>
              <a:t>Non devono avere un formato particolare, anzi, i vari server hanno scelto dei formati diversi per i token.</a:t>
            </a:r>
            <a:endParaRPr sz="1000"/>
          </a:p>
          <a:p>
            <a:pPr indent="-292100" lvl="0" marL="457200" rtl="0" algn="l">
              <a:lnSpc>
                <a:spcPct val="100000"/>
              </a:lnSpc>
              <a:spcBef>
                <a:spcPts val="0"/>
              </a:spcBef>
              <a:spcAft>
                <a:spcPts val="0"/>
              </a:spcAft>
              <a:buSzPts val="1000"/>
              <a:buChar char="●"/>
            </a:pPr>
            <a:r>
              <a:rPr lang="it" sz="1000"/>
              <a:t>Possono essere bearer tokens o sender-constrained tokens. Questi ultimi richiedono al client OAuth di provare il possesso di una chiave privata per accedere al token, visto che il token in sé non sarebbe usabile.</a:t>
            </a:r>
            <a:endParaRPr sz="1000"/>
          </a:p>
          <a:p>
            <a:pPr indent="-292100" lvl="0" marL="457200" rtl="0" algn="l">
              <a:lnSpc>
                <a:spcPct val="100000"/>
              </a:lnSpc>
              <a:spcBef>
                <a:spcPts val="0"/>
              </a:spcBef>
              <a:spcAft>
                <a:spcPts val="0"/>
              </a:spcAft>
              <a:buSzPts val="1000"/>
              <a:buChar char="●"/>
            </a:pPr>
            <a:r>
              <a:rPr lang="it" sz="1000"/>
              <a:t>Ci sono diverse proprietà degli access token che sono fondamentali al modello di sicurezza di OAuth:</a:t>
            </a:r>
            <a:endParaRPr sz="1000"/>
          </a:p>
          <a:p>
            <a:pPr indent="-292100" lvl="1" marL="914400" rtl="0" algn="l">
              <a:lnSpc>
                <a:spcPct val="100000"/>
              </a:lnSpc>
              <a:spcBef>
                <a:spcPts val="0"/>
              </a:spcBef>
              <a:spcAft>
                <a:spcPts val="0"/>
              </a:spcAft>
              <a:buSzPts val="1000"/>
              <a:buChar char="○"/>
            </a:pPr>
            <a:r>
              <a:rPr lang="it" sz="1000"/>
              <a:t>I client OAuth non sono il destinatario degli access token, quindi questi ultimi non devono essere letti né interpretati dal client OAuth.</a:t>
            </a:r>
            <a:endParaRPr sz="1000"/>
          </a:p>
          <a:p>
            <a:pPr indent="-292100" lvl="1" marL="914400" rtl="0" algn="l">
              <a:lnSpc>
                <a:spcPct val="100000"/>
              </a:lnSpc>
              <a:spcBef>
                <a:spcPts val="0"/>
              </a:spcBef>
              <a:spcAft>
                <a:spcPts val="0"/>
              </a:spcAft>
              <a:buSzPts val="1000"/>
              <a:buChar char="○"/>
            </a:pPr>
            <a:r>
              <a:rPr lang="it" sz="1000"/>
              <a:t>Gli access token non devono trasportare informazioni sull’utente al client OAuth.</a:t>
            </a:r>
            <a:endParaRPr sz="1000"/>
          </a:p>
          <a:p>
            <a:pPr indent="-292100" lvl="1" marL="914400" rtl="0" algn="l">
              <a:lnSpc>
                <a:spcPct val="100000"/>
              </a:lnSpc>
              <a:spcBef>
                <a:spcPts val="0"/>
              </a:spcBef>
              <a:spcAft>
                <a:spcPts val="0"/>
              </a:spcAft>
              <a:buSzPts val="1000"/>
              <a:buChar char="○"/>
            </a:pPr>
            <a:r>
              <a:rPr lang="it" sz="1000"/>
              <a:t>Gli access token devono essere usati solo per fare richieste al resource server. In aggiunta, gli ID token non devono essere usati per fare richieste al resource server.</a:t>
            </a:r>
            <a:endParaRPr sz="1000"/>
          </a:p>
          <a:p>
            <a:pPr indent="0" lvl="0" marL="0" rtl="0" algn="l">
              <a:lnSpc>
                <a:spcPct val="100000"/>
              </a:lnSpc>
              <a:spcBef>
                <a:spcPts val="0"/>
              </a:spcBef>
              <a:spcAft>
                <a:spcPts val="0"/>
              </a:spcAft>
              <a:buNone/>
            </a:pPr>
            <a:r>
              <a:rPr lang="it" sz="1000">
                <a:solidFill>
                  <a:schemeClr val="accent3"/>
                </a:solidFill>
              </a:rPr>
              <a:t>Refresh Token</a:t>
            </a:r>
            <a:r>
              <a:rPr lang="it" sz="1000"/>
              <a:t>: è una stringa che un client OAuth può usare per ottenere un nuovo access token senza l’interazione con l’utente.</a:t>
            </a:r>
            <a:endParaRPr sz="1000"/>
          </a:p>
          <a:p>
            <a:pPr indent="-292100" lvl="0" marL="457200" rtl="0" algn="l">
              <a:lnSpc>
                <a:spcPct val="100000"/>
              </a:lnSpc>
              <a:spcBef>
                <a:spcPts val="0"/>
              </a:spcBef>
              <a:spcAft>
                <a:spcPts val="0"/>
              </a:spcAft>
              <a:buSzPts val="1000"/>
              <a:buChar char="●"/>
            </a:pPr>
            <a:r>
              <a:rPr lang="it" sz="1000"/>
              <a:t>Un refresh token non deve permettere al client di ottenere nessun accesso diverso dallo scope del gran originale.</a:t>
            </a:r>
            <a:endParaRPr sz="1000"/>
          </a:p>
          <a:p>
            <a:pPr indent="-292100" lvl="0" marL="457200" rtl="0" algn="l">
              <a:lnSpc>
                <a:spcPct val="100000"/>
              </a:lnSpc>
              <a:spcBef>
                <a:spcPts val="0"/>
              </a:spcBef>
              <a:spcAft>
                <a:spcPts val="0"/>
              </a:spcAft>
              <a:buSzPts val="1000"/>
              <a:buChar char="●"/>
            </a:pPr>
            <a:r>
              <a:rPr lang="it" sz="1000"/>
              <a:t>Il refresh token serve per consentire ai server di autenticazione di usare access token con scadenza breve nel tempo senza la necessità di coinvolgere l’utente ogni volta che il token scade.</a:t>
            </a:r>
            <a:endParaRPr sz="1000"/>
          </a:p>
          <a:p>
            <a:pPr indent="0" lvl="0" marL="0" rtl="0" algn="l">
              <a:lnSpc>
                <a:spcPct val="100000"/>
              </a:lnSpc>
              <a:spcBef>
                <a:spcPts val="0"/>
              </a:spcBef>
              <a:spcAft>
                <a:spcPts val="0"/>
              </a:spcAft>
              <a:buNone/>
            </a:pPr>
            <a:r>
              <a:rPr lang="it" sz="1000">
                <a:solidFill>
                  <a:schemeClr val="accent3"/>
                </a:solidFill>
              </a:rPr>
              <a:t>ID token</a:t>
            </a:r>
            <a:r>
              <a:rPr lang="it" sz="1000"/>
              <a:t>: sono definiti in OpenID Connect. </a:t>
            </a:r>
            <a:endParaRPr sz="1000"/>
          </a:p>
          <a:p>
            <a:pPr indent="-292100" lvl="0" marL="457200" rtl="0" algn="l">
              <a:lnSpc>
                <a:spcPct val="100000"/>
              </a:lnSpc>
              <a:spcBef>
                <a:spcPts val="0"/>
              </a:spcBef>
              <a:spcAft>
                <a:spcPts val="0"/>
              </a:spcAft>
              <a:buSzPts val="1000"/>
              <a:buChar char="●"/>
            </a:pPr>
            <a:r>
              <a:rPr lang="it" sz="1000"/>
              <a:t>Sono dei nuovi tipi di token che l’authorization server può restituire e che contengono informazioni sull’autenticazione dell’utente.</a:t>
            </a:r>
            <a:endParaRPr sz="1000"/>
          </a:p>
          <a:p>
            <a:pPr indent="-292100" lvl="0" marL="457200" rtl="0" algn="l">
              <a:lnSpc>
                <a:spcPct val="100000"/>
              </a:lnSpc>
              <a:spcBef>
                <a:spcPts val="0"/>
              </a:spcBef>
              <a:spcAft>
                <a:spcPts val="0"/>
              </a:spcAft>
              <a:buSzPts val="1000"/>
              <a:buChar char="●"/>
            </a:pPr>
            <a:r>
              <a:rPr lang="it" sz="1000"/>
              <a:t>Possono contenere informazioni sull’utente come il nome o l’indirizzo email (ma non è un requisito).</a:t>
            </a:r>
            <a:endParaRPr sz="1000"/>
          </a:p>
          <a:p>
            <a:pPr indent="-292100" lvl="0" marL="457200" rtl="0" algn="l">
              <a:lnSpc>
                <a:spcPct val="100000"/>
              </a:lnSpc>
              <a:spcBef>
                <a:spcPts val="0"/>
              </a:spcBef>
              <a:spcAft>
                <a:spcPts val="0"/>
              </a:spcAft>
              <a:buSzPts val="1000"/>
              <a:buChar char="●"/>
            </a:pPr>
            <a:r>
              <a:rPr lang="it" sz="1000"/>
              <a:t>Gli ID token sono concepiti per essere letti da un client OAuth.</a:t>
            </a:r>
            <a:endParaRPr sz="1000"/>
          </a:p>
          <a:p>
            <a:pPr indent="-292100" lvl="0" marL="457200" rtl="0" algn="l">
              <a:lnSpc>
                <a:spcPct val="100000"/>
              </a:lnSpc>
              <a:spcBef>
                <a:spcPts val="0"/>
              </a:spcBef>
              <a:spcAft>
                <a:spcPts val="0"/>
              </a:spcAft>
              <a:buSzPts val="1000"/>
              <a:buChar char="●"/>
            </a:pPr>
            <a:r>
              <a:rPr lang="it" sz="1000"/>
              <a:t>Quando il client fa una richiesta OpenID Connect, può richiedere un ID token insieme a un access token. </a:t>
            </a:r>
            <a:endParaRPr sz="1000"/>
          </a:p>
          <a:p>
            <a:pPr indent="-292100" lvl="0" marL="457200" rtl="0" algn="l">
              <a:lnSpc>
                <a:spcPct val="100000"/>
              </a:lnSpc>
              <a:spcBef>
                <a:spcPts val="0"/>
              </a:spcBef>
              <a:spcAft>
                <a:spcPts val="0"/>
              </a:spcAft>
              <a:buSzPts val="1000"/>
              <a:buChar char="●"/>
            </a:pPr>
            <a:r>
              <a:rPr lang="it" sz="1000"/>
              <a:t>Gli ID token sono JWT.</a:t>
            </a:r>
            <a:endParaRPr sz="1000"/>
          </a:p>
          <a:p>
            <a:pPr indent="-292100" lvl="0" marL="457200" rtl="0" algn="l">
              <a:lnSpc>
                <a:spcPct val="100000"/>
              </a:lnSpc>
              <a:spcBef>
                <a:spcPts val="0"/>
              </a:spcBef>
              <a:spcAft>
                <a:spcPts val="0"/>
              </a:spcAft>
              <a:buSzPts val="1000"/>
              <a:buChar char="●"/>
            </a:pPr>
            <a:r>
              <a:rPr lang="it" sz="1000"/>
              <a:t>Differenze tra access token e ID token:</a:t>
            </a:r>
            <a:endParaRPr sz="1000"/>
          </a:p>
          <a:p>
            <a:pPr indent="-292100" lvl="1" marL="914400" rtl="0" algn="l">
              <a:lnSpc>
                <a:spcPct val="100000"/>
              </a:lnSpc>
              <a:spcBef>
                <a:spcPts val="0"/>
              </a:spcBef>
              <a:spcAft>
                <a:spcPts val="0"/>
              </a:spcAft>
              <a:buSzPts val="1000"/>
              <a:buChar char="○"/>
            </a:pPr>
            <a:r>
              <a:rPr lang="it" sz="1000"/>
              <a:t>Gli ID token sono concepiti per essere letti dal client OAuth, gli access token sono concepiti per essere letti dal resource server.</a:t>
            </a:r>
            <a:endParaRPr sz="1000"/>
          </a:p>
          <a:p>
            <a:pPr indent="-292100" lvl="1" marL="914400" rtl="0" algn="l">
              <a:lnSpc>
                <a:spcPct val="100000"/>
              </a:lnSpc>
              <a:spcBef>
                <a:spcPts val="0"/>
              </a:spcBef>
              <a:spcAft>
                <a:spcPts val="0"/>
              </a:spcAft>
              <a:buSzPts val="1000"/>
              <a:buChar char="○"/>
            </a:pPr>
            <a:r>
              <a:rPr lang="it" sz="1000"/>
              <a:t>Gli ID token sono JWT, gli access token possono essere JWT ma possono essere anche stringhe casuali.</a:t>
            </a:r>
            <a:endParaRPr sz="1000"/>
          </a:p>
          <a:p>
            <a:pPr indent="-292100" lvl="1" marL="914400" rtl="0" algn="l">
              <a:lnSpc>
                <a:spcPct val="100000"/>
              </a:lnSpc>
              <a:spcBef>
                <a:spcPts val="0"/>
              </a:spcBef>
              <a:spcAft>
                <a:spcPts val="0"/>
              </a:spcAft>
              <a:buSzPts val="1000"/>
              <a:buChar char="○"/>
            </a:pPr>
            <a:r>
              <a:rPr lang="it" sz="1000"/>
              <a:t>Gli ID token non dovrebbero mai essere inviati a un’API, gli access token non dovrebbero essere mai letti dal client.</a:t>
            </a:r>
            <a:endParaRPr sz="1000"/>
          </a:p>
          <a:p>
            <a:pPr indent="0" lvl="0" marL="0" rtl="0" algn="l">
              <a:lnSpc>
                <a:spcPct val="100000"/>
              </a:lnSpc>
              <a:spcBef>
                <a:spcPts val="0"/>
              </a:spcBef>
              <a:spcAft>
                <a:spcPts val="0"/>
              </a:spcAft>
              <a:buNone/>
            </a:pPr>
            <a:r>
              <a:rPr lang="it" sz="1000">
                <a:solidFill>
                  <a:schemeClr val="accent3"/>
                </a:solidFill>
              </a:rPr>
              <a:t>Scope</a:t>
            </a:r>
            <a:r>
              <a:rPr lang="it" sz="1000"/>
              <a:t>: sono un meccanismo usato in OAuth2 per limitare l’accesso da un’applicazione a un account dell’utente. Un’applicazione può richiedere uno o più scope, questa informazione è mostrata all’utente in una schermata di consenso e l’access token rilasciato all’applicazione sarà limitato agli scope che sono stati concessi. OAuth non definisce nessun valore particolare per gli scope, perché dipendono dall’architettura dell’applicazione.</a:t>
            </a:r>
            <a:endParaRPr sz="1000"/>
          </a:p>
        </p:txBody>
      </p:sp>
      <p:sp>
        <p:nvSpPr>
          <p:cNvPr id="664" name="Google Shape;664;p10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concetti di base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0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attori e flusso di esecuzione</a:t>
            </a:r>
            <a:endParaRPr/>
          </a:p>
        </p:txBody>
      </p:sp>
      <p:sp>
        <p:nvSpPr>
          <p:cNvPr id="670" name="Google Shape;670;p105"/>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Gli attori sono:</a:t>
            </a:r>
            <a:endParaRPr sz="1100"/>
          </a:p>
          <a:p>
            <a:pPr indent="-298450" lvl="0" marL="457200" rtl="0" algn="l">
              <a:spcBef>
                <a:spcPts val="0"/>
              </a:spcBef>
              <a:spcAft>
                <a:spcPts val="0"/>
              </a:spcAft>
              <a:buSzPts val="1100"/>
              <a:buChar char="●"/>
            </a:pPr>
            <a:r>
              <a:rPr lang="it" sz="1100"/>
              <a:t>L’</a:t>
            </a:r>
            <a:r>
              <a:rPr lang="it" sz="1100">
                <a:solidFill>
                  <a:schemeClr val="accent3"/>
                </a:solidFill>
              </a:rPr>
              <a:t>authorization server</a:t>
            </a:r>
            <a:r>
              <a:rPr lang="it" sz="1100"/>
              <a:t>: un server che permette di ottenere i permessi dall’utente per conto di una client application. Se l’utente concede il permesso, il server dà l’access token alla client application che poi può utilizzarlo per ottenere un accesso autenticato all’API.</a:t>
            </a:r>
            <a:endParaRPr sz="1100"/>
          </a:p>
          <a:p>
            <a:pPr indent="-298450" lvl="0" marL="457200" rtl="0" algn="l">
              <a:spcBef>
                <a:spcPts val="0"/>
              </a:spcBef>
              <a:spcAft>
                <a:spcPts val="0"/>
              </a:spcAft>
              <a:buSzPts val="1100"/>
              <a:buChar char="●"/>
            </a:pPr>
            <a:r>
              <a:rPr lang="it" sz="1100"/>
              <a:t>L’</a:t>
            </a:r>
            <a:r>
              <a:rPr lang="it" sz="1100">
                <a:solidFill>
                  <a:schemeClr val="accent3"/>
                </a:solidFill>
              </a:rPr>
              <a:t>API</a:t>
            </a:r>
            <a:r>
              <a:rPr lang="it" sz="1100"/>
              <a:t> che vogliamo proteggere. In alcuni casi è anche chiamato </a:t>
            </a:r>
            <a:r>
              <a:rPr lang="it" sz="1100">
                <a:solidFill>
                  <a:schemeClr val="accent3"/>
                </a:solidFill>
              </a:rPr>
              <a:t>resource server</a:t>
            </a:r>
            <a:r>
              <a:rPr lang="it" sz="1100"/>
              <a:t>.</a:t>
            </a:r>
            <a:endParaRPr sz="1100"/>
          </a:p>
          <a:p>
            <a:pPr indent="-298450" lvl="0" marL="457200" rtl="0" algn="l">
              <a:spcBef>
                <a:spcPts val="0"/>
              </a:spcBef>
              <a:spcAft>
                <a:spcPts val="0"/>
              </a:spcAft>
              <a:buSzPts val="1100"/>
              <a:buChar char="●"/>
            </a:pPr>
            <a:r>
              <a:rPr lang="it" sz="1100"/>
              <a:t>La </a:t>
            </a:r>
            <a:r>
              <a:rPr lang="it" sz="1100">
                <a:solidFill>
                  <a:schemeClr val="accent3"/>
                </a:solidFill>
              </a:rPr>
              <a:t>client application</a:t>
            </a:r>
            <a:r>
              <a:rPr lang="it" sz="1100"/>
              <a:t>: è un’applicazione che vuole utilizzare le API ma che ha bisogno dei permessi per farlo. Può essere un sito web, un dispositivo mobile, ecc.</a:t>
            </a:r>
            <a:endParaRPr sz="1100"/>
          </a:p>
          <a:p>
            <a:pPr indent="-298450" lvl="0" marL="457200" rtl="0" algn="l">
              <a:spcBef>
                <a:spcPts val="0"/>
              </a:spcBef>
              <a:spcAft>
                <a:spcPts val="0"/>
              </a:spcAft>
              <a:buSzPts val="1100"/>
              <a:buChar char="●"/>
            </a:pPr>
            <a:r>
              <a:rPr lang="it" sz="1100"/>
              <a:t>Lo </a:t>
            </a:r>
            <a:r>
              <a:rPr lang="it" sz="1100">
                <a:solidFill>
                  <a:schemeClr val="accent3"/>
                </a:solidFill>
              </a:rPr>
              <a:t>user</a:t>
            </a:r>
            <a:r>
              <a:rPr lang="it" sz="1100"/>
              <a:t>: è un essere umano che usa la client application e che concede i permessi all’applicazione per accedere alle API per proprio conto.</a:t>
            </a:r>
            <a:endParaRPr sz="1100"/>
          </a:p>
          <a:p>
            <a:pPr indent="0" lvl="0" marL="0" rtl="0" algn="l">
              <a:spcBef>
                <a:spcPts val="0"/>
              </a:spcBef>
              <a:spcAft>
                <a:spcPts val="0"/>
              </a:spcAft>
              <a:buNone/>
            </a:pPr>
            <a:r>
              <a:rPr lang="it" sz="1100"/>
              <a:t>OAuth2 è una specifica di sicurezza molto ricca, che offre molti modi di usarla. Esistono diversi flussi di esecuzione:</a:t>
            </a:r>
            <a:endParaRPr sz="1100"/>
          </a:p>
          <a:p>
            <a:pPr indent="-298450" lvl="0" marL="457200" rtl="0" algn="l">
              <a:spcBef>
                <a:spcPts val="0"/>
              </a:spcBef>
              <a:spcAft>
                <a:spcPts val="0"/>
              </a:spcAft>
              <a:buSzPts val="1100"/>
              <a:buChar char="●"/>
            </a:pPr>
            <a:r>
              <a:rPr lang="it" sz="1100" u="sng">
                <a:solidFill>
                  <a:schemeClr val="accent5"/>
                </a:solidFill>
                <a:hlinkClick action="ppaction://hlinksldjump" r:id="rId3">
                  <a:extLst>
                    <a:ext uri="{A12FA001-AC4F-418D-AE19-62706E023703}">
                      <ahyp:hlinkClr val="tx"/>
                    </a:ext>
                  </a:extLst>
                </a:hlinkClick>
              </a:rPr>
              <a:t>Authorization code grant</a:t>
            </a:r>
            <a:r>
              <a:rPr lang="it" sz="1100"/>
              <a:t>: è la scelta più utile e più usata per la maggior parte dei client.</a:t>
            </a:r>
            <a:endParaRPr sz="1100"/>
          </a:p>
          <a:p>
            <a:pPr indent="-298450" lvl="0" marL="457200" rtl="0" algn="l">
              <a:spcBef>
                <a:spcPts val="0"/>
              </a:spcBef>
              <a:spcAft>
                <a:spcPts val="0"/>
              </a:spcAft>
              <a:buSzPts val="1100"/>
              <a:buChar char="●"/>
            </a:pPr>
            <a:r>
              <a:rPr lang="it" sz="1100"/>
              <a:t>Implicit grant (legacy, non raccomandato)</a:t>
            </a:r>
            <a:endParaRPr sz="1100"/>
          </a:p>
          <a:p>
            <a:pPr indent="-298450" lvl="0" marL="457200" rtl="0" algn="l">
              <a:spcBef>
                <a:spcPts val="0"/>
              </a:spcBef>
              <a:spcAft>
                <a:spcPts val="0"/>
              </a:spcAft>
              <a:buSzPts val="1100"/>
              <a:buChar char="●"/>
            </a:pPr>
            <a:r>
              <a:rPr lang="it" sz="1100"/>
              <a:t>User credentials grant (legacy, non raccomandato)</a:t>
            </a:r>
            <a:endParaRPr sz="1100"/>
          </a:p>
          <a:p>
            <a:pPr indent="-298450" lvl="0" marL="457200" rtl="0" algn="l">
              <a:spcBef>
                <a:spcPts val="0"/>
              </a:spcBef>
              <a:spcAft>
                <a:spcPts val="0"/>
              </a:spcAft>
              <a:buSzPts val="1100"/>
              <a:buChar char="●"/>
            </a:pPr>
            <a:r>
              <a:rPr lang="it" sz="1100" u="sng">
                <a:solidFill>
                  <a:schemeClr val="hlink"/>
                </a:solidFill>
                <a:hlinkClick action="ppaction://hlinksldjump" r:id="rId4"/>
              </a:rPr>
              <a:t>Client credentials grant</a:t>
            </a:r>
            <a:r>
              <a:rPr lang="it" sz="1100"/>
              <a:t>: è usato dai client per ottenere un accesso fuori dal contesto di un utente, è usato tipicamente quando un client vuole accedere a una risorsa per sé piuttosto che accedere a una risorsa dell’utente. Questi tipi di client devono essere eseguiti in un ambiente sicuro (es. un web server protetto, per esempio un’applicazione mobile non può mantenere le credenziali al sicuro).</a:t>
            </a:r>
            <a:endParaRPr sz="1100"/>
          </a:p>
          <a:p>
            <a:pPr indent="-298450" lvl="0" marL="457200" rtl="0" algn="l">
              <a:spcBef>
                <a:spcPts val="0"/>
              </a:spcBef>
              <a:spcAft>
                <a:spcPts val="0"/>
              </a:spcAft>
              <a:buSzPts val="1100"/>
              <a:buChar char="●"/>
            </a:pPr>
            <a:r>
              <a:rPr lang="it" sz="1100"/>
              <a:t>Device authorization grant: è usato dai dispositivi che hanno possibilità di input limitato (tipo l’apple tv), quindi piuttosto che autenticare direttamente l’utente richiedono all’utente di autorizzare il dispositivo con un link sul proprio computer o smartphone. Questo permette di evitare una scarsa esperienza utente con i dispositivi che non hanno un modo semplice per inserire il testo.</a:t>
            </a:r>
            <a:endParaRPr sz="11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0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endpoint</a:t>
            </a:r>
            <a:endParaRPr/>
          </a:p>
        </p:txBody>
      </p:sp>
      <p:sp>
        <p:nvSpPr>
          <p:cNvPr id="676" name="Google Shape;676;p106"/>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Come capire quali sono gli endpoint per </a:t>
            </a:r>
            <a:r>
              <a:rPr lang="it" sz="1100"/>
              <a:t>ottenere</a:t>
            </a:r>
            <a:r>
              <a:rPr lang="it" sz="1100"/>
              <a:t> i token e le autorizzazioni?</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Lo standard OAuth2 non definisce endpoint da utilizzare, però definisce che un </a:t>
            </a:r>
            <a:r>
              <a:rPr lang="it" sz="1100"/>
              <a:t>Authorization Server</a:t>
            </a:r>
            <a:r>
              <a:rPr lang="it" sz="1100"/>
              <a:t> dovrebbe pubblicare un documento JSON nel path /.well-known/oauth-authorization-server oppure, se usano OpenID Connect, </a:t>
            </a:r>
            <a:r>
              <a:rPr lang="it" sz="1100"/>
              <a:t>/.well-known/openid-configuration (è raccomandato controllare entrambi i punti). Ad esempio, la configurazione di google è disponibile al link </a:t>
            </a:r>
            <a:r>
              <a:rPr lang="it" sz="1100" u="sng">
                <a:solidFill>
                  <a:schemeClr val="hlink"/>
                </a:solidFill>
                <a:latin typeface="Arial"/>
                <a:ea typeface="Arial"/>
                <a:cs typeface="Arial"/>
                <a:sym typeface="Arial"/>
                <a:hlinkClick r:id="rId3"/>
              </a:rPr>
              <a:t>https://accounts.google.com/.well-known/openid-configuration</a:t>
            </a:r>
            <a:r>
              <a:rPr lang="it" sz="1100"/>
              <a:t>. Esempio del JSON restituito da google:</a:t>
            </a:r>
            <a:endParaRPr sz="1100"/>
          </a:p>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"issuer"</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"https://accounts.google.com"</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"authorization_endpoint"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"https://accounts.google.com/o/oauth2/v2/auth"</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"device_authorization_endpoint"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"https://oauth2.googleapis.com/device/code"</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"token_endpoint"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"https://oauth2.googleapis.com/token"</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"userinfo_endpoint"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"https://openidconnect.googleapis.com/v1/userinfo"</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"revocation_endpoint"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"https://oauth2.googleapis.com/revoke"</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"jwks_uri"</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"https://www.googleapis.com/oauth2/v3/certs"</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"response_types_supported"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"code"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"id_token"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"code 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"code id_token"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"token id_token"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"code token id_token"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"none"</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"subject_types_supported"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"public"</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"id_token_signing_alg_values_supported"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"RS256"</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"scopes_supported"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"openid"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"email"</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"profile"</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"token_endpoint_auth_methods_supported"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"client_secret_post"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"client_secret_basic"</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"claims_supported"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"aud"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"email"</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"email_verified"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"exp"</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"family_name"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"given_name"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"iat"</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"iss"</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"locale"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"name"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"picture"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"sub"</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"code_challenge_methods_supported"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"plain"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"S256"</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"grant_types_supported"</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"authorization_code"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"refresh_token"</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"urn:ietf:params:oauth:grant-type:device_code"</a:t>
            </a:r>
            <a:r>
              <a:rPr lang="it" sz="800">
                <a:latin typeface="Courier New"/>
                <a:ea typeface="Courier New"/>
                <a:cs typeface="Courier New"/>
                <a:sym typeface="Courier New"/>
              </a:rPr>
              <a:t>, </a:t>
            </a:r>
            <a:r>
              <a:rPr lang="it" sz="800">
                <a:solidFill>
                  <a:schemeClr val="accent2"/>
                </a:solidFill>
                <a:latin typeface="Courier New"/>
                <a:ea typeface="Courier New"/>
                <a:cs typeface="Courier New"/>
                <a:sym typeface="Courier New"/>
              </a:rPr>
              <a:t>"urn:ietf:params:oauth:grant-type:jwt-bearer"</a:t>
            </a: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architettura dell’authorization code flow</a:t>
            </a:r>
            <a:endParaRPr/>
          </a:p>
        </p:txBody>
      </p:sp>
      <p:grpSp>
        <p:nvGrpSpPr>
          <p:cNvPr id="682" name="Google Shape;682;p107"/>
          <p:cNvGrpSpPr/>
          <p:nvPr/>
        </p:nvGrpSpPr>
        <p:grpSpPr>
          <a:xfrm>
            <a:off x="689155" y="994175"/>
            <a:ext cx="8003800" cy="4051875"/>
            <a:chOff x="631650" y="994175"/>
            <a:chExt cx="8003800" cy="4051875"/>
          </a:xfrm>
        </p:grpSpPr>
        <p:sp>
          <p:nvSpPr>
            <p:cNvPr id="683" name="Google Shape;683;p107"/>
            <p:cNvSpPr/>
            <p:nvPr/>
          </p:nvSpPr>
          <p:spPr>
            <a:xfrm>
              <a:off x="6997750" y="154190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Authentication/</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Authorization server</a:t>
              </a:r>
              <a:endParaRPr sz="1200">
                <a:solidFill>
                  <a:schemeClr val="lt2"/>
                </a:solidFill>
                <a:latin typeface="Roboto"/>
                <a:ea typeface="Roboto"/>
                <a:cs typeface="Roboto"/>
                <a:sym typeface="Roboto"/>
              </a:endParaRPr>
            </a:p>
          </p:txBody>
        </p:sp>
        <p:sp>
          <p:nvSpPr>
            <p:cNvPr id="684" name="Google Shape;684;p107"/>
            <p:cNvSpPr/>
            <p:nvPr/>
          </p:nvSpPr>
          <p:spPr>
            <a:xfrm>
              <a:off x="3144425" y="27570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p:txBody>
        </p:sp>
        <p:sp>
          <p:nvSpPr>
            <p:cNvPr id="685" name="Google Shape;685;p107"/>
            <p:cNvSpPr/>
            <p:nvPr/>
          </p:nvSpPr>
          <p:spPr>
            <a:xfrm>
              <a:off x="6997750" y="39015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a:t>
              </a:r>
              <a:endParaRPr sz="1200">
                <a:solidFill>
                  <a:schemeClr val="lt2"/>
                </a:solidFill>
                <a:latin typeface="Roboto"/>
                <a:ea typeface="Roboto"/>
                <a:cs typeface="Roboto"/>
                <a:sym typeface="Roboto"/>
              </a:endParaRPr>
            </a:p>
          </p:txBody>
        </p:sp>
        <p:grpSp>
          <p:nvGrpSpPr>
            <p:cNvPr id="686" name="Google Shape;686;p107"/>
            <p:cNvGrpSpPr/>
            <p:nvPr/>
          </p:nvGrpSpPr>
          <p:grpSpPr>
            <a:xfrm>
              <a:off x="631650" y="2757050"/>
              <a:ext cx="1637700" cy="1144500"/>
              <a:chOff x="98250" y="1612550"/>
              <a:chExt cx="1637700" cy="1144500"/>
            </a:xfrm>
          </p:grpSpPr>
          <p:pic>
            <p:nvPicPr>
              <p:cNvPr id="687" name="Google Shape;687;p107"/>
              <p:cNvPicPr preferRelativeResize="0"/>
              <p:nvPr/>
            </p:nvPicPr>
            <p:blipFill>
              <a:blip r:embed="rId3">
                <a:alphaModFix/>
              </a:blip>
              <a:stretch>
                <a:fillRect/>
              </a:stretch>
            </p:blipFill>
            <p:spPr>
              <a:xfrm>
                <a:off x="485700" y="1853675"/>
                <a:ext cx="862801" cy="862801"/>
              </a:xfrm>
              <a:prstGeom prst="rect">
                <a:avLst/>
              </a:prstGeom>
              <a:noFill/>
              <a:ln>
                <a:noFill/>
              </a:ln>
            </p:spPr>
          </p:pic>
          <p:sp>
            <p:nvSpPr>
              <p:cNvPr id="688" name="Google Shape;688;p107"/>
              <p:cNvSpPr/>
              <p:nvPr/>
            </p:nvSpPr>
            <p:spPr>
              <a:xfrm>
                <a:off x="98250" y="1612550"/>
                <a:ext cx="1637700" cy="114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User</a:t>
                </a:r>
                <a:endParaRPr sz="1200">
                  <a:solidFill>
                    <a:schemeClr val="lt2"/>
                  </a:solidFill>
                  <a:latin typeface="Roboto"/>
                  <a:ea typeface="Roboto"/>
                  <a:cs typeface="Roboto"/>
                  <a:sym typeface="Roboto"/>
                </a:endParaRPr>
              </a:p>
            </p:txBody>
          </p:sp>
        </p:grpSp>
        <p:cxnSp>
          <p:nvCxnSpPr>
            <p:cNvPr id="689" name="Google Shape;689;p107"/>
            <p:cNvCxnSpPr>
              <a:stCxn id="688" idx="3"/>
              <a:endCxn id="684" idx="1"/>
            </p:cNvCxnSpPr>
            <p:nvPr/>
          </p:nvCxnSpPr>
          <p:spPr>
            <a:xfrm>
              <a:off x="2269350" y="3329300"/>
              <a:ext cx="875100" cy="0"/>
            </a:xfrm>
            <a:prstGeom prst="straightConnector1">
              <a:avLst/>
            </a:prstGeom>
            <a:noFill/>
            <a:ln cap="flat" cmpd="sng" w="9525">
              <a:solidFill>
                <a:schemeClr val="dk1"/>
              </a:solidFill>
              <a:prstDash val="solid"/>
              <a:round/>
              <a:headEnd len="med" w="med" type="none"/>
              <a:tailEnd len="med" w="med" type="triangle"/>
            </a:ln>
          </p:spPr>
        </p:cxnSp>
        <p:sp>
          <p:nvSpPr>
            <p:cNvPr id="690" name="Google Shape;690;p107"/>
            <p:cNvSpPr txBox="1"/>
            <p:nvPr/>
          </p:nvSpPr>
          <p:spPr>
            <a:xfrm>
              <a:off x="2309537" y="3050900"/>
              <a:ext cx="79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(1) Richiesta</a:t>
              </a:r>
              <a:endParaRPr sz="800">
                <a:solidFill>
                  <a:schemeClr val="lt2"/>
                </a:solidFill>
                <a:latin typeface="Roboto"/>
                <a:ea typeface="Roboto"/>
                <a:cs typeface="Roboto"/>
                <a:sym typeface="Roboto"/>
              </a:endParaRPr>
            </a:p>
          </p:txBody>
        </p:sp>
        <p:sp>
          <p:nvSpPr>
            <p:cNvPr id="691" name="Google Shape;691;p107"/>
            <p:cNvSpPr txBox="1"/>
            <p:nvPr/>
          </p:nvSpPr>
          <p:spPr>
            <a:xfrm rot="2289">
              <a:off x="4947725" y="2980525"/>
              <a:ext cx="27033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(2) Reindirizzamento del browser per autenticazione</a:t>
              </a:r>
              <a:endParaRPr sz="800">
                <a:solidFill>
                  <a:schemeClr val="lt2"/>
                </a:solidFill>
                <a:latin typeface="Roboto"/>
                <a:ea typeface="Roboto"/>
                <a:cs typeface="Roboto"/>
                <a:sym typeface="Roboto"/>
              </a:endParaRPr>
            </a:p>
          </p:txBody>
        </p:sp>
        <p:cxnSp>
          <p:nvCxnSpPr>
            <p:cNvPr id="692" name="Google Shape;692;p107"/>
            <p:cNvCxnSpPr>
              <a:endCxn id="688" idx="0"/>
            </p:cNvCxnSpPr>
            <p:nvPr/>
          </p:nvCxnSpPr>
          <p:spPr>
            <a:xfrm flipH="1">
              <a:off x="1450500" y="1802150"/>
              <a:ext cx="5547900" cy="954900"/>
            </a:xfrm>
            <a:prstGeom prst="bentConnector2">
              <a:avLst/>
            </a:prstGeom>
            <a:noFill/>
            <a:ln cap="flat" cmpd="sng" w="9525">
              <a:solidFill>
                <a:schemeClr val="dk1"/>
              </a:solidFill>
              <a:prstDash val="solid"/>
              <a:round/>
              <a:headEnd len="med" w="med" type="none"/>
              <a:tailEnd len="med" w="med" type="triangle"/>
            </a:ln>
          </p:spPr>
        </p:cxnSp>
        <p:cxnSp>
          <p:nvCxnSpPr>
            <p:cNvPr id="693" name="Google Shape;693;p107"/>
            <p:cNvCxnSpPr>
              <a:stCxn id="684" idx="3"/>
              <a:endCxn id="683" idx="2"/>
            </p:cNvCxnSpPr>
            <p:nvPr/>
          </p:nvCxnSpPr>
          <p:spPr>
            <a:xfrm flipH="1" rot="10800000">
              <a:off x="4782125" y="2686400"/>
              <a:ext cx="3034500" cy="642900"/>
            </a:xfrm>
            <a:prstGeom prst="bentConnector2">
              <a:avLst/>
            </a:prstGeom>
            <a:noFill/>
            <a:ln cap="flat" cmpd="sng" w="9525">
              <a:solidFill>
                <a:schemeClr val="dk1"/>
              </a:solidFill>
              <a:prstDash val="solid"/>
              <a:round/>
              <a:headEnd len="med" w="med" type="none"/>
              <a:tailEnd len="med" w="med" type="triangle"/>
            </a:ln>
          </p:spPr>
        </p:cxnSp>
        <p:sp>
          <p:nvSpPr>
            <p:cNvPr id="694" name="Google Shape;694;p107"/>
            <p:cNvSpPr txBox="1"/>
            <p:nvPr/>
          </p:nvSpPr>
          <p:spPr>
            <a:xfrm rot="2289">
              <a:off x="2872450" y="1532500"/>
              <a:ext cx="27033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(3) Richiesta di autorizzazione</a:t>
              </a:r>
              <a:endParaRPr sz="800">
                <a:solidFill>
                  <a:schemeClr val="lt2"/>
                </a:solidFill>
                <a:latin typeface="Roboto"/>
                <a:ea typeface="Roboto"/>
                <a:cs typeface="Roboto"/>
                <a:sym typeface="Roboto"/>
              </a:endParaRPr>
            </a:p>
          </p:txBody>
        </p:sp>
        <p:cxnSp>
          <p:nvCxnSpPr>
            <p:cNvPr id="695" name="Google Shape;695;p107"/>
            <p:cNvCxnSpPr>
              <a:stCxn id="688" idx="1"/>
              <a:endCxn id="683" idx="0"/>
            </p:cNvCxnSpPr>
            <p:nvPr/>
          </p:nvCxnSpPr>
          <p:spPr>
            <a:xfrm flipH="1" rot="10800000">
              <a:off x="631650" y="1541900"/>
              <a:ext cx="7185000" cy="1787400"/>
            </a:xfrm>
            <a:prstGeom prst="bentConnector4">
              <a:avLst>
                <a:gd fmla="val -3314" name="adj1"/>
                <a:gd fmla="val 113322" name="adj2"/>
              </a:avLst>
            </a:prstGeom>
            <a:noFill/>
            <a:ln cap="flat" cmpd="sng" w="9525">
              <a:solidFill>
                <a:schemeClr val="dk1"/>
              </a:solidFill>
              <a:prstDash val="solid"/>
              <a:round/>
              <a:headEnd len="med" w="med" type="none"/>
              <a:tailEnd len="med" w="med" type="triangle"/>
            </a:ln>
          </p:spPr>
        </p:cxnSp>
        <p:sp>
          <p:nvSpPr>
            <p:cNvPr id="696" name="Google Shape;696;p107"/>
            <p:cNvSpPr txBox="1"/>
            <p:nvPr/>
          </p:nvSpPr>
          <p:spPr>
            <a:xfrm rot="2289">
              <a:off x="2926200" y="995075"/>
              <a:ext cx="27033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(4) Concessione dell’autorizzazione</a:t>
              </a:r>
              <a:endParaRPr sz="800">
                <a:solidFill>
                  <a:schemeClr val="lt2"/>
                </a:solidFill>
                <a:latin typeface="Roboto"/>
                <a:ea typeface="Roboto"/>
                <a:cs typeface="Roboto"/>
                <a:sym typeface="Roboto"/>
              </a:endParaRPr>
            </a:p>
          </p:txBody>
        </p:sp>
        <p:cxnSp>
          <p:nvCxnSpPr>
            <p:cNvPr id="697" name="Google Shape;697;p107"/>
            <p:cNvCxnSpPr>
              <a:endCxn id="684" idx="0"/>
            </p:cNvCxnSpPr>
            <p:nvPr/>
          </p:nvCxnSpPr>
          <p:spPr>
            <a:xfrm flipH="1">
              <a:off x="3963275" y="2367950"/>
              <a:ext cx="3028500" cy="389100"/>
            </a:xfrm>
            <a:prstGeom prst="bentConnector2">
              <a:avLst/>
            </a:prstGeom>
            <a:noFill/>
            <a:ln cap="flat" cmpd="sng" w="9525">
              <a:solidFill>
                <a:schemeClr val="dk1"/>
              </a:solidFill>
              <a:prstDash val="solid"/>
              <a:round/>
              <a:headEnd len="med" w="med" type="none"/>
              <a:tailEnd len="med" w="med" type="triangle"/>
            </a:ln>
          </p:spPr>
        </p:cxnSp>
        <p:sp>
          <p:nvSpPr>
            <p:cNvPr id="698" name="Google Shape;698;p107"/>
            <p:cNvSpPr txBox="1"/>
            <p:nvPr/>
          </p:nvSpPr>
          <p:spPr>
            <a:xfrm rot="2289">
              <a:off x="4128850" y="2031650"/>
              <a:ext cx="27033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(5) Reindirizzamento con l’authentication code</a:t>
              </a:r>
              <a:endParaRPr sz="800">
                <a:solidFill>
                  <a:schemeClr val="lt2"/>
                </a:solidFill>
                <a:latin typeface="Roboto"/>
                <a:ea typeface="Roboto"/>
                <a:cs typeface="Roboto"/>
                <a:sym typeface="Roboto"/>
              </a:endParaRPr>
            </a:p>
          </p:txBody>
        </p:sp>
        <p:sp>
          <p:nvSpPr>
            <p:cNvPr id="699" name="Google Shape;699;p107"/>
            <p:cNvSpPr txBox="1"/>
            <p:nvPr/>
          </p:nvSpPr>
          <p:spPr>
            <a:xfrm rot="2157">
              <a:off x="4947725" y="3330200"/>
              <a:ext cx="28689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(6) Scambio dell’authentication code per l’access token</a:t>
              </a:r>
              <a:endParaRPr sz="800">
                <a:solidFill>
                  <a:schemeClr val="lt2"/>
                </a:solidFill>
                <a:latin typeface="Roboto"/>
                <a:ea typeface="Roboto"/>
                <a:cs typeface="Roboto"/>
                <a:sym typeface="Roboto"/>
              </a:endParaRPr>
            </a:p>
          </p:txBody>
        </p:sp>
        <p:cxnSp>
          <p:nvCxnSpPr>
            <p:cNvPr id="700" name="Google Shape;700;p107"/>
            <p:cNvCxnSpPr/>
            <p:nvPr/>
          </p:nvCxnSpPr>
          <p:spPr>
            <a:xfrm>
              <a:off x="4196350" y="3906950"/>
              <a:ext cx="2802000" cy="197400"/>
            </a:xfrm>
            <a:prstGeom prst="bentConnector3">
              <a:avLst>
                <a:gd fmla="val 0" name="adj1"/>
              </a:avLst>
            </a:prstGeom>
            <a:noFill/>
            <a:ln cap="flat" cmpd="sng" w="9525">
              <a:solidFill>
                <a:schemeClr val="dk1"/>
              </a:solidFill>
              <a:prstDash val="solid"/>
              <a:round/>
              <a:headEnd len="med" w="med" type="none"/>
              <a:tailEnd len="med" w="med" type="triangle"/>
            </a:ln>
          </p:spPr>
        </p:cxnSp>
        <p:sp>
          <p:nvSpPr>
            <p:cNvPr id="701" name="Google Shape;701;p107"/>
            <p:cNvSpPr txBox="1"/>
            <p:nvPr/>
          </p:nvSpPr>
          <p:spPr>
            <a:xfrm rot="2157">
              <a:off x="4196350" y="3851750"/>
              <a:ext cx="2868901"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(8) Richiesta della risorsa con access token</a:t>
              </a:r>
              <a:endParaRPr sz="800">
                <a:solidFill>
                  <a:schemeClr val="lt2"/>
                </a:solidFill>
                <a:latin typeface="Roboto"/>
                <a:ea typeface="Roboto"/>
                <a:cs typeface="Roboto"/>
                <a:sym typeface="Roboto"/>
              </a:endParaRPr>
            </a:p>
          </p:txBody>
        </p:sp>
        <p:cxnSp>
          <p:nvCxnSpPr>
            <p:cNvPr id="702" name="Google Shape;702;p107"/>
            <p:cNvCxnSpPr>
              <a:stCxn id="685" idx="1"/>
              <a:endCxn id="684" idx="2"/>
            </p:cNvCxnSpPr>
            <p:nvPr/>
          </p:nvCxnSpPr>
          <p:spPr>
            <a:xfrm rot="10800000">
              <a:off x="3963250" y="3901700"/>
              <a:ext cx="3034500" cy="572100"/>
            </a:xfrm>
            <a:prstGeom prst="bentConnector2">
              <a:avLst/>
            </a:prstGeom>
            <a:noFill/>
            <a:ln cap="flat" cmpd="sng" w="9525">
              <a:solidFill>
                <a:schemeClr val="dk1"/>
              </a:solidFill>
              <a:prstDash val="solid"/>
              <a:round/>
              <a:headEnd len="med" w="med" type="none"/>
              <a:tailEnd len="med" w="med" type="triangle"/>
            </a:ln>
          </p:spPr>
        </p:cxnSp>
        <p:sp>
          <p:nvSpPr>
            <p:cNvPr id="703" name="Google Shape;703;p107"/>
            <p:cNvSpPr txBox="1"/>
            <p:nvPr/>
          </p:nvSpPr>
          <p:spPr>
            <a:xfrm rot="2157">
              <a:off x="4046050" y="4175400"/>
              <a:ext cx="2868901"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800">
                  <a:solidFill>
                    <a:schemeClr val="lt2"/>
                  </a:solidFill>
                  <a:latin typeface="Roboto"/>
                  <a:ea typeface="Roboto"/>
                  <a:cs typeface="Roboto"/>
                  <a:sym typeface="Roboto"/>
                </a:rPr>
                <a:t>(9) Risposta</a:t>
              </a:r>
              <a:endParaRPr sz="800">
                <a:solidFill>
                  <a:schemeClr val="lt2"/>
                </a:solidFill>
                <a:latin typeface="Roboto"/>
                <a:ea typeface="Roboto"/>
                <a:cs typeface="Roboto"/>
                <a:sym typeface="Roboto"/>
              </a:endParaRPr>
            </a:p>
          </p:txBody>
        </p:sp>
        <p:cxnSp>
          <p:nvCxnSpPr>
            <p:cNvPr id="704" name="Google Shape;704;p107"/>
            <p:cNvCxnSpPr/>
            <p:nvPr/>
          </p:nvCxnSpPr>
          <p:spPr>
            <a:xfrm flipH="1">
              <a:off x="2288975" y="3630700"/>
              <a:ext cx="855000" cy="6600"/>
            </a:xfrm>
            <a:prstGeom prst="straightConnector1">
              <a:avLst/>
            </a:prstGeom>
            <a:noFill/>
            <a:ln cap="flat" cmpd="sng" w="9525">
              <a:solidFill>
                <a:schemeClr val="dk1"/>
              </a:solidFill>
              <a:prstDash val="solid"/>
              <a:round/>
              <a:headEnd len="med" w="med" type="none"/>
              <a:tailEnd len="med" w="med" type="triangle"/>
            </a:ln>
          </p:spPr>
        </p:cxnSp>
        <p:sp>
          <p:nvSpPr>
            <p:cNvPr id="705" name="Google Shape;705;p107"/>
            <p:cNvSpPr txBox="1"/>
            <p:nvPr/>
          </p:nvSpPr>
          <p:spPr>
            <a:xfrm>
              <a:off x="2289725" y="3329300"/>
              <a:ext cx="83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(10) Risposta</a:t>
              </a:r>
              <a:endParaRPr sz="800">
                <a:solidFill>
                  <a:schemeClr val="lt2"/>
                </a:solidFill>
                <a:latin typeface="Roboto"/>
                <a:ea typeface="Roboto"/>
                <a:cs typeface="Roboto"/>
                <a:sym typeface="Roboto"/>
              </a:endParaRPr>
            </a:p>
          </p:txBody>
        </p:sp>
        <p:sp>
          <p:nvSpPr>
            <p:cNvPr id="706" name="Google Shape;706;p107"/>
            <p:cNvSpPr txBox="1"/>
            <p:nvPr/>
          </p:nvSpPr>
          <p:spPr>
            <a:xfrm rot="2289">
              <a:off x="4128850" y="2394800"/>
              <a:ext cx="2703301"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(7) [ID token], access token e refresh token</a:t>
              </a:r>
              <a:endParaRPr sz="800">
                <a:solidFill>
                  <a:schemeClr val="lt2"/>
                </a:solidFill>
                <a:latin typeface="Roboto"/>
                <a:ea typeface="Roboto"/>
                <a:cs typeface="Roboto"/>
                <a:sym typeface="Roboto"/>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OAuth2: authorization code flow</a:t>
            </a:r>
            <a:endParaRPr/>
          </a:p>
        </p:txBody>
      </p:sp>
      <p:sp>
        <p:nvSpPr>
          <p:cNvPr id="712" name="Google Shape;712;p108"/>
          <p:cNvSpPr txBox="1"/>
          <p:nvPr>
            <p:ph idx="4294967295" type="body"/>
          </p:nvPr>
        </p:nvSpPr>
        <p:spPr>
          <a:xfrm>
            <a:off x="0" y="657725"/>
            <a:ext cx="9144000" cy="4485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it" sz="1000"/>
              <a:t>L’utente vuole effettuare una richiesta a una risorsa protetta.</a:t>
            </a:r>
            <a:endParaRPr sz="1000"/>
          </a:p>
          <a:p>
            <a:pPr indent="-292100" lvl="0" marL="457200" rtl="0" algn="l">
              <a:spcBef>
                <a:spcPts val="0"/>
              </a:spcBef>
              <a:spcAft>
                <a:spcPts val="0"/>
              </a:spcAft>
              <a:buSzPts val="1000"/>
              <a:buAutoNum type="arabicPeriod"/>
            </a:pPr>
            <a:r>
              <a:rPr lang="it" sz="1000"/>
              <a:t>Il client avvia un browser all’indirizzo dell’authorization endpoint dell’authorization server </a:t>
            </a:r>
            <a:r>
              <a:rPr lang="it" sz="1000"/>
              <a:t>(nel caso di google </a:t>
            </a:r>
            <a:r>
              <a:rPr lang="it" sz="1000" u="sng">
                <a:solidFill>
                  <a:schemeClr val="accent5"/>
                </a:solidFill>
                <a:hlinkClick r:id="rId3">
                  <a:extLst>
                    <a:ext uri="{A12FA001-AC4F-418D-AE19-62706E023703}">
                      <ahyp:hlinkClr val="tx"/>
                    </a:ext>
                  </a:extLst>
                </a:hlinkClick>
              </a:rPr>
              <a:t>https://accounts.google.com/o/oauth2/v2/auth</a:t>
            </a:r>
            <a:r>
              <a:rPr lang="it" sz="1000"/>
              <a:t>)</a:t>
            </a:r>
            <a:r>
              <a:rPr lang="it" sz="1000"/>
              <a:t>:</a:t>
            </a:r>
            <a:endParaRPr sz="1000"/>
          </a:p>
          <a:p>
            <a:pPr indent="-292100" lvl="1" marL="914400" rtl="0" algn="l">
              <a:spcBef>
                <a:spcPts val="0"/>
              </a:spcBef>
              <a:spcAft>
                <a:spcPts val="0"/>
              </a:spcAft>
              <a:buSzPts val="1000"/>
              <a:buAutoNum type="alphaLcPeriod"/>
            </a:pPr>
            <a:r>
              <a:rPr lang="it" sz="1000"/>
              <a:t>Nella richiesta il client invia il proprio id e lo scope che richiede.</a:t>
            </a:r>
            <a:endParaRPr sz="1000"/>
          </a:p>
          <a:p>
            <a:pPr indent="-292100" lvl="1" marL="914400" rtl="0" algn="l">
              <a:spcBef>
                <a:spcPts val="0"/>
              </a:spcBef>
              <a:spcAft>
                <a:spcPts val="0"/>
              </a:spcAft>
              <a:buSzPts val="1000"/>
              <a:buAutoNum type="alphaLcPeriod"/>
            </a:pPr>
            <a:r>
              <a:rPr lang="it" sz="1000"/>
              <a:t>Inserisce il parametro </a:t>
            </a:r>
            <a:r>
              <a:rPr lang="it" sz="1000">
                <a:latin typeface="Courier New"/>
                <a:ea typeface="Courier New"/>
                <a:cs typeface="Courier New"/>
                <a:sym typeface="Courier New"/>
              </a:rPr>
              <a:t>response_type</a:t>
            </a:r>
            <a:r>
              <a:rPr lang="it" sz="1000"/>
              <a:t> per richiedere un authorization code.</a:t>
            </a:r>
            <a:endParaRPr sz="1000"/>
          </a:p>
          <a:p>
            <a:pPr indent="-292100" lvl="1" marL="914400" rtl="0" algn="l">
              <a:spcBef>
                <a:spcPts val="0"/>
              </a:spcBef>
              <a:spcAft>
                <a:spcPts val="0"/>
              </a:spcAft>
              <a:buSzPts val="1000"/>
              <a:buAutoNum type="alphaLcPeriod"/>
            </a:pPr>
            <a:r>
              <a:rPr lang="it" sz="1000"/>
              <a:t>Genera uno </a:t>
            </a:r>
            <a:r>
              <a:rPr lang="it" sz="1000">
                <a:latin typeface="Courier New"/>
                <a:ea typeface="Courier New"/>
                <a:cs typeface="Courier New"/>
                <a:sym typeface="Courier New"/>
              </a:rPr>
              <a:t>state</a:t>
            </a:r>
            <a:r>
              <a:rPr lang="it" sz="1000"/>
              <a:t> random per ogni richiesta e lo conserva localmente (es. in un cookie). Quando l’authorization server risponderà con l’authorization code, includerà anche questo parametro </a:t>
            </a:r>
            <a:r>
              <a:rPr lang="it" sz="1000">
                <a:latin typeface="Courier New"/>
                <a:ea typeface="Courier New"/>
                <a:cs typeface="Courier New"/>
                <a:sym typeface="Courier New"/>
              </a:rPr>
              <a:t>state</a:t>
            </a:r>
            <a:r>
              <a:rPr lang="it" sz="1000"/>
              <a:t> e il client dovrà controllare che siano uguali. Questo permette al client di capire che il codice ricevuto è quello richiesto, altrimenti un attaccante potrebbe fare un attacco simile a quello </a:t>
            </a:r>
            <a:r>
              <a:rPr lang="it" sz="1000" u="sng">
                <a:solidFill>
                  <a:schemeClr val="hlink"/>
                </a:solidFill>
                <a:hlinkClick action="ppaction://hlinksldjump" r:id="rId4"/>
              </a:rPr>
              <a:t>CSRF</a:t>
            </a:r>
            <a:r>
              <a:rPr lang="it" sz="1000"/>
              <a:t>.</a:t>
            </a:r>
            <a:endParaRPr sz="1000"/>
          </a:p>
          <a:p>
            <a:pPr indent="-292100" lvl="1" marL="914400" rtl="0" algn="l">
              <a:spcBef>
                <a:spcPts val="0"/>
              </a:spcBef>
              <a:spcAft>
                <a:spcPts val="0"/>
              </a:spcAft>
              <a:buSzPts val="1000"/>
              <a:buAutoNum type="alphaLcPeriod"/>
            </a:pPr>
            <a:r>
              <a:rPr lang="it" sz="1000"/>
              <a:t>Inserisce l’URI dove vuole che l’authorization server sia reindirizzato con l’authentication code (in genere questo URI è preregistrato).</a:t>
            </a:r>
            <a:endParaRPr sz="1000"/>
          </a:p>
          <a:p>
            <a:pPr indent="-292100" lvl="1" marL="914400" rtl="0" algn="l">
              <a:spcBef>
                <a:spcPts val="0"/>
              </a:spcBef>
              <a:spcAft>
                <a:spcPts val="0"/>
              </a:spcAft>
              <a:buSzPts val="1000"/>
              <a:buAutoNum type="alphaLcPeriod"/>
            </a:pPr>
            <a:r>
              <a:rPr lang="it" sz="1000"/>
              <a:t>Esempio di una call: </a:t>
            </a:r>
            <a:r>
              <a:rPr lang="it" sz="1000" u="sng">
                <a:solidFill>
                  <a:schemeClr val="hlink"/>
                </a:solidFill>
                <a:hlinkClick r:id="rId5"/>
              </a:rPr>
              <a:t>https://accounts.google.com/o/oauth2/v2/auth?client_id=myId&amp;scope=email&amp;state=...&amp;response_type=code&amp;redirect_uri=https://myclient.informatica.unical.it/callback</a:t>
            </a:r>
            <a:endParaRPr sz="1000"/>
          </a:p>
          <a:p>
            <a:pPr indent="-292100" lvl="0" marL="457200" rtl="0" algn="l">
              <a:spcBef>
                <a:spcPts val="0"/>
              </a:spcBef>
              <a:spcAft>
                <a:spcPts val="0"/>
              </a:spcAft>
              <a:buSzPts val="1000"/>
              <a:buAutoNum type="arabicPeriod"/>
            </a:pPr>
            <a:r>
              <a:rPr lang="it" sz="1000"/>
              <a:t>A questo punto l’utente riceverà una schermata dove potrà autenticarsi.</a:t>
            </a:r>
            <a:endParaRPr sz="1000"/>
          </a:p>
          <a:p>
            <a:pPr indent="-292100" lvl="0" marL="457200" rtl="0" algn="l">
              <a:spcBef>
                <a:spcPts val="0"/>
              </a:spcBef>
              <a:spcAft>
                <a:spcPts val="0"/>
              </a:spcAft>
              <a:buSzPts val="1000"/>
              <a:buAutoNum type="arabicPeriod"/>
            </a:pPr>
            <a:r>
              <a:rPr lang="it" sz="1000"/>
              <a:t>L’utente inserisce le proprie credenziali e concede l’accesso.</a:t>
            </a:r>
            <a:endParaRPr sz="1000"/>
          </a:p>
          <a:p>
            <a:pPr indent="-292100" lvl="0" marL="457200" rtl="0" algn="l">
              <a:spcBef>
                <a:spcPts val="0"/>
              </a:spcBef>
              <a:spcAft>
                <a:spcPts val="0"/>
              </a:spcAft>
              <a:buSzPts val="1000"/>
              <a:buAutoNum type="arabicPeriod"/>
            </a:pPr>
            <a:r>
              <a:rPr lang="it" sz="1000"/>
              <a:t>L’authorization server restituisce al client l’authorization code (insieme al parametro </a:t>
            </a:r>
            <a:r>
              <a:rPr lang="it" sz="1000">
                <a:latin typeface="Courier New"/>
                <a:ea typeface="Courier New"/>
                <a:cs typeface="Courier New"/>
                <a:sym typeface="Courier New"/>
              </a:rPr>
              <a:t>state</a:t>
            </a:r>
            <a:r>
              <a:rPr lang="it" sz="1000"/>
              <a:t>).</a:t>
            </a:r>
            <a:endParaRPr sz="1000"/>
          </a:p>
          <a:p>
            <a:pPr indent="-292100" lvl="0" marL="457200" rtl="0" algn="l">
              <a:spcBef>
                <a:spcPts val="0"/>
              </a:spcBef>
              <a:spcAft>
                <a:spcPts val="0"/>
              </a:spcAft>
              <a:buSzPts val="1000"/>
              <a:buAutoNum type="arabicPeriod"/>
            </a:pPr>
            <a:r>
              <a:rPr lang="it" sz="1000"/>
              <a:t>L’authorization code può essere scambiato con l’access token chiamando il token endpoint sull’authorization server (</a:t>
            </a:r>
            <a:r>
              <a:rPr lang="it" sz="1000" u="sng">
                <a:solidFill>
                  <a:schemeClr val="hlink"/>
                </a:solidFill>
                <a:hlinkClick r:id="rId6"/>
              </a:rPr>
              <a:t>https://oauth2.googleapis.com/token</a:t>
            </a:r>
            <a:r>
              <a:rPr lang="it" sz="1000"/>
              <a:t>). Nella richiesta il client invia:</a:t>
            </a:r>
            <a:endParaRPr sz="1000"/>
          </a:p>
          <a:p>
            <a:pPr indent="-292100" lvl="1" marL="914400" rtl="0" algn="l">
              <a:spcBef>
                <a:spcPts val="0"/>
              </a:spcBef>
              <a:spcAft>
                <a:spcPts val="0"/>
              </a:spcAft>
              <a:buSzPts val="1000"/>
              <a:buAutoNum type="alphaLcPeriod"/>
            </a:pPr>
            <a:r>
              <a:rPr lang="it" sz="1000"/>
              <a:t>Il parametro </a:t>
            </a:r>
            <a:r>
              <a:rPr lang="it" sz="1000">
                <a:latin typeface="Courier New"/>
                <a:ea typeface="Courier New"/>
                <a:cs typeface="Courier New"/>
                <a:sym typeface="Courier New"/>
              </a:rPr>
              <a:t>grant_type=authorize_code</a:t>
            </a:r>
            <a:r>
              <a:rPr lang="it" sz="1000"/>
              <a:t>.</a:t>
            </a:r>
            <a:endParaRPr sz="1000">
              <a:latin typeface="Courier New"/>
              <a:ea typeface="Courier New"/>
              <a:cs typeface="Courier New"/>
              <a:sym typeface="Courier New"/>
            </a:endParaRPr>
          </a:p>
          <a:p>
            <a:pPr indent="-292100" lvl="1" marL="914400" rtl="0" algn="l">
              <a:spcBef>
                <a:spcPts val="0"/>
              </a:spcBef>
              <a:spcAft>
                <a:spcPts val="0"/>
              </a:spcAft>
              <a:buSzPts val="1000"/>
              <a:buAutoNum type="alphaLcPeriod"/>
            </a:pPr>
            <a:r>
              <a:rPr lang="it" sz="1000"/>
              <a:t>Il parametro </a:t>
            </a:r>
            <a:r>
              <a:rPr lang="it" sz="1000">
                <a:latin typeface="Courier New"/>
                <a:ea typeface="Courier New"/>
                <a:cs typeface="Courier New"/>
                <a:sym typeface="Courier New"/>
              </a:rPr>
              <a:t>client_id</a:t>
            </a:r>
            <a:r>
              <a:rPr lang="it" sz="1000"/>
              <a:t> o inserisce le credenziali per identificare il client.</a:t>
            </a:r>
            <a:endParaRPr sz="1000"/>
          </a:p>
          <a:p>
            <a:pPr indent="-292100" lvl="1" marL="914400" rtl="0" algn="l">
              <a:spcBef>
                <a:spcPts val="0"/>
              </a:spcBef>
              <a:spcAft>
                <a:spcPts val="0"/>
              </a:spcAft>
              <a:buSzPts val="1000"/>
              <a:buAutoNum type="alphaLcPeriod"/>
            </a:pPr>
            <a:r>
              <a:rPr lang="it" sz="1000"/>
              <a:t>Il parametro </a:t>
            </a:r>
            <a:r>
              <a:rPr lang="it" sz="1000">
                <a:latin typeface="Courier New"/>
                <a:ea typeface="Courier New"/>
                <a:cs typeface="Courier New"/>
                <a:sym typeface="Courier New"/>
              </a:rPr>
              <a:t>redirect_uri</a:t>
            </a:r>
            <a:r>
              <a:rPr lang="it" sz="1000"/>
              <a:t> contenente l’URI inviato nella richiesta.</a:t>
            </a:r>
            <a:endParaRPr sz="1000"/>
          </a:p>
          <a:p>
            <a:pPr indent="-292100" lvl="1" marL="914400" rtl="0" algn="l">
              <a:spcBef>
                <a:spcPts val="0"/>
              </a:spcBef>
              <a:spcAft>
                <a:spcPts val="0"/>
              </a:spcAft>
              <a:buSzPts val="1000"/>
              <a:buAutoNum type="alphaLcPeriod"/>
            </a:pPr>
            <a:r>
              <a:rPr lang="it" sz="1000"/>
              <a:t>Il parametro </a:t>
            </a:r>
            <a:r>
              <a:rPr lang="it" sz="1000">
                <a:latin typeface="Courier New"/>
                <a:ea typeface="Courier New"/>
                <a:cs typeface="Courier New"/>
                <a:sym typeface="Courier New"/>
              </a:rPr>
              <a:t>code</a:t>
            </a:r>
            <a:r>
              <a:rPr lang="it" sz="1000"/>
              <a:t> con l’authorization code ricevuto.</a:t>
            </a:r>
            <a:endParaRPr sz="1000"/>
          </a:p>
          <a:p>
            <a:pPr indent="-292100" lvl="0" marL="457200" rtl="0" algn="l">
              <a:spcBef>
                <a:spcPts val="0"/>
              </a:spcBef>
              <a:spcAft>
                <a:spcPts val="0"/>
              </a:spcAft>
              <a:buSzPts val="1000"/>
              <a:buAutoNum type="arabicPeriod"/>
            </a:pPr>
            <a:r>
              <a:rPr lang="it" sz="1000"/>
              <a:t>L’authorization code restituisce l’access token (e il refresh token).</a:t>
            </a:r>
            <a:endParaRPr sz="1000"/>
          </a:p>
          <a:p>
            <a:pPr indent="-292100" lvl="0" marL="457200" rtl="0" algn="l">
              <a:spcBef>
                <a:spcPts val="0"/>
              </a:spcBef>
              <a:spcAft>
                <a:spcPts val="0"/>
              </a:spcAft>
              <a:buSzPts val="1000"/>
              <a:buAutoNum type="arabicPeriod"/>
            </a:pPr>
            <a:r>
              <a:rPr lang="it" sz="1000"/>
              <a:t>L’access token viene utilizzato per inviare una richiesta all’API.</a:t>
            </a:r>
            <a:endParaRPr sz="1000"/>
          </a:p>
          <a:p>
            <a:pPr indent="-292100" lvl="0" marL="457200" rtl="0" algn="l">
              <a:spcBef>
                <a:spcPts val="0"/>
              </a:spcBef>
              <a:spcAft>
                <a:spcPts val="0"/>
              </a:spcAft>
              <a:buSzPts val="1000"/>
              <a:buAutoNum type="arabicPeriod"/>
            </a:pPr>
            <a:r>
              <a:rPr lang="it" sz="1000"/>
              <a:t>L’API risponde alla richiesta.</a:t>
            </a:r>
            <a:endParaRPr sz="1000"/>
          </a:p>
          <a:p>
            <a:pPr indent="-292100" lvl="0" marL="457200" rtl="0" algn="l">
              <a:spcBef>
                <a:spcPts val="0"/>
              </a:spcBef>
              <a:spcAft>
                <a:spcPts val="0"/>
              </a:spcAft>
              <a:buSzPts val="1000"/>
              <a:buAutoNum type="arabicPeriod"/>
            </a:pPr>
            <a:r>
              <a:rPr lang="it" sz="1000"/>
              <a:t>Il client inoltra all’utente il risultato della richiesta.</a:t>
            </a:r>
            <a:endParaRPr sz="10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Supporto a PKCE</a:t>
            </a:r>
            <a:endParaRPr/>
          </a:p>
        </p:txBody>
      </p:sp>
      <p:sp>
        <p:nvSpPr>
          <p:cNvPr id="718" name="Google Shape;718;p109"/>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È raccomandato che tutti i client usino lo standard </a:t>
            </a:r>
            <a:r>
              <a:rPr lang="it" sz="1100">
                <a:solidFill>
                  <a:schemeClr val="accent3"/>
                </a:solidFill>
              </a:rPr>
              <a:t>PKCE</a:t>
            </a:r>
            <a:r>
              <a:rPr lang="it" sz="1100"/>
              <a:t> (</a:t>
            </a:r>
            <a:r>
              <a:rPr lang="it" sz="1100">
                <a:solidFill>
                  <a:schemeClr val="accent3"/>
                </a:solidFill>
              </a:rPr>
              <a:t>Proof Key for Code Exchange</a:t>
            </a:r>
            <a:r>
              <a:rPr lang="it" sz="1100"/>
              <a:t>; pronunciato pixy) per rafforzare lo scambio del code.</a:t>
            </a:r>
            <a:endParaRPr sz="1100"/>
          </a:p>
          <a:p>
            <a:pPr indent="0" lvl="0" marL="0" rtl="0" algn="l">
              <a:spcBef>
                <a:spcPts val="0"/>
              </a:spcBef>
              <a:spcAft>
                <a:spcPts val="0"/>
              </a:spcAft>
              <a:buNone/>
            </a:pPr>
            <a:r>
              <a:rPr lang="it" sz="1100"/>
              <a:t>L’idea alla base è molto semplice:</a:t>
            </a:r>
            <a:endParaRPr sz="1100"/>
          </a:p>
          <a:p>
            <a:pPr indent="-298450" lvl="0" marL="457200" rtl="0" algn="l">
              <a:spcBef>
                <a:spcPts val="0"/>
              </a:spcBef>
              <a:spcAft>
                <a:spcPts val="0"/>
              </a:spcAft>
              <a:buSzPts val="1100"/>
              <a:buChar char="●"/>
            </a:pPr>
            <a:r>
              <a:rPr lang="it" sz="1100"/>
              <a:t>Prima che il client effettui un reindirizzamento dell’utente all’authorization endpoint (punto 2), genera un altro valore random chiamato </a:t>
            </a:r>
            <a:r>
              <a:rPr lang="it" sz="1100">
                <a:latin typeface="Courier New"/>
                <a:ea typeface="Courier New"/>
                <a:cs typeface="Courier New"/>
                <a:sym typeface="Courier New"/>
              </a:rPr>
              <a:t>PKCE code verifier</a:t>
            </a:r>
            <a:r>
              <a:rPr lang="it" sz="1100"/>
              <a:t>.</a:t>
            </a:r>
            <a:endParaRPr sz="1100"/>
          </a:p>
          <a:p>
            <a:pPr indent="-298450" lvl="0" marL="457200" rtl="0" algn="l">
              <a:spcBef>
                <a:spcPts val="0"/>
              </a:spcBef>
              <a:spcAft>
                <a:spcPts val="0"/>
              </a:spcAft>
              <a:buSzPts val="1100"/>
              <a:buChar char="●"/>
            </a:pPr>
            <a:r>
              <a:rPr lang="it" sz="1100"/>
              <a:t>Questo valore dovrebbe essere generato in modo casuale e sicuro, ad esempio usando la classe </a:t>
            </a:r>
            <a:r>
              <a:rPr lang="it" sz="1100">
                <a:latin typeface="Courier New"/>
                <a:ea typeface="Courier New"/>
                <a:cs typeface="Courier New"/>
                <a:sym typeface="Courier New"/>
              </a:rPr>
              <a:t>SecureRandom</a:t>
            </a:r>
            <a:r>
              <a:rPr lang="it" sz="1100"/>
              <a:t> in </a:t>
            </a:r>
            <a:r>
              <a:rPr lang="it" sz="1100"/>
              <a:t>Java.</a:t>
            </a:r>
            <a:endParaRPr sz="1100"/>
          </a:p>
          <a:p>
            <a:pPr indent="-298450" lvl="0" marL="457200" rtl="0" algn="l">
              <a:spcBef>
                <a:spcPts val="0"/>
              </a:spcBef>
              <a:spcAft>
                <a:spcPts val="0"/>
              </a:spcAft>
              <a:buSzPts val="1100"/>
              <a:buChar char="●"/>
            </a:pPr>
            <a:r>
              <a:rPr lang="it" sz="1100"/>
              <a:t>Lo standard PKCE richiede che il carattere sia almeno di 43 caratteri e al massimo di 128 caratteri.</a:t>
            </a:r>
            <a:endParaRPr sz="1100"/>
          </a:p>
          <a:p>
            <a:pPr indent="-298450" lvl="0" marL="457200" rtl="0" algn="l">
              <a:spcBef>
                <a:spcPts val="0"/>
              </a:spcBef>
              <a:spcAft>
                <a:spcPts val="0"/>
              </a:spcAft>
              <a:buSzPts val="1100"/>
              <a:buChar char="●"/>
            </a:pPr>
            <a:r>
              <a:rPr lang="it" sz="1100"/>
              <a:t>Inoltre, il client memorizza il </a:t>
            </a:r>
            <a:r>
              <a:rPr lang="it" sz="1100">
                <a:latin typeface="Courier New"/>
                <a:ea typeface="Courier New"/>
                <a:cs typeface="Courier New"/>
                <a:sym typeface="Courier New"/>
              </a:rPr>
              <a:t>PKCE code verifier</a:t>
            </a:r>
            <a:r>
              <a:rPr lang="it" sz="1100"/>
              <a:t> localmente insieme allo </a:t>
            </a:r>
            <a:r>
              <a:rPr lang="it" sz="1100">
                <a:latin typeface="Courier New"/>
                <a:ea typeface="Courier New"/>
                <a:cs typeface="Courier New"/>
                <a:sym typeface="Courier New"/>
              </a:rPr>
              <a:t>state</a:t>
            </a:r>
            <a:r>
              <a:rPr lang="it" sz="1100"/>
              <a:t>.</a:t>
            </a:r>
            <a:endParaRPr sz="1100"/>
          </a:p>
          <a:p>
            <a:pPr indent="-298450" lvl="0" marL="457200" rtl="0" algn="l">
              <a:spcBef>
                <a:spcPts val="0"/>
              </a:spcBef>
              <a:spcAft>
                <a:spcPts val="0"/>
              </a:spcAft>
              <a:buSzPts val="1100"/>
              <a:buChar char="●"/>
            </a:pPr>
            <a:r>
              <a:rPr lang="it" sz="1100"/>
              <a:t>Tuttavia, questo codice non viene inviato direttamente all’authorization server ma viene prima nascosto con una funzione hash SHA-256.</a:t>
            </a:r>
            <a:endParaRPr sz="1100"/>
          </a:p>
          <a:p>
            <a:pPr indent="-298450" lvl="0" marL="457200" rtl="0" algn="l">
              <a:spcBef>
                <a:spcPts val="0"/>
              </a:spcBef>
              <a:spcAft>
                <a:spcPts val="0"/>
              </a:spcAft>
              <a:buSzPts val="1100"/>
              <a:buChar char="●"/>
            </a:pPr>
            <a:r>
              <a:rPr lang="it" sz="1100"/>
              <a:t>Il client aggiunge questo hash come parametro addizionale quando effettua un reindirizzamento all’authorization endpoint.</a:t>
            </a:r>
            <a:endParaRPr sz="1100"/>
          </a:p>
          <a:p>
            <a:pPr indent="-298450" lvl="0" marL="457200" rtl="0" algn="l">
              <a:spcBef>
                <a:spcPts val="0"/>
              </a:spcBef>
              <a:spcAft>
                <a:spcPts val="0"/>
              </a:spcAft>
              <a:buSzPts val="1100"/>
              <a:buChar char="●"/>
            </a:pPr>
            <a:r>
              <a:rPr lang="it" sz="1100"/>
              <a:t>Alla fine del processo, quando il client richiede l’access token (punto 6) aggiunge come parametro il </a:t>
            </a:r>
            <a:r>
              <a:rPr lang="it" sz="1100">
                <a:latin typeface="Courier New"/>
                <a:ea typeface="Courier New"/>
                <a:cs typeface="Courier New"/>
                <a:sym typeface="Courier New"/>
              </a:rPr>
              <a:t>PKCE code verifier</a:t>
            </a:r>
            <a:r>
              <a:rPr lang="it" sz="1100"/>
              <a:t> originale (cioè prima dell’hash). A questo punto, l’authorization server può verificare che l’hash ricevuto nella richiesta sia uguale a quello calcolato sul nuovo parametro. Se non lo sono, rifiuta la richiesta.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Nota: molte librerie per OAuth2 lato client effettuano automaticamente la generazione del </a:t>
            </a:r>
            <a:r>
              <a:rPr lang="it" sz="1100">
                <a:latin typeface="Courier New"/>
                <a:ea typeface="Courier New"/>
                <a:cs typeface="Courier New"/>
                <a:sym typeface="Courier New"/>
              </a:rPr>
              <a:t>PKCE code verifier</a:t>
            </a:r>
            <a:r>
              <a:rPr lang="it" sz="1100"/>
              <a:t> e il corrispondente hash.</a:t>
            </a:r>
            <a:endParaRPr sz="11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Uso dei refresh token</a:t>
            </a:r>
            <a:endParaRPr/>
          </a:p>
        </p:txBody>
      </p:sp>
      <p:sp>
        <p:nvSpPr>
          <p:cNvPr id="724" name="Google Shape;724;p110"/>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Per questione di sicurezza, gli access token sono in genere di breve durata in modo da poter essere revocati velocemente in caso di furto. Per questo motivo, insieme all’access token, l’authorization server invia un refresh token che permette di ottenere un nuovo access token senza richiedere di nuovo l’autorizzazione da parte dell’utente.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Per ottenere un nuovo access token, il client deve:</a:t>
            </a:r>
            <a:endParaRPr sz="1100"/>
          </a:p>
          <a:p>
            <a:pPr indent="-298450" lvl="0" marL="457200" rtl="0" algn="l">
              <a:spcBef>
                <a:spcPts val="0"/>
              </a:spcBef>
              <a:spcAft>
                <a:spcPts val="0"/>
              </a:spcAft>
              <a:buSzPts val="1100"/>
              <a:buChar char="●"/>
            </a:pPr>
            <a:r>
              <a:rPr lang="it" sz="1100"/>
              <a:t>Invocare il token endpoint dell’authorization server passandogli come parametro il refresh token.</a:t>
            </a:r>
            <a:endParaRPr sz="1100"/>
          </a:p>
          <a:p>
            <a:pPr indent="-298450" lvl="0" marL="457200" rtl="0" algn="l">
              <a:spcBef>
                <a:spcPts val="0"/>
              </a:spcBef>
              <a:spcAft>
                <a:spcPts val="0"/>
              </a:spcAft>
              <a:buSzPts val="1100"/>
              <a:buChar char="●"/>
            </a:pPr>
            <a:r>
              <a:rPr lang="it" sz="1100"/>
              <a:t>Usando come parametro </a:t>
            </a:r>
            <a:r>
              <a:rPr lang="it" sz="1100">
                <a:latin typeface="Courier New"/>
                <a:ea typeface="Courier New"/>
                <a:cs typeface="Courier New"/>
                <a:sym typeface="Courier New"/>
              </a:rPr>
              <a:t>grant_type=refresh_token</a:t>
            </a:r>
            <a:r>
              <a:rPr lang="it" sz="1100"/>
              <a:t>.</a:t>
            </a:r>
            <a:endParaRPr sz="1100"/>
          </a:p>
          <a:p>
            <a:pPr indent="-298450" lvl="0" marL="457200" rtl="0" algn="l">
              <a:spcBef>
                <a:spcPts val="0"/>
              </a:spcBef>
              <a:spcAft>
                <a:spcPts val="0"/>
              </a:spcAft>
              <a:buSzPts val="1100"/>
              <a:buChar char="●"/>
            </a:pPr>
            <a:r>
              <a:rPr lang="it" sz="1100"/>
              <a:t>Inviare altre eventuali credenziali del client.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Se la richiesta è andata a buon fine, l’authorization server invierà un nuovo access token e un nuovo refresh token (in modo che venga usato una sola volta).</a:t>
            </a:r>
            <a:endParaRPr sz="11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1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Validazione degli access token</a:t>
            </a:r>
            <a:endParaRPr/>
          </a:p>
        </p:txBody>
      </p:sp>
      <p:sp>
        <p:nvSpPr>
          <p:cNvPr id="730" name="Google Shape;730;p111"/>
          <p:cNvSpPr txBox="1"/>
          <p:nvPr>
            <p:ph idx="4294967295" type="body"/>
          </p:nvPr>
        </p:nvSpPr>
        <p:spPr>
          <a:xfrm>
            <a:off x="460950" y="982350"/>
            <a:ext cx="8222100" cy="40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Dopo aver visto come </a:t>
            </a:r>
            <a:r>
              <a:rPr lang="it" sz="1100"/>
              <a:t>ottenere</a:t>
            </a:r>
            <a:r>
              <a:rPr lang="it" sz="1100"/>
              <a:t> un access token per un client, dobbiamo capire come validare il token nella API. In questo caso, la difficoltà è legata al fatto che l’access token è generato dall’authorization server, che potrebbe non essere sotto il controllo di chi ha sviluppato le API (ad esempio nel caso in cui si usi l’authorization server di google).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Inizialmente, OAuth2 non prevedeva una soluzione al problema, lasciando all’authorization server e all’API il compito di coordinarsi per validare il token. Attualmente esistono due modi per validare gli access token:</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it" sz="1100"/>
              <a:t>Usare lo standard </a:t>
            </a:r>
            <a:r>
              <a:rPr lang="it" sz="1100" u="sng">
                <a:solidFill>
                  <a:schemeClr val="hlink"/>
                </a:solidFill>
                <a:hlinkClick action="ppaction://hlinksldjump" r:id="rId3"/>
              </a:rPr>
              <a:t>OAuth2 Token Introspection</a:t>
            </a:r>
            <a:r>
              <a:rPr lang="it" sz="1100"/>
              <a:t> che descrive come deve essere creato un endpoint HTTP sull’authorization server che l’API può invocare per validare un access token e ricevere dettagli sullo scope e sull’utente.</a:t>
            </a:r>
            <a:endParaRPr sz="1100"/>
          </a:p>
          <a:p>
            <a:pPr indent="-298450" lvl="0" marL="457200" rtl="0" algn="l">
              <a:spcBef>
                <a:spcPts val="0"/>
              </a:spcBef>
              <a:spcAft>
                <a:spcPts val="0"/>
              </a:spcAft>
              <a:buSzPts val="1100"/>
              <a:buChar char="●"/>
            </a:pPr>
            <a:r>
              <a:rPr lang="it" sz="1100"/>
              <a:t>Usare </a:t>
            </a:r>
            <a:r>
              <a:rPr lang="it" sz="1100" u="sng">
                <a:solidFill>
                  <a:schemeClr val="hlink"/>
                </a:solidFill>
                <a:hlinkClick action="ppaction://hlinksldjump" r:id="rId4"/>
              </a:rPr>
              <a:t>access token in formato JWT</a:t>
            </a:r>
            <a:r>
              <a:rPr lang="it" sz="1100"/>
              <a:t>, in questo modo l’API può validare localmente il token, estraendo i dettagli richiesti direttamente dai claims.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