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Lst>
  <p:sldSz cy="5143500" cx="9144000"/>
  <p:notesSz cx="6858000" cy="9144000"/>
  <p:embeddedFontLst>
    <p:embeddedFont>
      <p:font typeface="Roboto"/>
      <p:regular r:id="rId90"/>
      <p:bold r:id="rId91"/>
      <p:italic r:id="rId92"/>
      <p:boldItalic r:id="rId9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FD98358-0AE7-480D-BA70-8817BD88DC8C}">
  <a:tblStyle styleId="{1FD98358-0AE7-480D-BA70-8817BD88DC8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slide" Target="slides/slide80.xml"/><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88" Type="http://schemas.openxmlformats.org/officeDocument/2006/relationships/slide" Target="slides/slide82.xml"/><Relationship Id="rId43" Type="http://schemas.openxmlformats.org/officeDocument/2006/relationships/slide" Target="slides/slide37.xml"/><Relationship Id="rId87" Type="http://schemas.openxmlformats.org/officeDocument/2006/relationships/slide" Target="slides/slide81.xml"/><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font" Target="fonts/Roboto-bold.fntdata"/><Relationship Id="rId90" Type="http://schemas.openxmlformats.org/officeDocument/2006/relationships/font" Target="fonts/Roboto-regular.fntdata"/><Relationship Id="rId93" Type="http://schemas.openxmlformats.org/officeDocument/2006/relationships/font" Target="fonts/Roboto-boldItalic.fntdata"/><Relationship Id="rId92" Type="http://schemas.openxmlformats.org/officeDocument/2006/relationships/font" Target="fonts/Roboto-italic.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0c3c3a2bec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0c3c3a2be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0c3c3a2bec_1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0c3c3a2bec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0c3c3a2bec_1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0c3c3a2bec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0c3c3a2bec_1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0c3c3a2bec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0c3c3a2bec_1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0c3c3a2bec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0fe2b5fc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0fe2b5fc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0fe2b5fce7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0fe2b5fce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0ff8835200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0ff883520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0ff883520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0ff883520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0ff8835200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0ff883520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c2756bbfb8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c2756bbfb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0ff8835200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0ff883520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0ff883520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0ff883520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0c749d9c5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0c749d9c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0c749d9c5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0c749d9c5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0c749d9c5d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0c749d9c5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0c749d9c5d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0c749d9c5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0c749d9c5d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0c749d9c5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0c749d9c5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0c749d9c5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0c749d9c5d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0c749d9c5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1120546d3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1120546d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047a88b5a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047a88b5a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11938ae38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11938ae3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0c749d9c5d_0_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0c749d9c5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11938ae389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11938ae38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0e989a5350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0e989a535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2dcdae5c5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2dcdae5c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0e989a5350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0e989a535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0ff8835200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0ff88352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1229c7832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1229c783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1229c7832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1229c7832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1229c7832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1229c7832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9b606b61e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9b606b61e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1229c78321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1229c7832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1229c7832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1229c7832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21a618063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21a61806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21a618063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21a618063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21a618063d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21a618063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2252a50bac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2252a50ba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2252a50bac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2252a50ba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dfa3543533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dfa354353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27a8f06a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27a8f06a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2252a50ba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2252a50b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0c3c3a2bec_1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0c3c3a2be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dfa3543533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dfa354353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dfa3543533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dfa354353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dfa3543533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dfa354353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2399809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22399809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2399809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2399809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2399809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22399809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2399809898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2239980989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27a8f06ab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227a8f06ab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27a8f06ab3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227a8f06ab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227a8f06ab3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227a8f06ab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0c3c3a2bec_1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0c3c3a2bec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227a8f06ab3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227a8f06ab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27b8d26140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227b8d261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227b8d26140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227b8d2614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227b8d26140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227b8d2614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290f16fffb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2290f16fff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22a2b09f4f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22a2b09f4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2a2b09f4f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22a2b09f4f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2a2b09f4f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22a2b09f4f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22a2b09f4fd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22a2b09f4f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22a2b09f4fd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22a2b09f4f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07366f2a6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07366f2a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22a2b09f4fd_0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22a2b09f4fd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22a2b09f4fd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22a2b09f4f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22a2b09f4fd_0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22a2b09f4f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22a2b09f4fd_0_1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22a2b09f4fd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22a2b09f4fd_0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22a2b09f4fd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22a2b09f4fd_0_1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22a2b09f4fd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22a89863a9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22a89863a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22a89863a92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22a89863a9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22a89863a9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22a89863a9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22a89863a92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22a89863a9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07366f2a69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07366f2a6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22a89863a92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22a89863a9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22a89863a92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22a89863a9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22b72d89972_0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22b72d8997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22b72d89972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22b72d8997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c2756bbfb8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c2756bbfb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s://docs.google.com/presentation/d/1kxHMf2_yKFI4kLCZUM6nJy_S_6M_WdIqTEApZ7c8Ol0/edit#slide=id.g18772760c47_0_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s://docs.google.com/presentation/d/1YYP3q38FaTD8GbvFMlM3Zb9E4oL2mc0edJa04aMv950/edit#slide=id.g1c30faa6c7a_0_3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hyperlink" Target="https://en.wikipedia.org/wiki/Gartner_hype_cycle" TargetMode="External"/><Relationship Id="rId4" Type="http://schemas.openxmlformats.org/officeDocument/2006/relationships/image" Target="../media/image1.png"/><Relationship Id="rId5" Type="http://schemas.openxmlformats.org/officeDocument/2006/relationships/hyperlink" Target="https://en.wikipedia.org/wiki/Gartner_hype_cycle#/media/File:Gartner_Hype_Cycle.sv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https://docs.google.com/presentation/d/1kxHMf2_yKFI4kLCZUM6nJy_S_6M_WdIqTEApZ7c8Ol0/edit#slide=id.g20ff5646f92_0_0"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slide" Target="/ppt/slides/slide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hyperlink" Target="https://microservices.io/patterns/decomposition/decompose-by-business-capability.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slide" Target="/ppt/slid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slide" Target="/ppt/slides/slide43.xml"/><Relationship Id="rId4" Type="http://schemas.openxmlformats.org/officeDocument/2006/relationships/slide" Target="/ppt/slides/slide6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slide" Target="/ppt/slides/slide6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slide" Target="/ppt/slides/slide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slide" Target="/ppt/slides/slide51.xml"/><Relationship Id="rId4" Type="http://schemas.openxmlformats.org/officeDocument/2006/relationships/hyperlink" Target="https://protobuf.dev" TargetMode="External"/><Relationship Id="rId5" Type="http://schemas.openxmlformats.org/officeDocument/2006/relationships/hyperlink" Target="https://avro.apache.org"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 Id="rId3" Type="http://schemas.openxmlformats.org/officeDocument/2006/relationships/hyperlink" Target="https://docs.google.com/presentation/u/0/d/1YYP3q38FaTD8GbvFMlM3Zb9E4oL2mc0edJa04aMv950/edit" TargetMode="External"/><Relationship Id="rId4" Type="http://schemas.openxmlformats.org/officeDocument/2006/relationships/slide" Target="/ppt/slides/slide5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 Id="rId3" Type="http://schemas.openxmlformats.org/officeDocument/2006/relationships/slide" Target="/ppt/slides/slide54.xml"/><Relationship Id="rId4" Type="http://schemas.openxmlformats.org/officeDocument/2006/relationships/hyperlink" Target="https://graphql.org/" TargetMode="External"/><Relationship Id="rId5" Type="http://schemas.openxmlformats.org/officeDocument/2006/relationships/hyperlink" Target="https://netflix.github.io/falcor/"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 Id="rId3" Type="http://schemas.openxmlformats.org/officeDocument/2006/relationships/hyperlink" Target="https://grpc.io" TargetMode="External"/><Relationship Id="rId4" Type="http://schemas.openxmlformats.org/officeDocument/2006/relationships/slide" Target="/ppt/slides/slide44.xml"/><Relationship Id="rId5" Type="http://schemas.openxmlformats.org/officeDocument/2006/relationships/slide" Target="/ppt/slides/slide44.xml"/><Relationship Id="rId6" Type="http://schemas.openxmlformats.org/officeDocument/2006/relationships/hyperlink" Target="https://grpc.io/docs/languages/java/basics/"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 Id="rId3" Type="http://schemas.openxmlformats.org/officeDocument/2006/relationships/hyperlink" Target="https://github.com/resilience4j/resilience4j"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 Id="rId3" Type="http://schemas.openxmlformats.org/officeDocument/2006/relationships/slide" Target="/ppt/slides/slide55.xml"/><Relationship Id="rId4" Type="http://schemas.openxmlformats.org/officeDocument/2006/relationships/slide" Target="/ppt/slides/slide5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 Id="rId3" Type="http://schemas.openxmlformats.org/officeDocument/2006/relationships/hyperlink" Target="https://cloud.spring.io/spring-cloud-netflix/reference/html/"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8.xml"/><Relationship Id="rId3" Type="http://schemas.openxmlformats.org/officeDocument/2006/relationships/slide" Target="/ppt/slides/slide5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9.xml"/><Relationship Id="rId3" Type="http://schemas.openxmlformats.org/officeDocument/2006/relationships/slide" Target="/ppt/slides/slide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0.xml"/><Relationship Id="rId3" Type="http://schemas.openxmlformats.org/officeDocument/2006/relationships/slide" Target="/ppt/slides/slide5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1.xml"/><Relationship Id="rId3" Type="http://schemas.openxmlformats.org/officeDocument/2006/relationships/hyperlink" Target="https://www.rabbitmq.com" TargetMode="External"/><Relationship Id="rId4" Type="http://schemas.openxmlformats.org/officeDocument/2006/relationships/hyperlink" Target="https://kafka.apache.org/" TargetMode="External"/><Relationship Id="rId5" Type="http://schemas.openxmlformats.org/officeDocument/2006/relationships/hyperlink" Target="https://aws.amazon.com/kinesis/" TargetMode="External"/><Relationship Id="rId6" Type="http://schemas.openxmlformats.org/officeDocument/2006/relationships/hyperlink" Target="https://aws.amazon.com/it/sqs/"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4.xml"/><Relationship Id="rId3" Type="http://schemas.openxmlformats.org/officeDocument/2006/relationships/slide" Target="/ppt/slides/slide65.xml"/><Relationship Id="rId4" Type="http://schemas.openxmlformats.org/officeDocument/2006/relationships/slide" Target="/ppt/slides/slide6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5.xml"/><Relationship Id="rId3" Type="http://schemas.openxmlformats.org/officeDocument/2006/relationships/slide" Target="/ppt/slides/slide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6.xml"/><Relationship Id="rId3" Type="http://schemas.openxmlformats.org/officeDocument/2006/relationships/hyperlink" Target="https://debezium.io" TargetMode="External"/><Relationship Id="rId4" Type="http://schemas.openxmlformats.org/officeDocument/2006/relationships/hyperlink" Target="https://eventuate.io/" TargetMode="External"/><Relationship Id="rId5" Type="http://schemas.openxmlformats.org/officeDocument/2006/relationships/hyperlink" Target="https://github.com/eventuate-tram/eventuate-tram-core"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8.xml"/><Relationship Id="rId3" Type="http://schemas.openxmlformats.org/officeDocument/2006/relationships/hyperlink" Target="https://docs.google.com/presentation/d/1C87Iq5t88Qg7eClBn0WzHaaW4oTqs38FBQgBk-Rh0GA/edit#slide=id.g1c22b329149_0_86" TargetMode="External"/><Relationship Id="rId4" Type="http://schemas.openxmlformats.org/officeDocument/2006/relationships/slide" Target="/ppt/slides/slide71.xml"/><Relationship Id="rId5" Type="http://schemas.openxmlformats.org/officeDocument/2006/relationships/slide" Target="/ppt/slides/slide7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1.xml"/><Relationship Id="rId3" Type="http://schemas.openxmlformats.org/officeDocument/2006/relationships/slide" Target="/ppt/slides/slide59.xml"/><Relationship Id="rId4" Type="http://schemas.openxmlformats.org/officeDocument/2006/relationships/slide" Target="/ppt/slides/slide6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3.xml"/><Relationship Id="rId3" Type="http://schemas.openxmlformats.org/officeDocument/2006/relationships/slide" Target="/ppt/slides/slide6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4.xml"/><Relationship Id="rId3" Type="http://schemas.openxmlformats.org/officeDocument/2006/relationships/hyperlink" Target="https://docs.google.com/presentation/d/1C87Iq5t88Qg7eClBn0WzHaaW4oTqs38FBQgBk-Rh0GA/edit#slide=id.g1c22b329149_0_66" TargetMode="External"/><Relationship Id="rId4" Type="http://schemas.openxmlformats.org/officeDocument/2006/relationships/slide" Target="/ppt/slides/slide7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5.xml"/><Relationship Id="rId3" Type="http://schemas.openxmlformats.org/officeDocument/2006/relationships/slide" Target="/ppt/slides/slide69.xml"/><Relationship Id="rId4" Type="http://schemas.openxmlformats.org/officeDocument/2006/relationships/hyperlink" Target="https://docs.google.com/presentation/d/1C87Iq5t88Qg7eClBn0WzHaaW4oTqs38FBQgBk-Rh0GA/edit#slide=id.g1c22b329149_0_101" TargetMode="External"/><Relationship Id="rId5" Type="http://schemas.openxmlformats.org/officeDocument/2006/relationships/slide" Target="/ppt/slides/slide7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6.xml"/><Relationship Id="rId3" Type="http://schemas.openxmlformats.org/officeDocument/2006/relationships/hyperlink" Target="https://en.wikipedia.org/wiki/X/Open_XA"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7.xml"/><Relationship Id="rId3" Type="http://schemas.openxmlformats.org/officeDocument/2006/relationships/slide" Target="/ppt/slides/slide6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s://docs.google.com/presentation/d/1YYP3q38FaTD8GbvFMlM3Zb9E4oL2mc0edJa04aMv950/edit#slide=id.g19b606b61e8_0_5"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2.xml"/><Relationship Id="rId3" Type="http://schemas.openxmlformats.org/officeDocument/2006/relationships/slide" Target="/ppt/slides/slide5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3.xml"/><Relationship Id="rId3" Type="http://schemas.openxmlformats.org/officeDocument/2006/relationships/hyperlink" Target="https://aws.amazon.com/api-gateway/" TargetMode="External"/><Relationship Id="rId4" Type="http://schemas.openxmlformats.org/officeDocument/2006/relationships/hyperlink" Target="https://github.com/Netflix/zuul" TargetMode="External"/><Relationship Id="rId5" Type="http://schemas.openxmlformats.org/officeDocument/2006/relationships/hyperlink" Target="https://cloud.spring.io/spring-cloud-gateway/"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slide" Target="/ppt/slides/slide3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t"/>
              <a:t>Enterprise Applications</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it" sz="2400"/>
              <a:t>Carmine Dodaro - Università della Calabria</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idx="4294967295" type="body"/>
          </p:nvPr>
        </p:nvSpPr>
        <p:spPr>
          <a:xfrm>
            <a:off x="460950" y="1058550"/>
            <a:ext cx="8222100" cy="38211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it" sz="1200">
                <a:solidFill>
                  <a:schemeClr val="accent3"/>
                </a:solidFill>
              </a:rPr>
              <a:t>Flessibilità</a:t>
            </a:r>
            <a:r>
              <a:rPr lang="it" sz="1200"/>
              <a:t>: l’utilizzo dei microservizi permette una maggiore flessibilità, visto che ogni microservizio è indipendente dagli altri.</a:t>
            </a:r>
            <a:endParaRPr sz="1200"/>
          </a:p>
          <a:p>
            <a:pPr indent="-304800" lvl="0" marL="457200" rtl="0" algn="l">
              <a:lnSpc>
                <a:spcPct val="115000"/>
              </a:lnSpc>
              <a:spcBef>
                <a:spcPts val="0"/>
              </a:spcBef>
              <a:spcAft>
                <a:spcPts val="0"/>
              </a:spcAft>
              <a:buSzPts val="1200"/>
              <a:buChar char="●"/>
            </a:pPr>
            <a:r>
              <a:rPr lang="it" sz="1200">
                <a:solidFill>
                  <a:schemeClr val="accent3"/>
                </a:solidFill>
              </a:rPr>
              <a:t>Allineamento di architettura e organizzazione</a:t>
            </a:r>
            <a:r>
              <a:rPr lang="it" sz="1200"/>
              <a:t>: una delle ragioni per cui l’</a:t>
            </a:r>
            <a:r>
              <a:rPr lang="it" sz="1200" u="sng">
                <a:solidFill>
                  <a:schemeClr val="hlink"/>
                </a:solidFill>
                <a:hlinkClick r:id="rId3"/>
              </a:rPr>
              <a:t>architettura a 3-strati</a:t>
            </a:r>
            <a:r>
              <a:rPr lang="it" sz="1200"/>
              <a:t> è stata largamente adottata è che organizza il software in base alle competenze delle persone che lavorano allo sviluppo. Tuttavia, negli ultimi anni è cambiato il modo di sviluppare e di rilasciare il software:</a:t>
            </a:r>
            <a:endParaRPr sz="1200"/>
          </a:p>
          <a:p>
            <a:pPr indent="-304800" lvl="1" marL="914400" rtl="0" algn="l">
              <a:lnSpc>
                <a:spcPct val="115000"/>
              </a:lnSpc>
              <a:spcBef>
                <a:spcPts val="0"/>
              </a:spcBef>
              <a:spcAft>
                <a:spcPts val="0"/>
              </a:spcAft>
              <a:buSzPts val="1200"/>
              <a:buChar char="○"/>
            </a:pPr>
            <a:r>
              <a:rPr lang="it" sz="1200"/>
              <a:t>I linguaggi e le tecnologie evolvono con ritmi serrati.</a:t>
            </a:r>
            <a:endParaRPr sz="1200"/>
          </a:p>
          <a:p>
            <a:pPr indent="-304800" lvl="1" marL="914400" rtl="0" algn="l">
              <a:lnSpc>
                <a:spcPct val="115000"/>
              </a:lnSpc>
              <a:spcBef>
                <a:spcPts val="0"/>
              </a:spcBef>
              <a:spcAft>
                <a:spcPts val="0"/>
              </a:spcAft>
              <a:buSzPts val="1200"/>
              <a:buChar char="○"/>
            </a:pPr>
            <a:r>
              <a:rPr lang="it" sz="1200"/>
              <a:t>I gruppi di lavoro sono composti da persone con competenze variegate.</a:t>
            </a:r>
            <a:endParaRPr sz="1200"/>
          </a:p>
          <a:p>
            <a:pPr indent="-304800" lvl="1" marL="914400" rtl="0" algn="l">
              <a:lnSpc>
                <a:spcPct val="115000"/>
              </a:lnSpc>
              <a:spcBef>
                <a:spcPts val="0"/>
              </a:spcBef>
              <a:spcAft>
                <a:spcPts val="0"/>
              </a:spcAft>
              <a:buSzPts val="1200"/>
              <a:buChar char="○"/>
            </a:pPr>
            <a:r>
              <a:rPr lang="it" sz="1200"/>
              <a:t>I rilasci sono molto più frequenti.</a:t>
            </a:r>
            <a:endParaRPr sz="1200"/>
          </a:p>
          <a:p>
            <a:pPr indent="0" lvl="0" marL="457200" rtl="0" algn="l">
              <a:lnSpc>
                <a:spcPct val="115000"/>
              </a:lnSpc>
              <a:spcBef>
                <a:spcPts val="0"/>
              </a:spcBef>
              <a:spcAft>
                <a:spcPts val="0"/>
              </a:spcAft>
              <a:buNone/>
            </a:pPr>
            <a:r>
              <a:rPr lang="it" sz="1200"/>
              <a:t>Questo fa sì che ci siano esigenze diverse per l’organizzazione dei gruppi di lavoro. L’architettura a microservizi si adatta meglio a questi cambi.</a:t>
            </a:r>
            <a:endParaRPr sz="1200"/>
          </a:p>
          <a:p>
            <a:pPr indent="0" lvl="0" marL="45720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200"/>
          </a:p>
        </p:txBody>
      </p:sp>
      <p:sp>
        <p:nvSpPr>
          <p:cNvPr id="160" name="Google Shape;160;p2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Microservizi: concetti chiave (2)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Architettura a m</a:t>
            </a:r>
            <a:r>
              <a:rPr lang="it"/>
              <a:t>icroservizi: vantaggi</a:t>
            </a:r>
            <a:endParaRPr/>
          </a:p>
        </p:txBody>
      </p:sp>
      <p:sp>
        <p:nvSpPr>
          <p:cNvPr id="166" name="Google Shape;166;p23"/>
          <p:cNvSpPr txBox="1"/>
          <p:nvPr>
            <p:ph idx="4294967295" type="body"/>
          </p:nvPr>
        </p:nvSpPr>
        <p:spPr>
          <a:xfrm>
            <a:off x="460950" y="1058550"/>
            <a:ext cx="8222100" cy="38211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it" sz="1100"/>
              <a:t>Permette di effettuare </a:t>
            </a:r>
            <a:r>
              <a:rPr lang="it" sz="1100">
                <a:solidFill>
                  <a:schemeClr val="accent3"/>
                </a:solidFill>
              </a:rPr>
              <a:t>continuous delivery</a:t>
            </a:r>
            <a:r>
              <a:rPr lang="it" sz="1100"/>
              <a:t> (la pratica per cui i cambi del codice sono preparati per essere messi in produzione) e </a:t>
            </a:r>
            <a:r>
              <a:rPr lang="it" sz="1100">
                <a:solidFill>
                  <a:schemeClr val="accent3"/>
                </a:solidFill>
              </a:rPr>
              <a:t>continuous </a:t>
            </a:r>
            <a:r>
              <a:rPr lang="it" sz="1100">
                <a:solidFill>
                  <a:schemeClr val="accent3"/>
                </a:solidFill>
              </a:rPr>
              <a:t>deployment</a:t>
            </a:r>
            <a:r>
              <a:rPr lang="it" sz="1100"/>
              <a:t> (la pratica per cui i cambi del codice sono rilasciati nell’ambiente di produzione). In particolare risponde a tre esigenze specifiche per effettuare continuous delivery/deployment:</a:t>
            </a:r>
            <a:endParaRPr sz="1100"/>
          </a:p>
          <a:p>
            <a:pPr indent="-298450" lvl="1" marL="914400" rtl="0" algn="l">
              <a:lnSpc>
                <a:spcPct val="115000"/>
              </a:lnSpc>
              <a:spcBef>
                <a:spcPts val="0"/>
              </a:spcBef>
              <a:spcAft>
                <a:spcPts val="0"/>
              </a:spcAft>
              <a:buSzPts val="1100"/>
              <a:buChar char="○"/>
            </a:pPr>
            <a:r>
              <a:rPr lang="it" sz="1100">
                <a:solidFill>
                  <a:schemeClr val="accent3"/>
                </a:solidFill>
              </a:rPr>
              <a:t>testability</a:t>
            </a:r>
            <a:r>
              <a:rPr lang="it" sz="1100"/>
              <a:t>, visto che ogni microservizio è relativamente piccolo, è più semplice scrivere dei test automatici;</a:t>
            </a:r>
            <a:endParaRPr sz="1100"/>
          </a:p>
          <a:p>
            <a:pPr indent="-298450" lvl="1" marL="914400" rtl="0" algn="l">
              <a:spcBef>
                <a:spcPts val="0"/>
              </a:spcBef>
              <a:spcAft>
                <a:spcPts val="0"/>
              </a:spcAft>
              <a:buSzPts val="1100"/>
              <a:buChar char="○"/>
            </a:pPr>
            <a:r>
              <a:rPr lang="it" sz="1100">
                <a:solidFill>
                  <a:schemeClr val="accent3"/>
                </a:solidFill>
              </a:rPr>
              <a:t>deployability</a:t>
            </a:r>
            <a:r>
              <a:rPr lang="it" sz="1100"/>
              <a:t>, il deploy di ogni servizio è indipendente da quello degli altri servizi. Se gli sviluppatori di un servizio vogliono rilasciare dei cambi al codice del proprio servizio non hanno bisogno di coordinarsi con altri sviluppatori;</a:t>
            </a:r>
            <a:endParaRPr sz="1100"/>
          </a:p>
          <a:p>
            <a:pPr indent="-298450" lvl="1" marL="914400" rtl="0" algn="l">
              <a:spcBef>
                <a:spcPts val="0"/>
              </a:spcBef>
              <a:spcAft>
                <a:spcPts val="0"/>
              </a:spcAft>
              <a:buSzPts val="1100"/>
              <a:buChar char="○"/>
            </a:pPr>
            <a:r>
              <a:rPr lang="it" sz="1100">
                <a:solidFill>
                  <a:schemeClr val="accent3"/>
                </a:solidFill>
              </a:rPr>
              <a:t>autonomia</a:t>
            </a:r>
            <a:r>
              <a:rPr lang="it" sz="1100"/>
              <a:t>, ogni team è responsabile del proprio servizio, quindi ogni team può effettuare le scelte migliori per raggiungere i propri obiettivi e quindi la velocità di sviluppo è complessivamente maggiore.</a:t>
            </a:r>
            <a:endParaRPr sz="1100"/>
          </a:p>
          <a:p>
            <a:pPr indent="-298450" lvl="0" marL="457200" rtl="0" algn="l">
              <a:spcBef>
                <a:spcPts val="0"/>
              </a:spcBef>
              <a:spcAft>
                <a:spcPts val="0"/>
              </a:spcAft>
              <a:buSzPts val="1100"/>
              <a:buChar char="●"/>
            </a:pPr>
            <a:r>
              <a:rPr lang="it" sz="1100"/>
              <a:t>Ogni servizio è piccolo ed è facile mantenerlo e gestirlo. La codebase è, quindi, piccola e più persone che lavorano al microservizio sono in grado di coglierne tutti gli aspetti, rendendo anche più semplice correggere errori.</a:t>
            </a:r>
            <a:endParaRPr sz="1100"/>
          </a:p>
          <a:p>
            <a:pPr indent="-298450" lvl="0" marL="457200" rtl="0" algn="l">
              <a:spcBef>
                <a:spcPts val="0"/>
              </a:spcBef>
              <a:spcAft>
                <a:spcPts val="0"/>
              </a:spcAft>
              <a:buSzPts val="1100"/>
              <a:buChar char="●"/>
            </a:pPr>
            <a:r>
              <a:rPr lang="it" sz="1100"/>
              <a:t>Ogni servizio può essere reso scalabile in modo indipendente. Inoltre, ogni servizio può essere rilasciato su hardware più adatto alle proprie esigenze. Ad esempio, un microservizio che si occupa di effettuare operazioni di intelligenza artificiale, attraverso machine/deep learning, potrebbe richiedere una macchina con buone GPU, mentre un servizio che si occupa di effettuare tante operazioni su disco potrebbe richiedere dei dischi più veloci, ecc.</a:t>
            </a:r>
            <a:endParaRPr sz="1100"/>
          </a:p>
          <a:p>
            <a:pPr indent="-298450" lvl="0" marL="457200" rtl="0" algn="l">
              <a:spcBef>
                <a:spcPts val="0"/>
              </a:spcBef>
              <a:spcAft>
                <a:spcPts val="0"/>
              </a:spcAft>
              <a:buSzPts val="1100"/>
              <a:buChar char="●"/>
            </a:pPr>
            <a:r>
              <a:rPr lang="it" sz="1100"/>
              <a:t>Permette di isolare gli errori, perché un errore in un microservizio potrebbe rimanere confinato al microservizio stesso. Per esempio, una </a:t>
            </a:r>
            <a:r>
              <a:rPr lang="it" sz="1100" u="sng">
                <a:solidFill>
                  <a:schemeClr val="accent5"/>
                </a:solidFill>
                <a:hlinkClick r:id="rId3">
                  <a:extLst>
                    <a:ext uri="{A12FA001-AC4F-418D-AE19-62706E023703}">
                      <ahyp:hlinkClr val="tx"/>
                    </a:ext>
                  </a:extLst>
                </a:hlinkClick>
              </a:rPr>
              <a:t>SQL injection</a:t>
            </a:r>
            <a:r>
              <a:rPr lang="it" sz="1100"/>
              <a:t> sarebbe limitata ai dati contenuti nel microservizio.</a:t>
            </a:r>
            <a:endParaRPr sz="1100"/>
          </a:p>
          <a:p>
            <a:pPr indent="-298450" lvl="0" marL="457200" rtl="0" algn="l">
              <a:spcBef>
                <a:spcPts val="0"/>
              </a:spcBef>
              <a:spcAft>
                <a:spcPts val="0"/>
              </a:spcAft>
              <a:buSzPts val="1100"/>
              <a:buChar char="●"/>
            </a:pPr>
            <a:r>
              <a:rPr lang="it" sz="1100"/>
              <a:t>È più semplice provare e adottare nuove tecnologie. Visto che ogni microservizio è indipendente dagli altri (anche nella scelta del linguaggio di programmazione), gli sviluppatori sono liberi di scegliere il linguaggio e i framework che sono migliori per quel servizio.</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idx="4294967295" type="body"/>
          </p:nvPr>
        </p:nvSpPr>
        <p:spPr>
          <a:xfrm>
            <a:off x="3750" y="677550"/>
            <a:ext cx="9105300" cy="40254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it" sz="1000"/>
              <a:t>Complessità nel trovare il giusto insieme di servizi: non esiste un algoritmo o una scelta sicura per decomporre un sistema in microservizi. Se si effettua una decomposizione sbagliata, si rischia di creare dipendenze tra servizi diversi tra loro creando una sorta di architettura a monolite distribuita e, quindi, prendendo gli svantaggi di entrambe le architetture.</a:t>
            </a:r>
            <a:endParaRPr sz="1000"/>
          </a:p>
          <a:p>
            <a:pPr indent="-292100" lvl="0" marL="457200" rtl="0" algn="l">
              <a:spcBef>
                <a:spcPts val="0"/>
              </a:spcBef>
              <a:spcAft>
                <a:spcPts val="0"/>
              </a:spcAft>
              <a:buSzPts val="1000"/>
              <a:buChar char="●"/>
            </a:pPr>
            <a:r>
              <a:rPr lang="it" sz="1000"/>
              <a:t>Complessità dei sistemi distribuiti: i microservizi richiedono che i sistemi siano distribuiti. Quindi, i vari servizi devono garantire un modo per comunicare tra loro e ogni servizio deve essere progettato per gestire il fallimento parziale o totale delle chiamate agli altri servizi.</a:t>
            </a:r>
            <a:endParaRPr sz="1000"/>
          </a:p>
          <a:p>
            <a:pPr indent="-292100" lvl="0" marL="457200" rtl="0" algn="l">
              <a:spcBef>
                <a:spcPts val="0"/>
              </a:spcBef>
              <a:spcAft>
                <a:spcPts val="0"/>
              </a:spcAft>
              <a:buSzPts val="1000"/>
              <a:buChar char="●"/>
            </a:pPr>
            <a:r>
              <a:rPr lang="it" sz="1000"/>
              <a:t>Consistenza dei dati: ogni servizio ha un proprio database, quindi è complesso implementare query o transazioni che siano trasversali a più servizi e gestire la consistenza dei dati, anche se per questo problema c’è una soluzione accettata usando il concetto di </a:t>
            </a:r>
            <a:r>
              <a:rPr lang="it" sz="1000"/>
              <a:t>sagas</a:t>
            </a:r>
            <a:r>
              <a:rPr lang="it" sz="1000"/>
              <a:t>.</a:t>
            </a:r>
            <a:endParaRPr sz="1000"/>
          </a:p>
          <a:p>
            <a:pPr indent="-292100" lvl="0" marL="457200" rtl="0" algn="l">
              <a:spcBef>
                <a:spcPts val="0"/>
              </a:spcBef>
              <a:spcAft>
                <a:spcPts val="0"/>
              </a:spcAft>
              <a:buSzPts val="1000"/>
              <a:buChar char="●"/>
            </a:pPr>
            <a:r>
              <a:rPr lang="it" sz="1000"/>
              <a:t>Testing: scrivere dei test automatici che coinvolgono più servizi è generalmente difficile. Allo stesso modo gestire il deploy di funzionalità che coinvolgono più servizi è altrettanto complesso, perché bisogna coordinare i diversi gruppi di lavoro e gestire l’ordine di deploy dei vari servizi.</a:t>
            </a:r>
            <a:endParaRPr sz="1000"/>
          </a:p>
          <a:p>
            <a:pPr indent="-292100" lvl="0" marL="457200" rtl="0" algn="l">
              <a:spcBef>
                <a:spcPts val="0"/>
              </a:spcBef>
              <a:spcAft>
                <a:spcPts val="0"/>
              </a:spcAft>
              <a:buSzPts val="1000"/>
              <a:buChar char="●"/>
            </a:pPr>
            <a:r>
              <a:rPr lang="it" sz="1000"/>
              <a:t>Report: nel caso di architettura a monolite c’è un solo database, quindi è semplice effettuare delle analisi dei dati nel loro insieme per creare dei report esaustivi, nel caso di microservizi è più complesso e richiede l’uso di nuove idee o tecnologie.</a:t>
            </a:r>
            <a:endParaRPr sz="1000"/>
          </a:p>
          <a:p>
            <a:pPr indent="-292100" lvl="0" marL="457200" rtl="0" algn="l">
              <a:spcBef>
                <a:spcPts val="0"/>
              </a:spcBef>
              <a:spcAft>
                <a:spcPts val="0"/>
              </a:spcAft>
              <a:buSzPts val="1000"/>
              <a:buChar char="●"/>
            </a:pPr>
            <a:r>
              <a:rPr lang="it" sz="1000"/>
              <a:t>Monitoraggio: nel caso di architettura a monolite il monitoraggio dei componenti è abbastanza standard. Inoltre, se c’è un problema di solito si nota in tutto il monolite (l’applicazione funziona o non funziona). Nel caso dell’architettura a microservizi, non è semplice capire se c’è l’istanza di un singolo servizio che è fallita o se è bloccata perché sta occupando il 100% della CPU.</a:t>
            </a:r>
            <a:endParaRPr sz="1000"/>
          </a:p>
          <a:p>
            <a:pPr indent="-292100" lvl="0" marL="457200" rtl="0" algn="l">
              <a:spcBef>
                <a:spcPts val="0"/>
              </a:spcBef>
              <a:spcAft>
                <a:spcPts val="0"/>
              </a:spcAft>
              <a:buSzPts val="1000"/>
              <a:buChar char="●"/>
            </a:pPr>
            <a:r>
              <a:rPr lang="it" sz="1000"/>
              <a:t>Sicurezza: nel caso di microservizi le informazioni viaggiano all’interno della rete rendendo i dati più vulnerabili a essere intercettati o manipolati.</a:t>
            </a:r>
            <a:endParaRPr sz="1000"/>
          </a:p>
          <a:p>
            <a:pPr indent="-292100" lvl="0" marL="457200" rtl="0" algn="l">
              <a:spcBef>
                <a:spcPts val="0"/>
              </a:spcBef>
              <a:spcAft>
                <a:spcPts val="0"/>
              </a:spcAft>
              <a:buSzPts val="1000"/>
              <a:buChar char="●"/>
            </a:pPr>
            <a:r>
              <a:rPr lang="it" sz="1000"/>
              <a:t>Latenza: nel caso di monoliti spesso abbiamo che il codice viene eseguito sullo stesso hardware (a volte sullo stesso processore), nel caso di microservizi esiste l’overhead di trasmissioni che avvengono tramite la rete.</a:t>
            </a:r>
            <a:endParaRPr sz="1000"/>
          </a:p>
          <a:p>
            <a:pPr indent="-292100" lvl="0" marL="457200" rtl="0" algn="l">
              <a:spcBef>
                <a:spcPts val="0"/>
              </a:spcBef>
              <a:spcAft>
                <a:spcPts val="0"/>
              </a:spcAft>
              <a:buSzPts val="1000"/>
              <a:buChar char="●"/>
            </a:pPr>
            <a:r>
              <a:rPr lang="it" sz="1000"/>
              <a:t>Non è semplice capire quando usare l’architettura a microservizi. Quando si comincia a sviluppare un’applicazione in genere non si hanno i problemi che questa architettura risolve, quindi a che punto dell’applicazione si deve decidere di passare ai microservizi? Partire direttamente dai microservizi potrebbe rallentare lo sviluppo, perché si richiede di utilizzare un’architettura distribuita fin da subito e, inoltre, serve una conoscenza approfondita del dominio applicativo.</a:t>
            </a:r>
            <a:endParaRPr sz="1000"/>
          </a:p>
        </p:txBody>
      </p:sp>
      <p:sp>
        <p:nvSpPr>
          <p:cNvPr id="172" name="Google Shape;172;p2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Architettura a microservizi: svantaggi</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Architettura a microservizi: soluzione magica a tutti i problemi?</a:t>
            </a:r>
            <a:endParaRPr/>
          </a:p>
        </p:txBody>
      </p:sp>
      <p:sp>
        <p:nvSpPr>
          <p:cNvPr id="178" name="Google Shape;178;p25"/>
          <p:cNvSpPr txBox="1"/>
          <p:nvPr>
            <p:ph idx="4294967295" type="body"/>
          </p:nvPr>
        </p:nvSpPr>
        <p:spPr>
          <a:xfrm>
            <a:off x="3750" y="1058550"/>
            <a:ext cx="4748400" cy="38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Nel mondo delle nuove tecnologie è frequente incontrare il cosiddetto </a:t>
            </a:r>
            <a:r>
              <a:rPr lang="it" sz="1200" u="sng">
                <a:solidFill>
                  <a:schemeClr val="hlink"/>
                </a:solidFill>
                <a:hlinkClick r:id="rId3"/>
              </a:rPr>
              <a:t>Gartner hype cycle</a:t>
            </a:r>
            <a:r>
              <a:rPr lang="it" sz="1200"/>
              <a:t>:</a:t>
            </a:r>
            <a:endParaRPr sz="1200"/>
          </a:p>
          <a:p>
            <a:pPr indent="-304800" lvl="0" marL="457200" rtl="0" algn="l">
              <a:spcBef>
                <a:spcPts val="0"/>
              </a:spcBef>
              <a:spcAft>
                <a:spcPts val="0"/>
              </a:spcAft>
              <a:buSzPts val="1200"/>
              <a:buAutoNum type="arabicPeriod"/>
            </a:pPr>
            <a:r>
              <a:rPr lang="it" sz="1200"/>
              <a:t>Technology Trigger: una tecnologia nuova e potenzialmente fantastica emerge. Arrivano le prime prove e i media cominciano a fare pubblicità. In questo stadio non ci sono prodotti esistenti usabili e nessuno ha mai usato la tecnologia a scopi commerciali.</a:t>
            </a:r>
            <a:endParaRPr sz="1200"/>
          </a:p>
          <a:p>
            <a:pPr indent="-304800" lvl="0" marL="457200" rtl="0" algn="l">
              <a:spcBef>
                <a:spcPts val="0"/>
              </a:spcBef>
              <a:spcAft>
                <a:spcPts val="0"/>
              </a:spcAft>
              <a:buSzPts val="1200"/>
              <a:buAutoNum type="arabicPeriod"/>
            </a:pPr>
            <a:r>
              <a:rPr lang="it" sz="1200"/>
              <a:t>Peak of Inflated Expectations: le prime pubblicità producono un certo numero di storie di successo.</a:t>
            </a:r>
            <a:endParaRPr sz="1200"/>
          </a:p>
          <a:p>
            <a:pPr indent="-304800" lvl="0" marL="457200" rtl="0" algn="l">
              <a:spcBef>
                <a:spcPts val="0"/>
              </a:spcBef>
              <a:spcAft>
                <a:spcPts val="0"/>
              </a:spcAft>
              <a:buSzPts val="1200"/>
              <a:buAutoNum type="arabicPeriod"/>
            </a:pPr>
            <a:r>
              <a:rPr lang="it" sz="1200"/>
              <a:t>Trough of Disillusionment: l’interesse scema quando gli esperimenti e le implementazioni falliscono.</a:t>
            </a:r>
            <a:endParaRPr sz="1200"/>
          </a:p>
          <a:p>
            <a:pPr indent="-304800" lvl="0" marL="457200" rtl="0" algn="l">
              <a:spcBef>
                <a:spcPts val="0"/>
              </a:spcBef>
              <a:spcAft>
                <a:spcPts val="0"/>
              </a:spcAft>
              <a:buSzPts val="1200"/>
              <a:buAutoNum type="arabicPeriod"/>
            </a:pPr>
            <a:r>
              <a:rPr lang="it" sz="1200"/>
              <a:t>Slope of Enlightenment: il modo in cui la tecnologia può essere di supporto per le imprese diventa più chiaro e comprensibile a tutti. Le nuove generazioni dei prodotti che usano queste tecnologie cominciano ad apparire.</a:t>
            </a:r>
            <a:endParaRPr sz="1200"/>
          </a:p>
          <a:p>
            <a:pPr indent="-304800" lvl="0" marL="457200" rtl="0" algn="l">
              <a:spcBef>
                <a:spcPts val="0"/>
              </a:spcBef>
              <a:spcAft>
                <a:spcPts val="0"/>
              </a:spcAft>
              <a:buSzPts val="1200"/>
              <a:buAutoNum type="arabicPeriod"/>
            </a:pPr>
            <a:r>
              <a:rPr lang="it" sz="1200"/>
              <a:t>C’è un’adozione di massa della tecnologia visto che è ben delineato il suo campo di utilizzo. La tecnologia continua a crescere nella propria nicchia di mercato.</a:t>
            </a:r>
            <a:endParaRPr sz="1200"/>
          </a:p>
        </p:txBody>
      </p:sp>
      <p:pic>
        <p:nvPicPr>
          <p:cNvPr id="179" name="Google Shape;179;p25"/>
          <p:cNvPicPr preferRelativeResize="0"/>
          <p:nvPr/>
        </p:nvPicPr>
        <p:blipFill>
          <a:blip r:embed="rId4">
            <a:alphaModFix/>
          </a:blip>
          <a:stretch>
            <a:fillRect/>
          </a:stretch>
        </p:blipFill>
        <p:spPr>
          <a:xfrm>
            <a:off x="4916450" y="1668325"/>
            <a:ext cx="4129050" cy="2683875"/>
          </a:xfrm>
          <a:prstGeom prst="rect">
            <a:avLst/>
          </a:prstGeom>
          <a:noFill/>
          <a:ln>
            <a:noFill/>
          </a:ln>
        </p:spPr>
      </p:pic>
      <p:sp>
        <p:nvSpPr>
          <p:cNvPr id="180" name="Google Shape;180;p25"/>
          <p:cNvSpPr txBox="1"/>
          <p:nvPr>
            <p:ph idx="4294967295" type="body"/>
          </p:nvPr>
        </p:nvSpPr>
        <p:spPr>
          <a:xfrm>
            <a:off x="4916450" y="4352200"/>
            <a:ext cx="4129200" cy="21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700"/>
              <a:t>Fonte: </a:t>
            </a:r>
            <a:r>
              <a:rPr lang="it" sz="700" u="sng">
                <a:solidFill>
                  <a:schemeClr val="hlink"/>
                </a:solidFill>
                <a:hlinkClick r:id="rId5"/>
              </a:rPr>
              <a:t>https://en.wikipedia.org/wiki/Gartner_hype_cycle#/media/File:Gartner_Hype_Cycle.svg</a:t>
            </a:r>
            <a:r>
              <a:rPr lang="it" sz="700"/>
              <a:t>  </a:t>
            </a:r>
            <a:endParaRPr sz="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idx="4294967295" type="body"/>
          </p:nvPr>
        </p:nvSpPr>
        <p:spPr>
          <a:xfrm>
            <a:off x="460950" y="1058550"/>
            <a:ext cx="8222100" cy="3821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Quando non usarli:</a:t>
            </a:r>
            <a:endParaRPr sz="1200"/>
          </a:p>
          <a:p>
            <a:pPr indent="-304800" lvl="0" marL="457200" rtl="0" algn="l">
              <a:lnSpc>
                <a:spcPct val="115000"/>
              </a:lnSpc>
              <a:spcBef>
                <a:spcPts val="0"/>
              </a:spcBef>
              <a:spcAft>
                <a:spcPts val="0"/>
              </a:spcAft>
              <a:buSzPts val="1200"/>
              <a:buChar char="●"/>
            </a:pPr>
            <a:r>
              <a:rPr lang="it" sz="1200"/>
              <a:t>Nei microservizi è fondamentale stabilire bene i confini di ogni servizio, quindi in generale è sconsigliato usarli per prodotti completamente nuovi o per startup, visto che in entrambi i casi il dominio è incerto ed evolve in modo rapido.</a:t>
            </a:r>
            <a:endParaRPr sz="1200"/>
          </a:p>
          <a:p>
            <a:pPr indent="-304800" lvl="0" marL="457200" rtl="0" algn="l">
              <a:lnSpc>
                <a:spcPct val="115000"/>
              </a:lnSpc>
              <a:spcBef>
                <a:spcPts val="0"/>
              </a:spcBef>
              <a:spcAft>
                <a:spcPts val="0"/>
              </a:spcAft>
              <a:buSzPts val="1200"/>
              <a:buChar char="●"/>
            </a:pPr>
            <a:r>
              <a:rPr lang="it" sz="1200"/>
              <a:t>Nelle aziende con pochi sviluppatori l’overhead dell’uso dei microservizi è superiore ai suoi vantaggi. Meno persone ha il team di sviluppo e maggiori sono i costi in termini di lavoro e complessità.</a:t>
            </a:r>
            <a:endParaRPr sz="1200"/>
          </a:p>
          <a:p>
            <a:pPr indent="-304800" lvl="0" marL="457200" rtl="0" algn="l">
              <a:lnSpc>
                <a:spcPct val="115000"/>
              </a:lnSpc>
              <a:spcBef>
                <a:spcPts val="0"/>
              </a:spcBef>
              <a:spcAft>
                <a:spcPts val="0"/>
              </a:spcAft>
              <a:buSzPts val="1200"/>
              <a:buChar char="●"/>
            </a:pPr>
            <a:r>
              <a:rPr lang="it" sz="1200"/>
              <a:t>Le aziende che producono software che sarà rilasciato e gestito dai propri clienti potrebbero avere dei problemi con i microservizi. Se il software è gestito dall’azienda stessa, allora l’azienda può gestire la complessità delle nuove tecnologie, ma se gli utenti si aspettano un installer di Windows allora il rilascio diventa difficile.</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Quando usarli:</a:t>
            </a:r>
            <a:endParaRPr sz="1200"/>
          </a:p>
          <a:p>
            <a:pPr indent="-304800" lvl="0" marL="457200" rtl="0" algn="l">
              <a:lnSpc>
                <a:spcPct val="115000"/>
              </a:lnSpc>
              <a:spcBef>
                <a:spcPts val="0"/>
              </a:spcBef>
              <a:spcAft>
                <a:spcPts val="0"/>
              </a:spcAft>
              <a:buSzPts val="1200"/>
              <a:buChar char="●"/>
            </a:pPr>
            <a:r>
              <a:rPr lang="it" sz="1200"/>
              <a:t>Quando un’organizzazione vuole che molti team di sviluppatori lavorino sullo stesso progetto senza che si intralcino a vicenda.</a:t>
            </a:r>
            <a:endParaRPr sz="1200"/>
          </a:p>
          <a:p>
            <a:pPr indent="-304800" lvl="0" marL="457200" rtl="0" algn="l">
              <a:lnSpc>
                <a:spcPct val="115000"/>
              </a:lnSpc>
              <a:spcBef>
                <a:spcPts val="0"/>
              </a:spcBef>
              <a:spcAft>
                <a:spcPts val="0"/>
              </a:spcAft>
              <a:buSzPts val="1200"/>
              <a:buChar char="●"/>
            </a:pPr>
            <a:r>
              <a:rPr lang="it" sz="1200"/>
              <a:t>Le applicazioni del tipo Software as a Service (SaaS), come ad esempio Google Workspace o Netflix, possono beneficiare di un’architettura a microservizi.</a:t>
            </a:r>
            <a:endParaRPr sz="1200"/>
          </a:p>
        </p:txBody>
      </p:sp>
      <p:sp>
        <p:nvSpPr>
          <p:cNvPr id="186" name="Google Shape;186;p2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Microservizi: quando (non) usarli?</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Microservizi: come modellarli</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p:nvPr/>
        </p:nvSpPr>
        <p:spPr>
          <a:xfrm>
            <a:off x="5551825" y="1271050"/>
            <a:ext cx="1929600" cy="2607900"/>
          </a:xfrm>
          <a:prstGeom prst="roundRect">
            <a:avLst>
              <a:gd fmla="val 16667" name="adj"/>
            </a:avLst>
          </a:prstGeom>
          <a:noFill/>
          <a:ln cap="flat" cmpd="sng" w="9525">
            <a:solidFill>
              <a:srgbClr val="4285F4"/>
            </a:solidFill>
            <a:prstDash val="dot"/>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it" sz="1000">
                <a:solidFill>
                  <a:schemeClr val="lt2"/>
                </a:solidFill>
                <a:latin typeface="Roboto"/>
                <a:ea typeface="Roboto"/>
                <a:cs typeface="Roboto"/>
                <a:sym typeface="Roboto"/>
              </a:rPr>
              <a:t>API</a:t>
            </a:r>
            <a:endParaRPr sz="1000">
              <a:solidFill>
                <a:schemeClr val="lt2"/>
              </a:solidFill>
              <a:latin typeface="Roboto"/>
              <a:ea typeface="Roboto"/>
              <a:cs typeface="Roboto"/>
              <a:sym typeface="Roboto"/>
            </a:endParaRPr>
          </a:p>
        </p:txBody>
      </p:sp>
      <p:sp>
        <p:nvSpPr>
          <p:cNvPr id="197" name="Google Shape;197;p28"/>
          <p:cNvSpPr txBox="1"/>
          <p:nvPr>
            <p:ph idx="4294967295" type="body"/>
          </p:nvPr>
        </p:nvSpPr>
        <p:spPr>
          <a:xfrm>
            <a:off x="243625" y="814900"/>
            <a:ext cx="4096500" cy="4150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Un servizio è un componente software autonomo e implementabile in modo indipendente che si occupa di gestire una qualche funzionalità. Proprietà:</a:t>
            </a:r>
            <a:endParaRPr sz="1200"/>
          </a:p>
          <a:p>
            <a:pPr indent="-304800" lvl="0" marL="457200" rtl="0" algn="l">
              <a:lnSpc>
                <a:spcPct val="115000"/>
              </a:lnSpc>
              <a:spcBef>
                <a:spcPts val="0"/>
              </a:spcBef>
              <a:spcAft>
                <a:spcPts val="0"/>
              </a:spcAft>
              <a:buSzPts val="1200"/>
              <a:buChar char="●"/>
            </a:pPr>
            <a:r>
              <a:rPr lang="it" sz="1200"/>
              <a:t>Ha un’API che permette ai vari client di accedere alle proprie funzionalità.</a:t>
            </a:r>
            <a:endParaRPr sz="1200"/>
          </a:p>
          <a:p>
            <a:pPr indent="-304800" lvl="0" marL="457200" rtl="0" algn="l">
              <a:lnSpc>
                <a:spcPct val="115000"/>
              </a:lnSpc>
              <a:spcBef>
                <a:spcPts val="0"/>
              </a:spcBef>
              <a:spcAft>
                <a:spcPts val="0"/>
              </a:spcAft>
              <a:buSzPts val="1200"/>
              <a:buChar char="●"/>
            </a:pPr>
            <a:r>
              <a:rPr lang="it" sz="1200"/>
              <a:t>Ha due tipi di operazioni: i </a:t>
            </a:r>
            <a:r>
              <a:rPr lang="it" sz="1200">
                <a:solidFill>
                  <a:schemeClr val="accent3"/>
                </a:solidFill>
              </a:rPr>
              <a:t>comandi</a:t>
            </a:r>
            <a:r>
              <a:rPr lang="it" sz="1200"/>
              <a:t>, che compiono azioni e modificano i dati, e le </a:t>
            </a:r>
            <a:r>
              <a:rPr lang="it" sz="1200">
                <a:solidFill>
                  <a:schemeClr val="accent3"/>
                </a:solidFill>
              </a:rPr>
              <a:t>interrogazioni</a:t>
            </a:r>
            <a:r>
              <a:rPr lang="it" sz="1200"/>
              <a:t>, che recuperano e restituiscono i dati.</a:t>
            </a:r>
            <a:endParaRPr sz="1200"/>
          </a:p>
          <a:p>
            <a:pPr indent="-304800" lvl="0" marL="457200" rtl="0" algn="l">
              <a:lnSpc>
                <a:spcPct val="115000"/>
              </a:lnSpc>
              <a:spcBef>
                <a:spcPts val="0"/>
              </a:spcBef>
              <a:spcAft>
                <a:spcPts val="0"/>
              </a:spcAft>
              <a:buSzPts val="1200"/>
              <a:buChar char="●"/>
            </a:pPr>
            <a:r>
              <a:rPr lang="it" sz="1200"/>
              <a:t>Può pubblicare </a:t>
            </a:r>
            <a:r>
              <a:rPr lang="it" sz="1200">
                <a:solidFill>
                  <a:schemeClr val="accent3"/>
                </a:solidFill>
              </a:rPr>
              <a:t>eventi</a:t>
            </a:r>
            <a:r>
              <a:rPr lang="it" sz="1200"/>
              <a:t> che sono gestiti dai vari client che lo invocano.</a:t>
            </a:r>
            <a:endParaRPr sz="1200"/>
          </a:p>
          <a:p>
            <a:pPr indent="-304800" lvl="0" marL="457200" rtl="0" algn="l">
              <a:lnSpc>
                <a:spcPct val="115000"/>
              </a:lnSpc>
              <a:spcBef>
                <a:spcPts val="0"/>
              </a:spcBef>
              <a:spcAft>
                <a:spcPts val="0"/>
              </a:spcAft>
              <a:buSzPts val="1200"/>
              <a:buChar char="●"/>
            </a:pPr>
            <a:r>
              <a:rPr lang="it" sz="1200"/>
              <a:t>Le API di un servizio incapsulano all’interno i dettagli implementativi. A differenza dell’approccio a monolite, gli sviluppatori non possono scrivere codice che aggira le API.</a:t>
            </a:r>
            <a:endParaRPr sz="1200"/>
          </a:p>
          <a:p>
            <a:pPr indent="-304800" lvl="0" marL="457200" rtl="0" algn="l">
              <a:lnSpc>
                <a:spcPct val="115000"/>
              </a:lnSpc>
              <a:spcBef>
                <a:spcPts val="0"/>
              </a:spcBef>
              <a:spcAft>
                <a:spcPts val="0"/>
              </a:spcAft>
              <a:buSzPts val="1200"/>
              <a:buChar char="●"/>
            </a:pPr>
            <a:r>
              <a:rPr lang="it" sz="1200"/>
              <a:t>Ogni servizio ha tipicamente un’</a:t>
            </a:r>
            <a:r>
              <a:rPr lang="it" sz="1200" u="sng">
                <a:solidFill>
                  <a:schemeClr val="hlink"/>
                </a:solidFill>
                <a:hlinkClick r:id="rId3"/>
              </a:rPr>
              <a:t>architettura esagonale</a:t>
            </a:r>
            <a:r>
              <a:rPr lang="it" sz="1200"/>
              <a:t>, dove le API sono implementate da adapter che interagiscono con la logica di business del servizio. Poi ci sono gli adapter per gli eventi che pubblicano gli eventi emessi dalla logica di business.</a:t>
            </a:r>
            <a:endParaRPr sz="1200"/>
          </a:p>
        </p:txBody>
      </p:sp>
      <p:sp>
        <p:nvSpPr>
          <p:cNvPr id="198" name="Google Shape;198;p2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Definizione di servizio</a:t>
            </a:r>
            <a:endParaRPr/>
          </a:p>
        </p:txBody>
      </p:sp>
      <p:sp>
        <p:nvSpPr>
          <p:cNvPr id="199" name="Google Shape;199;p28"/>
          <p:cNvSpPr/>
          <p:nvPr/>
        </p:nvSpPr>
        <p:spPr>
          <a:xfrm>
            <a:off x="6908500" y="1672800"/>
            <a:ext cx="2116500" cy="2066100"/>
          </a:xfrm>
          <a:prstGeom prst="hexagon">
            <a:avLst>
              <a:gd fmla="val 25000" name="adj"/>
              <a:gd fmla="val 115470" name="vf"/>
            </a:avLst>
          </a:prstGeom>
          <a:no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rgbClr val="737373"/>
                </a:solidFill>
                <a:latin typeface="Roboto"/>
                <a:ea typeface="Roboto"/>
                <a:cs typeface="Roboto"/>
                <a:sym typeface="Roboto"/>
              </a:rPr>
              <a:t>Student Service</a:t>
            </a:r>
            <a:endParaRPr sz="1000">
              <a:solidFill>
                <a:srgbClr val="737373"/>
              </a:solidFill>
              <a:latin typeface="Roboto"/>
              <a:ea typeface="Roboto"/>
              <a:cs typeface="Roboto"/>
              <a:sym typeface="Roboto"/>
            </a:endParaRPr>
          </a:p>
        </p:txBody>
      </p:sp>
      <p:sp>
        <p:nvSpPr>
          <p:cNvPr id="200" name="Google Shape;200;p28"/>
          <p:cNvSpPr/>
          <p:nvPr/>
        </p:nvSpPr>
        <p:spPr>
          <a:xfrm>
            <a:off x="5591325" y="1712325"/>
            <a:ext cx="1824300" cy="961800"/>
          </a:xfrm>
          <a:prstGeom prst="roundRect">
            <a:avLst>
              <a:gd fmla="val 16667" name="adj"/>
            </a:avLst>
          </a:prstGeom>
          <a:solidFill>
            <a:schemeClr val="accent4"/>
          </a:solidFill>
          <a:ln cap="flat" cmpd="sng" w="9525">
            <a:solidFill>
              <a:srgbClr val="4285F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sz="1000">
                <a:solidFill>
                  <a:srgbClr val="737373"/>
                </a:solidFill>
                <a:latin typeface="Roboto"/>
                <a:ea typeface="Roboto"/>
                <a:cs typeface="Roboto"/>
                <a:sym typeface="Roboto"/>
              </a:rPr>
              <a:t>Comandi:</a:t>
            </a:r>
            <a:endParaRPr sz="1000">
              <a:solidFill>
                <a:srgbClr val="737373"/>
              </a:solidFill>
              <a:latin typeface="Roboto"/>
              <a:ea typeface="Roboto"/>
              <a:cs typeface="Roboto"/>
              <a:sym typeface="Roboto"/>
            </a:endParaRPr>
          </a:p>
          <a:p>
            <a:pPr indent="0" lvl="0" marL="0" rtl="0" algn="l">
              <a:spcBef>
                <a:spcPts val="0"/>
              </a:spcBef>
              <a:spcAft>
                <a:spcPts val="0"/>
              </a:spcAft>
              <a:buNone/>
            </a:pPr>
            <a:r>
              <a:rPr lang="it" sz="1000">
                <a:solidFill>
                  <a:srgbClr val="737373"/>
                </a:solidFill>
                <a:latin typeface="Courier New"/>
                <a:ea typeface="Courier New"/>
                <a:cs typeface="Courier New"/>
                <a:sym typeface="Courier New"/>
              </a:rPr>
              <a:t>createStudent();</a:t>
            </a:r>
            <a:endParaRPr sz="1000">
              <a:solidFill>
                <a:srgbClr val="737373"/>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upda</a:t>
            </a:r>
            <a:r>
              <a:rPr lang="it" sz="1000">
                <a:solidFill>
                  <a:schemeClr val="lt2"/>
                </a:solidFill>
                <a:latin typeface="Courier New"/>
                <a:ea typeface="Courier New"/>
                <a:cs typeface="Courier New"/>
                <a:sym typeface="Courier New"/>
              </a:rPr>
              <a:t>teStudent();</a:t>
            </a:r>
            <a:endParaRPr sz="1000">
              <a:solidFill>
                <a:srgbClr val="737373"/>
              </a:solidFill>
              <a:latin typeface="Roboto"/>
              <a:ea typeface="Roboto"/>
              <a:cs typeface="Roboto"/>
              <a:sym typeface="Roboto"/>
            </a:endParaRPr>
          </a:p>
          <a:p>
            <a:pPr indent="0" lvl="0" marL="0" rtl="0" algn="l">
              <a:spcBef>
                <a:spcPts val="0"/>
              </a:spcBef>
              <a:spcAft>
                <a:spcPts val="0"/>
              </a:spcAft>
              <a:buNone/>
            </a:pPr>
            <a:r>
              <a:rPr lang="it" sz="1000">
                <a:solidFill>
                  <a:srgbClr val="737373"/>
                </a:solidFill>
                <a:latin typeface="Roboto"/>
                <a:ea typeface="Roboto"/>
                <a:cs typeface="Roboto"/>
                <a:sym typeface="Roboto"/>
              </a:rPr>
              <a:t>Interrogazioni:</a:t>
            </a:r>
            <a:endParaRPr sz="1000">
              <a:solidFill>
                <a:srgbClr val="737373"/>
              </a:solidFill>
              <a:latin typeface="Roboto"/>
              <a:ea typeface="Roboto"/>
              <a:cs typeface="Roboto"/>
              <a:sym typeface="Roboto"/>
            </a:endParaRPr>
          </a:p>
          <a:p>
            <a:pPr indent="0" lvl="0" marL="0" rtl="0" algn="l">
              <a:spcBef>
                <a:spcPts val="0"/>
              </a:spcBef>
              <a:spcAft>
                <a:spcPts val="0"/>
              </a:spcAft>
              <a:buNone/>
            </a:pPr>
            <a:r>
              <a:rPr lang="it" sz="1000">
                <a:solidFill>
                  <a:srgbClr val="737373"/>
                </a:solidFill>
                <a:latin typeface="Courier New"/>
                <a:ea typeface="Courier New"/>
                <a:cs typeface="Courier New"/>
                <a:sym typeface="Courier New"/>
              </a:rPr>
              <a:t>findStudentById();</a:t>
            </a:r>
            <a:endParaRPr sz="1000">
              <a:solidFill>
                <a:srgbClr val="737373"/>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findStudentByName();</a:t>
            </a:r>
            <a:endParaRPr sz="1000">
              <a:solidFill>
                <a:srgbClr val="737373"/>
              </a:solidFill>
              <a:latin typeface="Courier New"/>
              <a:ea typeface="Courier New"/>
              <a:cs typeface="Courier New"/>
              <a:sym typeface="Courier New"/>
            </a:endParaRPr>
          </a:p>
        </p:txBody>
      </p:sp>
      <p:sp>
        <p:nvSpPr>
          <p:cNvPr id="201" name="Google Shape;201;p28"/>
          <p:cNvSpPr/>
          <p:nvPr/>
        </p:nvSpPr>
        <p:spPr>
          <a:xfrm>
            <a:off x="5591325" y="2740650"/>
            <a:ext cx="1824300" cy="961800"/>
          </a:xfrm>
          <a:prstGeom prst="roundRect">
            <a:avLst>
              <a:gd fmla="val 16667" name="adj"/>
            </a:avLst>
          </a:prstGeom>
          <a:solidFill>
            <a:schemeClr val="accent4"/>
          </a:solidFill>
          <a:ln cap="flat" cmpd="sng" w="9525">
            <a:solidFill>
              <a:srgbClr val="4285F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sz="1000">
                <a:solidFill>
                  <a:srgbClr val="737373"/>
                </a:solidFill>
                <a:latin typeface="Roboto"/>
                <a:ea typeface="Roboto"/>
                <a:cs typeface="Roboto"/>
                <a:sym typeface="Roboto"/>
              </a:rPr>
              <a:t>Student</a:t>
            </a:r>
            <a:r>
              <a:rPr lang="it" sz="1000">
                <a:solidFill>
                  <a:srgbClr val="737373"/>
                </a:solidFill>
                <a:latin typeface="Roboto"/>
                <a:ea typeface="Roboto"/>
                <a:cs typeface="Roboto"/>
                <a:sym typeface="Roboto"/>
              </a:rPr>
              <a:t> </a:t>
            </a:r>
            <a:r>
              <a:rPr lang="it" sz="1000">
                <a:solidFill>
                  <a:srgbClr val="737373"/>
                </a:solidFill>
                <a:latin typeface="Roboto"/>
                <a:ea typeface="Roboto"/>
                <a:cs typeface="Roboto"/>
                <a:sym typeface="Roboto"/>
              </a:rPr>
              <a:t>event</a:t>
            </a:r>
            <a:r>
              <a:rPr lang="it" sz="1000">
                <a:solidFill>
                  <a:srgbClr val="737373"/>
                </a:solidFill>
                <a:latin typeface="Roboto"/>
                <a:ea typeface="Roboto"/>
                <a:cs typeface="Roboto"/>
                <a:sym typeface="Roboto"/>
              </a:rPr>
              <a:t> publisher</a:t>
            </a:r>
            <a:r>
              <a:rPr lang="it" sz="1000">
                <a:solidFill>
                  <a:srgbClr val="737373"/>
                </a:solidFill>
                <a:latin typeface="Roboto"/>
                <a:ea typeface="Roboto"/>
                <a:cs typeface="Roboto"/>
                <a:sym typeface="Roboto"/>
              </a:rPr>
              <a:t> (genera eventi quando i dati cambiano, es. studente aggiunto/rimosso)</a:t>
            </a:r>
            <a:endParaRPr sz="1000">
              <a:solidFill>
                <a:srgbClr val="737373"/>
              </a:solidFill>
              <a:latin typeface="Courier New"/>
              <a:ea typeface="Courier New"/>
              <a:cs typeface="Courier New"/>
              <a:sym typeface="Courier New"/>
            </a:endParaRPr>
          </a:p>
        </p:txBody>
      </p:sp>
      <p:sp>
        <p:nvSpPr>
          <p:cNvPr id="202" name="Google Shape;202;p28"/>
          <p:cNvSpPr/>
          <p:nvPr/>
        </p:nvSpPr>
        <p:spPr>
          <a:xfrm>
            <a:off x="4479800" y="1672800"/>
            <a:ext cx="650400" cy="199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chemeClr val="lt2"/>
                </a:solidFill>
                <a:latin typeface="Roboto"/>
                <a:ea typeface="Roboto"/>
                <a:cs typeface="Roboto"/>
                <a:sym typeface="Roboto"/>
              </a:rPr>
              <a:t>Client</a:t>
            </a:r>
            <a:endParaRPr sz="1000">
              <a:solidFill>
                <a:schemeClr val="lt2"/>
              </a:solidFill>
              <a:latin typeface="Roboto"/>
              <a:ea typeface="Roboto"/>
              <a:cs typeface="Roboto"/>
              <a:sym typeface="Roboto"/>
            </a:endParaRPr>
          </a:p>
        </p:txBody>
      </p:sp>
      <p:cxnSp>
        <p:nvCxnSpPr>
          <p:cNvPr id="203" name="Google Shape;203;p28"/>
          <p:cNvCxnSpPr>
            <a:stCxn id="202" idx="3"/>
            <a:endCxn id="200" idx="1"/>
          </p:cNvCxnSpPr>
          <p:nvPr/>
        </p:nvCxnSpPr>
        <p:spPr>
          <a:xfrm flipH="1" rot="10800000">
            <a:off x="5130200" y="2193300"/>
            <a:ext cx="461100" cy="474600"/>
          </a:xfrm>
          <a:prstGeom prst="straightConnector1">
            <a:avLst/>
          </a:prstGeom>
          <a:noFill/>
          <a:ln cap="flat" cmpd="sng" w="9525">
            <a:solidFill>
              <a:schemeClr val="dk1"/>
            </a:solidFill>
            <a:prstDash val="solid"/>
            <a:round/>
            <a:headEnd len="med" w="med" type="none"/>
            <a:tailEnd len="med" w="med" type="triangle"/>
          </a:ln>
        </p:spPr>
      </p:cxnSp>
      <p:cxnSp>
        <p:nvCxnSpPr>
          <p:cNvPr id="204" name="Google Shape;204;p28"/>
          <p:cNvCxnSpPr>
            <a:stCxn id="201" idx="1"/>
            <a:endCxn id="202" idx="3"/>
          </p:cNvCxnSpPr>
          <p:nvPr/>
        </p:nvCxnSpPr>
        <p:spPr>
          <a:xfrm rot="10800000">
            <a:off x="5130225" y="2667750"/>
            <a:ext cx="461100" cy="553800"/>
          </a:xfrm>
          <a:prstGeom prst="straightConnector1">
            <a:avLst/>
          </a:prstGeom>
          <a:noFill/>
          <a:ln cap="flat" cmpd="sng" w="9525">
            <a:solidFill>
              <a:schemeClr val="dk1"/>
            </a:solidFill>
            <a:prstDash val="solid"/>
            <a:round/>
            <a:headEnd len="med" w="med" type="none"/>
            <a:tailEnd len="med" w="med" type="triangle"/>
          </a:ln>
        </p:spPr>
      </p:cxnSp>
      <p:sp>
        <p:nvSpPr>
          <p:cNvPr id="205" name="Google Shape;205;p28"/>
          <p:cNvSpPr/>
          <p:nvPr/>
        </p:nvSpPr>
        <p:spPr>
          <a:xfrm>
            <a:off x="8576950" y="1876950"/>
            <a:ext cx="461100" cy="474600"/>
          </a:xfrm>
          <a:prstGeom prst="flowChartMagneticDisk">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chemeClr val="lt2"/>
                </a:solidFill>
                <a:latin typeface="Roboto"/>
                <a:ea typeface="Roboto"/>
                <a:cs typeface="Roboto"/>
                <a:sym typeface="Roboto"/>
              </a:rPr>
              <a:t>DB</a:t>
            </a:r>
            <a:endParaRPr sz="1000">
              <a:solidFill>
                <a:schemeClr val="lt2"/>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ph idx="4294967295" type="body"/>
          </p:nvPr>
        </p:nvSpPr>
        <p:spPr>
          <a:xfrm>
            <a:off x="460950" y="1058550"/>
            <a:ext cx="8222100" cy="3821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Per definire un’architettura di un microservizio possiamo usare un processo a tre passaggi:</a:t>
            </a:r>
            <a:endParaRPr sz="1200"/>
          </a:p>
          <a:p>
            <a:pPr indent="-304800" lvl="0" marL="457200" rtl="0" algn="l">
              <a:lnSpc>
                <a:spcPct val="115000"/>
              </a:lnSpc>
              <a:spcBef>
                <a:spcPts val="0"/>
              </a:spcBef>
              <a:spcAft>
                <a:spcPts val="0"/>
              </a:spcAft>
              <a:buSzPts val="1200"/>
              <a:buChar char="●"/>
            </a:pPr>
            <a:r>
              <a:rPr lang="it" sz="1200"/>
              <a:t>Identificare le </a:t>
            </a:r>
            <a:r>
              <a:rPr lang="it" sz="1200">
                <a:solidFill>
                  <a:schemeClr val="accent3"/>
                </a:solidFill>
              </a:rPr>
              <a:t>operazioni di sistema</a:t>
            </a:r>
            <a:r>
              <a:rPr lang="it" sz="1200"/>
              <a:t>, cioè un’astrazione delle richieste che l’applicazione dovrà gestire, può essere un comando o un’interrogazione. Il comportamento dei singoli comandi è definito nei termini di un modello astratto che viene costruito sulla base dei requisiti.</a:t>
            </a:r>
            <a:endParaRPr sz="1200"/>
          </a:p>
          <a:p>
            <a:pPr indent="-304800" lvl="0" marL="457200" rtl="0" algn="l">
              <a:lnSpc>
                <a:spcPct val="115000"/>
              </a:lnSpc>
              <a:spcBef>
                <a:spcPts val="0"/>
              </a:spcBef>
              <a:spcAft>
                <a:spcPts val="0"/>
              </a:spcAft>
              <a:buSzPts val="1200"/>
              <a:buChar char="●"/>
            </a:pPr>
            <a:r>
              <a:rPr lang="it" sz="1200"/>
              <a:t>Stabilire i </a:t>
            </a:r>
            <a:r>
              <a:rPr lang="it" sz="1200">
                <a:solidFill>
                  <a:schemeClr val="accent3"/>
                </a:solidFill>
              </a:rPr>
              <a:t>boundaries dei servizi</a:t>
            </a:r>
            <a:r>
              <a:rPr lang="it" sz="1200"/>
              <a:t>, cioè stabilire come si devono realizzare le operazioni di sistema all’interno di ogni servizio. Si possono usare diverse strategie:</a:t>
            </a:r>
            <a:endParaRPr sz="1200"/>
          </a:p>
          <a:p>
            <a:pPr indent="-304800" lvl="1" marL="914400" rtl="0" algn="l">
              <a:lnSpc>
                <a:spcPct val="115000"/>
              </a:lnSpc>
              <a:spcBef>
                <a:spcPts val="0"/>
              </a:spcBef>
              <a:spcAft>
                <a:spcPts val="0"/>
              </a:spcAft>
              <a:buSzPts val="1200"/>
              <a:buChar char="○"/>
            </a:pPr>
            <a:r>
              <a:rPr lang="it" sz="1200"/>
              <a:t>Definire i servizi corrispondenti alle capacità di business.</a:t>
            </a:r>
            <a:endParaRPr sz="1200"/>
          </a:p>
          <a:p>
            <a:pPr indent="-304800" lvl="1" marL="914400" rtl="0" algn="l">
              <a:lnSpc>
                <a:spcPct val="115000"/>
              </a:lnSpc>
              <a:spcBef>
                <a:spcPts val="0"/>
              </a:spcBef>
              <a:spcAft>
                <a:spcPts val="0"/>
              </a:spcAft>
              <a:buSzPts val="1200"/>
              <a:buChar char="○"/>
            </a:pPr>
            <a:r>
              <a:rPr lang="it" sz="1200"/>
              <a:t>Definire i servizi in termini utilizzando un approccio basato sul </a:t>
            </a:r>
            <a:r>
              <a:rPr lang="it" sz="1200" u="sng">
                <a:solidFill>
                  <a:schemeClr val="hlink"/>
                </a:solidFill>
                <a:hlinkClick action="ppaction://hlinksldjump" r:id="rId3"/>
              </a:rPr>
              <a:t>domain-driven design</a:t>
            </a:r>
            <a:r>
              <a:rPr lang="it" sz="1200"/>
              <a:t>.</a:t>
            </a:r>
            <a:endParaRPr sz="1200"/>
          </a:p>
          <a:p>
            <a:pPr indent="-304800" lvl="1" marL="914400" rtl="0" algn="l">
              <a:lnSpc>
                <a:spcPct val="115000"/>
              </a:lnSpc>
              <a:spcBef>
                <a:spcPts val="0"/>
              </a:spcBef>
              <a:spcAft>
                <a:spcPts val="0"/>
              </a:spcAft>
              <a:buSzPts val="1200"/>
              <a:buChar char="○"/>
            </a:pPr>
            <a:r>
              <a:rPr lang="it" sz="1200"/>
              <a:t>Definire i servizi considerando altri approcci.</a:t>
            </a:r>
            <a:endParaRPr sz="1200"/>
          </a:p>
          <a:p>
            <a:pPr indent="-304800" lvl="0" marL="457200" rtl="0" algn="l">
              <a:lnSpc>
                <a:spcPct val="115000"/>
              </a:lnSpc>
              <a:spcBef>
                <a:spcPts val="0"/>
              </a:spcBef>
              <a:spcAft>
                <a:spcPts val="0"/>
              </a:spcAft>
              <a:buSzPts val="1200"/>
              <a:buChar char="●"/>
            </a:pPr>
            <a:r>
              <a:rPr lang="it" sz="1200"/>
              <a:t>Definire le API dei servizi e le varie collaborazioni.</a:t>
            </a:r>
            <a:endParaRPr sz="1200"/>
          </a:p>
          <a:p>
            <a:pPr indent="0" lvl="0" marL="0" rtl="0" algn="l">
              <a:lnSpc>
                <a:spcPct val="115000"/>
              </a:lnSpc>
              <a:spcBef>
                <a:spcPts val="0"/>
              </a:spcBef>
              <a:spcAft>
                <a:spcPts val="0"/>
              </a:spcAft>
              <a:buNone/>
            </a:pPr>
            <a:r>
              <a:t/>
            </a:r>
            <a:endParaRPr sz="1200"/>
          </a:p>
        </p:txBody>
      </p:sp>
      <p:sp>
        <p:nvSpPr>
          <p:cNvPr id="211" name="Google Shape;211;p2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Definire l’architettura di un microservizio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0"/>
          <p:cNvSpPr txBox="1"/>
          <p:nvPr>
            <p:ph type="title"/>
          </p:nvPr>
        </p:nvSpPr>
        <p:spPr>
          <a:xfrm>
            <a:off x="265500" y="1233175"/>
            <a:ext cx="4045200" cy="2026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it">
                <a:solidFill>
                  <a:schemeClr val="lt2"/>
                </a:solidFill>
              </a:rPr>
              <a:t>Identificazione delle operazioni di sistema</a:t>
            </a:r>
            <a:endParaRPr>
              <a:solidFill>
                <a:schemeClr val="lt2"/>
              </a:solidFill>
            </a:endParaRPr>
          </a:p>
        </p:txBody>
      </p:sp>
      <p:sp>
        <p:nvSpPr>
          <p:cNvPr id="217" name="Google Shape;217;p3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it"/>
              <a:t>Creazione di un modello ad alto livello</a:t>
            </a:r>
            <a:endParaRPr/>
          </a:p>
          <a:p>
            <a:pPr indent="-342900" lvl="0" marL="457200" rtl="0" algn="l">
              <a:spcBef>
                <a:spcPts val="0"/>
              </a:spcBef>
              <a:spcAft>
                <a:spcPts val="0"/>
              </a:spcAft>
              <a:buSzPts val="1800"/>
              <a:buChar char="●"/>
            </a:pPr>
            <a:r>
              <a:rPr lang="it"/>
              <a:t>Definizione delle operazioni di sistema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1"/>
          <p:cNvSpPr txBox="1"/>
          <p:nvPr>
            <p:ph idx="4294967295" type="body"/>
          </p:nvPr>
        </p:nvSpPr>
        <p:spPr>
          <a:xfrm>
            <a:off x="460950" y="1058550"/>
            <a:ext cx="8222100" cy="3821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Il primo passo per identificare le operazioni di sistema è quello di creare un modello ad alto livello, usando le tecniche classiche, come intercettare i nomi utilizzati e gli scenari descritti dagli esperti di dominio durante l’analisi dei requisiti. Esempio:</a:t>
            </a:r>
            <a:endParaRPr sz="1200"/>
          </a:p>
          <a:p>
            <a:pPr indent="0" lvl="0" marL="0" rtl="0" algn="l">
              <a:lnSpc>
                <a:spcPct val="115000"/>
              </a:lnSpc>
              <a:spcBef>
                <a:spcPts val="0"/>
              </a:spcBef>
              <a:spcAft>
                <a:spcPts val="0"/>
              </a:spcAft>
              <a:buNone/>
            </a:pPr>
            <a:r>
              <a:rPr lang="it" sz="1200"/>
              <a:t>“I </a:t>
            </a:r>
            <a:r>
              <a:rPr b="1" lang="it" sz="1200"/>
              <a:t>docenti</a:t>
            </a:r>
            <a:r>
              <a:rPr lang="it" sz="1200"/>
              <a:t> </a:t>
            </a:r>
            <a:r>
              <a:rPr i="1" lang="it" sz="1200"/>
              <a:t>creano</a:t>
            </a:r>
            <a:r>
              <a:rPr lang="it" sz="1200"/>
              <a:t> gli </a:t>
            </a:r>
            <a:r>
              <a:rPr b="1" lang="it" sz="1200"/>
              <a:t>appelli</a:t>
            </a:r>
            <a:r>
              <a:rPr lang="it" sz="1200"/>
              <a:t> di esame per i </a:t>
            </a:r>
            <a:r>
              <a:rPr b="1" lang="it" sz="1200"/>
              <a:t>corsi</a:t>
            </a:r>
            <a:r>
              <a:rPr lang="it" sz="1200"/>
              <a:t>.</a:t>
            </a:r>
            <a:endParaRPr sz="1200"/>
          </a:p>
          <a:p>
            <a:pPr indent="0" lvl="0" marL="0" rtl="0" algn="l">
              <a:lnSpc>
                <a:spcPct val="115000"/>
              </a:lnSpc>
              <a:spcBef>
                <a:spcPts val="0"/>
              </a:spcBef>
              <a:spcAft>
                <a:spcPts val="0"/>
              </a:spcAft>
              <a:buNone/>
            </a:pPr>
            <a:r>
              <a:rPr lang="it" sz="1200"/>
              <a:t>Gli </a:t>
            </a:r>
            <a:r>
              <a:rPr b="1" lang="it" sz="1200"/>
              <a:t>studenti</a:t>
            </a:r>
            <a:r>
              <a:rPr lang="it" sz="1200"/>
              <a:t> si </a:t>
            </a:r>
            <a:r>
              <a:rPr i="1" lang="it" sz="1200"/>
              <a:t>iscrivono</a:t>
            </a:r>
            <a:r>
              <a:rPr lang="it" sz="1200"/>
              <a:t> agli appelli.</a:t>
            </a:r>
            <a:endParaRPr sz="1200"/>
          </a:p>
          <a:p>
            <a:pPr indent="0" lvl="0" marL="0" rtl="0" algn="l">
              <a:lnSpc>
                <a:spcPct val="115000"/>
              </a:lnSpc>
              <a:spcBef>
                <a:spcPts val="0"/>
              </a:spcBef>
              <a:spcAft>
                <a:spcPts val="0"/>
              </a:spcAft>
              <a:buNone/>
            </a:pPr>
            <a:r>
              <a:rPr lang="it" sz="1200"/>
              <a:t>Il docente </a:t>
            </a:r>
            <a:r>
              <a:rPr i="1" lang="it" sz="1200"/>
              <a:t>inserisce</a:t>
            </a:r>
            <a:r>
              <a:rPr lang="it" sz="1200"/>
              <a:t> il voto dell’appello per ogni studente.</a:t>
            </a:r>
            <a:endParaRPr sz="1200"/>
          </a:p>
          <a:p>
            <a:pPr indent="0" lvl="0" marL="0" rtl="0" algn="l">
              <a:lnSpc>
                <a:spcPct val="115000"/>
              </a:lnSpc>
              <a:spcBef>
                <a:spcPts val="0"/>
              </a:spcBef>
              <a:spcAft>
                <a:spcPts val="0"/>
              </a:spcAft>
              <a:buNone/>
            </a:pPr>
            <a:r>
              <a:rPr lang="it" sz="1200"/>
              <a:t>Se il voto è superiore a 18, lo studente può </a:t>
            </a:r>
            <a:r>
              <a:rPr i="1" lang="it" sz="1200"/>
              <a:t>accettare</a:t>
            </a:r>
            <a:r>
              <a:rPr lang="it" sz="1200"/>
              <a:t> il voto.</a:t>
            </a:r>
            <a:endParaRPr sz="1200"/>
          </a:p>
          <a:p>
            <a:pPr indent="0" lvl="0" marL="0" rtl="0" algn="l">
              <a:lnSpc>
                <a:spcPct val="115000"/>
              </a:lnSpc>
              <a:spcBef>
                <a:spcPts val="0"/>
              </a:spcBef>
              <a:spcAft>
                <a:spcPts val="0"/>
              </a:spcAft>
              <a:buNone/>
            </a:pPr>
            <a:r>
              <a:rPr lang="it" sz="1200"/>
              <a:t>Se lo studente accetta il voto, la </a:t>
            </a:r>
            <a:r>
              <a:rPr b="1" lang="it" sz="1200"/>
              <a:t>segreteria</a:t>
            </a:r>
            <a:r>
              <a:rPr lang="it" sz="1200"/>
              <a:t> </a:t>
            </a:r>
            <a:r>
              <a:rPr i="1" lang="it" sz="1200"/>
              <a:t>carica</a:t>
            </a:r>
            <a:r>
              <a:rPr lang="it" sz="1200"/>
              <a:t> il voto nella </a:t>
            </a:r>
            <a:r>
              <a:rPr b="1" lang="it" sz="1200"/>
              <a:t>carriera</a:t>
            </a:r>
            <a:r>
              <a:rPr lang="it" sz="1200"/>
              <a:t> dello studente.”</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I </a:t>
            </a:r>
            <a:r>
              <a:rPr b="1" lang="it" sz="1200"/>
              <a:t>nomi</a:t>
            </a:r>
            <a:r>
              <a:rPr lang="it" sz="1200"/>
              <a:t> usati in questo scenario </a:t>
            </a:r>
            <a:r>
              <a:rPr lang="it" sz="1200"/>
              <a:t>suggeriscono</a:t>
            </a:r>
            <a:r>
              <a:rPr lang="it" sz="1200"/>
              <a:t> l’esistenza di varie classi: </a:t>
            </a:r>
            <a:r>
              <a:rPr lang="it" sz="1200">
                <a:latin typeface="Courier New"/>
                <a:ea typeface="Courier New"/>
                <a:cs typeface="Courier New"/>
                <a:sym typeface="Courier New"/>
              </a:rPr>
              <a:t>Docente</a:t>
            </a:r>
            <a:r>
              <a:rPr lang="it" sz="1200"/>
              <a:t>, </a:t>
            </a:r>
            <a:r>
              <a:rPr lang="it" sz="1200">
                <a:latin typeface="Courier New"/>
                <a:ea typeface="Courier New"/>
                <a:cs typeface="Courier New"/>
                <a:sym typeface="Courier New"/>
              </a:rPr>
              <a:t>Studente</a:t>
            </a:r>
            <a:r>
              <a:rPr lang="it" sz="1200"/>
              <a:t>, </a:t>
            </a:r>
            <a:r>
              <a:rPr lang="it" sz="1200">
                <a:latin typeface="Courier New"/>
                <a:ea typeface="Courier New"/>
                <a:cs typeface="Courier New"/>
                <a:sym typeface="Courier New"/>
              </a:rPr>
              <a:t>Appello</a:t>
            </a:r>
            <a:r>
              <a:rPr lang="it" sz="1200"/>
              <a:t>, </a:t>
            </a:r>
            <a:r>
              <a:rPr lang="it" sz="1200">
                <a:latin typeface="Courier New"/>
                <a:ea typeface="Courier New"/>
                <a:cs typeface="Courier New"/>
                <a:sym typeface="Courier New"/>
              </a:rPr>
              <a:t>Corso</a:t>
            </a:r>
            <a:r>
              <a:rPr lang="it" sz="1200"/>
              <a:t>, </a:t>
            </a:r>
            <a:r>
              <a:rPr lang="it" sz="1200">
                <a:latin typeface="Courier New"/>
                <a:ea typeface="Courier New"/>
                <a:cs typeface="Courier New"/>
                <a:sym typeface="Courier New"/>
              </a:rPr>
              <a:t>Segreteria</a:t>
            </a:r>
            <a:r>
              <a:rPr lang="it" sz="1200"/>
              <a:t>, </a:t>
            </a:r>
            <a:r>
              <a:rPr lang="it" sz="1200">
                <a:latin typeface="Courier New"/>
                <a:ea typeface="Courier New"/>
                <a:cs typeface="Courier New"/>
                <a:sym typeface="Courier New"/>
              </a:rPr>
              <a:t>Carriera</a:t>
            </a:r>
            <a:r>
              <a:rPr lang="it" sz="1200"/>
              <a:t>. Dopo le varie interazioni con gli esperti di dominio si possono evidenziare le relazioni tra le varie classi.</a:t>
            </a:r>
            <a:endParaRPr sz="1200"/>
          </a:p>
        </p:txBody>
      </p:sp>
      <p:sp>
        <p:nvSpPr>
          <p:cNvPr id="223" name="Google Shape;223;p3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Creazione di un modello ad alto livello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idx="4294967295" type="body"/>
          </p:nvPr>
        </p:nvSpPr>
        <p:spPr>
          <a:xfrm>
            <a:off x="460950" y="1058550"/>
            <a:ext cx="8222100" cy="3460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it" sz="1200"/>
              <a:t>Libro di testo e documentazione:</a:t>
            </a:r>
            <a:endParaRPr b="1" sz="1200"/>
          </a:p>
          <a:p>
            <a:pPr indent="-304800" lvl="0" marL="457200" rtl="0" algn="l">
              <a:lnSpc>
                <a:spcPct val="115000"/>
              </a:lnSpc>
              <a:spcBef>
                <a:spcPts val="0"/>
              </a:spcBef>
              <a:spcAft>
                <a:spcPts val="0"/>
              </a:spcAft>
              <a:buSzPts val="1200"/>
              <a:buChar char="●"/>
            </a:pPr>
            <a:r>
              <a:rPr lang="it" sz="1200"/>
              <a:t>Chris Richardson: </a:t>
            </a:r>
            <a:r>
              <a:rPr i="1" lang="it" sz="1200"/>
              <a:t>Microservices Patterns</a:t>
            </a:r>
            <a:r>
              <a:rPr lang="it" sz="1200"/>
              <a:t>. Manning, 2019.</a:t>
            </a:r>
            <a:endParaRPr sz="1200"/>
          </a:p>
          <a:p>
            <a:pPr indent="-304800" lvl="0" marL="457200" rtl="0" algn="l">
              <a:spcBef>
                <a:spcPts val="0"/>
              </a:spcBef>
              <a:spcAft>
                <a:spcPts val="0"/>
              </a:spcAft>
              <a:buSzPts val="1200"/>
              <a:buChar char="●"/>
            </a:pPr>
            <a:r>
              <a:rPr lang="it" sz="1200"/>
              <a:t>Sam Newman: </a:t>
            </a:r>
            <a:r>
              <a:rPr i="1" lang="it" sz="1200"/>
              <a:t>Building Microservices - Designing Fine-Grained Systems</a:t>
            </a:r>
            <a:r>
              <a:rPr lang="it" sz="1200"/>
              <a:t>. O’ Really, 2021.</a:t>
            </a:r>
            <a:endParaRPr sz="1200"/>
          </a:p>
          <a:p>
            <a:pPr indent="-304800" lvl="0" marL="457200" rtl="0" algn="l">
              <a:spcBef>
                <a:spcPts val="0"/>
              </a:spcBef>
              <a:spcAft>
                <a:spcPts val="0"/>
              </a:spcAft>
              <a:buSzPts val="1200"/>
              <a:buChar char="●"/>
            </a:pPr>
            <a:r>
              <a:rPr lang="it" sz="1200"/>
              <a:t>John Carnell, Illary Huaylupo Sánchez: </a:t>
            </a:r>
            <a:r>
              <a:rPr i="1" lang="it" sz="1200"/>
              <a:t>Spring Microservices in Action</a:t>
            </a:r>
            <a:r>
              <a:rPr lang="it" sz="1200"/>
              <a:t>. Manning, 2021.</a:t>
            </a:r>
            <a:endParaRPr sz="1200"/>
          </a:p>
        </p:txBody>
      </p:sp>
      <p:sp>
        <p:nvSpPr>
          <p:cNvPr id="74" name="Google Shape;74;p1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Riferimenti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2"/>
          <p:cNvSpPr txBox="1"/>
          <p:nvPr>
            <p:ph idx="4294967295" type="body"/>
          </p:nvPr>
        </p:nvSpPr>
        <p:spPr>
          <a:xfrm>
            <a:off x="0" y="684925"/>
            <a:ext cx="9088500" cy="4399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000"/>
              <a:t>Dopo aver definito un modello ad alto livello, bisogna identificare le richieste che l’applicazione deve gestire. Ci sono due tipi di operazioni di sistema: i comandi e le interrogazioni. Queste operazioni di sistema alla fine corrisponderanno a  qualche endpoint REST o simili, ma nella descrizione è opportuno rimanere astratti in modo da non focalizzarsi su una specifica tecnologia.</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it" sz="1000"/>
              <a:t>Un buon punto di partenza per identificare i comandi è di analizzare i </a:t>
            </a:r>
            <a:r>
              <a:rPr i="1" lang="it" sz="1000"/>
              <a:t>verbi</a:t>
            </a:r>
            <a:r>
              <a:rPr lang="it" sz="1000"/>
              <a:t> dello scenario. Esempio: “</a:t>
            </a:r>
            <a:r>
              <a:rPr lang="it" sz="1000"/>
              <a:t>I </a:t>
            </a:r>
            <a:r>
              <a:rPr b="1" lang="it" sz="1000"/>
              <a:t>docenti</a:t>
            </a:r>
            <a:r>
              <a:rPr lang="it" sz="1000"/>
              <a:t> </a:t>
            </a:r>
            <a:r>
              <a:rPr i="1" lang="it" sz="1000"/>
              <a:t>creano</a:t>
            </a:r>
            <a:r>
              <a:rPr lang="it" sz="1000"/>
              <a:t> gli </a:t>
            </a:r>
            <a:r>
              <a:rPr b="1" lang="it" sz="1000"/>
              <a:t>appelli</a:t>
            </a:r>
            <a:r>
              <a:rPr lang="it" sz="1000"/>
              <a:t> di esame per i corsi.”</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it" sz="1000"/>
              <a:t>Attore: docente.</a:t>
            </a:r>
            <a:endParaRPr sz="1000"/>
          </a:p>
          <a:p>
            <a:pPr indent="0" lvl="0" marL="0" rtl="0" algn="l">
              <a:spcBef>
                <a:spcPts val="0"/>
              </a:spcBef>
              <a:spcAft>
                <a:spcPts val="0"/>
              </a:spcAft>
              <a:buNone/>
            </a:pPr>
            <a:r>
              <a:rPr lang="it" sz="1000"/>
              <a:t>Azione: crea appello d’esame.</a:t>
            </a:r>
            <a:endParaRPr sz="1000"/>
          </a:p>
          <a:p>
            <a:pPr indent="0" lvl="0" marL="0" rtl="0" algn="l">
              <a:spcBef>
                <a:spcPts val="0"/>
              </a:spcBef>
              <a:spcAft>
                <a:spcPts val="0"/>
              </a:spcAft>
              <a:buNone/>
            </a:pPr>
            <a:r>
              <a:rPr lang="it" sz="1000"/>
              <a:t>Comando: </a:t>
            </a:r>
            <a:r>
              <a:rPr lang="it" sz="1000">
                <a:latin typeface="Courier New"/>
                <a:ea typeface="Courier New"/>
                <a:cs typeface="Courier New"/>
                <a:sym typeface="Courier New"/>
              </a:rPr>
              <a:t>createExam()</a:t>
            </a:r>
            <a:r>
              <a:rPr lang="it" sz="1000"/>
              <a:t>.</a:t>
            </a:r>
            <a:endParaRPr sz="1000"/>
          </a:p>
          <a:p>
            <a:pPr indent="0" lvl="0" marL="0" rtl="0" algn="l">
              <a:spcBef>
                <a:spcPts val="0"/>
              </a:spcBef>
              <a:spcAft>
                <a:spcPts val="0"/>
              </a:spcAft>
              <a:buNone/>
            </a:pPr>
            <a:r>
              <a:rPr lang="it" sz="1000"/>
              <a:t>Descrizione: crea un appello d’esame.</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it" sz="1000"/>
              <a:t>Inoltre, un comando ha delle specifiche che definiscono i suoi parametri, il valore restituito, e il comportamento in termini di classi del dominio, cioè in termini di precondizioni che devono essere verificare quando l’operazione è invocata, e postcondizioni che sono vere dopo che l’operazione è invocata.</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it" sz="1000"/>
              <a:t>Operazione: </a:t>
            </a:r>
            <a:r>
              <a:rPr lang="it" sz="1000">
                <a:latin typeface="Courier New"/>
                <a:ea typeface="Courier New"/>
                <a:cs typeface="Courier New"/>
                <a:sym typeface="Courier New"/>
              </a:rPr>
              <a:t>createExam(professor id, course id, date, room, ...)</a:t>
            </a:r>
            <a:endParaRPr sz="1000">
              <a:latin typeface="Courier New"/>
              <a:ea typeface="Courier New"/>
              <a:cs typeface="Courier New"/>
              <a:sym typeface="Courier New"/>
            </a:endParaRPr>
          </a:p>
          <a:p>
            <a:pPr indent="0" lvl="0" marL="0" rtl="0" algn="l">
              <a:spcBef>
                <a:spcPts val="0"/>
              </a:spcBef>
              <a:spcAft>
                <a:spcPts val="0"/>
              </a:spcAft>
              <a:buNone/>
            </a:pPr>
            <a:r>
              <a:rPr lang="it" sz="1000"/>
              <a:t>Precondizioni:</a:t>
            </a:r>
            <a:endParaRPr sz="1000"/>
          </a:p>
          <a:p>
            <a:pPr indent="-292100" lvl="0" marL="457200" rtl="0" algn="l">
              <a:spcBef>
                <a:spcPts val="0"/>
              </a:spcBef>
              <a:spcAft>
                <a:spcPts val="0"/>
              </a:spcAft>
              <a:buSzPts val="1000"/>
              <a:buChar char="●"/>
            </a:pPr>
            <a:r>
              <a:rPr lang="it" sz="1000"/>
              <a:t>Il professore e il corso esistono.</a:t>
            </a:r>
            <a:endParaRPr sz="1000"/>
          </a:p>
          <a:p>
            <a:pPr indent="-292100" lvl="0" marL="457200" rtl="0" algn="l">
              <a:spcBef>
                <a:spcPts val="0"/>
              </a:spcBef>
              <a:spcAft>
                <a:spcPts val="0"/>
              </a:spcAft>
              <a:buSzPts val="1000"/>
              <a:buChar char="●"/>
            </a:pPr>
            <a:r>
              <a:rPr lang="it" sz="1000"/>
              <a:t>Il professore può creare un appello del corso.</a:t>
            </a:r>
            <a:endParaRPr sz="1000"/>
          </a:p>
          <a:p>
            <a:pPr indent="-292100" lvl="0" marL="457200" rtl="0" algn="l">
              <a:spcBef>
                <a:spcPts val="0"/>
              </a:spcBef>
              <a:spcAft>
                <a:spcPts val="0"/>
              </a:spcAft>
              <a:buSzPts val="1000"/>
              <a:buChar char="●"/>
            </a:pPr>
            <a:r>
              <a:rPr lang="it" sz="1000"/>
              <a:t>La data è successiva alla data attuale.</a:t>
            </a:r>
            <a:endParaRPr sz="1000"/>
          </a:p>
          <a:p>
            <a:pPr indent="-292100" lvl="0" marL="457200" rtl="0" algn="l">
              <a:spcBef>
                <a:spcPts val="0"/>
              </a:spcBef>
              <a:spcAft>
                <a:spcPts val="0"/>
              </a:spcAft>
              <a:buSzPts val="1000"/>
              <a:buChar char="●"/>
            </a:pPr>
            <a:r>
              <a:rPr lang="it" sz="1000"/>
              <a:t>La data è in un giorno lavorativo.</a:t>
            </a:r>
            <a:endParaRPr sz="1000"/>
          </a:p>
          <a:p>
            <a:pPr indent="-292100" lvl="0" marL="457200" rtl="0" algn="l">
              <a:spcBef>
                <a:spcPts val="0"/>
              </a:spcBef>
              <a:spcAft>
                <a:spcPts val="0"/>
              </a:spcAft>
              <a:buSzPts val="1000"/>
              <a:buChar char="●"/>
            </a:pPr>
            <a:r>
              <a:rPr lang="it" sz="1000"/>
              <a:t>La data è in un giorno all’interno della sessione.</a:t>
            </a:r>
            <a:endParaRPr sz="1000"/>
          </a:p>
          <a:p>
            <a:pPr indent="-292100" lvl="0" marL="457200" rtl="0" algn="l">
              <a:spcBef>
                <a:spcPts val="0"/>
              </a:spcBef>
              <a:spcAft>
                <a:spcPts val="0"/>
              </a:spcAft>
              <a:buSzPts val="1000"/>
              <a:buChar char="●"/>
            </a:pPr>
            <a:r>
              <a:rPr lang="it" sz="1000"/>
              <a:t>…</a:t>
            </a:r>
            <a:endParaRPr sz="1000"/>
          </a:p>
          <a:p>
            <a:pPr indent="0" lvl="0" marL="0" rtl="0" algn="l">
              <a:spcBef>
                <a:spcPts val="0"/>
              </a:spcBef>
              <a:spcAft>
                <a:spcPts val="0"/>
              </a:spcAft>
              <a:buNone/>
            </a:pPr>
            <a:r>
              <a:rPr lang="it" sz="1000"/>
              <a:t>Postcondizioni:</a:t>
            </a:r>
            <a:endParaRPr sz="1000"/>
          </a:p>
          <a:p>
            <a:pPr indent="-292100" lvl="0" marL="457200" rtl="0" algn="l">
              <a:spcBef>
                <a:spcPts val="0"/>
              </a:spcBef>
              <a:spcAft>
                <a:spcPts val="0"/>
              </a:spcAft>
              <a:buSzPts val="1000"/>
              <a:buChar char="●"/>
            </a:pPr>
            <a:r>
              <a:rPr lang="it" sz="1000"/>
              <a:t>L’esame è creato e prenotabile dagli studenti.</a:t>
            </a:r>
            <a:endParaRPr sz="1000"/>
          </a:p>
        </p:txBody>
      </p:sp>
      <p:sp>
        <p:nvSpPr>
          <p:cNvPr id="229" name="Google Shape;229;p3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Definizione delle operazioni di sistema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t">
                <a:solidFill>
                  <a:schemeClr val="lt2"/>
                </a:solidFill>
              </a:rPr>
              <a:t>Definizione dei boundaries</a:t>
            </a:r>
            <a:endParaRPr>
              <a:solidFill>
                <a:schemeClr val="lt2"/>
              </a:solidFill>
            </a:endParaRPr>
          </a:p>
        </p:txBody>
      </p:sp>
      <p:sp>
        <p:nvSpPr>
          <p:cNvPr id="235" name="Google Shape;235;p3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it"/>
              <a:t>Definire i servizi corrispondenti alle capacità di business</a:t>
            </a:r>
            <a:endParaRPr/>
          </a:p>
          <a:p>
            <a:pPr indent="-342900" lvl="0" marL="457200" rtl="0" algn="l">
              <a:spcBef>
                <a:spcPts val="0"/>
              </a:spcBef>
              <a:spcAft>
                <a:spcPts val="0"/>
              </a:spcAft>
              <a:buSzPts val="1800"/>
              <a:buChar char="●"/>
            </a:pPr>
            <a:r>
              <a:rPr lang="it"/>
              <a:t>Definire i servizi con il Domain-Driven Design</a:t>
            </a:r>
            <a:endParaRPr/>
          </a:p>
          <a:p>
            <a:pPr indent="-342900" lvl="0" marL="457200" rtl="0" algn="l">
              <a:spcBef>
                <a:spcPts val="0"/>
              </a:spcBef>
              <a:spcAft>
                <a:spcPts val="0"/>
              </a:spcAft>
              <a:buSzPts val="1800"/>
              <a:buChar char="●"/>
            </a:pPr>
            <a:r>
              <a:rPr lang="it"/>
              <a:t>Definire i servizi considerando altri approcci</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4"/>
          <p:cNvSpPr txBox="1"/>
          <p:nvPr>
            <p:ph idx="4294967295" type="body"/>
          </p:nvPr>
        </p:nvSpPr>
        <p:spPr>
          <a:xfrm>
            <a:off x="460950" y="1058550"/>
            <a:ext cx="8222100" cy="3821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Prima di parlare delle tecniche per definire i </a:t>
            </a:r>
            <a:r>
              <a:rPr lang="it" sz="1200">
                <a:solidFill>
                  <a:schemeClr val="accent3"/>
                </a:solidFill>
              </a:rPr>
              <a:t>boundaries</a:t>
            </a:r>
            <a:r>
              <a:rPr lang="it" sz="1200"/>
              <a:t> (confini) dei servizi, dobbiamo considerare tre parametri importanti che ogni servizio deve soddisfare:</a:t>
            </a:r>
            <a:endParaRPr sz="1200"/>
          </a:p>
          <a:p>
            <a:pPr indent="-304800" lvl="0" marL="457200" rtl="0" algn="l">
              <a:lnSpc>
                <a:spcPct val="115000"/>
              </a:lnSpc>
              <a:spcBef>
                <a:spcPts val="0"/>
              </a:spcBef>
              <a:spcAft>
                <a:spcPts val="0"/>
              </a:spcAft>
              <a:buSzPts val="1200"/>
              <a:buChar char="●"/>
            </a:pPr>
            <a:r>
              <a:rPr lang="it" sz="1200">
                <a:solidFill>
                  <a:schemeClr val="accent3"/>
                </a:solidFill>
              </a:rPr>
              <a:t>Information hiding</a:t>
            </a:r>
            <a:r>
              <a:rPr lang="it" sz="1200"/>
              <a:t>, è un concetto proprio della programmazione ad oggetti e in pratica consiste nel nascondere quanti più dettagli possibili all’interno di una classe, modulo o, nel nostro caso, microservizio. I vantaggi dell’information hiding sono gli stessi che abbiamo come requisiti per i microservizi:</a:t>
            </a:r>
            <a:endParaRPr sz="1200"/>
          </a:p>
          <a:p>
            <a:pPr indent="-304800" lvl="1" marL="914400" rtl="0" algn="l">
              <a:lnSpc>
                <a:spcPct val="115000"/>
              </a:lnSpc>
              <a:spcBef>
                <a:spcPts val="0"/>
              </a:spcBef>
              <a:spcAft>
                <a:spcPts val="0"/>
              </a:spcAft>
              <a:buSzPts val="1200"/>
              <a:buChar char="○"/>
            </a:pPr>
            <a:r>
              <a:rPr lang="it" sz="1200"/>
              <a:t>Incremento della velocità di sviluppo: gli sviluppatori di ogni microservizio possono operare molto di più in parallelo.</a:t>
            </a:r>
            <a:endParaRPr sz="1200"/>
          </a:p>
          <a:p>
            <a:pPr indent="-304800" lvl="1" marL="914400" rtl="0" algn="l">
              <a:lnSpc>
                <a:spcPct val="115000"/>
              </a:lnSpc>
              <a:spcBef>
                <a:spcPts val="0"/>
              </a:spcBef>
              <a:spcAft>
                <a:spcPts val="0"/>
              </a:spcAft>
              <a:buSzPts val="1200"/>
              <a:buChar char="○"/>
            </a:pPr>
            <a:r>
              <a:rPr lang="it" sz="1200"/>
              <a:t>Chiarezza: ogni microservizio può essere visto in isolamento dagli altri.</a:t>
            </a:r>
            <a:endParaRPr sz="1200"/>
          </a:p>
          <a:p>
            <a:pPr indent="-304800" lvl="1" marL="914400" rtl="0" algn="l">
              <a:lnSpc>
                <a:spcPct val="115000"/>
              </a:lnSpc>
              <a:spcBef>
                <a:spcPts val="0"/>
              </a:spcBef>
              <a:spcAft>
                <a:spcPts val="0"/>
              </a:spcAft>
              <a:buSzPts val="1200"/>
              <a:buChar char="○"/>
            </a:pPr>
            <a:r>
              <a:rPr lang="it" sz="1200"/>
              <a:t>Flessibilità: ogni microservizio può essere cambiato indipendentemente dagli altri e più microservizi possono essere combinati insieme per offrire nuove funzionalità.</a:t>
            </a:r>
            <a:endParaRPr sz="1200"/>
          </a:p>
          <a:p>
            <a:pPr indent="-304800" lvl="0" marL="457200" rtl="0" algn="l">
              <a:lnSpc>
                <a:spcPct val="115000"/>
              </a:lnSpc>
              <a:spcBef>
                <a:spcPts val="0"/>
              </a:spcBef>
              <a:spcAft>
                <a:spcPts val="0"/>
              </a:spcAft>
              <a:buSzPts val="1200"/>
              <a:buChar char="●"/>
            </a:pPr>
            <a:r>
              <a:rPr lang="it" sz="1200">
                <a:solidFill>
                  <a:schemeClr val="accent3"/>
                </a:solidFill>
              </a:rPr>
              <a:t>Cohesion</a:t>
            </a:r>
            <a:r>
              <a:rPr lang="it" sz="1200"/>
              <a:t>, nel libro di testo di Sam Newman è riportata una definizione molto interessante: “the code that changes together, stays together”. In un certo senso, vogliamo che i cambi a una funzionalità siano raggruppati all’interno dello stesso microservizio.</a:t>
            </a:r>
            <a:endParaRPr sz="1200"/>
          </a:p>
          <a:p>
            <a:pPr indent="-304800" lvl="0" marL="457200" rtl="0" algn="l">
              <a:lnSpc>
                <a:spcPct val="115000"/>
              </a:lnSpc>
              <a:spcBef>
                <a:spcPts val="0"/>
              </a:spcBef>
              <a:spcAft>
                <a:spcPts val="0"/>
              </a:spcAft>
              <a:buSzPts val="1200"/>
              <a:buChar char="●"/>
            </a:pPr>
            <a:r>
              <a:rPr lang="it" sz="1200">
                <a:solidFill>
                  <a:schemeClr val="accent3"/>
                </a:solidFill>
              </a:rPr>
              <a:t>Coupling</a:t>
            </a:r>
            <a:r>
              <a:rPr lang="it" sz="1200"/>
              <a:t>, quando due microservizi sono loosely coupled, un cambio in uno dei due microservizi non ha impatto sull’altro. Viceversa, quando due microservizi dipendono fortemente l’uno dall’altro si parla di tight coupling e tipicamente è una violazione dell’architettura a microservizi.</a:t>
            </a:r>
            <a:endParaRPr sz="1200"/>
          </a:p>
        </p:txBody>
      </p:sp>
      <p:sp>
        <p:nvSpPr>
          <p:cNvPr id="241" name="Google Shape;241;p3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Definizione dei</a:t>
            </a:r>
            <a:r>
              <a:rPr lang="it"/>
              <a:t> boundaries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5"/>
          <p:cNvSpPr txBox="1"/>
          <p:nvPr>
            <p:ph idx="4294967295" type="body"/>
          </p:nvPr>
        </p:nvSpPr>
        <p:spPr>
          <a:xfrm>
            <a:off x="460950" y="1058550"/>
            <a:ext cx="8222100" cy="3821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I concetti di cohesion e coupling sono correlati. Se una funzionalità impatta su più microservizi, ogni cambio a questa funzionalità richiede un cambio a diversi microservizi che quindi non sono tra di loro loosely coupled.</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La cohesion si applica a relazioni tra cose che sono all’interno dei confini del microservizio, mentre il coupling si occupa di relazioni tra cose che sono all’esterno dei confini del microservizio.</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L’obiettivo da raggiungere all’interno dei microservizi è di ottenere un’alta cohesion e un basso coupling.</a:t>
            </a:r>
            <a:endParaRPr sz="1200"/>
          </a:p>
        </p:txBody>
      </p:sp>
      <p:sp>
        <p:nvSpPr>
          <p:cNvPr id="247" name="Google Shape;247;p3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Relazione tra cohesion e coupling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6"/>
          <p:cNvSpPr txBox="1"/>
          <p:nvPr>
            <p:ph idx="4294967295" type="body"/>
          </p:nvPr>
        </p:nvSpPr>
        <p:spPr>
          <a:xfrm>
            <a:off x="460950" y="1058550"/>
            <a:ext cx="8222100" cy="3821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Possiamo definire quattro tipi di coupling, ordinati da quelli più desiderabili per i microservizi a quelli meno desiderabili:</a:t>
            </a:r>
            <a:endParaRPr sz="1200"/>
          </a:p>
          <a:p>
            <a:pPr indent="-304800" lvl="0" marL="457200" rtl="0" algn="l">
              <a:lnSpc>
                <a:spcPct val="115000"/>
              </a:lnSpc>
              <a:spcBef>
                <a:spcPts val="0"/>
              </a:spcBef>
              <a:spcAft>
                <a:spcPts val="0"/>
              </a:spcAft>
              <a:buSzPts val="1200"/>
              <a:buChar char="●"/>
            </a:pPr>
            <a:r>
              <a:rPr lang="it" sz="1200">
                <a:solidFill>
                  <a:schemeClr val="accent3"/>
                </a:solidFill>
              </a:rPr>
              <a:t>Domain coupling</a:t>
            </a:r>
            <a:r>
              <a:rPr lang="it" sz="1200"/>
              <a:t>: un microservizio ha necessità di interagire con un altro microservizio perché il primo ha bisogno di una funzionalità che è offerta dal secondo.</a:t>
            </a:r>
            <a:endParaRPr sz="1200"/>
          </a:p>
          <a:p>
            <a:pPr indent="-304800" lvl="0" marL="457200" rtl="0" algn="l">
              <a:spcBef>
                <a:spcPts val="0"/>
              </a:spcBef>
              <a:spcAft>
                <a:spcPts val="0"/>
              </a:spcAft>
              <a:buSzPts val="1200"/>
              <a:buChar char="●"/>
            </a:pPr>
            <a:r>
              <a:rPr lang="it" sz="1200">
                <a:solidFill>
                  <a:schemeClr val="accent3"/>
                </a:solidFill>
              </a:rPr>
              <a:t>Pass-through</a:t>
            </a:r>
            <a:r>
              <a:rPr lang="it" sz="1200">
                <a:solidFill>
                  <a:schemeClr val="accent3"/>
                </a:solidFill>
              </a:rPr>
              <a:t> coupling</a:t>
            </a:r>
            <a:r>
              <a:rPr lang="it" sz="1200"/>
              <a:t>: un microservizio passa i dati ad un altro microservizio solo perché questi dati sono necessari a un terzo microservizio.</a:t>
            </a:r>
            <a:endParaRPr sz="1200"/>
          </a:p>
          <a:p>
            <a:pPr indent="-304800" lvl="0" marL="457200" rtl="0" algn="l">
              <a:spcBef>
                <a:spcPts val="0"/>
              </a:spcBef>
              <a:spcAft>
                <a:spcPts val="0"/>
              </a:spcAft>
              <a:buSzPts val="1200"/>
              <a:buChar char="●"/>
            </a:pPr>
            <a:r>
              <a:rPr lang="it" sz="1200">
                <a:solidFill>
                  <a:schemeClr val="accent3"/>
                </a:solidFill>
              </a:rPr>
              <a:t>Common coupling</a:t>
            </a:r>
            <a:r>
              <a:rPr lang="it" sz="1200"/>
              <a:t>: due o più microservizi fanno uso di un insieme comune di dati.</a:t>
            </a:r>
            <a:endParaRPr sz="1200"/>
          </a:p>
          <a:p>
            <a:pPr indent="-304800" lvl="0" marL="457200" rtl="0" algn="l">
              <a:spcBef>
                <a:spcPts val="0"/>
              </a:spcBef>
              <a:spcAft>
                <a:spcPts val="0"/>
              </a:spcAft>
              <a:buSzPts val="1200"/>
              <a:buChar char="●"/>
            </a:pPr>
            <a:r>
              <a:rPr lang="it" sz="1200">
                <a:solidFill>
                  <a:schemeClr val="accent3"/>
                </a:solidFill>
              </a:rPr>
              <a:t>Content coupling</a:t>
            </a:r>
            <a:r>
              <a:rPr lang="it" sz="1200"/>
              <a:t>: un servizio riesce ad accedere ai dati interni di un altro servizio e cambia il suo stato.</a:t>
            </a:r>
            <a:endParaRPr sz="1200"/>
          </a:p>
        </p:txBody>
      </p:sp>
      <p:sp>
        <p:nvSpPr>
          <p:cNvPr id="253" name="Google Shape;253;p3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Tipi di coupling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Domain</a:t>
            </a:r>
            <a:r>
              <a:rPr lang="it"/>
              <a:t> coupling</a:t>
            </a:r>
            <a:endParaRPr/>
          </a:p>
        </p:txBody>
      </p:sp>
      <p:grpSp>
        <p:nvGrpSpPr>
          <p:cNvPr id="259" name="Google Shape;259;p37"/>
          <p:cNvGrpSpPr/>
          <p:nvPr/>
        </p:nvGrpSpPr>
        <p:grpSpPr>
          <a:xfrm>
            <a:off x="2411988" y="2014500"/>
            <a:ext cx="4320025" cy="1114500"/>
            <a:chOff x="1299075" y="1780450"/>
            <a:chExt cx="4320025" cy="1114500"/>
          </a:xfrm>
        </p:grpSpPr>
        <p:sp>
          <p:nvSpPr>
            <p:cNvPr id="260" name="Google Shape;260;p37"/>
            <p:cNvSpPr/>
            <p:nvPr/>
          </p:nvSpPr>
          <p:spPr>
            <a:xfrm>
              <a:off x="1299075" y="1780450"/>
              <a:ext cx="1437600" cy="11145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lt2"/>
                  </a:solidFill>
                  <a:latin typeface="Roboto"/>
                  <a:ea typeface="Roboto"/>
                  <a:cs typeface="Roboto"/>
                  <a:sym typeface="Roboto"/>
                </a:rPr>
                <a:t>Gestore</a:t>
              </a:r>
              <a:endParaRPr>
                <a:solidFill>
                  <a:schemeClr val="lt2"/>
                </a:solidFill>
                <a:latin typeface="Roboto"/>
                <a:ea typeface="Roboto"/>
                <a:cs typeface="Roboto"/>
                <a:sym typeface="Roboto"/>
              </a:endParaRPr>
            </a:p>
            <a:p>
              <a:pPr indent="0" lvl="0" marL="0" rtl="0" algn="ctr">
                <a:spcBef>
                  <a:spcPts val="0"/>
                </a:spcBef>
                <a:spcAft>
                  <a:spcPts val="0"/>
                </a:spcAft>
                <a:buNone/>
              </a:pPr>
              <a:r>
                <a:rPr lang="it">
                  <a:solidFill>
                    <a:schemeClr val="lt2"/>
                  </a:solidFill>
                  <a:latin typeface="Roboto"/>
                  <a:ea typeface="Roboto"/>
                  <a:cs typeface="Roboto"/>
                  <a:sym typeface="Roboto"/>
                </a:rPr>
                <a:t>ordini</a:t>
              </a:r>
              <a:endParaRPr>
                <a:solidFill>
                  <a:schemeClr val="lt2"/>
                </a:solidFill>
                <a:latin typeface="Roboto"/>
                <a:ea typeface="Roboto"/>
                <a:cs typeface="Roboto"/>
                <a:sym typeface="Roboto"/>
              </a:endParaRPr>
            </a:p>
          </p:txBody>
        </p:sp>
        <p:sp>
          <p:nvSpPr>
            <p:cNvPr id="261" name="Google Shape;261;p37"/>
            <p:cNvSpPr/>
            <p:nvPr/>
          </p:nvSpPr>
          <p:spPr>
            <a:xfrm>
              <a:off x="4181500" y="1780450"/>
              <a:ext cx="1437600" cy="11145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lt2"/>
                  </a:solidFill>
                  <a:latin typeface="Roboto"/>
                  <a:ea typeface="Roboto"/>
                  <a:cs typeface="Roboto"/>
                  <a:sym typeface="Roboto"/>
                </a:rPr>
                <a:t>Gestore pagamenti</a:t>
              </a:r>
              <a:endParaRPr>
                <a:solidFill>
                  <a:schemeClr val="lt2"/>
                </a:solidFill>
                <a:latin typeface="Roboto"/>
                <a:ea typeface="Roboto"/>
                <a:cs typeface="Roboto"/>
                <a:sym typeface="Roboto"/>
              </a:endParaRPr>
            </a:p>
          </p:txBody>
        </p:sp>
        <p:cxnSp>
          <p:nvCxnSpPr>
            <p:cNvPr id="262" name="Google Shape;262;p37"/>
            <p:cNvCxnSpPr>
              <a:stCxn id="260" idx="3"/>
              <a:endCxn id="261" idx="1"/>
            </p:cNvCxnSpPr>
            <p:nvPr/>
          </p:nvCxnSpPr>
          <p:spPr>
            <a:xfrm>
              <a:off x="2736675" y="2337700"/>
              <a:ext cx="1444800" cy="0"/>
            </a:xfrm>
            <a:prstGeom prst="straightConnector1">
              <a:avLst/>
            </a:prstGeom>
            <a:noFill/>
            <a:ln cap="flat" cmpd="sng" w="9525">
              <a:solidFill>
                <a:schemeClr val="dk1"/>
              </a:solidFill>
              <a:prstDash val="solid"/>
              <a:round/>
              <a:headEnd len="med" w="med" type="none"/>
              <a:tailEnd len="med" w="med" type="triangle"/>
            </a:ln>
          </p:spPr>
        </p:cxnSp>
      </p:grpSp>
      <p:sp>
        <p:nvSpPr>
          <p:cNvPr id="263" name="Google Shape;263;p37"/>
          <p:cNvSpPr txBox="1"/>
          <p:nvPr/>
        </p:nvSpPr>
        <p:spPr>
          <a:xfrm>
            <a:off x="0" y="877000"/>
            <a:ext cx="90933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 sz="1200">
                <a:solidFill>
                  <a:schemeClr val="lt2"/>
                </a:solidFill>
                <a:latin typeface="Roboto"/>
                <a:ea typeface="Roboto"/>
                <a:cs typeface="Roboto"/>
                <a:sym typeface="Roboto"/>
              </a:rPr>
              <a:t>Un microservizio ha necessità di interagire con un altro microservizio perché il primo ha bisogno di una funzionalità che è offerta dal secondo.</a:t>
            </a:r>
            <a:endParaRPr sz="1200">
              <a:solidFill>
                <a:schemeClr val="lt2"/>
              </a:solidFill>
              <a:latin typeface="Roboto"/>
              <a:ea typeface="Roboto"/>
              <a:cs typeface="Roboto"/>
              <a:sym typeface="Roboto"/>
            </a:endParaRPr>
          </a:p>
        </p:txBody>
      </p:sp>
      <p:sp>
        <p:nvSpPr>
          <p:cNvPr id="264" name="Google Shape;264;p37"/>
          <p:cNvSpPr txBox="1"/>
          <p:nvPr/>
        </p:nvSpPr>
        <p:spPr>
          <a:xfrm>
            <a:off x="25363" y="3785800"/>
            <a:ext cx="9093300" cy="121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 sz="1200">
                <a:solidFill>
                  <a:schemeClr val="lt2"/>
                </a:solidFill>
                <a:latin typeface="Roboto"/>
                <a:ea typeface="Roboto"/>
                <a:cs typeface="Roboto"/>
                <a:sym typeface="Roboto"/>
              </a:rPr>
              <a:t>Il microservizio che si occupa di gestire gli ordini è dipendente da quello che si occupa di gestire i pagamenti.</a:t>
            </a:r>
            <a:endParaRPr sz="1200">
              <a:solidFill>
                <a:schemeClr val="lt2"/>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lt2"/>
              </a:solidFill>
              <a:latin typeface="Roboto"/>
              <a:ea typeface="Roboto"/>
              <a:cs typeface="Roboto"/>
              <a:sym typeface="Roboto"/>
            </a:endParaRPr>
          </a:p>
          <a:p>
            <a:pPr indent="0" lvl="0" marL="0" rtl="0" algn="l">
              <a:lnSpc>
                <a:spcPct val="115000"/>
              </a:lnSpc>
              <a:spcBef>
                <a:spcPts val="0"/>
              </a:spcBef>
              <a:spcAft>
                <a:spcPts val="0"/>
              </a:spcAft>
              <a:buNone/>
            </a:pPr>
            <a:r>
              <a:rPr lang="it" sz="1200">
                <a:solidFill>
                  <a:schemeClr val="lt2"/>
                </a:solidFill>
                <a:latin typeface="Roboto"/>
                <a:ea typeface="Roboto"/>
                <a:cs typeface="Roboto"/>
                <a:sym typeface="Roboto"/>
              </a:rPr>
              <a:t>Nei microservizi questo tipo di interazione è necessaria, proprio perché ogni microservizio ha bisogno di collaborare con gli altri per effettuare le proprie operazioni. In ogni caso, è buona norma limitare al minimo le interazioni, se un microservizio ha troppe dipendenze potrebbe essere che la logica è troppo centralizzata.</a:t>
            </a:r>
            <a:endParaRPr sz="1200">
              <a:solidFill>
                <a:schemeClr val="lt2"/>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Pass-through</a:t>
            </a:r>
            <a:r>
              <a:rPr lang="it"/>
              <a:t> coupling</a:t>
            </a:r>
            <a:endParaRPr/>
          </a:p>
        </p:txBody>
      </p:sp>
      <p:sp>
        <p:nvSpPr>
          <p:cNvPr id="270" name="Google Shape;270;p38"/>
          <p:cNvSpPr/>
          <p:nvPr/>
        </p:nvSpPr>
        <p:spPr>
          <a:xfrm>
            <a:off x="811788" y="2014500"/>
            <a:ext cx="1437600" cy="11145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lt2"/>
                </a:solidFill>
                <a:latin typeface="Roboto"/>
                <a:ea typeface="Roboto"/>
                <a:cs typeface="Roboto"/>
                <a:sym typeface="Roboto"/>
              </a:rPr>
              <a:t>Gestore</a:t>
            </a:r>
            <a:endParaRPr>
              <a:solidFill>
                <a:schemeClr val="lt2"/>
              </a:solidFill>
              <a:latin typeface="Roboto"/>
              <a:ea typeface="Roboto"/>
              <a:cs typeface="Roboto"/>
              <a:sym typeface="Roboto"/>
            </a:endParaRPr>
          </a:p>
          <a:p>
            <a:pPr indent="0" lvl="0" marL="0" rtl="0" algn="ctr">
              <a:spcBef>
                <a:spcPts val="0"/>
              </a:spcBef>
              <a:spcAft>
                <a:spcPts val="0"/>
              </a:spcAft>
              <a:buNone/>
            </a:pPr>
            <a:r>
              <a:rPr lang="it">
                <a:solidFill>
                  <a:schemeClr val="lt2"/>
                </a:solidFill>
                <a:latin typeface="Roboto"/>
                <a:ea typeface="Roboto"/>
                <a:cs typeface="Roboto"/>
                <a:sym typeface="Roboto"/>
              </a:rPr>
              <a:t>ordini</a:t>
            </a:r>
            <a:endParaRPr>
              <a:solidFill>
                <a:schemeClr val="lt2"/>
              </a:solidFill>
              <a:latin typeface="Roboto"/>
              <a:ea typeface="Roboto"/>
              <a:cs typeface="Roboto"/>
              <a:sym typeface="Roboto"/>
            </a:endParaRPr>
          </a:p>
        </p:txBody>
      </p:sp>
      <p:sp>
        <p:nvSpPr>
          <p:cNvPr id="271" name="Google Shape;271;p38"/>
          <p:cNvSpPr/>
          <p:nvPr/>
        </p:nvSpPr>
        <p:spPr>
          <a:xfrm>
            <a:off x="3694213" y="2014500"/>
            <a:ext cx="1437600" cy="11145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lt2"/>
                </a:solidFill>
                <a:latin typeface="Roboto"/>
                <a:ea typeface="Roboto"/>
                <a:cs typeface="Roboto"/>
                <a:sym typeface="Roboto"/>
              </a:rPr>
              <a:t>Gestore magazzino</a:t>
            </a:r>
            <a:endParaRPr>
              <a:solidFill>
                <a:schemeClr val="lt2"/>
              </a:solidFill>
              <a:latin typeface="Roboto"/>
              <a:ea typeface="Roboto"/>
              <a:cs typeface="Roboto"/>
              <a:sym typeface="Roboto"/>
            </a:endParaRPr>
          </a:p>
        </p:txBody>
      </p:sp>
      <p:cxnSp>
        <p:nvCxnSpPr>
          <p:cNvPr id="272" name="Google Shape;272;p38"/>
          <p:cNvCxnSpPr>
            <a:stCxn id="270" idx="3"/>
            <a:endCxn id="271" idx="1"/>
          </p:cNvCxnSpPr>
          <p:nvPr/>
        </p:nvCxnSpPr>
        <p:spPr>
          <a:xfrm>
            <a:off x="2249388" y="2571750"/>
            <a:ext cx="1444800" cy="0"/>
          </a:xfrm>
          <a:prstGeom prst="straightConnector1">
            <a:avLst/>
          </a:prstGeom>
          <a:noFill/>
          <a:ln cap="flat" cmpd="sng" w="9525">
            <a:solidFill>
              <a:schemeClr val="dk1"/>
            </a:solidFill>
            <a:prstDash val="solid"/>
            <a:round/>
            <a:headEnd len="med" w="med" type="none"/>
            <a:tailEnd len="med" w="med" type="triangle"/>
          </a:ln>
        </p:spPr>
      </p:cxnSp>
      <p:sp>
        <p:nvSpPr>
          <p:cNvPr id="273" name="Google Shape;273;p38"/>
          <p:cNvSpPr txBox="1"/>
          <p:nvPr/>
        </p:nvSpPr>
        <p:spPr>
          <a:xfrm>
            <a:off x="0" y="877000"/>
            <a:ext cx="90933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 sz="1200">
                <a:solidFill>
                  <a:schemeClr val="lt2"/>
                </a:solidFill>
                <a:latin typeface="Roboto"/>
                <a:ea typeface="Roboto"/>
                <a:cs typeface="Roboto"/>
                <a:sym typeface="Roboto"/>
              </a:rPr>
              <a:t>Un</a:t>
            </a:r>
            <a:r>
              <a:rPr lang="it" sz="1200">
                <a:solidFill>
                  <a:schemeClr val="lt2"/>
                </a:solidFill>
                <a:latin typeface="Roboto"/>
                <a:ea typeface="Roboto"/>
                <a:cs typeface="Roboto"/>
                <a:sym typeface="Roboto"/>
              </a:rPr>
              <a:t> microservizio passa i dati ad un altro microservizio solo perché questi dati sono necessari a un terzo microservizio.</a:t>
            </a:r>
            <a:endParaRPr sz="1200">
              <a:solidFill>
                <a:schemeClr val="lt2"/>
              </a:solidFill>
              <a:latin typeface="Roboto"/>
              <a:ea typeface="Roboto"/>
              <a:cs typeface="Roboto"/>
              <a:sym typeface="Roboto"/>
            </a:endParaRPr>
          </a:p>
        </p:txBody>
      </p:sp>
      <p:sp>
        <p:nvSpPr>
          <p:cNvPr id="274" name="Google Shape;274;p38"/>
          <p:cNvSpPr txBox="1"/>
          <p:nvPr/>
        </p:nvSpPr>
        <p:spPr>
          <a:xfrm>
            <a:off x="25363" y="3785800"/>
            <a:ext cx="90933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 sz="1200">
                <a:solidFill>
                  <a:schemeClr val="lt2"/>
                </a:solidFill>
                <a:latin typeface="Roboto"/>
                <a:ea typeface="Roboto"/>
                <a:cs typeface="Roboto"/>
                <a:sym typeface="Roboto"/>
              </a:rPr>
              <a:t>Il problema di questo tipo di approccio è che se il gestore delle spedizioni dovesse richiedere una nuova info, dovremmo cambiare sia il gestore magazzino e sia il gestore ordini.</a:t>
            </a:r>
            <a:endParaRPr sz="1200">
              <a:solidFill>
                <a:schemeClr val="lt2"/>
              </a:solidFill>
              <a:latin typeface="Roboto"/>
              <a:ea typeface="Roboto"/>
              <a:cs typeface="Roboto"/>
              <a:sym typeface="Roboto"/>
            </a:endParaRPr>
          </a:p>
        </p:txBody>
      </p:sp>
      <p:sp>
        <p:nvSpPr>
          <p:cNvPr id="275" name="Google Shape;275;p38"/>
          <p:cNvSpPr/>
          <p:nvPr/>
        </p:nvSpPr>
        <p:spPr>
          <a:xfrm>
            <a:off x="6576638" y="2014500"/>
            <a:ext cx="1437600" cy="11145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lt2"/>
                </a:solidFill>
                <a:latin typeface="Roboto"/>
                <a:ea typeface="Roboto"/>
                <a:cs typeface="Roboto"/>
                <a:sym typeface="Roboto"/>
              </a:rPr>
              <a:t>Gestore spedizioni</a:t>
            </a:r>
            <a:endParaRPr>
              <a:solidFill>
                <a:schemeClr val="lt2"/>
              </a:solidFill>
              <a:latin typeface="Roboto"/>
              <a:ea typeface="Roboto"/>
              <a:cs typeface="Roboto"/>
              <a:sym typeface="Roboto"/>
            </a:endParaRPr>
          </a:p>
        </p:txBody>
      </p:sp>
      <p:cxnSp>
        <p:nvCxnSpPr>
          <p:cNvPr id="276" name="Google Shape;276;p38"/>
          <p:cNvCxnSpPr>
            <a:stCxn id="271" idx="3"/>
            <a:endCxn id="275" idx="1"/>
          </p:cNvCxnSpPr>
          <p:nvPr/>
        </p:nvCxnSpPr>
        <p:spPr>
          <a:xfrm>
            <a:off x="5131813" y="2571750"/>
            <a:ext cx="1444800" cy="0"/>
          </a:xfrm>
          <a:prstGeom prst="straightConnector1">
            <a:avLst/>
          </a:prstGeom>
          <a:noFill/>
          <a:ln cap="flat" cmpd="sng" w="9525">
            <a:solidFill>
              <a:schemeClr val="dk1"/>
            </a:solidFill>
            <a:prstDash val="solid"/>
            <a:round/>
            <a:headEnd len="med" w="med" type="none"/>
            <a:tailEnd len="med" w="med" type="triangle"/>
          </a:ln>
        </p:spPr>
      </p:cxnSp>
      <p:graphicFrame>
        <p:nvGraphicFramePr>
          <p:cNvPr id="277" name="Google Shape;277;p38"/>
          <p:cNvGraphicFramePr/>
          <p:nvPr/>
        </p:nvGraphicFramePr>
        <p:xfrm>
          <a:off x="2400500" y="1610450"/>
          <a:ext cx="3000000" cy="3000000"/>
        </p:xfrm>
        <a:graphic>
          <a:graphicData uri="http://schemas.openxmlformats.org/drawingml/2006/table">
            <a:tbl>
              <a:tblPr>
                <a:noFill/>
                <a:tableStyleId>{1FD98358-0AE7-480D-BA70-8817BD88DC8C}</a:tableStyleId>
              </a:tblPr>
              <a:tblGrid>
                <a:gridCol w="1142625"/>
              </a:tblGrid>
              <a:tr h="396200">
                <a:tc>
                  <a:txBody>
                    <a:bodyPr/>
                    <a:lstStyle/>
                    <a:p>
                      <a:pPr indent="0" lvl="0" marL="0" rtl="0" algn="ctr">
                        <a:spcBef>
                          <a:spcPts val="0"/>
                        </a:spcBef>
                        <a:spcAft>
                          <a:spcPts val="0"/>
                        </a:spcAft>
                        <a:buNone/>
                      </a:pPr>
                      <a:r>
                        <a:rPr lang="it" sz="1000">
                          <a:solidFill>
                            <a:schemeClr val="lt2"/>
                          </a:solidFill>
                          <a:latin typeface="Roboto"/>
                          <a:ea typeface="Roboto"/>
                          <a:cs typeface="Roboto"/>
                          <a:sym typeface="Roboto"/>
                        </a:rPr>
                        <a:t>Dati ordine</a:t>
                      </a:r>
                      <a:endParaRPr sz="1000">
                        <a:solidFill>
                          <a:schemeClr val="lt2"/>
                        </a:solidFill>
                        <a:latin typeface="Roboto"/>
                        <a:ea typeface="Roboto"/>
                        <a:cs typeface="Roboto"/>
                        <a:sym typeface="Roboto"/>
                      </a:endParaRPr>
                    </a:p>
                  </a:txBody>
                  <a:tcPr marT="91425" marB="91425" marR="91425" marL="91425">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tcPr>
                </a:tc>
              </a:tr>
              <a:tr h="396200">
                <a:tc>
                  <a:txBody>
                    <a:bodyPr/>
                    <a:lstStyle/>
                    <a:p>
                      <a:pPr indent="0" lvl="0" marL="0" rtl="0" algn="ctr">
                        <a:spcBef>
                          <a:spcPts val="0"/>
                        </a:spcBef>
                        <a:spcAft>
                          <a:spcPts val="0"/>
                        </a:spcAft>
                        <a:buNone/>
                      </a:pPr>
                      <a:r>
                        <a:rPr lang="it" sz="1000">
                          <a:solidFill>
                            <a:schemeClr val="lt2"/>
                          </a:solidFill>
                          <a:latin typeface="Roboto"/>
                          <a:ea typeface="Roboto"/>
                          <a:cs typeface="Roboto"/>
                          <a:sym typeface="Roboto"/>
                        </a:rPr>
                        <a:t>Dati spedizione</a:t>
                      </a:r>
                      <a:endParaRPr sz="1000">
                        <a:solidFill>
                          <a:schemeClr val="lt2"/>
                        </a:solidFill>
                        <a:latin typeface="Roboto"/>
                        <a:ea typeface="Roboto"/>
                        <a:cs typeface="Roboto"/>
                        <a:sym typeface="Roboto"/>
                      </a:endParaRPr>
                    </a:p>
                  </a:txBody>
                  <a:tcPr marT="91425" marB="91425" marR="91425" marL="91425">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tcPr>
                </a:tc>
              </a:tr>
            </a:tbl>
          </a:graphicData>
        </a:graphic>
      </p:graphicFrame>
      <p:graphicFrame>
        <p:nvGraphicFramePr>
          <p:cNvPr id="278" name="Google Shape;278;p38"/>
          <p:cNvGraphicFramePr/>
          <p:nvPr/>
        </p:nvGraphicFramePr>
        <p:xfrm>
          <a:off x="5282925" y="2004325"/>
          <a:ext cx="3000000" cy="3000000"/>
        </p:xfrm>
        <a:graphic>
          <a:graphicData uri="http://schemas.openxmlformats.org/drawingml/2006/table">
            <a:tbl>
              <a:tblPr>
                <a:noFill/>
                <a:tableStyleId>{1FD98358-0AE7-480D-BA70-8817BD88DC8C}</a:tableStyleId>
              </a:tblPr>
              <a:tblGrid>
                <a:gridCol w="1142625"/>
              </a:tblGrid>
              <a:tr h="396200">
                <a:tc>
                  <a:txBody>
                    <a:bodyPr/>
                    <a:lstStyle/>
                    <a:p>
                      <a:pPr indent="0" lvl="0" marL="0" rtl="0" algn="ctr">
                        <a:spcBef>
                          <a:spcPts val="0"/>
                        </a:spcBef>
                        <a:spcAft>
                          <a:spcPts val="0"/>
                        </a:spcAft>
                        <a:buNone/>
                      </a:pPr>
                      <a:r>
                        <a:rPr lang="it" sz="1000">
                          <a:solidFill>
                            <a:schemeClr val="lt2"/>
                          </a:solidFill>
                          <a:latin typeface="Roboto"/>
                          <a:ea typeface="Roboto"/>
                          <a:cs typeface="Roboto"/>
                          <a:sym typeface="Roboto"/>
                        </a:rPr>
                        <a:t>Dati spedizione</a:t>
                      </a:r>
                      <a:endParaRPr sz="1000">
                        <a:solidFill>
                          <a:schemeClr val="lt2"/>
                        </a:solidFill>
                        <a:latin typeface="Roboto"/>
                        <a:ea typeface="Roboto"/>
                        <a:cs typeface="Roboto"/>
                        <a:sym typeface="Roboto"/>
                      </a:endParaRPr>
                    </a:p>
                  </a:txBody>
                  <a:tcPr marT="91425" marB="91425" marR="91425" marL="91425">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Common</a:t>
            </a:r>
            <a:r>
              <a:rPr lang="it"/>
              <a:t> coupling</a:t>
            </a:r>
            <a:endParaRPr/>
          </a:p>
        </p:txBody>
      </p:sp>
      <p:sp>
        <p:nvSpPr>
          <p:cNvPr id="284" name="Google Shape;284;p39"/>
          <p:cNvSpPr/>
          <p:nvPr/>
        </p:nvSpPr>
        <p:spPr>
          <a:xfrm>
            <a:off x="811788" y="1404900"/>
            <a:ext cx="1437600" cy="11145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lt2"/>
                </a:solidFill>
                <a:latin typeface="Roboto"/>
                <a:ea typeface="Roboto"/>
                <a:cs typeface="Roboto"/>
                <a:sym typeface="Roboto"/>
              </a:rPr>
              <a:t>Gestore</a:t>
            </a:r>
            <a:endParaRPr>
              <a:solidFill>
                <a:schemeClr val="lt2"/>
              </a:solidFill>
              <a:latin typeface="Roboto"/>
              <a:ea typeface="Roboto"/>
              <a:cs typeface="Roboto"/>
              <a:sym typeface="Roboto"/>
            </a:endParaRPr>
          </a:p>
          <a:p>
            <a:pPr indent="0" lvl="0" marL="0" rtl="0" algn="ctr">
              <a:spcBef>
                <a:spcPts val="0"/>
              </a:spcBef>
              <a:spcAft>
                <a:spcPts val="0"/>
              </a:spcAft>
              <a:buNone/>
            </a:pPr>
            <a:r>
              <a:rPr lang="it">
                <a:solidFill>
                  <a:schemeClr val="lt2"/>
                </a:solidFill>
                <a:latin typeface="Roboto"/>
                <a:ea typeface="Roboto"/>
                <a:cs typeface="Roboto"/>
                <a:sym typeface="Roboto"/>
              </a:rPr>
              <a:t>ordini</a:t>
            </a:r>
            <a:endParaRPr>
              <a:solidFill>
                <a:schemeClr val="lt2"/>
              </a:solidFill>
              <a:latin typeface="Roboto"/>
              <a:ea typeface="Roboto"/>
              <a:cs typeface="Roboto"/>
              <a:sym typeface="Roboto"/>
            </a:endParaRPr>
          </a:p>
        </p:txBody>
      </p:sp>
      <p:sp>
        <p:nvSpPr>
          <p:cNvPr id="285" name="Google Shape;285;p39"/>
          <p:cNvSpPr txBox="1"/>
          <p:nvPr/>
        </p:nvSpPr>
        <p:spPr>
          <a:xfrm>
            <a:off x="0" y="877000"/>
            <a:ext cx="90933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 sz="1200">
                <a:solidFill>
                  <a:schemeClr val="lt2"/>
                </a:solidFill>
                <a:latin typeface="Roboto"/>
                <a:ea typeface="Roboto"/>
                <a:cs typeface="Roboto"/>
                <a:sym typeface="Roboto"/>
              </a:rPr>
              <a:t>D</a:t>
            </a:r>
            <a:r>
              <a:rPr lang="it" sz="1200">
                <a:solidFill>
                  <a:schemeClr val="lt2"/>
                </a:solidFill>
                <a:latin typeface="Roboto"/>
                <a:ea typeface="Roboto"/>
                <a:cs typeface="Roboto"/>
                <a:sym typeface="Roboto"/>
              </a:rPr>
              <a:t>ue o più microservizi fanno uso di un insieme comune di dati.</a:t>
            </a:r>
            <a:endParaRPr sz="1200">
              <a:solidFill>
                <a:schemeClr val="lt2"/>
              </a:solidFill>
              <a:latin typeface="Roboto"/>
              <a:ea typeface="Roboto"/>
              <a:cs typeface="Roboto"/>
              <a:sym typeface="Roboto"/>
            </a:endParaRPr>
          </a:p>
        </p:txBody>
      </p:sp>
      <p:sp>
        <p:nvSpPr>
          <p:cNvPr id="286" name="Google Shape;286;p39"/>
          <p:cNvSpPr/>
          <p:nvPr/>
        </p:nvSpPr>
        <p:spPr>
          <a:xfrm>
            <a:off x="6576638" y="1404900"/>
            <a:ext cx="1437600" cy="11145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lt2"/>
                </a:solidFill>
                <a:latin typeface="Roboto"/>
                <a:ea typeface="Roboto"/>
                <a:cs typeface="Roboto"/>
                <a:sym typeface="Roboto"/>
              </a:rPr>
              <a:t>Gestore magazzino</a:t>
            </a:r>
            <a:endParaRPr>
              <a:solidFill>
                <a:schemeClr val="lt2"/>
              </a:solidFill>
              <a:latin typeface="Roboto"/>
              <a:ea typeface="Roboto"/>
              <a:cs typeface="Roboto"/>
              <a:sym typeface="Roboto"/>
            </a:endParaRPr>
          </a:p>
        </p:txBody>
      </p:sp>
      <p:sp>
        <p:nvSpPr>
          <p:cNvPr id="287" name="Google Shape;287;p39"/>
          <p:cNvSpPr/>
          <p:nvPr/>
        </p:nvSpPr>
        <p:spPr>
          <a:xfrm>
            <a:off x="3827850" y="2694125"/>
            <a:ext cx="1437600" cy="1325400"/>
          </a:xfrm>
          <a:prstGeom prst="can">
            <a:avLst>
              <a:gd fmla="val 25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lt2"/>
                </a:solidFill>
                <a:latin typeface="Roboto"/>
                <a:ea typeface="Roboto"/>
                <a:cs typeface="Roboto"/>
                <a:sym typeface="Roboto"/>
              </a:rPr>
              <a:t>DB</a:t>
            </a:r>
            <a:endParaRPr>
              <a:solidFill>
                <a:schemeClr val="lt2"/>
              </a:solidFill>
              <a:latin typeface="Roboto"/>
              <a:ea typeface="Roboto"/>
              <a:cs typeface="Roboto"/>
              <a:sym typeface="Roboto"/>
            </a:endParaRPr>
          </a:p>
        </p:txBody>
      </p:sp>
      <p:cxnSp>
        <p:nvCxnSpPr>
          <p:cNvPr id="288" name="Google Shape;288;p39"/>
          <p:cNvCxnSpPr>
            <a:stCxn id="284" idx="2"/>
            <a:endCxn id="287" idx="2"/>
          </p:cNvCxnSpPr>
          <p:nvPr/>
        </p:nvCxnSpPr>
        <p:spPr>
          <a:xfrm flipH="1" rot="-5400000">
            <a:off x="2260638" y="1789350"/>
            <a:ext cx="837300" cy="2297400"/>
          </a:xfrm>
          <a:prstGeom prst="bentConnector2">
            <a:avLst/>
          </a:prstGeom>
          <a:noFill/>
          <a:ln cap="flat" cmpd="sng" w="9525">
            <a:solidFill>
              <a:schemeClr val="dk1"/>
            </a:solidFill>
            <a:prstDash val="solid"/>
            <a:round/>
            <a:headEnd len="med" w="med" type="none"/>
            <a:tailEnd len="med" w="med" type="triangle"/>
          </a:ln>
        </p:spPr>
      </p:cxnSp>
      <p:cxnSp>
        <p:nvCxnSpPr>
          <p:cNvPr id="289" name="Google Shape;289;p39"/>
          <p:cNvCxnSpPr>
            <a:stCxn id="286" idx="2"/>
            <a:endCxn id="287" idx="4"/>
          </p:cNvCxnSpPr>
          <p:nvPr/>
        </p:nvCxnSpPr>
        <p:spPr>
          <a:xfrm rot="5400000">
            <a:off x="5861738" y="1923000"/>
            <a:ext cx="837300" cy="2030100"/>
          </a:xfrm>
          <a:prstGeom prst="bentConnector2">
            <a:avLst/>
          </a:prstGeom>
          <a:noFill/>
          <a:ln cap="flat" cmpd="sng" w="9525">
            <a:solidFill>
              <a:schemeClr val="dk1"/>
            </a:solidFill>
            <a:prstDash val="solid"/>
            <a:round/>
            <a:headEnd len="med" w="med" type="none"/>
            <a:tailEnd len="med" w="med" type="triangle"/>
          </a:ln>
        </p:spPr>
      </p:cxnSp>
      <p:sp>
        <p:nvSpPr>
          <p:cNvPr id="290" name="Google Shape;290;p39"/>
          <p:cNvSpPr txBox="1"/>
          <p:nvPr/>
        </p:nvSpPr>
        <p:spPr>
          <a:xfrm>
            <a:off x="25350" y="4227600"/>
            <a:ext cx="90933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 sz="1200">
                <a:solidFill>
                  <a:schemeClr val="lt2"/>
                </a:solidFill>
                <a:latin typeface="Roboto"/>
                <a:ea typeface="Roboto"/>
                <a:cs typeface="Roboto"/>
                <a:sym typeface="Roboto"/>
              </a:rPr>
              <a:t>Il common coupling non è sempre un male, ci sono dei casi in cui accedere a un database comune può essere legittimo. Ad esempio, se il DB contiene delle informazioni statiche e la cui struttura non cambia spesso, allora l’accesso comune non è un grosso problema. Negli altri casi diventa un problema, soprattutto se i singoli microservizi possono scrivere e leggere gli stessi dati.</a:t>
            </a:r>
            <a:endParaRPr sz="1200">
              <a:solidFill>
                <a:schemeClr val="lt2"/>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Content</a:t>
            </a:r>
            <a:r>
              <a:rPr lang="it"/>
              <a:t> coupling</a:t>
            </a:r>
            <a:endParaRPr/>
          </a:p>
        </p:txBody>
      </p:sp>
      <p:sp>
        <p:nvSpPr>
          <p:cNvPr id="296" name="Google Shape;296;p40"/>
          <p:cNvSpPr/>
          <p:nvPr/>
        </p:nvSpPr>
        <p:spPr>
          <a:xfrm>
            <a:off x="811788" y="1404900"/>
            <a:ext cx="1437600" cy="11145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lt2"/>
                </a:solidFill>
                <a:latin typeface="Roboto"/>
                <a:ea typeface="Roboto"/>
                <a:cs typeface="Roboto"/>
                <a:sym typeface="Roboto"/>
              </a:rPr>
              <a:t>Gestore</a:t>
            </a:r>
            <a:endParaRPr>
              <a:solidFill>
                <a:schemeClr val="lt2"/>
              </a:solidFill>
              <a:latin typeface="Roboto"/>
              <a:ea typeface="Roboto"/>
              <a:cs typeface="Roboto"/>
              <a:sym typeface="Roboto"/>
            </a:endParaRPr>
          </a:p>
          <a:p>
            <a:pPr indent="0" lvl="0" marL="0" rtl="0" algn="ctr">
              <a:spcBef>
                <a:spcPts val="0"/>
              </a:spcBef>
              <a:spcAft>
                <a:spcPts val="0"/>
              </a:spcAft>
              <a:buNone/>
            </a:pPr>
            <a:r>
              <a:rPr lang="it">
                <a:solidFill>
                  <a:schemeClr val="lt2"/>
                </a:solidFill>
                <a:latin typeface="Roboto"/>
                <a:ea typeface="Roboto"/>
                <a:cs typeface="Roboto"/>
                <a:sym typeface="Roboto"/>
              </a:rPr>
              <a:t>ordini</a:t>
            </a:r>
            <a:endParaRPr>
              <a:solidFill>
                <a:schemeClr val="lt2"/>
              </a:solidFill>
              <a:latin typeface="Roboto"/>
              <a:ea typeface="Roboto"/>
              <a:cs typeface="Roboto"/>
              <a:sym typeface="Roboto"/>
            </a:endParaRPr>
          </a:p>
        </p:txBody>
      </p:sp>
      <p:sp>
        <p:nvSpPr>
          <p:cNvPr id="297" name="Google Shape;297;p40"/>
          <p:cNvSpPr txBox="1"/>
          <p:nvPr/>
        </p:nvSpPr>
        <p:spPr>
          <a:xfrm>
            <a:off x="0" y="877000"/>
            <a:ext cx="90933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 sz="1200">
                <a:solidFill>
                  <a:schemeClr val="lt2"/>
                </a:solidFill>
                <a:latin typeface="Roboto"/>
                <a:ea typeface="Roboto"/>
                <a:cs typeface="Roboto"/>
                <a:sym typeface="Roboto"/>
              </a:rPr>
              <a:t>U</a:t>
            </a:r>
            <a:r>
              <a:rPr lang="it" sz="1200">
                <a:solidFill>
                  <a:schemeClr val="lt2"/>
                </a:solidFill>
                <a:latin typeface="Roboto"/>
                <a:ea typeface="Roboto"/>
                <a:cs typeface="Roboto"/>
                <a:sym typeface="Roboto"/>
              </a:rPr>
              <a:t>n servizio riesce ad accedere ai dati interni di un altro servizio e cambia il suo stato.</a:t>
            </a:r>
            <a:endParaRPr sz="1200">
              <a:solidFill>
                <a:schemeClr val="lt2"/>
              </a:solidFill>
              <a:latin typeface="Roboto"/>
              <a:ea typeface="Roboto"/>
              <a:cs typeface="Roboto"/>
              <a:sym typeface="Roboto"/>
            </a:endParaRPr>
          </a:p>
        </p:txBody>
      </p:sp>
      <p:sp>
        <p:nvSpPr>
          <p:cNvPr id="298" name="Google Shape;298;p40"/>
          <p:cNvSpPr/>
          <p:nvPr/>
        </p:nvSpPr>
        <p:spPr>
          <a:xfrm>
            <a:off x="6576638" y="1404900"/>
            <a:ext cx="1437600" cy="11145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lt2"/>
                </a:solidFill>
                <a:latin typeface="Roboto"/>
                <a:ea typeface="Roboto"/>
                <a:cs typeface="Roboto"/>
                <a:sym typeface="Roboto"/>
              </a:rPr>
              <a:t>Gestore magazzino</a:t>
            </a:r>
            <a:endParaRPr>
              <a:solidFill>
                <a:schemeClr val="lt2"/>
              </a:solidFill>
              <a:latin typeface="Roboto"/>
              <a:ea typeface="Roboto"/>
              <a:cs typeface="Roboto"/>
              <a:sym typeface="Roboto"/>
            </a:endParaRPr>
          </a:p>
        </p:txBody>
      </p:sp>
      <p:sp>
        <p:nvSpPr>
          <p:cNvPr id="299" name="Google Shape;299;p40"/>
          <p:cNvSpPr/>
          <p:nvPr/>
        </p:nvSpPr>
        <p:spPr>
          <a:xfrm>
            <a:off x="811800" y="2793050"/>
            <a:ext cx="1437600" cy="1325400"/>
          </a:xfrm>
          <a:prstGeom prst="can">
            <a:avLst>
              <a:gd fmla="val 25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lt2"/>
                </a:solidFill>
                <a:latin typeface="Roboto"/>
                <a:ea typeface="Roboto"/>
                <a:cs typeface="Roboto"/>
                <a:sym typeface="Roboto"/>
              </a:rPr>
              <a:t>DB</a:t>
            </a:r>
            <a:endParaRPr>
              <a:solidFill>
                <a:schemeClr val="lt2"/>
              </a:solidFill>
              <a:latin typeface="Roboto"/>
              <a:ea typeface="Roboto"/>
              <a:cs typeface="Roboto"/>
              <a:sym typeface="Roboto"/>
            </a:endParaRPr>
          </a:p>
          <a:p>
            <a:pPr indent="0" lvl="0" marL="0" rtl="0" algn="ctr">
              <a:spcBef>
                <a:spcPts val="0"/>
              </a:spcBef>
              <a:spcAft>
                <a:spcPts val="0"/>
              </a:spcAft>
              <a:buNone/>
            </a:pPr>
            <a:r>
              <a:rPr lang="it">
                <a:solidFill>
                  <a:schemeClr val="lt2"/>
                </a:solidFill>
                <a:latin typeface="Roboto"/>
                <a:ea typeface="Roboto"/>
                <a:cs typeface="Roboto"/>
                <a:sym typeface="Roboto"/>
              </a:rPr>
              <a:t>ordini</a:t>
            </a:r>
            <a:endParaRPr>
              <a:solidFill>
                <a:schemeClr val="lt2"/>
              </a:solidFill>
              <a:latin typeface="Roboto"/>
              <a:ea typeface="Roboto"/>
              <a:cs typeface="Roboto"/>
              <a:sym typeface="Roboto"/>
            </a:endParaRPr>
          </a:p>
        </p:txBody>
      </p:sp>
      <p:cxnSp>
        <p:nvCxnSpPr>
          <p:cNvPr id="300" name="Google Shape;300;p40"/>
          <p:cNvCxnSpPr>
            <a:stCxn id="298" idx="2"/>
            <a:endCxn id="299" idx="4"/>
          </p:cNvCxnSpPr>
          <p:nvPr/>
        </p:nvCxnSpPr>
        <p:spPr>
          <a:xfrm rot="5400000">
            <a:off x="4304288" y="464550"/>
            <a:ext cx="936300" cy="5046000"/>
          </a:xfrm>
          <a:prstGeom prst="bentConnector2">
            <a:avLst/>
          </a:prstGeom>
          <a:noFill/>
          <a:ln cap="flat" cmpd="sng" w="9525">
            <a:solidFill>
              <a:schemeClr val="dk1"/>
            </a:solidFill>
            <a:prstDash val="solid"/>
            <a:round/>
            <a:headEnd len="med" w="med" type="none"/>
            <a:tailEnd len="med" w="med" type="triangle"/>
          </a:ln>
        </p:spPr>
      </p:cxnSp>
      <p:sp>
        <p:nvSpPr>
          <p:cNvPr id="301" name="Google Shape;301;p40"/>
          <p:cNvSpPr txBox="1"/>
          <p:nvPr/>
        </p:nvSpPr>
        <p:spPr>
          <a:xfrm>
            <a:off x="25350" y="4227600"/>
            <a:ext cx="90933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 sz="1200">
                <a:solidFill>
                  <a:schemeClr val="lt2"/>
                </a:solidFill>
                <a:latin typeface="Roboto"/>
                <a:ea typeface="Roboto"/>
                <a:cs typeface="Roboto"/>
                <a:sym typeface="Roboto"/>
              </a:rPr>
              <a:t>In modo simile al common coupling, due microservizi accedono gli stessi dati, ma nel caso precedente era chiaro per entrambi i microservizi che i dati erano esterni e condivisi, in questo caso è meno chiaro, perché un microservizio accede a dei interni dell’altro.</a:t>
            </a:r>
            <a:endParaRPr sz="1200">
              <a:solidFill>
                <a:schemeClr val="lt2"/>
              </a:solidFill>
              <a:latin typeface="Roboto"/>
              <a:ea typeface="Roboto"/>
              <a:cs typeface="Roboto"/>
              <a:sym typeface="Roboto"/>
            </a:endParaRPr>
          </a:p>
          <a:p>
            <a:pPr indent="0" lvl="0" marL="0" rtl="0" algn="l">
              <a:lnSpc>
                <a:spcPct val="115000"/>
              </a:lnSpc>
              <a:spcBef>
                <a:spcPts val="0"/>
              </a:spcBef>
              <a:spcAft>
                <a:spcPts val="0"/>
              </a:spcAft>
              <a:buNone/>
            </a:pPr>
            <a:r>
              <a:rPr lang="it" sz="1200">
                <a:solidFill>
                  <a:schemeClr val="accent3"/>
                </a:solidFill>
                <a:latin typeface="Roboto"/>
                <a:ea typeface="Roboto"/>
                <a:cs typeface="Roboto"/>
                <a:sym typeface="Roboto"/>
              </a:rPr>
              <a:t>Va evitato sempre</a:t>
            </a:r>
            <a:r>
              <a:rPr lang="it" sz="1200">
                <a:solidFill>
                  <a:schemeClr val="lt2"/>
                </a:solidFill>
                <a:latin typeface="Roboto"/>
                <a:ea typeface="Roboto"/>
                <a:cs typeface="Roboto"/>
                <a:sym typeface="Roboto"/>
              </a:rPr>
              <a:t>!</a:t>
            </a:r>
            <a:endParaRPr sz="1200">
              <a:solidFill>
                <a:schemeClr val="lt2"/>
              </a:solidFill>
              <a:latin typeface="Roboto"/>
              <a:ea typeface="Roboto"/>
              <a:cs typeface="Roboto"/>
              <a:sym typeface="Roboto"/>
            </a:endParaRPr>
          </a:p>
        </p:txBody>
      </p:sp>
      <p:cxnSp>
        <p:nvCxnSpPr>
          <p:cNvPr id="302" name="Google Shape;302;p40"/>
          <p:cNvCxnSpPr>
            <a:stCxn id="296" idx="2"/>
            <a:endCxn id="299" idx="1"/>
          </p:cNvCxnSpPr>
          <p:nvPr/>
        </p:nvCxnSpPr>
        <p:spPr>
          <a:xfrm>
            <a:off x="1530588" y="2519400"/>
            <a:ext cx="0" cy="273600"/>
          </a:xfrm>
          <a:prstGeom prst="straightConnector1">
            <a:avLst/>
          </a:prstGeom>
          <a:noFill/>
          <a:ln cap="flat" cmpd="sng" w="9525">
            <a:solidFill>
              <a:schemeClr val="dk1"/>
            </a:solidFill>
            <a:prstDash val="solid"/>
            <a:round/>
            <a:headEnd len="med" w="med" type="none"/>
            <a:tailEnd len="med" w="med" type="triangle"/>
          </a:ln>
        </p:spPr>
      </p:cxnSp>
      <p:sp>
        <p:nvSpPr>
          <p:cNvPr id="303" name="Google Shape;303;p40"/>
          <p:cNvSpPr/>
          <p:nvPr/>
        </p:nvSpPr>
        <p:spPr>
          <a:xfrm>
            <a:off x="455000" y="1279275"/>
            <a:ext cx="2189400" cy="2948400"/>
          </a:xfrm>
          <a:prstGeom prst="rect">
            <a:avLst/>
          </a:pr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1"/>
          <p:cNvSpPr txBox="1"/>
          <p:nvPr>
            <p:ph idx="4294967295" type="body"/>
          </p:nvPr>
        </p:nvSpPr>
        <p:spPr>
          <a:xfrm>
            <a:off x="460950" y="1058550"/>
            <a:ext cx="8222100" cy="38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Un primo modo per definire i boundaries dei microservizi è quello di utilizzare il concetto di </a:t>
            </a:r>
            <a:r>
              <a:rPr lang="it" sz="1200">
                <a:solidFill>
                  <a:schemeClr val="accent3"/>
                </a:solidFill>
              </a:rPr>
              <a:t>capacità di business</a:t>
            </a:r>
            <a:r>
              <a:rPr lang="it" sz="1200"/>
              <a:t>, cioè qualcosa che un business effettua per generare valore (</a:t>
            </a:r>
            <a:r>
              <a:rPr lang="it" sz="1200" u="sng">
                <a:solidFill>
                  <a:schemeClr val="hlink"/>
                </a:solidFill>
                <a:hlinkClick r:id="rId3"/>
              </a:rPr>
              <a:t>link di approfondimento</a:t>
            </a:r>
            <a:r>
              <a:rPr lang="it" sz="1200"/>
              <a:t>). Ad esempio, le capacità di un e-commerce potrebbero essere gestione degli ordini, gestione dell’inventario, gestione della spedizione, ecc. Le capacità di un’università potrebbero essere gestione degli studenti, gestione dei docenti, gestione degli esami, ecc.</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Le capacità di business in genere catturano </a:t>
            </a:r>
            <a:r>
              <a:rPr lang="it" sz="1200">
                <a:solidFill>
                  <a:schemeClr val="accent3"/>
                </a:solidFill>
              </a:rPr>
              <a:t>cosa</a:t>
            </a:r>
            <a:r>
              <a:rPr lang="it" sz="1200"/>
              <a:t> un’organizzazione fa e non </a:t>
            </a:r>
            <a:r>
              <a:rPr lang="it" sz="1200">
                <a:solidFill>
                  <a:schemeClr val="accent3"/>
                </a:solidFill>
              </a:rPr>
              <a:t>come</a:t>
            </a:r>
            <a:r>
              <a:rPr lang="it" sz="1200"/>
              <a:t> realizza le operazioni. In genere le capacità di business sono stabili nel tempo, mentre il come evolve con le nuove tecnologie. Infatti, considerando l’esempio dell’università, la gestione degli esami è rimasta invariata nel corso degli anni sebbene sia cambiato il come vengono gestiti: dal cartaceo si è passati a una gestione digitale (e anche in questo caso, sono cambiati i sistemi in molte università).</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Se si identificano le capacità di business di un’organizzazione (es. guardando alla struttura e agli scopi dell’organizzazione) si può creare un servizio per queste capacità. Una capacità poi può essere in genere suddivisa in ulteriori sotto-capacità.</a:t>
            </a:r>
            <a:endParaRPr sz="1200"/>
          </a:p>
          <a:p>
            <a:pPr indent="0" lvl="0" marL="0" rtl="0" algn="l">
              <a:spcBef>
                <a:spcPts val="0"/>
              </a:spcBef>
              <a:spcAft>
                <a:spcPts val="0"/>
              </a:spcAft>
              <a:buNone/>
            </a:pPr>
            <a:r>
              <a:t/>
            </a:r>
            <a:endParaRPr sz="1200"/>
          </a:p>
        </p:txBody>
      </p:sp>
      <p:sp>
        <p:nvSpPr>
          <p:cNvPr id="309" name="Google Shape;309;p4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Definire i servizi corrispondenti alle capacità di business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Microservizi</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2"/>
          <p:cNvSpPr txBox="1"/>
          <p:nvPr>
            <p:ph idx="4294967295" type="body"/>
          </p:nvPr>
        </p:nvSpPr>
        <p:spPr>
          <a:xfrm>
            <a:off x="460950" y="773975"/>
            <a:ext cx="8222100" cy="41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Nel caso di un’università possiamo identificare le seguenti capacità e sottocapacità:</a:t>
            </a:r>
            <a:endParaRPr sz="1200"/>
          </a:p>
          <a:p>
            <a:pPr indent="-304800" lvl="0" marL="457200" rtl="0" algn="l">
              <a:spcBef>
                <a:spcPts val="0"/>
              </a:spcBef>
              <a:spcAft>
                <a:spcPts val="0"/>
              </a:spcAft>
              <a:buSzPts val="1200"/>
              <a:buChar char="●"/>
            </a:pPr>
            <a:r>
              <a:rPr lang="it" sz="1200"/>
              <a:t>Gestione degli studenti</a:t>
            </a:r>
            <a:endParaRPr sz="1200"/>
          </a:p>
          <a:p>
            <a:pPr indent="-304800" lvl="1" marL="914400" rtl="0" algn="l">
              <a:spcBef>
                <a:spcPts val="0"/>
              </a:spcBef>
              <a:spcAft>
                <a:spcPts val="0"/>
              </a:spcAft>
              <a:buSzPts val="1200"/>
              <a:buChar char="○"/>
            </a:pPr>
            <a:r>
              <a:rPr lang="it" sz="1200"/>
              <a:t>Gestione iscrizioni: immatricolazione, gestione posti disponibili, ecc.</a:t>
            </a:r>
            <a:endParaRPr sz="1200"/>
          </a:p>
          <a:p>
            <a:pPr indent="-304800" lvl="1" marL="914400" rtl="0" algn="l">
              <a:spcBef>
                <a:spcPts val="0"/>
              </a:spcBef>
              <a:spcAft>
                <a:spcPts val="0"/>
              </a:spcAft>
              <a:buSzPts val="1200"/>
              <a:buChar char="○"/>
            </a:pPr>
            <a:r>
              <a:rPr lang="it" sz="1200"/>
              <a:t>Gestione tasse: predisposizione pagamenti, ricezione pagamenti, ecc.</a:t>
            </a:r>
            <a:endParaRPr sz="1200"/>
          </a:p>
          <a:p>
            <a:pPr indent="-304800" lvl="1" marL="914400" rtl="0" algn="l">
              <a:spcBef>
                <a:spcPts val="0"/>
              </a:spcBef>
              <a:spcAft>
                <a:spcPts val="0"/>
              </a:spcAft>
              <a:buSzPts val="1200"/>
              <a:buChar char="○"/>
            </a:pPr>
            <a:r>
              <a:rPr lang="it" sz="1200"/>
              <a:t>...</a:t>
            </a:r>
            <a:endParaRPr sz="1200"/>
          </a:p>
          <a:p>
            <a:pPr indent="-304800" lvl="0" marL="457200" rtl="0" algn="l">
              <a:spcBef>
                <a:spcPts val="0"/>
              </a:spcBef>
              <a:spcAft>
                <a:spcPts val="0"/>
              </a:spcAft>
              <a:buSzPts val="1200"/>
              <a:buChar char="●"/>
            </a:pPr>
            <a:r>
              <a:rPr lang="it" sz="1200"/>
              <a:t>Gestione docenti</a:t>
            </a:r>
            <a:endParaRPr sz="1200"/>
          </a:p>
          <a:p>
            <a:pPr indent="-304800" lvl="1" marL="914400" rtl="0" algn="l">
              <a:spcBef>
                <a:spcPts val="0"/>
              </a:spcBef>
              <a:spcAft>
                <a:spcPts val="0"/>
              </a:spcAft>
              <a:buSzPts val="1200"/>
              <a:buChar char="○"/>
            </a:pPr>
            <a:r>
              <a:rPr lang="it" sz="1200"/>
              <a:t>Gestione stipendi: calcolo degli importi, gestione erogazione, ecc.</a:t>
            </a:r>
            <a:endParaRPr sz="1200"/>
          </a:p>
          <a:p>
            <a:pPr indent="-304800" lvl="1" marL="914400" rtl="0" algn="l">
              <a:spcBef>
                <a:spcPts val="0"/>
              </a:spcBef>
              <a:spcAft>
                <a:spcPts val="0"/>
              </a:spcAft>
              <a:buSzPts val="1200"/>
              <a:buChar char="○"/>
            </a:pPr>
            <a:r>
              <a:rPr lang="it" sz="1200"/>
              <a:t>Gestione progetti: assegnamento a progetti, rendicontazione ore, ecc.</a:t>
            </a:r>
            <a:endParaRPr sz="1200"/>
          </a:p>
          <a:p>
            <a:pPr indent="-304800" lvl="1" marL="914400" rtl="0" algn="l">
              <a:spcBef>
                <a:spcPts val="0"/>
              </a:spcBef>
              <a:spcAft>
                <a:spcPts val="0"/>
              </a:spcAft>
              <a:buSzPts val="1200"/>
              <a:buChar char="○"/>
            </a:pPr>
            <a:r>
              <a:rPr lang="it" sz="1200"/>
              <a:t>...</a:t>
            </a:r>
            <a:endParaRPr sz="1200"/>
          </a:p>
          <a:p>
            <a:pPr indent="-304800" lvl="0" marL="457200" rtl="0" algn="l">
              <a:spcBef>
                <a:spcPts val="0"/>
              </a:spcBef>
              <a:spcAft>
                <a:spcPts val="0"/>
              </a:spcAft>
              <a:buSzPts val="1200"/>
              <a:buChar char="●"/>
            </a:pPr>
            <a:r>
              <a:rPr lang="it" sz="1200"/>
              <a:t>Gestione corsi di studio</a:t>
            </a:r>
            <a:endParaRPr sz="1200"/>
          </a:p>
          <a:p>
            <a:pPr indent="-304800" lvl="1" marL="914400" rtl="0" algn="l">
              <a:spcBef>
                <a:spcPts val="0"/>
              </a:spcBef>
              <a:spcAft>
                <a:spcPts val="0"/>
              </a:spcAft>
              <a:buSzPts val="1200"/>
              <a:buChar char="○"/>
            </a:pPr>
            <a:r>
              <a:rPr lang="it" sz="1200"/>
              <a:t>Gestione corsi: calendario delle lezioni, gestione iscritti, ecc.</a:t>
            </a:r>
            <a:endParaRPr sz="1200"/>
          </a:p>
          <a:p>
            <a:pPr indent="-304800" lvl="1" marL="914400" rtl="0" algn="l">
              <a:spcBef>
                <a:spcPts val="0"/>
              </a:spcBef>
              <a:spcAft>
                <a:spcPts val="0"/>
              </a:spcAft>
              <a:buSzPts val="1200"/>
              <a:buChar char="○"/>
            </a:pPr>
            <a:r>
              <a:rPr lang="it" sz="1200"/>
              <a:t>Gestione esami: calendario degli esami, gestione iscrizioni, ecc.</a:t>
            </a:r>
            <a:endParaRPr sz="1200"/>
          </a:p>
          <a:p>
            <a:pPr indent="-304800" lvl="1" marL="914400" rtl="0" algn="l">
              <a:spcBef>
                <a:spcPts val="0"/>
              </a:spcBef>
              <a:spcAft>
                <a:spcPts val="0"/>
              </a:spcAft>
              <a:buSzPts val="1200"/>
              <a:buChar char="○"/>
            </a:pPr>
            <a:r>
              <a:rPr lang="it" sz="1200"/>
              <a:t>...</a:t>
            </a:r>
            <a:endParaRPr sz="1200"/>
          </a:p>
          <a:p>
            <a:pPr indent="-304800" lvl="0" marL="457200" rtl="0" algn="l">
              <a:spcBef>
                <a:spcPts val="0"/>
              </a:spcBef>
              <a:spcAft>
                <a:spcPts val="0"/>
              </a:spcAft>
              <a:buSzPts val="1200"/>
              <a:buChar char="●"/>
            </a:pPr>
            <a:r>
              <a:rPr lang="it" sz="1200"/>
              <a: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Dopo aver definito le capacità e sottocapacità </a:t>
            </a:r>
            <a:r>
              <a:rPr lang="it" sz="1200"/>
              <a:t>bisogna decidere</a:t>
            </a:r>
            <a:r>
              <a:rPr lang="it" sz="1200"/>
              <a:t> quali di queste devono diventare un microservizio. La scelta è soggettiva e dipende dal contesto dell’organizzazione e dai legami che ci sono tra i vari componenti. L’importante è essere in grado di riparare a eventuali errori, per esempio una scelta potrebbe risultare sbagliata perché un servizio diventa troppo complesso (in quel caso si può suddividere ulteriormente) o perché due servizi diversi devono comunicare troppo (in quel caso potrebbe avere senso unirli).</a:t>
            </a:r>
            <a:endParaRPr sz="1200"/>
          </a:p>
        </p:txBody>
      </p:sp>
      <p:sp>
        <p:nvSpPr>
          <p:cNvPr id="315" name="Google Shape;315;p4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Capacità di business e sottocapacità</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3"/>
          <p:cNvSpPr txBox="1"/>
          <p:nvPr>
            <p:ph idx="4294967295" type="body"/>
          </p:nvPr>
        </p:nvSpPr>
        <p:spPr>
          <a:xfrm>
            <a:off x="79950" y="753750"/>
            <a:ext cx="9020100" cy="438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100"/>
              <a:t>Un altro meccanismo per definire i boundaries dei microservizi è usando il </a:t>
            </a:r>
            <a:r>
              <a:rPr lang="it" sz="1100">
                <a:solidFill>
                  <a:schemeClr val="accent3"/>
                </a:solidFill>
              </a:rPr>
              <a:t>D</a:t>
            </a:r>
            <a:r>
              <a:rPr lang="it" sz="1100"/>
              <a:t>omain-</a:t>
            </a:r>
            <a:r>
              <a:rPr lang="it" sz="1100">
                <a:solidFill>
                  <a:schemeClr val="accent3"/>
                </a:solidFill>
              </a:rPr>
              <a:t>D</a:t>
            </a:r>
            <a:r>
              <a:rPr lang="it" sz="1100"/>
              <a:t>riven </a:t>
            </a:r>
            <a:r>
              <a:rPr lang="it" sz="1100">
                <a:solidFill>
                  <a:schemeClr val="accent3"/>
                </a:solidFill>
              </a:rPr>
              <a:t>D</a:t>
            </a:r>
            <a:r>
              <a:rPr lang="it" sz="1100"/>
              <a:t>esign (</a:t>
            </a:r>
            <a:r>
              <a:rPr lang="it" sz="1100">
                <a:solidFill>
                  <a:schemeClr val="accent3"/>
                </a:solidFill>
              </a:rPr>
              <a:t>DDD</a:t>
            </a:r>
            <a:r>
              <a:rPr lang="it" sz="1100"/>
              <a:t>), che è un approccio per progettare applicazioni complesse centrato sullo sviluppo di un modello di dominio orientato agli oggetti. Un </a:t>
            </a:r>
            <a:r>
              <a:rPr lang="it" sz="1100">
                <a:solidFill>
                  <a:schemeClr val="accent3"/>
                </a:solidFill>
              </a:rPr>
              <a:t>domain mode</a:t>
            </a:r>
            <a:r>
              <a:rPr lang="it" sz="1100"/>
              <a:t> ingloba la conoscenza su un dominio in una forma che può essere usata per risolvere i problemi del dominio stesso. Ci sono tre concetti importanti del DDD da considerare:</a:t>
            </a:r>
            <a:endParaRPr sz="1100"/>
          </a:p>
          <a:p>
            <a:pPr indent="-298450" lvl="0" marL="457200" rtl="0" algn="l">
              <a:spcBef>
                <a:spcPts val="0"/>
              </a:spcBef>
              <a:spcAft>
                <a:spcPts val="0"/>
              </a:spcAft>
              <a:buSzPts val="1100"/>
              <a:buChar char="●"/>
            </a:pPr>
            <a:r>
              <a:rPr lang="it" sz="1100">
                <a:solidFill>
                  <a:schemeClr val="accent3"/>
                </a:solidFill>
              </a:rPr>
              <a:t>Ubiquitous language</a:t>
            </a:r>
            <a:r>
              <a:rPr lang="it" sz="1100"/>
              <a:t>, cioè la definizione e l’adozione di un linguaggio comune e universale da utilizzare nel codice e nella descrizione del dominio per migliorare la comunicazione.</a:t>
            </a:r>
            <a:endParaRPr sz="1100"/>
          </a:p>
          <a:p>
            <a:pPr indent="-298450" lvl="0" marL="457200" rtl="0" algn="l">
              <a:spcBef>
                <a:spcPts val="0"/>
              </a:spcBef>
              <a:spcAft>
                <a:spcPts val="0"/>
              </a:spcAft>
              <a:buSzPts val="1100"/>
              <a:buChar char="●"/>
            </a:pPr>
            <a:r>
              <a:rPr lang="it" sz="1100">
                <a:solidFill>
                  <a:schemeClr val="accent3"/>
                </a:solidFill>
              </a:rPr>
              <a:t>Aggregate</a:t>
            </a:r>
            <a:r>
              <a:rPr lang="it" sz="1100"/>
              <a:t>, una collezione di oggetti che sono gestiti come una singola entità e tipicamente si riferiscono a concetti del dominio che si sta modellando:</a:t>
            </a:r>
            <a:endParaRPr sz="1100"/>
          </a:p>
          <a:p>
            <a:pPr indent="-298450" lvl="1" marL="914400" rtl="0" algn="l">
              <a:spcBef>
                <a:spcPts val="0"/>
              </a:spcBef>
              <a:spcAft>
                <a:spcPts val="0"/>
              </a:spcAft>
              <a:buSzPts val="1100"/>
              <a:buChar char="○"/>
            </a:pPr>
            <a:r>
              <a:rPr lang="it" sz="1100"/>
              <a:t>Esempio in un e-commerce, gli aggregate potrebbero essere </a:t>
            </a:r>
            <a:r>
              <a:rPr lang="it" sz="1100">
                <a:latin typeface="Courier New"/>
                <a:ea typeface="Courier New"/>
                <a:cs typeface="Courier New"/>
                <a:sym typeface="Courier New"/>
              </a:rPr>
              <a:t>Ordine</a:t>
            </a:r>
            <a:r>
              <a:rPr lang="it" sz="1100"/>
              <a:t>, </a:t>
            </a:r>
            <a:r>
              <a:rPr lang="it" sz="1100">
                <a:latin typeface="Courier New"/>
                <a:ea typeface="Courier New"/>
                <a:cs typeface="Courier New"/>
                <a:sym typeface="Courier New"/>
              </a:rPr>
              <a:t>Spedizione</a:t>
            </a:r>
            <a:r>
              <a:rPr lang="it" sz="1100"/>
              <a:t>, </a:t>
            </a:r>
            <a:r>
              <a:rPr lang="it" sz="1100">
                <a:latin typeface="Courier New"/>
                <a:ea typeface="Courier New"/>
                <a:cs typeface="Courier New"/>
                <a:sym typeface="Courier New"/>
              </a:rPr>
              <a:t>Ricevuta</a:t>
            </a:r>
            <a:r>
              <a:rPr lang="it" sz="1100"/>
              <a:t>, ecc.</a:t>
            </a:r>
            <a:endParaRPr sz="1100"/>
          </a:p>
          <a:p>
            <a:pPr indent="-298450" lvl="1" marL="914400" rtl="0" algn="l">
              <a:spcBef>
                <a:spcPts val="0"/>
              </a:spcBef>
              <a:spcAft>
                <a:spcPts val="0"/>
              </a:spcAft>
              <a:buSzPts val="1100"/>
              <a:buChar char="○"/>
            </a:pPr>
            <a:r>
              <a:rPr lang="it" sz="1100"/>
              <a:t>Gli aggregate sono trattati come unità self-contained, che hanno uno stato, un’identità e un ciclo di vita che sarà gestito come parte del sistema.</a:t>
            </a:r>
            <a:endParaRPr sz="1100"/>
          </a:p>
          <a:p>
            <a:pPr indent="-298450" lvl="1" marL="914400" rtl="0" algn="l">
              <a:spcBef>
                <a:spcPts val="0"/>
              </a:spcBef>
              <a:spcAft>
                <a:spcPts val="0"/>
              </a:spcAft>
              <a:buSzPts val="1100"/>
              <a:buChar char="○"/>
            </a:pPr>
            <a:r>
              <a:rPr lang="it" sz="1100"/>
              <a:t>Il codice che gestisce la transizione di stato di un aggregate deve essere raggruppato insieme, insieme allo stato.</a:t>
            </a:r>
            <a:endParaRPr sz="1100"/>
          </a:p>
          <a:p>
            <a:pPr indent="-298450" lvl="1" marL="914400" rtl="0" algn="l">
              <a:spcBef>
                <a:spcPts val="0"/>
              </a:spcBef>
              <a:spcAft>
                <a:spcPts val="0"/>
              </a:spcAft>
              <a:buSzPts val="1100"/>
              <a:buChar char="○"/>
            </a:pPr>
            <a:r>
              <a:rPr lang="it" sz="1100"/>
              <a:t>Un aggregate deve essere gestito da un microservizio e un microservizio potrebbe gestire più aggregati.</a:t>
            </a:r>
            <a:endParaRPr sz="1100"/>
          </a:p>
          <a:p>
            <a:pPr indent="-298450" lvl="1" marL="914400" rtl="0" algn="l">
              <a:spcBef>
                <a:spcPts val="0"/>
              </a:spcBef>
              <a:spcAft>
                <a:spcPts val="0"/>
              </a:spcAft>
              <a:buSzPts val="1100"/>
              <a:buChar char="○"/>
            </a:pPr>
            <a:r>
              <a:rPr lang="it" sz="1100"/>
              <a:t>Gli aggregate possono avere relazioni con altri aggregati (es. associazioni 1 a molti):</a:t>
            </a:r>
            <a:endParaRPr sz="1100"/>
          </a:p>
          <a:p>
            <a:pPr indent="-298450" lvl="2" marL="1371600" rtl="0" algn="l">
              <a:spcBef>
                <a:spcPts val="0"/>
              </a:spcBef>
              <a:spcAft>
                <a:spcPts val="0"/>
              </a:spcAft>
              <a:buSzPts val="1100"/>
              <a:buChar char="■"/>
            </a:pPr>
            <a:r>
              <a:rPr lang="it" sz="1100"/>
              <a:t>se sono all’interno dello stesso microservizio si gestiscono con un chiave esterna nel DB locale;</a:t>
            </a:r>
            <a:endParaRPr sz="1100"/>
          </a:p>
          <a:p>
            <a:pPr indent="-298450" lvl="2" marL="1371600" rtl="0" algn="l">
              <a:spcBef>
                <a:spcPts val="0"/>
              </a:spcBef>
              <a:spcAft>
                <a:spcPts val="0"/>
              </a:spcAft>
              <a:buSzPts val="1100"/>
              <a:buChar char="■"/>
            </a:pPr>
            <a:r>
              <a:rPr lang="it" sz="1100"/>
              <a:t>altrimenti, conviene memorizzare all’interno del DB locale l’URI della risorsa associata. Es. se all’interno di </a:t>
            </a:r>
            <a:r>
              <a:rPr lang="it" sz="1100">
                <a:latin typeface="Courier New"/>
                <a:ea typeface="Courier New"/>
                <a:cs typeface="Courier New"/>
                <a:sym typeface="Courier New"/>
              </a:rPr>
              <a:t>Ordine</a:t>
            </a:r>
            <a:r>
              <a:rPr lang="it" sz="1100"/>
              <a:t> possiamo memorizzare l’id dell’</a:t>
            </a:r>
            <a:r>
              <a:rPr lang="it" sz="1100">
                <a:latin typeface="Courier New"/>
                <a:ea typeface="Courier New"/>
                <a:cs typeface="Courier New"/>
                <a:sym typeface="Courier New"/>
              </a:rPr>
              <a:t>Utente</a:t>
            </a:r>
            <a:r>
              <a:rPr lang="it" sz="1100"/>
              <a:t> come </a:t>
            </a:r>
            <a:r>
              <a:rPr lang="it" sz="1100">
                <a:latin typeface="Courier New"/>
                <a:ea typeface="Courier New"/>
                <a:cs typeface="Courier New"/>
                <a:sym typeface="Courier New"/>
              </a:rPr>
              <a:t>/users/user1234</a:t>
            </a:r>
            <a:r>
              <a:rPr lang="it" sz="1100"/>
              <a:t>. In questo modo, se abbiamo bisogno della risorsa, possiamo andarla a reperire direttamente dall’endpoint REST associato.</a:t>
            </a:r>
            <a:endParaRPr sz="1100">
              <a:latin typeface="Courier New"/>
              <a:ea typeface="Courier New"/>
              <a:cs typeface="Courier New"/>
              <a:sym typeface="Courier New"/>
            </a:endParaRPr>
          </a:p>
          <a:p>
            <a:pPr indent="-298450" lvl="0" marL="457200" rtl="0" algn="l">
              <a:spcBef>
                <a:spcPts val="0"/>
              </a:spcBef>
              <a:spcAft>
                <a:spcPts val="0"/>
              </a:spcAft>
              <a:buSzPts val="1100"/>
              <a:buChar char="●"/>
            </a:pPr>
            <a:r>
              <a:rPr lang="it" sz="1100">
                <a:solidFill>
                  <a:schemeClr val="accent3"/>
                </a:solidFill>
              </a:rPr>
              <a:t>Bounded context</a:t>
            </a:r>
            <a:r>
              <a:rPr lang="it" sz="1100"/>
              <a:t>, cioè un confine esplicito all’interno di un dominio di business che fornisce funzionalità a un sistema più grande e che ne nasconde la complessità. Dal punto di vista implementativo, un bounded context contiene uno o più aggregate, alcuni di loro sono usati solo internamente al context, altri sono esposti all’esterno. Come nel caso degli aggregate, anche i bounded context possono avere relazioni con altri bounded context.</a:t>
            </a:r>
            <a:endParaRPr sz="1100"/>
          </a:p>
        </p:txBody>
      </p:sp>
      <p:sp>
        <p:nvSpPr>
          <p:cNvPr id="321" name="Google Shape;321;p4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Definire i servizi con Domain-Driven Design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4"/>
          <p:cNvSpPr txBox="1"/>
          <p:nvPr>
            <p:ph idx="4294967295" type="body"/>
          </p:nvPr>
        </p:nvSpPr>
        <p:spPr>
          <a:xfrm>
            <a:off x="460950" y="1058550"/>
            <a:ext cx="8222100" cy="38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Concetti chiave:</a:t>
            </a:r>
            <a:endParaRPr sz="1200"/>
          </a:p>
          <a:p>
            <a:pPr indent="-304800" lvl="0" marL="457200" rtl="0" algn="l">
              <a:spcBef>
                <a:spcPts val="0"/>
              </a:spcBef>
              <a:spcAft>
                <a:spcPts val="0"/>
              </a:spcAft>
              <a:buSzPts val="1200"/>
              <a:buChar char="●"/>
            </a:pPr>
            <a:r>
              <a:rPr lang="it" sz="1200"/>
              <a:t>DDD è diverso dagli approcci tradizionali per modellare le applicazioni enterprise, che crea un unico modello per l’intera organizzazione. Ad esempio, in un modello tradizionale c’è una sola definizione di entità di business, come un solo concetto di cliente, di ordine, ecc.</a:t>
            </a:r>
            <a:endParaRPr sz="1200"/>
          </a:p>
          <a:p>
            <a:pPr indent="-304800" lvl="0" marL="457200" rtl="0" algn="l">
              <a:spcBef>
                <a:spcPts val="0"/>
              </a:spcBef>
              <a:spcAft>
                <a:spcPts val="0"/>
              </a:spcAft>
              <a:buSzPts val="1200"/>
              <a:buChar char="●"/>
            </a:pPr>
            <a:r>
              <a:rPr lang="it" sz="1200"/>
              <a:t>Il problema del modello tradizionale è che parti diverse dell’organizzazione potrebbero avere visioni diverse dello stesso modello. Ad esempio, diverse parti della stessa organizzazione potrebbero usare gli stessi termini per concetti diversi o termini diversi per lo stesso concetto. Inoltre, per ogni componente dell’organizzazione il modello è quasi sicuramente più complesso del necessario.</a:t>
            </a:r>
            <a:endParaRPr sz="1200"/>
          </a:p>
          <a:p>
            <a:pPr indent="-304800" lvl="0" marL="457200" rtl="0" algn="l">
              <a:spcBef>
                <a:spcPts val="0"/>
              </a:spcBef>
              <a:spcAft>
                <a:spcPts val="0"/>
              </a:spcAft>
              <a:buSzPts val="1200"/>
              <a:buChar char="●"/>
            </a:pPr>
            <a:r>
              <a:rPr lang="it" sz="1200"/>
              <a:t>Nel caso di DDD, si definiscono dei modelli per ogni sottodominio. Un sottodominio è un parte del dominio e, concettualmente, i sottodomini sono molto simili alle </a:t>
            </a:r>
            <a:r>
              <a:rPr lang="it" sz="1200" u="sng">
                <a:solidFill>
                  <a:schemeClr val="accent5"/>
                </a:solidFill>
                <a:hlinkClick action="ppaction://hlinksldjump" r:id="rId3">
                  <a:extLst>
                    <a:ext uri="{A12FA001-AC4F-418D-AE19-62706E023703}">
                      <ahyp:hlinkClr val="tx"/>
                    </a:ext>
                  </a:extLst>
                </a:hlinkClick>
              </a:rPr>
              <a:t>capacità di business</a:t>
            </a:r>
            <a:r>
              <a:rPr lang="it" sz="1200"/>
              <a:t>. Per l’</a:t>
            </a:r>
            <a:r>
              <a:rPr lang="it" sz="1200"/>
              <a:t>identificazione dei sottodomini si usano gli stessi approcci che abbiamo visto per le capacità di business: si analizza il business dell’organizzazione e si identificano le differenti aree.</a:t>
            </a:r>
            <a:endParaRPr sz="1200"/>
          </a:p>
          <a:p>
            <a:pPr indent="-304800" lvl="0" marL="457200" rtl="0" algn="l">
              <a:spcBef>
                <a:spcPts val="0"/>
              </a:spcBef>
              <a:spcAft>
                <a:spcPts val="0"/>
              </a:spcAft>
              <a:buSzPts val="1200"/>
              <a:buChar char="●"/>
            </a:pPr>
            <a:r>
              <a:rPr lang="it" sz="1200"/>
              <a:t>A livello implementativo, i sottodomini sono definiti attraverso i bounded context.</a:t>
            </a:r>
            <a:endParaRPr sz="1200"/>
          </a:p>
        </p:txBody>
      </p:sp>
      <p:sp>
        <p:nvSpPr>
          <p:cNvPr id="327" name="Google Shape;327;p4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Definire i servizi corrispondenti ai sottodomini DDD</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5"/>
          <p:cNvSpPr/>
          <p:nvPr/>
        </p:nvSpPr>
        <p:spPr>
          <a:xfrm>
            <a:off x="4939075" y="2136525"/>
            <a:ext cx="3389400" cy="2822400"/>
          </a:xfrm>
          <a:prstGeom prst="rect">
            <a:avLst/>
          </a:prstGeom>
          <a:noFill/>
          <a:ln cap="flat" cmpd="sng" w="9525">
            <a:solidFill>
              <a:schemeClr val="dk1"/>
            </a:solidFill>
            <a:prstDash val="dot"/>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it">
                <a:solidFill>
                  <a:schemeClr val="lt2"/>
                </a:solidFill>
                <a:latin typeface="Roboto"/>
                <a:ea typeface="Roboto"/>
                <a:cs typeface="Roboto"/>
                <a:sym typeface="Roboto"/>
              </a:rPr>
              <a:t>Microservizio relativo al Magazzino</a:t>
            </a:r>
            <a:endParaRPr>
              <a:solidFill>
                <a:schemeClr val="lt2"/>
              </a:solidFill>
              <a:latin typeface="Roboto"/>
              <a:ea typeface="Roboto"/>
              <a:cs typeface="Roboto"/>
              <a:sym typeface="Roboto"/>
            </a:endParaRPr>
          </a:p>
        </p:txBody>
      </p:sp>
      <p:sp>
        <p:nvSpPr>
          <p:cNvPr id="333" name="Google Shape;333;p45"/>
          <p:cNvSpPr txBox="1"/>
          <p:nvPr>
            <p:ph idx="4294967295" type="body"/>
          </p:nvPr>
        </p:nvSpPr>
        <p:spPr>
          <a:xfrm>
            <a:off x="460950" y="1058550"/>
            <a:ext cx="8222100" cy="4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Il metodo più semplice è di definire dei context molto ampi e di suddividerli successivamente in contesti più piccoli innestati all’interno di quello più grande.</a:t>
            </a:r>
            <a:endParaRPr sz="1200"/>
          </a:p>
        </p:txBody>
      </p:sp>
      <p:sp>
        <p:nvSpPr>
          <p:cNvPr id="334" name="Google Shape;334;p4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Metodi per creare i microservizi da aggregate e bounded context</a:t>
            </a:r>
            <a:endParaRPr/>
          </a:p>
        </p:txBody>
      </p:sp>
      <p:sp>
        <p:nvSpPr>
          <p:cNvPr id="335" name="Google Shape;335;p45"/>
          <p:cNvSpPr/>
          <p:nvPr/>
        </p:nvSpPr>
        <p:spPr>
          <a:xfrm>
            <a:off x="1345125" y="3039975"/>
            <a:ext cx="1780500" cy="101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Gestore finanze</a:t>
            </a:r>
            <a:endParaRPr sz="1200">
              <a:solidFill>
                <a:schemeClr val="lt2"/>
              </a:solidFill>
              <a:latin typeface="Roboto"/>
              <a:ea typeface="Roboto"/>
              <a:cs typeface="Roboto"/>
              <a:sym typeface="Roboto"/>
            </a:endParaRPr>
          </a:p>
        </p:txBody>
      </p:sp>
      <p:sp>
        <p:nvSpPr>
          <p:cNvPr id="336" name="Google Shape;336;p45"/>
          <p:cNvSpPr/>
          <p:nvPr/>
        </p:nvSpPr>
        <p:spPr>
          <a:xfrm>
            <a:off x="5862275" y="3857625"/>
            <a:ext cx="1090200" cy="80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Gestore spedizioni</a:t>
            </a:r>
            <a:endParaRPr sz="1200">
              <a:solidFill>
                <a:schemeClr val="lt2"/>
              </a:solidFill>
              <a:latin typeface="Roboto"/>
              <a:ea typeface="Roboto"/>
              <a:cs typeface="Roboto"/>
              <a:sym typeface="Roboto"/>
            </a:endParaRPr>
          </a:p>
        </p:txBody>
      </p:sp>
      <p:sp>
        <p:nvSpPr>
          <p:cNvPr id="337" name="Google Shape;337;p45"/>
          <p:cNvSpPr/>
          <p:nvPr/>
        </p:nvSpPr>
        <p:spPr>
          <a:xfrm>
            <a:off x="5862275" y="2562225"/>
            <a:ext cx="1090200" cy="80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Gestore inventario</a:t>
            </a:r>
            <a:endParaRPr sz="1200">
              <a:solidFill>
                <a:schemeClr val="lt2"/>
              </a:solidFill>
              <a:latin typeface="Roboto"/>
              <a:ea typeface="Roboto"/>
              <a:cs typeface="Roboto"/>
              <a:sym typeface="Roboto"/>
            </a:endParaRPr>
          </a:p>
        </p:txBody>
      </p:sp>
      <p:sp>
        <p:nvSpPr>
          <p:cNvPr id="338" name="Google Shape;338;p45"/>
          <p:cNvSpPr/>
          <p:nvPr/>
        </p:nvSpPr>
        <p:spPr>
          <a:xfrm>
            <a:off x="6858000" y="3857625"/>
            <a:ext cx="857100" cy="442500"/>
          </a:xfrm>
          <a:prstGeom prst="roundRect">
            <a:avLst>
              <a:gd fmla="val 16667" name="adj"/>
            </a:avLst>
          </a:prstGeom>
          <a:noFill/>
          <a:ln cap="flat" cmpd="sng" w="952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chemeClr val="lt2"/>
                </a:solidFill>
                <a:latin typeface="Roboto"/>
                <a:ea typeface="Roboto"/>
                <a:cs typeface="Roboto"/>
                <a:sym typeface="Roboto"/>
              </a:rPr>
              <a:t>Spedizione</a:t>
            </a:r>
            <a:endParaRPr sz="1000">
              <a:solidFill>
                <a:schemeClr val="lt2"/>
              </a:solidFill>
              <a:latin typeface="Roboto"/>
              <a:ea typeface="Roboto"/>
              <a:cs typeface="Roboto"/>
              <a:sym typeface="Roboto"/>
            </a:endParaRPr>
          </a:p>
        </p:txBody>
      </p:sp>
      <p:sp>
        <p:nvSpPr>
          <p:cNvPr id="339" name="Google Shape;339;p45"/>
          <p:cNvSpPr/>
          <p:nvPr/>
        </p:nvSpPr>
        <p:spPr>
          <a:xfrm>
            <a:off x="6858000" y="2568100"/>
            <a:ext cx="857100" cy="442500"/>
          </a:xfrm>
          <a:prstGeom prst="roundRect">
            <a:avLst>
              <a:gd fmla="val 16667" name="adj"/>
            </a:avLst>
          </a:prstGeom>
          <a:noFill/>
          <a:ln cap="flat" cmpd="sng" w="952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chemeClr val="lt2"/>
                </a:solidFill>
                <a:latin typeface="Roboto"/>
                <a:ea typeface="Roboto"/>
                <a:cs typeface="Roboto"/>
                <a:sym typeface="Roboto"/>
              </a:rPr>
              <a:t>Prodotto</a:t>
            </a:r>
            <a:endParaRPr sz="1000">
              <a:solidFill>
                <a:schemeClr val="lt2"/>
              </a:solidFill>
              <a:latin typeface="Roboto"/>
              <a:ea typeface="Roboto"/>
              <a:cs typeface="Roboto"/>
              <a:sym typeface="Roboto"/>
            </a:endParaRPr>
          </a:p>
        </p:txBody>
      </p:sp>
      <p:cxnSp>
        <p:nvCxnSpPr>
          <p:cNvPr id="340" name="Google Shape;340;p45"/>
          <p:cNvCxnSpPr>
            <a:stCxn id="335" idx="3"/>
            <a:endCxn id="332" idx="1"/>
          </p:cNvCxnSpPr>
          <p:nvPr/>
        </p:nvCxnSpPr>
        <p:spPr>
          <a:xfrm>
            <a:off x="3125625" y="3547725"/>
            <a:ext cx="1813500" cy="0"/>
          </a:xfrm>
          <a:prstGeom prst="straightConnector1">
            <a:avLst/>
          </a:prstGeom>
          <a:noFill/>
          <a:ln cap="flat" cmpd="sng" w="9525">
            <a:solidFill>
              <a:schemeClr val="dk1"/>
            </a:solidFill>
            <a:prstDash val="solid"/>
            <a:round/>
            <a:headEnd len="med" w="med" type="none"/>
            <a:tailEnd len="med" w="med" type="triangle"/>
          </a:ln>
        </p:spPr>
      </p:cxnSp>
      <p:cxnSp>
        <p:nvCxnSpPr>
          <p:cNvPr id="341" name="Google Shape;341;p45"/>
          <p:cNvCxnSpPr>
            <a:stCxn id="332" idx="1"/>
            <a:endCxn id="337" idx="1"/>
          </p:cNvCxnSpPr>
          <p:nvPr/>
        </p:nvCxnSpPr>
        <p:spPr>
          <a:xfrm flipH="1" rot="10800000">
            <a:off x="4939075" y="2964525"/>
            <a:ext cx="923100" cy="583200"/>
          </a:xfrm>
          <a:prstGeom prst="straightConnector1">
            <a:avLst/>
          </a:prstGeom>
          <a:noFill/>
          <a:ln cap="flat" cmpd="sng" w="9525">
            <a:solidFill>
              <a:schemeClr val="dk1"/>
            </a:solidFill>
            <a:prstDash val="solid"/>
            <a:round/>
            <a:headEnd len="med" w="med" type="none"/>
            <a:tailEnd len="med" w="med" type="triangle"/>
          </a:ln>
        </p:spPr>
      </p:cxnSp>
      <p:cxnSp>
        <p:nvCxnSpPr>
          <p:cNvPr id="342" name="Google Shape;342;p45"/>
          <p:cNvCxnSpPr>
            <a:stCxn id="332" idx="1"/>
            <a:endCxn id="336" idx="1"/>
          </p:cNvCxnSpPr>
          <p:nvPr/>
        </p:nvCxnSpPr>
        <p:spPr>
          <a:xfrm>
            <a:off x="4939075" y="3547725"/>
            <a:ext cx="923100" cy="7122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6"/>
          <p:cNvSpPr txBox="1"/>
          <p:nvPr>
            <p:ph idx="4294967295" type="body"/>
          </p:nvPr>
        </p:nvSpPr>
        <p:spPr>
          <a:xfrm>
            <a:off x="460950" y="1058550"/>
            <a:ext cx="8222100" cy="38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Sebbene sembrino molto simili tra di loro ci sono delle differenze logiche</a:t>
            </a:r>
            <a:r>
              <a:rPr lang="it" sz="1200"/>
              <a:t>:</a:t>
            </a:r>
            <a:endParaRPr sz="1200"/>
          </a:p>
          <a:p>
            <a:pPr indent="-304800" lvl="0" marL="457200" rtl="0" algn="l">
              <a:spcBef>
                <a:spcPts val="0"/>
              </a:spcBef>
              <a:spcAft>
                <a:spcPts val="0"/>
              </a:spcAft>
              <a:buSzPts val="1200"/>
              <a:buChar char="●"/>
            </a:pPr>
            <a:r>
              <a:rPr lang="it" sz="1200"/>
              <a:t>Nell’approccio basato sulle capacità di business, i microservizi seguono gli ambiti specifici dell’organizzazione, mentre nell’approccio DDD i microservizi seguono un approccio basato su elementi (oggetti) correlati tra di loro.</a:t>
            </a:r>
            <a:endParaRPr sz="1200"/>
          </a:p>
          <a:p>
            <a:pPr indent="-304800" lvl="0" marL="457200" rtl="0" algn="l">
              <a:spcBef>
                <a:spcPts val="0"/>
              </a:spcBef>
              <a:spcAft>
                <a:spcPts val="0"/>
              </a:spcAft>
              <a:buSzPts val="1200"/>
              <a:buChar char="●"/>
            </a:pPr>
            <a:r>
              <a:rPr lang="it" sz="1200"/>
              <a:t>Le capacità di business non sono qualcosa legato al software, è in generale un metodo che utilizzano le aziende per capire cosa fanno e perché. Quindi, in questo caso, la decomposizione è inerente a degli aspetti aziendali che poi vengono trasformati in qualcosa inerente al software.</a:t>
            </a:r>
            <a:endParaRPr sz="1200"/>
          </a:p>
          <a:p>
            <a:pPr indent="-304800" lvl="0" marL="457200" rtl="0" algn="l">
              <a:spcBef>
                <a:spcPts val="0"/>
              </a:spcBef>
              <a:spcAft>
                <a:spcPts val="0"/>
              </a:spcAft>
              <a:buSzPts val="1200"/>
              <a:buChar char="●"/>
            </a:pPr>
            <a:r>
              <a:rPr lang="it" sz="1200"/>
              <a:t>Nell’approccio DDD, i sottodomini sono definiti dagli sviluppatori sulla base della loro comprensione del problema da risolvere. Quindi, in questo caso, la decomposizione è inerente alla comprensione che hanno gli sviluppatori del dominio e come i vari aspetti del sistema saranno collegati tra di loro.</a:t>
            </a:r>
            <a:endParaRPr sz="1200"/>
          </a:p>
        </p:txBody>
      </p:sp>
      <p:sp>
        <p:nvSpPr>
          <p:cNvPr id="348" name="Google Shape;348;p4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Capacità di business vs DDD</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7"/>
          <p:cNvSpPr txBox="1"/>
          <p:nvPr>
            <p:ph idx="4294967295" type="body"/>
          </p:nvPr>
        </p:nvSpPr>
        <p:spPr>
          <a:xfrm>
            <a:off x="460950" y="1058550"/>
            <a:ext cx="8222100" cy="38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Capacità di business e Domain-Driven Design sono metodi molto utili per definire i boundary dei microservizi, ma non sono gli unici. Ci possono essere altri metodi o fattori da considerare per definire i boundary:</a:t>
            </a:r>
            <a:endParaRPr sz="1200"/>
          </a:p>
          <a:p>
            <a:pPr indent="-304800" lvl="0" marL="457200" rtl="0" algn="l">
              <a:spcBef>
                <a:spcPts val="0"/>
              </a:spcBef>
              <a:spcAft>
                <a:spcPts val="0"/>
              </a:spcAft>
              <a:buSzPts val="1200"/>
              <a:buChar char="●"/>
            </a:pPr>
            <a:r>
              <a:rPr lang="it" sz="1200">
                <a:solidFill>
                  <a:schemeClr val="accent3"/>
                </a:solidFill>
              </a:rPr>
              <a:t>Volatilità</a:t>
            </a:r>
            <a:r>
              <a:rPr lang="it" sz="1200"/>
              <a:t>: l’idea in questo caso è di definire i boundary in base alle parti del sistema che cambiano più frequentemente e poi estrarre le funzionalità specifiche all’interno dei propri microservizi.</a:t>
            </a:r>
            <a:endParaRPr sz="1200"/>
          </a:p>
          <a:p>
            <a:pPr indent="-304800" lvl="0" marL="457200" rtl="0" algn="l">
              <a:spcBef>
                <a:spcPts val="0"/>
              </a:spcBef>
              <a:spcAft>
                <a:spcPts val="0"/>
              </a:spcAft>
              <a:buSzPts val="1200"/>
              <a:buChar char="●"/>
            </a:pPr>
            <a:r>
              <a:rPr lang="it" sz="1200">
                <a:solidFill>
                  <a:schemeClr val="accent3"/>
                </a:solidFill>
              </a:rPr>
              <a:t>Dati</a:t>
            </a:r>
            <a:r>
              <a:rPr lang="it" sz="1200"/>
              <a:t>: la natura dei dati da gestire può guidare gli sviluppatori verso diverse scelte per la definizione dei boundary. Per esempio, si potrebbero limitare i servizi che gestiscono i dati sensibili degli utenti per ridurre il rischio di furti dei dati e per semplificare il rispetto di politiche come il GDPR.</a:t>
            </a:r>
            <a:endParaRPr sz="1200"/>
          </a:p>
          <a:p>
            <a:pPr indent="-304800" lvl="0" marL="457200" rtl="0" algn="l">
              <a:spcBef>
                <a:spcPts val="0"/>
              </a:spcBef>
              <a:spcAft>
                <a:spcPts val="0"/>
              </a:spcAft>
              <a:buSzPts val="1200"/>
              <a:buChar char="●"/>
            </a:pPr>
            <a:r>
              <a:rPr lang="it" sz="1200">
                <a:solidFill>
                  <a:schemeClr val="accent3"/>
                </a:solidFill>
              </a:rPr>
              <a:t>Tecnologia</a:t>
            </a:r>
            <a:r>
              <a:rPr lang="it" sz="1200"/>
              <a:t>: la necessità di utilizzare tecnologie diverse può anche essere un fattore per la ricerca dei boundary più appropriati. Se, per esempio, ci si accorge che una parte di un sistema dovrebbe essere implementato in un linguaggio progettato per le performance (es. c++ o rust).</a:t>
            </a:r>
            <a:endParaRPr sz="1200"/>
          </a:p>
          <a:p>
            <a:pPr indent="-304800" lvl="0" marL="457200" rtl="0" algn="l">
              <a:spcBef>
                <a:spcPts val="0"/>
              </a:spcBef>
              <a:spcAft>
                <a:spcPts val="0"/>
              </a:spcAft>
              <a:buSzPts val="1200"/>
              <a:buChar char="●"/>
            </a:pPr>
            <a:r>
              <a:rPr lang="it" sz="1200">
                <a:solidFill>
                  <a:schemeClr val="accent3"/>
                </a:solidFill>
              </a:rPr>
              <a:t>Aspetti organizzativi</a:t>
            </a:r>
            <a:r>
              <a:rPr lang="it" sz="1200"/>
              <a:t>: definire un boundary che coinvolge più gruppi di lavoro potrebbe non essere ideale. Quindi, quando si definiscono i boundary dei microservizi bisogna mettere in conto anche la struttura organizzativa e, in qualche caso, suggerire dei cambi alla struttura organizzativa per supportare meglio l’architettura voluta.</a:t>
            </a:r>
            <a:endParaRPr sz="1200"/>
          </a:p>
        </p:txBody>
      </p:sp>
      <p:sp>
        <p:nvSpPr>
          <p:cNvPr id="354" name="Google Shape;354;p4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Approcci alternativi</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8"/>
          <p:cNvSpPr txBox="1"/>
          <p:nvPr>
            <p:ph idx="4294967295" type="body"/>
          </p:nvPr>
        </p:nvSpPr>
        <p:spPr>
          <a:xfrm>
            <a:off x="460950" y="1058550"/>
            <a:ext cx="8222100" cy="3821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Qualunque metodo si scelga di utilizzare, alcuni principi propri della programmazione ad oggetti ci aiutano a definire delle linee guida da seguire:</a:t>
            </a:r>
            <a:endParaRPr sz="1200"/>
          </a:p>
          <a:p>
            <a:pPr indent="-304800" lvl="0" marL="457200" rtl="0" algn="l">
              <a:lnSpc>
                <a:spcPct val="115000"/>
              </a:lnSpc>
              <a:spcBef>
                <a:spcPts val="0"/>
              </a:spcBef>
              <a:spcAft>
                <a:spcPts val="0"/>
              </a:spcAft>
              <a:buSzPts val="1200"/>
              <a:buChar char="●"/>
            </a:pPr>
            <a:r>
              <a:rPr lang="it" sz="1200">
                <a:solidFill>
                  <a:schemeClr val="accent3"/>
                </a:solidFill>
              </a:rPr>
              <a:t>Single Responsibility Principle</a:t>
            </a:r>
            <a:r>
              <a:rPr lang="it" sz="1200"/>
              <a:t>, uno degli obiettivi principali della progettazione del software è di determinare le responsabilità di ogni elemento. Il principio è che una classe dovrebbe gestire una singola responsabilità o, vedendola diversamente, una classe dovrebbe avere una sola ragione per essere cambiata. Nel caso dei microservizi, ogni microservizio dovrebbe avere una singola responsabilità, questo permette di ridurre la dimensione di ogni servizio e di migliorare la stabilità.</a:t>
            </a:r>
            <a:endParaRPr sz="1200"/>
          </a:p>
          <a:p>
            <a:pPr indent="-304800" lvl="0" marL="457200" rtl="0" algn="l">
              <a:lnSpc>
                <a:spcPct val="115000"/>
              </a:lnSpc>
              <a:spcBef>
                <a:spcPts val="0"/>
              </a:spcBef>
              <a:spcAft>
                <a:spcPts val="0"/>
              </a:spcAft>
              <a:buSzPts val="1200"/>
              <a:buChar char="●"/>
            </a:pPr>
            <a:r>
              <a:rPr lang="it" sz="1200">
                <a:solidFill>
                  <a:schemeClr val="accent3"/>
                </a:solidFill>
              </a:rPr>
              <a:t>Common Closure Principle</a:t>
            </a:r>
            <a:r>
              <a:rPr lang="it" sz="1200"/>
              <a:t>. Le classi che sono all’interno di un package dovrebbero essere raggruppate insieme in modo da gestire i cambi simili. Un cambio inerente a un package è inerente a tutte le classi </a:t>
            </a:r>
            <a:r>
              <a:rPr lang="it" sz="1200"/>
              <a:t>del</a:t>
            </a:r>
            <a:r>
              <a:rPr lang="it" sz="1200"/>
              <a:t> package. L’idea è che se due classi cambiano in blocco per via della stessa ragione, probabilmente appartengono allo stesso package (ad esempio perché implementano un aspetto diverso di una regola di business particolare). Applicare un principio simile ai microservizi significa inserire i componenti che cambiano per le stesse ragioni all’interno dello stesso servizio, questo permette di minimizzare il numero di servizi da cambiare quando cambia qualche requisito.</a:t>
            </a:r>
            <a:endParaRPr sz="1200"/>
          </a:p>
        </p:txBody>
      </p:sp>
      <p:sp>
        <p:nvSpPr>
          <p:cNvPr id="360" name="Google Shape;360;p4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Linee guide per</a:t>
            </a:r>
            <a:r>
              <a:rPr lang="it"/>
              <a:t> la scelta dei boundary</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9"/>
          <p:cNvSpPr txBox="1"/>
          <p:nvPr>
            <p:ph idx="4294967295" type="body"/>
          </p:nvPr>
        </p:nvSpPr>
        <p:spPr>
          <a:xfrm>
            <a:off x="232350" y="753750"/>
            <a:ext cx="8222100" cy="4085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Nella definizione dei boundary è necessario risolvere degli ostacoli:</a:t>
            </a:r>
            <a:endParaRPr sz="1200"/>
          </a:p>
          <a:p>
            <a:pPr indent="-304800" lvl="0" marL="457200" rtl="0" algn="l">
              <a:lnSpc>
                <a:spcPct val="115000"/>
              </a:lnSpc>
              <a:spcBef>
                <a:spcPts val="0"/>
              </a:spcBef>
              <a:spcAft>
                <a:spcPts val="0"/>
              </a:spcAft>
              <a:buSzPts val="1200"/>
              <a:buChar char="●"/>
            </a:pPr>
            <a:r>
              <a:rPr lang="it" sz="1200">
                <a:solidFill>
                  <a:schemeClr val="accent3"/>
                </a:solidFill>
              </a:rPr>
              <a:t>Latenza della rete</a:t>
            </a:r>
            <a:r>
              <a:rPr lang="it" sz="1200"/>
              <a:t>: è uno dei problemi principali nei sistemi distribuiti. Si potrebbe scoprire che i boundary definiti facciano sì che due servizi debbano comunicare in modo eccessivo. In alcuni casi si possono migliorare le performance creando delle API che riducono il numero di chiamate oppure accorpando più servizi insieme.</a:t>
            </a:r>
            <a:endParaRPr sz="1200"/>
          </a:p>
          <a:p>
            <a:pPr indent="-304800" lvl="0" marL="457200" rtl="0" algn="l">
              <a:lnSpc>
                <a:spcPct val="115000"/>
              </a:lnSpc>
              <a:spcBef>
                <a:spcPts val="0"/>
              </a:spcBef>
              <a:spcAft>
                <a:spcPts val="0"/>
              </a:spcAft>
              <a:buSzPts val="1200"/>
              <a:buChar char="●"/>
            </a:pPr>
            <a:r>
              <a:rPr lang="it" sz="1200">
                <a:solidFill>
                  <a:schemeClr val="accent3"/>
                </a:solidFill>
              </a:rPr>
              <a:t>Disponibilità ridotta a causa delle comunicazioni sincrone</a:t>
            </a:r>
            <a:r>
              <a:rPr lang="it" sz="1200"/>
              <a:t>: un altro problema è che la comunicazione tra i diversi servizi deve essere concepita in modo da non ridurre la disponibilità. Per esempio, le API REST rappresentano un tipo di comunicazione sincrona. In molti casi è quello che si vuole, ma in altri casi si dovrebbe usare un sistema di </a:t>
            </a:r>
            <a:r>
              <a:rPr lang="it" sz="1200" u="sng">
                <a:solidFill>
                  <a:schemeClr val="hlink"/>
                </a:solidFill>
                <a:hlinkClick action="ppaction://hlinksldjump" r:id="rId3"/>
              </a:rPr>
              <a:t>messaggi asincroni</a:t>
            </a:r>
            <a:r>
              <a:rPr lang="it" sz="1200"/>
              <a:t>.</a:t>
            </a:r>
            <a:endParaRPr sz="1200"/>
          </a:p>
          <a:p>
            <a:pPr indent="-304800" lvl="0" marL="457200" rtl="0" algn="l">
              <a:spcBef>
                <a:spcPts val="0"/>
              </a:spcBef>
              <a:spcAft>
                <a:spcPts val="0"/>
              </a:spcAft>
              <a:buSzPts val="1200"/>
              <a:buChar char="●"/>
            </a:pPr>
            <a:r>
              <a:rPr lang="it" sz="1200">
                <a:solidFill>
                  <a:schemeClr val="accent3"/>
                </a:solidFill>
              </a:rPr>
              <a:t>Mantenere la consistenza dei dati tra i vari servizi</a:t>
            </a:r>
            <a:r>
              <a:rPr lang="it" sz="1200"/>
              <a:t>: qualche operazione di sistema richiede dei cambi di dati memorizzati in diversi servizi. Per esempio, se arriva un ordine su un prodotto, probabilmente bisogna cambiare la disponibilità dei prodotti all’interno del magazzino e, contestualmente, aggiornare lo stato degli ordini dell’utente. In generale vedremo il concetto di </a:t>
            </a:r>
            <a:r>
              <a:rPr lang="it" sz="1200" u="sng">
                <a:solidFill>
                  <a:schemeClr val="hlink"/>
                </a:solidFill>
                <a:hlinkClick action="ppaction://hlinksldjump" r:id="rId4"/>
              </a:rPr>
              <a:t>saga</a:t>
            </a:r>
            <a:r>
              <a:rPr lang="it" sz="1200"/>
              <a:t>.</a:t>
            </a:r>
            <a:endParaRPr sz="1200"/>
          </a:p>
          <a:p>
            <a:pPr indent="-304800" lvl="0" marL="457200" rtl="0" algn="l">
              <a:spcBef>
                <a:spcPts val="0"/>
              </a:spcBef>
              <a:spcAft>
                <a:spcPts val="0"/>
              </a:spcAft>
              <a:buSzPts val="1200"/>
              <a:buChar char="●"/>
            </a:pPr>
            <a:r>
              <a:rPr lang="it" sz="1200">
                <a:solidFill>
                  <a:schemeClr val="accent3"/>
                </a:solidFill>
              </a:rPr>
              <a:t>Ottenere una visione consistente dei dati</a:t>
            </a:r>
            <a:r>
              <a:rPr lang="it" sz="1200"/>
              <a:t>: quando abbiamo un unico database è facile avere una visione consistente dei dati all’interno. Nel caso dei microservizi, anche se ogni database è consistente, potrebbe essere difficile avere una visione globale consistente dei dati.</a:t>
            </a:r>
            <a:endParaRPr sz="1200"/>
          </a:p>
          <a:p>
            <a:pPr indent="-304800" lvl="0" marL="457200" rtl="0" algn="l">
              <a:spcBef>
                <a:spcPts val="0"/>
              </a:spcBef>
              <a:spcAft>
                <a:spcPts val="0"/>
              </a:spcAft>
              <a:buSzPts val="1200"/>
              <a:buChar char="●"/>
            </a:pPr>
            <a:r>
              <a:rPr lang="it" sz="1200">
                <a:solidFill>
                  <a:schemeClr val="accent3"/>
                </a:solidFill>
              </a:rPr>
              <a:t>Evitare le classi “god”</a:t>
            </a:r>
            <a:r>
              <a:rPr lang="it" sz="1200"/>
              <a:t>: le classi “god” sono quelle classi gonfiate che sono usate per tutta l’applicazione. Una classe “god” tipicamente implementa la logica di business per molti aspetti diversi dell’applicazione. Molte applicazioni hanno questo tipo di classi che di solito implementano un aspetto importante del dominio: la classe </a:t>
            </a:r>
            <a:r>
              <a:rPr lang="it" sz="1200">
                <a:latin typeface="Courier New"/>
                <a:ea typeface="Courier New"/>
                <a:cs typeface="Courier New"/>
                <a:sym typeface="Courier New"/>
              </a:rPr>
              <a:t>Account</a:t>
            </a:r>
            <a:r>
              <a:rPr lang="it" sz="1200"/>
              <a:t> per la banca, la classe </a:t>
            </a:r>
            <a:r>
              <a:rPr lang="it" sz="1200">
                <a:latin typeface="Courier New"/>
                <a:ea typeface="Courier New"/>
                <a:cs typeface="Courier New"/>
                <a:sym typeface="Courier New"/>
              </a:rPr>
              <a:t>Order</a:t>
            </a:r>
            <a:r>
              <a:rPr lang="it" sz="1200"/>
              <a:t> per un e-commerce, ecc. Le classi “god” sono un ostacolo alla definizione dei boundary.</a:t>
            </a:r>
            <a:endParaRPr sz="1200"/>
          </a:p>
        </p:txBody>
      </p:sp>
      <p:sp>
        <p:nvSpPr>
          <p:cNvPr id="366" name="Google Shape;366;p4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Ostacoli nella definizione dei boundary</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0"/>
          <p:cNvSpPr txBox="1"/>
          <p:nvPr>
            <p:ph type="title"/>
          </p:nvPr>
        </p:nvSpPr>
        <p:spPr>
          <a:xfrm>
            <a:off x="265500" y="1233175"/>
            <a:ext cx="4045200" cy="2026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it">
                <a:solidFill>
                  <a:schemeClr val="lt2"/>
                </a:solidFill>
              </a:rPr>
              <a:t>Definire le API dei servizi e le collaborazioni</a:t>
            </a:r>
            <a:endParaRPr>
              <a:solidFill>
                <a:schemeClr val="lt2"/>
              </a:solidFill>
            </a:endParaRPr>
          </a:p>
        </p:txBody>
      </p:sp>
      <p:sp>
        <p:nvSpPr>
          <p:cNvPr id="372" name="Google Shape;372;p5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it"/>
              <a:t>Assegnare le operazioni di sistema ai servizi e d</a:t>
            </a:r>
            <a:r>
              <a:rPr lang="it"/>
              <a:t>eterminare la collaborazione tra i vari servizi</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1"/>
          <p:cNvSpPr txBox="1"/>
          <p:nvPr>
            <p:ph idx="4294967295" type="body"/>
          </p:nvPr>
        </p:nvSpPr>
        <p:spPr>
          <a:xfrm>
            <a:off x="460950" y="1058550"/>
            <a:ext cx="8222100" cy="408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Dopo aver creato una lista di operazioni di sistema e una lista di potenziali servizi. Il prossimo passo è di definire le API di ogni servizio: le </a:t>
            </a:r>
            <a:r>
              <a:rPr lang="it" sz="1200">
                <a:solidFill>
                  <a:schemeClr val="accent3"/>
                </a:solidFill>
              </a:rPr>
              <a:t>operazioni</a:t>
            </a:r>
            <a:r>
              <a:rPr lang="it" sz="1200"/>
              <a:t> e gli </a:t>
            </a:r>
            <a:r>
              <a:rPr lang="it" sz="1200">
                <a:solidFill>
                  <a:schemeClr val="accent3"/>
                </a:solidFill>
              </a:rPr>
              <a:t>eventi</a:t>
            </a:r>
            <a:r>
              <a:rPr lang="it" sz="1200"/>
              <a: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Alcune operazioni sono legate alle operazioni di sistema (invocate sia dai client esterni e sia da altri servizi) e altre servono per supportare la collaborazione tra i diversi servizi (invocate da altri servizi).</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Gli eventi invece sono pubblicati per abilitare le collaborazioni con altri servizi. Per esempio, alcuni eventi sono utili per implementare i </a:t>
            </a:r>
            <a:r>
              <a:rPr lang="it" sz="1200" u="sng">
                <a:solidFill>
                  <a:schemeClr val="hlink"/>
                </a:solidFill>
                <a:hlinkClick action="ppaction://hlinksldjump" r:id="rId3"/>
              </a:rPr>
              <a:t>saga</a:t>
            </a:r>
            <a:r>
              <a:rPr lang="it" sz="1200"/>
              <a:t>, altri per supportare un metodo efficiente di interrogazioni, oppure per notificare i client esterni.</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Per definire le API dei servizi è necessario mappare ogni operazione di sistema in un servizio e dopo decidere se un servizio ha necessità di collaborare con gli altri per implementare un’operazione di sistema. Se è richiesta una collaborazione, dobbiamo determinare quali API dobbiamo esporre per supportare le collaborazioni.</a:t>
            </a:r>
            <a:endParaRPr sz="1200"/>
          </a:p>
        </p:txBody>
      </p:sp>
      <p:sp>
        <p:nvSpPr>
          <p:cNvPr id="378" name="Google Shape;378;p5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Definire le API dei servizi e le collaborazioni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idx="4294967295" type="body"/>
          </p:nvPr>
        </p:nvSpPr>
        <p:spPr>
          <a:xfrm>
            <a:off x="460950" y="1058550"/>
            <a:ext cx="8222100" cy="3460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Il concetto di microservizio è nato come risposta diretta alla necessità di rendere </a:t>
            </a:r>
            <a:r>
              <a:rPr lang="it" sz="1200" u="sng">
                <a:solidFill>
                  <a:schemeClr val="hlink"/>
                </a:solidFill>
                <a:hlinkClick action="ppaction://hlinksldjump" r:id="rId3"/>
              </a:rPr>
              <a:t>scalabili</a:t>
            </a:r>
            <a:r>
              <a:rPr lang="it" sz="1200"/>
              <a:t>, sia a livello tecnico e sia livello organizzativo, le applicazioni progettate in modo monolitico.</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Un </a:t>
            </a:r>
            <a:r>
              <a:rPr lang="it" sz="1200">
                <a:solidFill>
                  <a:schemeClr val="accent3"/>
                </a:solidFill>
              </a:rPr>
              <a:t>microservizio</a:t>
            </a:r>
            <a:r>
              <a:rPr lang="it" sz="1200"/>
              <a:t> è un servizio </a:t>
            </a:r>
            <a:r>
              <a:rPr lang="it" sz="1200">
                <a:solidFill>
                  <a:schemeClr val="accent3"/>
                </a:solidFill>
              </a:rPr>
              <a:t>piccolo</a:t>
            </a:r>
            <a:r>
              <a:rPr lang="it" sz="1200"/>
              <a:t>, </a:t>
            </a:r>
            <a:r>
              <a:rPr lang="it" sz="1200">
                <a:solidFill>
                  <a:schemeClr val="accent3"/>
                </a:solidFill>
              </a:rPr>
              <a:t>debolmente accoppiato</a:t>
            </a:r>
            <a:r>
              <a:rPr lang="it" sz="1200"/>
              <a:t> e </a:t>
            </a:r>
            <a:r>
              <a:rPr lang="it" sz="1200">
                <a:solidFill>
                  <a:schemeClr val="accent3"/>
                </a:solidFill>
              </a:rPr>
              <a:t>distribuito</a:t>
            </a:r>
            <a:r>
              <a:rPr lang="it" sz="1200"/>
              <a:t>.</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I microservizi permettono di prendere un’applicazione estesa e di decomporla in componenti semplici </a:t>
            </a:r>
            <a:r>
              <a:rPr lang="it" sz="1200"/>
              <a:t>da gestire</a:t>
            </a:r>
            <a:r>
              <a:rPr lang="it" sz="1200"/>
              <a:t>, dove ogni componente ha delle responsabilità ben delineate. Inoltre, permettono di ridurre la complessità tipica di una codebase larga decomponendola in pezzi piccoli e definiti attentamente.</a:t>
            </a:r>
            <a:endParaRPr sz="1200"/>
          </a:p>
        </p:txBody>
      </p:sp>
      <p:sp>
        <p:nvSpPr>
          <p:cNvPr id="85" name="Google Shape;85;p1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Microservizi: </a:t>
            </a:r>
            <a:r>
              <a:rPr lang="it"/>
              <a:t>definizioni</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2"/>
          <p:cNvSpPr txBox="1"/>
          <p:nvPr>
            <p:ph idx="4294967295" type="body"/>
          </p:nvPr>
        </p:nvSpPr>
        <p:spPr>
          <a:xfrm>
            <a:off x="460950" y="1058550"/>
            <a:ext cx="8222100" cy="4085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it" sz="1200"/>
              <a:t>Il primo passo è capire quale servizio è l’entry point per una richiesta. </a:t>
            </a:r>
            <a:endParaRPr sz="1200"/>
          </a:p>
          <a:p>
            <a:pPr indent="-304800" lvl="0" marL="457200" rtl="0" algn="l">
              <a:spcBef>
                <a:spcPts val="0"/>
              </a:spcBef>
              <a:spcAft>
                <a:spcPts val="0"/>
              </a:spcAft>
              <a:buSzPts val="1200"/>
              <a:buChar char="●"/>
            </a:pPr>
            <a:r>
              <a:rPr lang="it" sz="1200"/>
              <a:t>In alcuni casi, ci sono delle operazioni di sistema per cui non è ovvio quale servizio debba gestirle. Per esempio nel caso in cui un’operazione di sistema sia riferita a un servizio ma poi venga usata da un altro servizio.</a:t>
            </a:r>
            <a:endParaRPr sz="1200"/>
          </a:p>
          <a:p>
            <a:pPr indent="-304800" lvl="0" marL="457200" rtl="0" algn="l">
              <a:spcBef>
                <a:spcPts val="0"/>
              </a:spcBef>
              <a:spcAft>
                <a:spcPts val="0"/>
              </a:spcAft>
              <a:buSzPts val="1200"/>
              <a:buChar char="●"/>
            </a:pPr>
            <a:r>
              <a:rPr lang="it" sz="1200"/>
              <a:t>Concretamente, nell'ambito di un e-commerce, supponiamo di avere un’operazione di sistema per aggiornare la posizione del corriere. La posizione del corriere è utile nel contesto del servizio che si occupa della consegna del prodotto, ma allo stesso tempo potremmo avere un servizio che si occupa di gestire i corrieri. In questo caso, è meglio che l’operazione sia assegnata al servizio che ha bisogno dell’informazione specifica, quindi nel caso specifico è preferibile che l’operazione sia assegnata al servizio che si occupa della consegna del prodotto.</a:t>
            </a:r>
            <a:endParaRPr sz="1200"/>
          </a:p>
          <a:p>
            <a:pPr indent="-304800" lvl="0" marL="457200" rtl="0" algn="l">
              <a:spcBef>
                <a:spcPts val="0"/>
              </a:spcBef>
              <a:spcAft>
                <a:spcPts val="0"/>
              </a:spcAft>
              <a:buSzPts val="1200"/>
              <a:buChar char="●"/>
            </a:pPr>
            <a:r>
              <a:rPr lang="it" sz="1200"/>
              <a:t>Inoltre, alcune operazioni di sistema sono gestite interamente all’interno di un servizio. Ad esempio, la registrazione di un utente è un’operazione che tipicamente è gestita dal servizio che si occupa della gestione degli utenti.</a:t>
            </a:r>
            <a:endParaRPr sz="1200"/>
          </a:p>
          <a:p>
            <a:pPr indent="-304800" lvl="0" marL="457200" rtl="0" algn="l">
              <a:spcBef>
                <a:spcPts val="0"/>
              </a:spcBef>
              <a:spcAft>
                <a:spcPts val="0"/>
              </a:spcAft>
              <a:buSzPts val="1200"/>
              <a:buChar char="●"/>
            </a:pPr>
            <a:r>
              <a:rPr lang="it" sz="1200"/>
              <a:t>Altre operazioni, invece, sono gestite da un servizio ma richiedono dei dati da altri servizi, per esempio per verificare che le sue precondizioni siano soddisfatte e per rendere vere le postcondizioni. Ad esempio, consideriamo la gestione delle iscrizioni di uno studente a un esame, in questo caso il servizio di gestione degli esami dovrà richiedere al servizio di gestione delle tasse se lo studente è in regola con i pagamenti.</a:t>
            </a:r>
            <a:endParaRPr sz="1200"/>
          </a:p>
          <a:p>
            <a:pPr indent="-304800" lvl="0" marL="457200" rtl="0" algn="l">
              <a:spcBef>
                <a:spcPts val="0"/>
              </a:spcBef>
              <a:spcAft>
                <a:spcPts val="0"/>
              </a:spcAft>
              <a:buSzPts val="1200"/>
              <a:buChar char="●"/>
            </a:pPr>
            <a:r>
              <a:rPr lang="it" sz="1200"/>
              <a:t>Dopo aver identificato le collaborazioni, si possono definire le API del servizio e le tecnologie per gestire le comunicazioni tra i vari servizi.</a:t>
            </a:r>
            <a:endParaRPr sz="1200"/>
          </a:p>
        </p:txBody>
      </p:sp>
      <p:sp>
        <p:nvSpPr>
          <p:cNvPr id="384" name="Google Shape;384;p5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Assegnare le operazioni di sistema ai servizi e definire le collaborazioni</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3"/>
          <p:cNvSpPr txBox="1"/>
          <p:nvPr>
            <p:ph type="title"/>
          </p:nvPr>
        </p:nvSpPr>
        <p:spPr>
          <a:xfrm>
            <a:off x="460950" y="2065350"/>
            <a:ext cx="8222100" cy="1012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it"/>
              <a:t>Interprocess communication in un’architettura a microservizi</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4"/>
          <p:cNvSpPr txBox="1"/>
          <p:nvPr>
            <p:ph idx="4294967295" type="body"/>
          </p:nvPr>
        </p:nvSpPr>
        <p:spPr>
          <a:xfrm>
            <a:off x="460950" y="1058550"/>
            <a:ext cx="8222100" cy="40851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it" sz="1100"/>
              <a:t>In questo contesto, per </a:t>
            </a:r>
            <a:r>
              <a:rPr lang="it" sz="1100">
                <a:solidFill>
                  <a:schemeClr val="accent3"/>
                </a:solidFill>
              </a:rPr>
              <a:t>interprocess</a:t>
            </a:r>
            <a:r>
              <a:rPr lang="it" sz="1100"/>
              <a:t> o </a:t>
            </a:r>
            <a:r>
              <a:rPr lang="it" sz="1100">
                <a:solidFill>
                  <a:schemeClr val="accent3"/>
                </a:solidFill>
              </a:rPr>
              <a:t>inter-process communication</a:t>
            </a:r>
            <a:r>
              <a:rPr lang="it" sz="1100"/>
              <a:t> (</a:t>
            </a:r>
            <a:r>
              <a:rPr lang="it" sz="1100">
                <a:solidFill>
                  <a:schemeClr val="accent3"/>
                </a:solidFill>
              </a:rPr>
              <a:t>IPC</a:t>
            </a:r>
            <a:r>
              <a:rPr lang="it" sz="1100"/>
              <a:t>) intendiamo la comunicazione tra due diversi processi all’interno di una rete.</a:t>
            </a:r>
            <a:endParaRPr sz="1100"/>
          </a:p>
          <a:p>
            <a:pPr indent="-298450" lvl="0" marL="457200" rtl="0" algn="l">
              <a:spcBef>
                <a:spcPts val="0"/>
              </a:spcBef>
              <a:spcAft>
                <a:spcPts val="0"/>
              </a:spcAft>
              <a:buSzPts val="1100"/>
              <a:buChar char="●"/>
            </a:pPr>
            <a:r>
              <a:rPr lang="it" sz="1100"/>
              <a:t>In questo tipo di comunicazione si devono considerare diversi aspetti:</a:t>
            </a:r>
            <a:endParaRPr sz="1100"/>
          </a:p>
          <a:p>
            <a:pPr indent="-298450" lvl="1" marL="914400" rtl="0" algn="l">
              <a:spcBef>
                <a:spcPts val="0"/>
              </a:spcBef>
              <a:spcAft>
                <a:spcPts val="0"/>
              </a:spcAft>
              <a:buSzPts val="1100"/>
              <a:buChar char="○"/>
            </a:pPr>
            <a:r>
              <a:rPr lang="it" sz="1100"/>
              <a:t>Performance: la comunicazione avviene all’interno della rete, quindi dobbiamo considerare problemi di latenza, serializzazione/deserializzazione dei dati, ecc.</a:t>
            </a:r>
            <a:endParaRPr sz="1100"/>
          </a:p>
          <a:p>
            <a:pPr indent="-298450" lvl="1" marL="914400" rtl="0" algn="l">
              <a:spcBef>
                <a:spcPts val="0"/>
              </a:spcBef>
              <a:spcAft>
                <a:spcPts val="0"/>
              </a:spcAft>
              <a:buSzPts val="1100"/>
              <a:buChar char="○"/>
            </a:pPr>
            <a:r>
              <a:rPr lang="it" sz="1100"/>
              <a:t>Gestione degli errori: nei sistemi distribuiti gli errori possono essere fuori dal nostro controllo. Si possono avere timeout della rete, un microservizio temporaneamente irraggiungibile, container docker terminati perché hanno superato qualche limite nelle risorse, ecc. In generale, si possono identificare cinque tipi di fallimento:</a:t>
            </a:r>
            <a:endParaRPr sz="1100"/>
          </a:p>
          <a:p>
            <a:pPr indent="-298450" lvl="2" marL="1371600" rtl="0" algn="l">
              <a:spcBef>
                <a:spcPts val="0"/>
              </a:spcBef>
              <a:spcAft>
                <a:spcPts val="0"/>
              </a:spcAft>
              <a:buSzPts val="1100"/>
              <a:buChar char="■"/>
            </a:pPr>
            <a:r>
              <a:rPr lang="it" sz="1100"/>
              <a:t>Crash failure: il server ha subito una terminazione improvvisa.</a:t>
            </a:r>
            <a:endParaRPr sz="1100"/>
          </a:p>
          <a:p>
            <a:pPr indent="-298450" lvl="2" marL="1371600" rtl="0" algn="l">
              <a:spcBef>
                <a:spcPts val="0"/>
              </a:spcBef>
              <a:spcAft>
                <a:spcPts val="0"/>
              </a:spcAft>
              <a:buSzPts val="1100"/>
              <a:buChar char="■"/>
            </a:pPr>
            <a:r>
              <a:rPr lang="it" sz="1100"/>
              <a:t>Omission failure: si invia qualcosa ma non si riceve risposta. Include anche il caso in cui ci si aspetta un qualche evento da qualche microservizio ma non arriva.</a:t>
            </a:r>
            <a:endParaRPr sz="1100"/>
          </a:p>
          <a:p>
            <a:pPr indent="-298450" lvl="2" marL="1371600" rtl="0" algn="l">
              <a:spcBef>
                <a:spcPts val="0"/>
              </a:spcBef>
              <a:spcAft>
                <a:spcPts val="0"/>
              </a:spcAft>
              <a:buSzPts val="1100"/>
              <a:buChar char="■"/>
            </a:pPr>
            <a:r>
              <a:rPr lang="it" sz="1100"/>
              <a:t>Timing failure: qualcosa è avvenuto o troppo presto o troppo tardi.</a:t>
            </a:r>
            <a:endParaRPr sz="1100"/>
          </a:p>
          <a:p>
            <a:pPr indent="-298450" lvl="2" marL="1371600" rtl="0" algn="l">
              <a:spcBef>
                <a:spcPts val="0"/>
              </a:spcBef>
              <a:spcAft>
                <a:spcPts val="0"/>
              </a:spcAft>
              <a:buSzPts val="1100"/>
              <a:buChar char="■"/>
            </a:pPr>
            <a:r>
              <a:rPr lang="it" sz="1100"/>
              <a:t>Response failure: si riceve una risposta che presenta qualche tipo di errore. Ad esempio, abbiamo richiesto una lista degli studenti iscritti a un esame ma non ci sono tutte le informazioni necessarie.</a:t>
            </a:r>
            <a:endParaRPr sz="1100"/>
          </a:p>
          <a:p>
            <a:pPr indent="-298450" lvl="2" marL="1371600" rtl="0" algn="l">
              <a:spcBef>
                <a:spcPts val="0"/>
              </a:spcBef>
              <a:spcAft>
                <a:spcPts val="0"/>
              </a:spcAft>
              <a:buSzPts val="1100"/>
              <a:buChar char="■"/>
            </a:pPr>
            <a:r>
              <a:rPr lang="it" sz="1100"/>
              <a:t>Arbitrary failure: qualcosa è andato storto, ma non c’è accordo se ci sia stato un vero e proprio fallimento e perché.</a:t>
            </a:r>
            <a:endParaRPr sz="1100"/>
          </a:p>
          <a:p>
            <a:pPr indent="0" lvl="0" marL="914400" rtl="0" algn="l">
              <a:spcBef>
                <a:spcPts val="0"/>
              </a:spcBef>
              <a:spcAft>
                <a:spcPts val="0"/>
              </a:spcAft>
              <a:buNone/>
            </a:pPr>
            <a:r>
              <a:rPr lang="it" sz="1100"/>
              <a:t>La maggior parte di questi errori sono problemi temporanei che potrebbero risolversi spontaneamente. Ad esempio, nel caso di omission failure, il microservizio che non risponde magari non ha ricevuto la richiesta, quindi per risolvere il problema si può provare a inviare nuovamente la richiesta.</a:t>
            </a:r>
            <a:endParaRPr sz="1100"/>
          </a:p>
        </p:txBody>
      </p:sp>
      <p:sp>
        <p:nvSpPr>
          <p:cNvPr id="395" name="Google Shape;395;p5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Interprocess communication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5"/>
          <p:cNvSpPr txBox="1"/>
          <p:nvPr>
            <p:ph idx="4294967295" type="body"/>
          </p:nvPr>
        </p:nvSpPr>
        <p:spPr>
          <a:xfrm>
            <a:off x="460950" y="1058550"/>
            <a:ext cx="8222100" cy="18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Ci sono diversi stili di interazione tra i client e i servizi:</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it" sz="1200">
                <a:solidFill>
                  <a:schemeClr val="accent3"/>
                </a:solidFill>
              </a:rPr>
              <a:t>one-to-one</a:t>
            </a:r>
            <a:r>
              <a:rPr lang="it" sz="1200"/>
              <a:t>: ogni richiesta del client è processata da esattamente un servizio.</a:t>
            </a:r>
            <a:endParaRPr sz="1200"/>
          </a:p>
          <a:p>
            <a:pPr indent="-304800" lvl="0" marL="457200" rtl="0" algn="l">
              <a:spcBef>
                <a:spcPts val="0"/>
              </a:spcBef>
              <a:spcAft>
                <a:spcPts val="0"/>
              </a:spcAft>
              <a:buSzPts val="1200"/>
              <a:buChar char="●"/>
            </a:pPr>
            <a:r>
              <a:rPr lang="it" sz="1200">
                <a:solidFill>
                  <a:schemeClr val="accent3"/>
                </a:solidFill>
              </a:rPr>
              <a:t>one-to-many</a:t>
            </a:r>
            <a:r>
              <a:rPr lang="it" sz="1200"/>
              <a:t>: ogni richiesta è processata da più servizi.</a:t>
            </a:r>
            <a:endParaRPr sz="1200"/>
          </a:p>
          <a:p>
            <a:pPr indent="-304800" lvl="0" marL="457200" rtl="0" algn="l">
              <a:spcBef>
                <a:spcPts val="0"/>
              </a:spcBef>
              <a:spcAft>
                <a:spcPts val="0"/>
              </a:spcAft>
              <a:buSzPts val="1200"/>
              <a:buChar char="●"/>
            </a:pPr>
            <a:r>
              <a:rPr lang="it" sz="1200">
                <a:solidFill>
                  <a:schemeClr val="accent3"/>
                </a:solidFill>
              </a:rPr>
              <a:t>sincrona</a:t>
            </a:r>
            <a:r>
              <a:rPr lang="it" sz="1200"/>
              <a:t>: il client aspetta una risposta da un servizio e potrebbe anche bloccarsi mentre aspetta.</a:t>
            </a:r>
            <a:endParaRPr sz="1200"/>
          </a:p>
          <a:p>
            <a:pPr indent="-304800" lvl="0" marL="457200" rtl="0" algn="l">
              <a:spcBef>
                <a:spcPts val="0"/>
              </a:spcBef>
              <a:spcAft>
                <a:spcPts val="0"/>
              </a:spcAft>
              <a:buSzPts val="1200"/>
              <a:buChar char="●"/>
            </a:pPr>
            <a:r>
              <a:rPr lang="it" sz="1200">
                <a:solidFill>
                  <a:schemeClr val="accent3"/>
                </a:solidFill>
              </a:rPr>
              <a:t>asincrona</a:t>
            </a:r>
            <a:r>
              <a:rPr lang="it" sz="1200"/>
              <a:t>: il client non si blocca e la risposta, se c’è, non è necessariamente inviata immediatamente.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Interazioni one-to-one:</a:t>
            </a:r>
            <a:endParaRPr sz="1200"/>
          </a:p>
          <a:p>
            <a:pPr indent="-304800" lvl="0" marL="457200" rtl="0" algn="l">
              <a:spcBef>
                <a:spcPts val="0"/>
              </a:spcBef>
              <a:spcAft>
                <a:spcPts val="0"/>
              </a:spcAft>
              <a:buSzPts val="1200"/>
              <a:buChar char="●"/>
            </a:pPr>
            <a:r>
              <a:rPr lang="it" sz="1200">
                <a:solidFill>
                  <a:schemeClr val="accent3"/>
                </a:solidFill>
              </a:rPr>
              <a:t>Request/response (sincrona)</a:t>
            </a:r>
            <a:r>
              <a:rPr lang="it" sz="1200"/>
              <a:t>: un client effettua una request a un servizio e aspetta per la risposta. Il client si può anche bloccare nell’attesa.</a:t>
            </a:r>
            <a:endParaRPr sz="1200"/>
          </a:p>
          <a:p>
            <a:pPr indent="-304800" lvl="0" marL="457200" rtl="0" algn="l">
              <a:spcBef>
                <a:spcPts val="0"/>
              </a:spcBef>
              <a:spcAft>
                <a:spcPts val="0"/>
              </a:spcAft>
              <a:buSzPts val="1200"/>
              <a:buChar char="●"/>
            </a:pPr>
            <a:r>
              <a:rPr lang="it" sz="1200">
                <a:solidFill>
                  <a:schemeClr val="accent3"/>
                </a:solidFill>
              </a:rPr>
              <a:t>Request/response asincrona</a:t>
            </a:r>
            <a:r>
              <a:rPr lang="it" sz="1200"/>
              <a:t>: un client effettua una request a un servizio, il quale risponde in modo asincrono. In questo caso il client non si blocca nell’attesa perché il servizio potrebbe rispondere dopo molto tempo.</a:t>
            </a:r>
            <a:endParaRPr sz="1200"/>
          </a:p>
          <a:p>
            <a:pPr indent="-304800" lvl="0" marL="457200" rtl="0" algn="l">
              <a:spcBef>
                <a:spcPts val="0"/>
              </a:spcBef>
              <a:spcAft>
                <a:spcPts val="0"/>
              </a:spcAft>
              <a:buSzPts val="1200"/>
              <a:buChar char="●"/>
            </a:pPr>
            <a:r>
              <a:rPr lang="it" sz="1200">
                <a:solidFill>
                  <a:schemeClr val="accent3"/>
                </a:solidFill>
              </a:rPr>
              <a:t>One-way notification</a:t>
            </a:r>
            <a:r>
              <a:rPr lang="it" sz="1200"/>
              <a:t>: un client effettua una request a un servizio ma non attende nessuna risposta.</a:t>
            </a:r>
            <a:endParaRPr sz="1200"/>
          </a:p>
          <a:p>
            <a:pPr indent="0" lvl="0" marL="0" rtl="0" algn="l">
              <a:spcBef>
                <a:spcPts val="0"/>
              </a:spcBef>
              <a:spcAft>
                <a:spcPts val="0"/>
              </a:spcAft>
              <a:buNone/>
            </a:pPr>
            <a:r>
              <a:rPr lang="it" sz="1200"/>
              <a:t>Interazioni one-to-many (asincrone):</a:t>
            </a:r>
            <a:endParaRPr sz="1200"/>
          </a:p>
          <a:p>
            <a:pPr indent="-304800" lvl="0" marL="457200" rtl="0" algn="l">
              <a:spcBef>
                <a:spcPts val="0"/>
              </a:spcBef>
              <a:spcAft>
                <a:spcPts val="0"/>
              </a:spcAft>
              <a:buSzPts val="1200"/>
              <a:buChar char="●"/>
            </a:pPr>
            <a:r>
              <a:rPr lang="it" sz="1200">
                <a:solidFill>
                  <a:schemeClr val="accent3"/>
                </a:solidFill>
              </a:rPr>
              <a:t>Publish/subscribe</a:t>
            </a:r>
            <a:r>
              <a:rPr lang="it" sz="1200"/>
              <a:t>: un client pubblica un messaggio di notifica che è processato da zero o più servizi interessati.</a:t>
            </a:r>
            <a:endParaRPr sz="1200"/>
          </a:p>
          <a:p>
            <a:pPr indent="-304800" lvl="0" marL="457200" rtl="0" algn="l">
              <a:spcBef>
                <a:spcPts val="0"/>
              </a:spcBef>
              <a:spcAft>
                <a:spcPts val="0"/>
              </a:spcAft>
              <a:buSzPts val="1200"/>
              <a:buChar char="●"/>
            </a:pPr>
            <a:r>
              <a:rPr lang="it" sz="1200">
                <a:solidFill>
                  <a:schemeClr val="accent3"/>
                </a:solidFill>
              </a:rPr>
              <a:t>Publish/async responses</a:t>
            </a:r>
            <a:r>
              <a:rPr lang="it" sz="1200"/>
              <a:t>: un client pubblica un messaggio di tipo request e aspetta per un certo periodo di tempo la risposta dai servizi interessati.</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401" name="Google Shape;401;p5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Interprocess communication: stili di interazione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6"/>
          <p:cNvSpPr txBox="1"/>
          <p:nvPr>
            <p:ph idx="4294967295" type="body"/>
          </p:nvPr>
        </p:nvSpPr>
        <p:spPr>
          <a:xfrm>
            <a:off x="460950" y="1058550"/>
            <a:ext cx="8222100" cy="408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L’essenza della IPC è lo scambio di messaggi. I messaggi tipicamente contengono dei dati, quindi è cruciale scegliere il formato adatto per lo scambio dei dati, in quanto questa scelta può impattare sull’efficienza della comunicazione, sull’usabilità dell’API e sulla possibilità di evolvere:</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it" sz="1200"/>
              <a:t>Se si usano protocolli tipo HTTP si può scegliere il formato che si preferisce. Se si usano altri meccanismi, tipo </a:t>
            </a:r>
            <a:r>
              <a:rPr lang="it" sz="1200" u="sng">
                <a:solidFill>
                  <a:schemeClr val="hlink"/>
                </a:solidFill>
                <a:hlinkClick action="ppaction://hlinksldjump" r:id="rId3"/>
              </a:rPr>
              <a:t>gRPC</a:t>
            </a:r>
            <a:r>
              <a:rPr lang="it" sz="1200"/>
              <a:t> si devono usare dei tipi precisi.</a:t>
            </a:r>
            <a:endParaRPr sz="1200"/>
          </a:p>
          <a:p>
            <a:pPr indent="-304800" lvl="0" marL="457200" rtl="0" algn="l">
              <a:spcBef>
                <a:spcPts val="0"/>
              </a:spcBef>
              <a:spcAft>
                <a:spcPts val="0"/>
              </a:spcAft>
              <a:buSzPts val="1200"/>
              <a:buChar char="●"/>
            </a:pPr>
            <a:r>
              <a:rPr lang="it" sz="1200"/>
              <a:t>In ogni caso è buona norma utilizzare dei formati che non siano specifici del linguaggio che si utilizza (ad esempio si dovrebbe evitare di usare lo scambio dei dati tramite oggetti Java serializzati con </a:t>
            </a:r>
            <a:r>
              <a:rPr lang="it" sz="1200">
                <a:latin typeface="Courier New"/>
                <a:ea typeface="Courier New"/>
                <a:cs typeface="Courier New"/>
                <a:sym typeface="Courier New"/>
              </a:rPr>
              <a:t>Serializable</a:t>
            </a:r>
            <a:r>
              <a:rPr lang="it" sz="1200"/>
              <a: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Ci sono due tipi principali di formati dei messaggi:</a:t>
            </a:r>
            <a:endParaRPr sz="1200"/>
          </a:p>
          <a:p>
            <a:pPr indent="-304800" lvl="0" marL="457200" rtl="0" algn="l">
              <a:spcBef>
                <a:spcPts val="0"/>
              </a:spcBef>
              <a:spcAft>
                <a:spcPts val="0"/>
              </a:spcAft>
              <a:buSzPts val="1200"/>
              <a:buChar char="●"/>
            </a:pPr>
            <a:r>
              <a:rPr lang="it" sz="1200">
                <a:solidFill>
                  <a:schemeClr val="accent3"/>
                </a:solidFill>
              </a:rPr>
              <a:t>Testuali</a:t>
            </a:r>
            <a:r>
              <a:rPr lang="it" sz="1200"/>
              <a:t>, come JSON e XML, che in genere sono leggibili dagli esseri umani e descrittivi. Inoltre, entrambi i formati prevedono la possibilità di ignorare parametri che non sono di interesse, quindi alcuni cambiamenti (come l’aggiunta di un nuovo elemento) potrebbero non avere un impatto per chi li utilizza. Lo svantaggio principale è che sono verbosi (specialmente XML) e, quindi, ogni messaggio ha un overhead di effettuare il parsing del testo.</a:t>
            </a:r>
            <a:endParaRPr sz="1200"/>
          </a:p>
          <a:p>
            <a:pPr indent="-304800" lvl="0" marL="457200" rtl="0" algn="l">
              <a:spcBef>
                <a:spcPts val="0"/>
              </a:spcBef>
              <a:spcAft>
                <a:spcPts val="0"/>
              </a:spcAft>
              <a:buSzPts val="1200"/>
              <a:buChar char="●"/>
            </a:pPr>
            <a:r>
              <a:rPr lang="it" sz="1200">
                <a:solidFill>
                  <a:schemeClr val="accent3"/>
                </a:solidFill>
              </a:rPr>
              <a:t>Binari</a:t>
            </a:r>
            <a:r>
              <a:rPr lang="it" sz="1200"/>
              <a:t>: ci sono diversi tipi di formati binari disponibili, come </a:t>
            </a:r>
            <a:r>
              <a:rPr lang="it" sz="1200" u="sng">
                <a:solidFill>
                  <a:schemeClr val="hlink"/>
                </a:solidFill>
                <a:hlinkClick r:id="rId4"/>
              </a:rPr>
              <a:t>Protocol Buffers</a:t>
            </a:r>
            <a:r>
              <a:rPr lang="it" sz="1200"/>
              <a:t> oppure </a:t>
            </a:r>
            <a:r>
              <a:rPr lang="it" sz="1200" u="sng">
                <a:solidFill>
                  <a:schemeClr val="hlink"/>
                </a:solidFill>
                <a:hlinkClick r:id="rId5"/>
              </a:rPr>
              <a:t>Avro</a:t>
            </a:r>
            <a:r>
              <a:rPr lang="it" sz="1200"/>
              <a:t>. In entrambi i tool esiste la possibilità di stabilire la struttura dei messaggi e un compilatore si occupa di generare il codice per serializzare/deserizializzare i messaggi.</a:t>
            </a:r>
            <a:endParaRPr sz="1200"/>
          </a:p>
        </p:txBody>
      </p:sp>
      <p:sp>
        <p:nvSpPr>
          <p:cNvPr id="407" name="Google Shape;407;p5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Interprocess communication: formati dei messaggi</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7"/>
          <p:cNvSpPr txBox="1"/>
          <p:nvPr>
            <p:ph idx="4294967295" type="body"/>
          </p:nvPr>
        </p:nvSpPr>
        <p:spPr>
          <a:xfrm>
            <a:off x="156150" y="677550"/>
            <a:ext cx="8874000" cy="44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900"/>
              <a:t>File di configurazione (user.avsc):</a:t>
            </a:r>
            <a:endParaRPr sz="900"/>
          </a:p>
          <a:p>
            <a:pPr indent="0" lvl="0" marL="0" rtl="0" algn="l">
              <a:spcBef>
                <a:spcPts val="0"/>
              </a:spcBef>
              <a:spcAft>
                <a:spcPts val="0"/>
              </a:spcAft>
              <a:buNone/>
            </a:pPr>
            <a:r>
              <a:rPr lang="it"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accent2"/>
                </a:solidFill>
                <a:latin typeface="Courier New"/>
                <a:ea typeface="Courier New"/>
                <a:cs typeface="Courier New"/>
                <a:sym typeface="Courier New"/>
              </a:rPr>
              <a:t>"namespace"</a:t>
            </a:r>
            <a:r>
              <a:rPr lang="it" sz="900">
                <a:latin typeface="Courier New"/>
                <a:ea typeface="Courier New"/>
                <a:cs typeface="Courier New"/>
                <a:sym typeface="Courier New"/>
              </a:rPr>
              <a:t>: </a:t>
            </a:r>
            <a:r>
              <a:rPr lang="it" sz="900">
                <a:solidFill>
                  <a:schemeClr val="accent2"/>
                </a:solidFill>
                <a:latin typeface="Courier New"/>
                <a:ea typeface="Courier New"/>
                <a:cs typeface="Courier New"/>
                <a:sym typeface="Courier New"/>
              </a:rPr>
              <a:t>"it.unical.demacs.informatica.myexample"</a:t>
            </a:r>
            <a:r>
              <a:rPr lang="it"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accent2"/>
                </a:solidFill>
                <a:latin typeface="Courier New"/>
                <a:ea typeface="Courier New"/>
                <a:cs typeface="Courier New"/>
                <a:sym typeface="Courier New"/>
              </a:rPr>
              <a:t>"type"</a:t>
            </a:r>
            <a:r>
              <a:rPr lang="it" sz="900">
                <a:latin typeface="Courier New"/>
                <a:ea typeface="Courier New"/>
                <a:cs typeface="Courier New"/>
                <a:sym typeface="Courier New"/>
              </a:rPr>
              <a:t>: </a:t>
            </a:r>
            <a:r>
              <a:rPr lang="it" sz="900">
                <a:solidFill>
                  <a:schemeClr val="accent2"/>
                </a:solidFill>
                <a:latin typeface="Courier New"/>
                <a:ea typeface="Courier New"/>
                <a:cs typeface="Courier New"/>
                <a:sym typeface="Courier New"/>
              </a:rPr>
              <a:t>"record"</a:t>
            </a:r>
            <a:r>
              <a:rPr lang="it"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accent2"/>
                </a:solidFill>
                <a:latin typeface="Courier New"/>
                <a:ea typeface="Courier New"/>
                <a:cs typeface="Courier New"/>
                <a:sym typeface="Courier New"/>
              </a:rPr>
              <a:t>"name"</a:t>
            </a:r>
            <a:r>
              <a:rPr lang="it" sz="900">
                <a:latin typeface="Courier New"/>
                <a:ea typeface="Courier New"/>
                <a:cs typeface="Courier New"/>
                <a:sym typeface="Courier New"/>
              </a:rPr>
              <a:t>: </a:t>
            </a:r>
            <a:r>
              <a:rPr lang="it" sz="900">
                <a:solidFill>
                  <a:schemeClr val="accent2"/>
                </a:solidFill>
                <a:latin typeface="Courier New"/>
                <a:ea typeface="Courier New"/>
                <a:cs typeface="Courier New"/>
                <a:sym typeface="Courier New"/>
              </a:rPr>
              <a:t>"User"</a:t>
            </a:r>
            <a:r>
              <a:rPr lang="it"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accent2"/>
                </a:solidFill>
                <a:latin typeface="Courier New"/>
                <a:ea typeface="Courier New"/>
                <a:cs typeface="Courier New"/>
                <a:sym typeface="Courier New"/>
              </a:rPr>
              <a:t>"fields"</a:t>
            </a:r>
            <a:r>
              <a:rPr lang="it"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accent2"/>
                </a:solidFill>
                <a:latin typeface="Courier New"/>
                <a:ea typeface="Courier New"/>
                <a:cs typeface="Courier New"/>
                <a:sym typeface="Courier New"/>
              </a:rPr>
              <a:t>"name"</a:t>
            </a:r>
            <a:r>
              <a:rPr lang="it" sz="900">
                <a:latin typeface="Courier New"/>
                <a:ea typeface="Courier New"/>
                <a:cs typeface="Courier New"/>
                <a:sym typeface="Courier New"/>
              </a:rPr>
              <a:t>: </a:t>
            </a:r>
            <a:r>
              <a:rPr lang="it" sz="900">
                <a:solidFill>
                  <a:schemeClr val="accent2"/>
                </a:solidFill>
                <a:latin typeface="Courier New"/>
                <a:ea typeface="Courier New"/>
                <a:cs typeface="Courier New"/>
                <a:sym typeface="Courier New"/>
              </a:rPr>
              <a:t>"first_name"</a:t>
            </a:r>
            <a:r>
              <a:rPr lang="it" sz="900">
                <a:latin typeface="Courier New"/>
                <a:ea typeface="Courier New"/>
                <a:cs typeface="Courier New"/>
                <a:sym typeface="Courier New"/>
              </a:rPr>
              <a:t>, </a:t>
            </a:r>
            <a:r>
              <a:rPr lang="it" sz="900">
                <a:solidFill>
                  <a:schemeClr val="accent2"/>
                </a:solidFill>
                <a:latin typeface="Courier New"/>
                <a:ea typeface="Courier New"/>
                <a:cs typeface="Courier New"/>
                <a:sym typeface="Courier New"/>
              </a:rPr>
              <a:t>"type"</a:t>
            </a:r>
            <a:r>
              <a:rPr lang="it" sz="900">
                <a:latin typeface="Courier New"/>
                <a:ea typeface="Courier New"/>
                <a:cs typeface="Courier New"/>
                <a:sym typeface="Courier New"/>
              </a:rPr>
              <a:t>: </a:t>
            </a:r>
            <a:r>
              <a:rPr lang="it" sz="900">
                <a:solidFill>
                  <a:schemeClr val="accent2"/>
                </a:solidFill>
                <a:latin typeface="Courier New"/>
                <a:ea typeface="Courier New"/>
                <a:cs typeface="Courier New"/>
                <a:sym typeface="Courier New"/>
              </a:rPr>
              <a:t>"string"</a:t>
            </a:r>
            <a:r>
              <a:rPr lang="it"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accent2"/>
                </a:solidFill>
                <a:latin typeface="Courier New"/>
                <a:ea typeface="Courier New"/>
                <a:cs typeface="Courier New"/>
                <a:sym typeface="Courier New"/>
              </a:rPr>
              <a:t>"name"</a:t>
            </a:r>
            <a:r>
              <a:rPr lang="it" sz="900">
                <a:latin typeface="Courier New"/>
                <a:ea typeface="Courier New"/>
                <a:cs typeface="Courier New"/>
                <a:sym typeface="Courier New"/>
              </a:rPr>
              <a:t>: </a:t>
            </a:r>
            <a:r>
              <a:rPr lang="it" sz="900">
                <a:solidFill>
                  <a:schemeClr val="accent2"/>
                </a:solidFill>
                <a:latin typeface="Courier New"/>
                <a:ea typeface="Courier New"/>
                <a:cs typeface="Courier New"/>
                <a:sym typeface="Courier New"/>
              </a:rPr>
              <a:t>"last_name"</a:t>
            </a:r>
            <a:r>
              <a:rPr lang="it" sz="900">
                <a:latin typeface="Courier New"/>
                <a:ea typeface="Courier New"/>
                <a:cs typeface="Courier New"/>
                <a:sym typeface="Courier New"/>
              </a:rPr>
              <a:t>,  </a:t>
            </a:r>
            <a:r>
              <a:rPr lang="it" sz="900">
                <a:solidFill>
                  <a:schemeClr val="accent2"/>
                </a:solidFill>
                <a:latin typeface="Courier New"/>
                <a:ea typeface="Courier New"/>
                <a:cs typeface="Courier New"/>
                <a:sym typeface="Courier New"/>
              </a:rPr>
              <a:t>"type"</a:t>
            </a:r>
            <a:r>
              <a:rPr lang="it" sz="900">
                <a:latin typeface="Courier New"/>
                <a:ea typeface="Courier New"/>
                <a:cs typeface="Courier New"/>
                <a:sym typeface="Courier New"/>
              </a:rPr>
              <a:t>: </a:t>
            </a:r>
            <a:r>
              <a:rPr lang="it" sz="900">
                <a:solidFill>
                  <a:schemeClr val="accent2"/>
                </a:solidFill>
                <a:latin typeface="Courier New"/>
                <a:ea typeface="Courier New"/>
                <a:cs typeface="Courier New"/>
                <a:sym typeface="Courier New"/>
              </a:rPr>
              <a:t>"string"</a:t>
            </a:r>
            <a:r>
              <a:rPr lang="it"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accent2"/>
                </a:solidFill>
                <a:latin typeface="Courier New"/>
                <a:ea typeface="Courier New"/>
                <a:cs typeface="Courier New"/>
                <a:sym typeface="Courier New"/>
              </a:rPr>
              <a:t>"name"</a:t>
            </a:r>
            <a:r>
              <a:rPr lang="it" sz="900">
                <a:latin typeface="Courier New"/>
                <a:ea typeface="Courier New"/>
                <a:cs typeface="Courier New"/>
                <a:sym typeface="Courier New"/>
              </a:rPr>
              <a:t>: </a:t>
            </a:r>
            <a:r>
              <a:rPr lang="it" sz="900">
                <a:solidFill>
                  <a:schemeClr val="accent2"/>
                </a:solidFill>
                <a:latin typeface="Courier New"/>
                <a:ea typeface="Courier New"/>
                <a:cs typeface="Courier New"/>
                <a:sym typeface="Courier New"/>
              </a:rPr>
              <a:t>"age"</a:t>
            </a:r>
            <a:r>
              <a:rPr lang="it" sz="900">
                <a:latin typeface="Courier New"/>
                <a:ea typeface="Courier New"/>
                <a:cs typeface="Courier New"/>
                <a:sym typeface="Courier New"/>
              </a:rPr>
              <a:t>, </a:t>
            </a:r>
            <a:r>
              <a:rPr lang="it" sz="900">
                <a:solidFill>
                  <a:schemeClr val="accent2"/>
                </a:solidFill>
                <a:latin typeface="Courier New"/>
                <a:ea typeface="Courier New"/>
                <a:cs typeface="Courier New"/>
                <a:sym typeface="Courier New"/>
              </a:rPr>
              <a:t>"type"</a:t>
            </a:r>
            <a:r>
              <a:rPr lang="it" sz="900">
                <a:latin typeface="Courier New"/>
                <a:ea typeface="Courier New"/>
                <a:cs typeface="Courier New"/>
                <a:sym typeface="Courier New"/>
              </a:rPr>
              <a:t>: </a:t>
            </a:r>
            <a:r>
              <a:rPr lang="it" sz="900">
                <a:solidFill>
                  <a:schemeClr val="accent2"/>
                </a:solidFill>
                <a:latin typeface="Courier New"/>
                <a:ea typeface="Courier New"/>
                <a:cs typeface="Courier New"/>
                <a:sym typeface="Courier New"/>
              </a:rPr>
              <a:t>"int"</a:t>
            </a:r>
            <a:r>
              <a:rPr lang="it"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gn="l">
              <a:spcBef>
                <a:spcPts val="0"/>
              </a:spcBef>
              <a:spcAft>
                <a:spcPts val="0"/>
              </a:spcAft>
              <a:buNone/>
            </a:pPr>
            <a:r>
              <a:rPr lang="it" sz="900"/>
              <a:t>Serializzazione/Deserializzazione:</a:t>
            </a:r>
            <a:endParaRPr sz="900"/>
          </a:p>
          <a:p>
            <a:pPr indent="0" lvl="0" marL="0" rtl="0" algn="l">
              <a:spcBef>
                <a:spcPts val="0"/>
              </a:spcBef>
              <a:spcAft>
                <a:spcPts val="0"/>
              </a:spcAft>
              <a:buNone/>
            </a:pPr>
            <a:r>
              <a:rPr lang="it" sz="900">
                <a:solidFill>
                  <a:schemeClr val="accent5"/>
                </a:solidFill>
                <a:latin typeface="Courier New"/>
                <a:ea typeface="Courier New"/>
                <a:cs typeface="Courier New"/>
                <a:sym typeface="Courier New"/>
              </a:rPr>
              <a:t>import</a:t>
            </a:r>
            <a:r>
              <a:rPr lang="it" sz="900">
                <a:latin typeface="Courier New"/>
                <a:ea typeface="Courier New"/>
                <a:cs typeface="Courier New"/>
                <a:sym typeface="Courier New"/>
              </a:rPr>
              <a:t> avro.schema</a:t>
            </a:r>
            <a:endParaRPr sz="900">
              <a:latin typeface="Courier New"/>
              <a:ea typeface="Courier New"/>
              <a:cs typeface="Courier New"/>
              <a:sym typeface="Courier New"/>
            </a:endParaRPr>
          </a:p>
          <a:p>
            <a:pPr indent="0" lvl="0" marL="0" rtl="0" algn="l">
              <a:spcBef>
                <a:spcPts val="0"/>
              </a:spcBef>
              <a:spcAft>
                <a:spcPts val="0"/>
              </a:spcAft>
              <a:buNone/>
            </a:pPr>
            <a:r>
              <a:rPr lang="it" sz="900">
                <a:solidFill>
                  <a:schemeClr val="accent5"/>
                </a:solidFill>
                <a:latin typeface="Courier New"/>
                <a:ea typeface="Courier New"/>
                <a:cs typeface="Courier New"/>
                <a:sym typeface="Courier New"/>
              </a:rPr>
              <a:t>from</a:t>
            </a:r>
            <a:r>
              <a:rPr lang="it" sz="900">
                <a:latin typeface="Courier New"/>
                <a:ea typeface="Courier New"/>
                <a:cs typeface="Courier New"/>
                <a:sym typeface="Courier New"/>
              </a:rPr>
              <a:t> avro.datafile </a:t>
            </a:r>
            <a:r>
              <a:rPr lang="it" sz="900">
                <a:solidFill>
                  <a:schemeClr val="accent5"/>
                </a:solidFill>
                <a:latin typeface="Courier New"/>
                <a:ea typeface="Courier New"/>
                <a:cs typeface="Courier New"/>
                <a:sym typeface="Courier New"/>
              </a:rPr>
              <a:t>import</a:t>
            </a:r>
            <a:r>
              <a:rPr lang="it" sz="900">
                <a:latin typeface="Courier New"/>
                <a:ea typeface="Courier New"/>
                <a:cs typeface="Courier New"/>
                <a:sym typeface="Courier New"/>
              </a:rPr>
              <a:t> DataFileReader, DataFileWriter</a:t>
            </a:r>
            <a:endParaRPr sz="900">
              <a:latin typeface="Courier New"/>
              <a:ea typeface="Courier New"/>
              <a:cs typeface="Courier New"/>
              <a:sym typeface="Courier New"/>
            </a:endParaRPr>
          </a:p>
          <a:p>
            <a:pPr indent="0" lvl="0" marL="0" rtl="0" algn="l">
              <a:spcBef>
                <a:spcPts val="0"/>
              </a:spcBef>
              <a:spcAft>
                <a:spcPts val="0"/>
              </a:spcAft>
              <a:buNone/>
            </a:pPr>
            <a:r>
              <a:rPr lang="it" sz="900">
                <a:solidFill>
                  <a:schemeClr val="accent5"/>
                </a:solidFill>
                <a:latin typeface="Courier New"/>
                <a:ea typeface="Courier New"/>
                <a:cs typeface="Courier New"/>
                <a:sym typeface="Courier New"/>
              </a:rPr>
              <a:t>from</a:t>
            </a:r>
            <a:r>
              <a:rPr lang="it" sz="900">
                <a:latin typeface="Courier New"/>
                <a:ea typeface="Courier New"/>
                <a:cs typeface="Courier New"/>
                <a:sym typeface="Courier New"/>
              </a:rPr>
              <a:t> avro.io </a:t>
            </a:r>
            <a:r>
              <a:rPr lang="it" sz="900">
                <a:solidFill>
                  <a:schemeClr val="accent5"/>
                </a:solidFill>
                <a:latin typeface="Courier New"/>
                <a:ea typeface="Courier New"/>
                <a:cs typeface="Courier New"/>
                <a:sym typeface="Courier New"/>
              </a:rPr>
              <a:t>import</a:t>
            </a:r>
            <a:r>
              <a:rPr lang="it" sz="900">
                <a:latin typeface="Courier New"/>
                <a:ea typeface="Courier New"/>
                <a:cs typeface="Courier New"/>
                <a:sym typeface="Courier New"/>
              </a:rPr>
              <a:t> DatumReader, DatumWriter</a:t>
            </a:r>
            <a:endParaRPr sz="900">
              <a:latin typeface="Courier New"/>
              <a:ea typeface="Courier New"/>
              <a:cs typeface="Courier New"/>
              <a:sym typeface="Courier New"/>
            </a:endParaRPr>
          </a:p>
          <a:p>
            <a:pPr indent="0" lvl="0" marL="0" rtl="0" algn="l">
              <a:spcBef>
                <a:spcPts val="0"/>
              </a:spcBef>
              <a:spcAft>
                <a:spcPts val="0"/>
              </a:spcAft>
              <a:buNone/>
            </a:pPr>
            <a:r>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schema = avro.schema.parse(open(</a:t>
            </a:r>
            <a:r>
              <a:rPr lang="it" sz="900">
                <a:solidFill>
                  <a:schemeClr val="accent2"/>
                </a:solidFill>
                <a:latin typeface="Courier New"/>
                <a:ea typeface="Courier New"/>
                <a:cs typeface="Courier New"/>
                <a:sym typeface="Courier New"/>
              </a:rPr>
              <a:t>"user.avsc"</a:t>
            </a:r>
            <a:r>
              <a:rPr lang="it" sz="900">
                <a:latin typeface="Courier New"/>
                <a:ea typeface="Courier New"/>
                <a:cs typeface="Courier New"/>
                <a:sym typeface="Courier New"/>
              </a:rPr>
              <a:t>, </a:t>
            </a:r>
            <a:r>
              <a:rPr lang="it" sz="900">
                <a:solidFill>
                  <a:schemeClr val="accent2"/>
                </a:solidFill>
                <a:latin typeface="Courier New"/>
                <a:ea typeface="Courier New"/>
                <a:cs typeface="Courier New"/>
                <a:sym typeface="Courier New"/>
              </a:rPr>
              <a:t>"rb"</a:t>
            </a:r>
            <a:r>
              <a:rPr lang="it" sz="900">
                <a:latin typeface="Courier New"/>
                <a:ea typeface="Courier New"/>
                <a:cs typeface="Courier New"/>
                <a:sym typeface="Courier New"/>
              </a:rPr>
              <a:t>).read())</a:t>
            </a:r>
            <a:endParaRPr sz="900">
              <a:latin typeface="Courier New"/>
              <a:ea typeface="Courier New"/>
              <a:cs typeface="Courier New"/>
              <a:sym typeface="Courier New"/>
            </a:endParaRPr>
          </a:p>
          <a:p>
            <a:pPr indent="0" lvl="0" marL="0" rtl="0" algn="l">
              <a:spcBef>
                <a:spcPts val="0"/>
              </a:spcBef>
              <a:spcAft>
                <a:spcPts val="0"/>
              </a:spcAft>
              <a:buNone/>
            </a:pPr>
            <a:r>
              <a:rPr lang="it" sz="900">
                <a:solidFill>
                  <a:schemeClr val="accent3"/>
                </a:solidFill>
                <a:latin typeface="Courier New"/>
                <a:ea typeface="Courier New"/>
                <a:cs typeface="Courier New"/>
                <a:sym typeface="Courier New"/>
              </a:rPr>
              <a:t># Serializzazione</a:t>
            </a:r>
            <a:endParaRPr sz="9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writer = DataFileWriter(open(</a:t>
            </a:r>
            <a:r>
              <a:rPr lang="it" sz="900">
                <a:solidFill>
                  <a:schemeClr val="accent2"/>
                </a:solidFill>
                <a:latin typeface="Courier New"/>
                <a:ea typeface="Courier New"/>
                <a:cs typeface="Courier New"/>
                <a:sym typeface="Courier New"/>
              </a:rPr>
              <a:t>"users.avro"</a:t>
            </a:r>
            <a:r>
              <a:rPr lang="it" sz="900">
                <a:latin typeface="Courier New"/>
                <a:ea typeface="Courier New"/>
                <a:cs typeface="Courier New"/>
                <a:sym typeface="Courier New"/>
              </a:rPr>
              <a:t>, </a:t>
            </a:r>
            <a:r>
              <a:rPr lang="it" sz="900">
                <a:solidFill>
                  <a:schemeClr val="accent2"/>
                </a:solidFill>
                <a:latin typeface="Courier New"/>
                <a:ea typeface="Courier New"/>
                <a:cs typeface="Courier New"/>
                <a:sym typeface="Courier New"/>
              </a:rPr>
              <a:t>"wb"</a:t>
            </a:r>
            <a:r>
              <a:rPr lang="it" sz="900">
                <a:latin typeface="Courier New"/>
                <a:ea typeface="Courier New"/>
                <a:cs typeface="Courier New"/>
                <a:sym typeface="Courier New"/>
              </a:rPr>
              <a:t>), DatumWriter(), schema)</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writer.append({</a:t>
            </a:r>
            <a:r>
              <a:rPr lang="it" sz="900">
                <a:solidFill>
                  <a:schemeClr val="accent2"/>
                </a:solidFill>
                <a:latin typeface="Courier New"/>
                <a:ea typeface="Courier New"/>
                <a:cs typeface="Courier New"/>
                <a:sym typeface="Courier New"/>
              </a:rPr>
              <a:t>"first_name"</a:t>
            </a:r>
            <a:r>
              <a:rPr lang="it" sz="900">
                <a:latin typeface="Courier New"/>
                <a:ea typeface="Courier New"/>
                <a:cs typeface="Courier New"/>
                <a:sym typeface="Courier New"/>
              </a:rPr>
              <a:t>: </a:t>
            </a:r>
            <a:r>
              <a:rPr lang="it" sz="900">
                <a:solidFill>
                  <a:schemeClr val="accent2"/>
                </a:solidFill>
                <a:latin typeface="Courier New"/>
                <a:ea typeface="Courier New"/>
                <a:cs typeface="Courier New"/>
                <a:sym typeface="Courier New"/>
              </a:rPr>
              <a:t>"Mario"</a:t>
            </a:r>
            <a:r>
              <a:rPr lang="it" sz="900">
                <a:latin typeface="Courier New"/>
                <a:ea typeface="Courier New"/>
                <a:cs typeface="Courier New"/>
                <a:sym typeface="Courier New"/>
              </a:rPr>
              <a:t>, </a:t>
            </a:r>
            <a:r>
              <a:rPr lang="it" sz="900">
                <a:solidFill>
                  <a:schemeClr val="accent2"/>
                </a:solidFill>
                <a:latin typeface="Courier New"/>
                <a:ea typeface="Courier New"/>
                <a:cs typeface="Courier New"/>
                <a:sym typeface="Courier New"/>
              </a:rPr>
              <a:t>"last_name"</a:t>
            </a:r>
            <a:r>
              <a:rPr lang="it" sz="900">
                <a:latin typeface="Courier New"/>
                <a:ea typeface="Courier New"/>
                <a:cs typeface="Courier New"/>
                <a:sym typeface="Courier New"/>
              </a:rPr>
              <a:t>: </a:t>
            </a:r>
            <a:r>
              <a:rPr lang="it" sz="900">
                <a:solidFill>
                  <a:schemeClr val="accent2"/>
                </a:solidFill>
                <a:latin typeface="Courier New"/>
                <a:ea typeface="Courier New"/>
                <a:cs typeface="Courier New"/>
                <a:sym typeface="Courier New"/>
              </a:rPr>
              <a:t>"Rossi"</a:t>
            </a:r>
            <a:r>
              <a:rPr lang="it" sz="900">
                <a:latin typeface="Courier New"/>
                <a:ea typeface="Courier New"/>
                <a:cs typeface="Courier New"/>
                <a:sym typeface="Courier New"/>
              </a:rPr>
              <a:t>, </a:t>
            </a:r>
            <a:r>
              <a:rPr lang="it" sz="900">
                <a:solidFill>
                  <a:schemeClr val="accent2"/>
                </a:solidFill>
                <a:latin typeface="Courier New"/>
                <a:ea typeface="Courier New"/>
                <a:cs typeface="Courier New"/>
                <a:sym typeface="Courier New"/>
              </a:rPr>
              <a:t>"age"</a:t>
            </a:r>
            <a:r>
              <a:rPr lang="it" sz="900">
                <a:latin typeface="Courier New"/>
                <a:ea typeface="Courier New"/>
                <a:cs typeface="Courier New"/>
                <a:sym typeface="Courier New"/>
              </a:rPr>
              <a:t>: 23})</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writer.append({</a:t>
            </a:r>
            <a:r>
              <a:rPr lang="it" sz="900">
                <a:solidFill>
                  <a:schemeClr val="accent2"/>
                </a:solidFill>
                <a:latin typeface="Courier New"/>
                <a:ea typeface="Courier New"/>
                <a:cs typeface="Courier New"/>
                <a:sym typeface="Courier New"/>
              </a:rPr>
              <a:t>"first_name"</a:t>
            </a:r>
            <a:r>
              <a:rPr lang="it" sz="900">
                <a:latin typeface="Courier New"/>
                <a:ea typeface="Courier New"/>
                <a:cs typeface="Courier New"/>
                <a:sym typeface="Courier New"/>
              </a:rPr>
              <a:t>: </a:t>
            </a:r>
            <a:r>
              <a:rPr lang="it" sz="900">
                <a:solidFill>
                  <a:schemeClr val="accent2"/>
                </a:solidFill>
                <a:latin typeface="Courier New"/>
                <a:ea typeface="Courier New"/>
                <a:cs typeface="Courier New"/>
                <a:sym typeface="Courier New"/>
              </a:rPr>
              <a:t>"Simona"</a:t>
            </a:r>
            <a:r>
              <a:rPr lang="it" sz="900">
                <a:latin typeface="Courier New"/>
                <a:ea typeface="Courier New"/>
                <a:cs typeface="Courier New"/>
                <a:sym typeface="Courier New"/>
              </a:rPr>
              <a:t>, </a:t>
            </a:r>
            <a:r>
              <a:rPr lang="it" sz="900">
                <a:solidFill>
                  <a:schemeClr val="accent2"/>
                </a:solidFill>
                <a:latin typeface="Courier New"/>
                <a:ea typeface="Courier New"/>
                <a:cs typeface="Courier New"/>
                <a:sym typeface="Courier New"/>
              </a:rPr>
              <a:t>"last_name"</a:t>
            </a:r>
            <a:r>
              <a:rPr lang="it" sz="900">
                <a:latin typeface="Courier New"/>
                <a:ea typeface="Courier New"/>
                <a:cs typeface="Courier New"/>
                <a:sym typeface="Courier New"/>
              </a:rPr>
              <a:t>: </a:t>
            </a:r>
            <a:r>
              <a:rPr lang="it" sz="900">
                <a:solidFill>
                  <a:schemeClr val="accent2"/>
                </a:solidFill>
                <a:latin typeface="Courier New"/>
                <a:ea typeface="Courier New"/>
                <a:cs typeface="Courier New"/>
                <a:sym typeface="Courier New"/>
              </a:rPr>
              <a:t>"Bianchi"</a:t>
            </a:r>
            <a:r>
              <a:rPr lang="it" sz="900">
                <a:latin typeface="Courier New"/>
                <a:ea typeface="Courier New"/>
                <a:cs typeface="Courier New"/>
                <a:sym typeface="Courier New"/>
              </a:rPr>
              <a:t>, </a:t>
            </a:r>
            <a:r>
              <a:rPr lang="it" sz="900">
                <a:solidFill>
                  <a:schemeClr val="accent2"/>
                </a:solidFill>
                <a:latin typeface="Courier New"/>
                <a:ea typeface="Courier New"/>
                <a:cs typeface="Courier New"/>
                <a:sym typeface="Courier New"/>
              </a:rPr>
              <a:t>"age"</a:t>
            </a:r>
            <a:r>
              <a:rPr lang="it" sz="900">
                <a:latin typeface="Courier New"/>
                <a:ea typeface="Courier New"/>
                <a:cs typeface="Courier New"/>
                <a:sym typeface="Courier New"/>
              </a:rPr>
              <a:t>: 28})</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writer.close()</a:t>
            </a:r>
            <a:endParaRPr sz="900">
              <a:latin typeface="Courier New"/>
              <a:ea typeface="Courier New"/>
              <a:cs typeface="Courier New"/>
              <a:sym typeface="Courier New"/>
            </a:endParaRPr>
          </a:p>
          <a:p>
            <a:pPr indent="0" lvl="0" marL="0" rtl="0" algn="l">
              <a:spcBef>
                <a:spcPts val="0"/>
              </a:spcBef>
              <a:spcAft>
                <a:spcPts val="0"/>
              </a:spcAft>
              <a:buNone/>
            </a:pPr>
            <a:r>
              <a:rPr lang="it" sz="900">
                <a:solidFill>
                  <a:schemeClr val="accent3"/>
                </a:solidFill>
                <a:latin typeface="Courier New"/>
                <a:ea typeface="Courier New"/>
                <a:cs typeface="Courier New"/>
                <a:sym typeface="Courier New"/>
              </a:rPr>
              <a:t># Deserializzazione</a:t>
            </a:r>
            <a:endParaRPr sz="9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reader = DataFileReader(open(</a:t>
            </a:r>
            <a:r>
              <a:rPr lang="it" sz="900">
                <a:solidFill>
                  <a:schemeClr val="accent2"/>
                </a:solidFill>
                <a:latin typeface="Courier New"/>
                <a:ea typeface="Courier New"/>
                <a:cs typeface="Courier New"/>
                <a:sym typeface="Courier New"/>
              </a:rPr>
              <a:t>"users.avro"</a:t>
            </a:r>
            <a:r>
              <a:rPr lang="it" sz="900">
                <a:latin typeface="Courier New"/>
                <a:ea typeface="Courier New"/>
                <a:cs typeface="Courier New"/>
                <a:sym typeface="Courier New"/>
              </a:rPr>
              <a:t>, </a:t>
            </a:r>
            <a:r>
              <a:rPr lang="it" sz="900">
                <a:solidFill>
                  <a:schemeClr val="accent2"/>
                </a:solidFill>
                <a:latin typeface="Courier New"/>
                <a:ea typeface="Courier New"/>
                <a:cs typeface="Courier New"/>
                <a:sym typeface="Courier New"/>
              </a:rPr>
              <a:t>"rb"</a:t>
            </a:r>
            <a:r>
              <a:rPr lang="it" sz="900">
                <a:latin typeface="Courier New"/>
                <a:ea typeface="Courier New"/>
                <a:cs typeface="Courier New"/>
                <a:sym typeface="Courier New"/>
              </a:rPr>
              <a:t>), DatumReader())</a:t>
            </a:r>
            <a:endParaRPr sz="900">
              <a:latin typeface="Courier New"/>
              <a:ea typeface="Courier New"/>
              <a:cs typeface="Courier New"/>
              <a:sym typeface="Courier New"/>
            </a:endParaRPr>
          </a:p>
          <a:p>
            <a:pPr indent="0" lvl="0" marL="0" rtl="0" algn="l">
              <a:spcBef>
                <a:spcPts val="0"/>
              </a:spcBef>
              <a:spcAft>
                <a:spcPts val="0"/>
              </a:spcAft>
              <a:buNone/>
            </a:pPr>
            <a:r>
              <a:rPr lang="it" sz="900">
                <a:solidFill>
                  <a:schemeClr val="accent5"/>
                </a:solidFill>
                <a:latin typeface="Courier New"/>
                <a:ea typeface="Courier New"/>
                <a:cs typeface="Courier New"/>
                <a:sym typeface="Courier New"/>
              </a:rPr>
              <a:t>for</a:t>
            </a:r>
            <a:r>
              <a:rPr lang="it" sz="900">
                <a:latin typeface="Courier New"/>
                <a:ea typeface="Courier New"/>
                <a:cs typeface="Courier New"/>
                <a:sym typeface="Courier New"/>
              </a:rPr>
              <a:t> user </a:t>
            </a:r>
            <a:r>
              <a:rPr lang="it" sz="900">
                <a:solidFill>
                  <a:schemeClr val="accent5"/>
                </a:solidFill>
                <a:latin typeface="Courier New"/>
                <a:ea typeface="Courier New"/>
                <a:cs typeface="Courier New"/>
                <a:sym typeface="Courier New"/>
              </a:rPr>
              <a:t>in</a:t>
            </a:r>
            <a:r>
              <a:rPr lang="it" sz="900">
                <a:latin typeface="Courier New"/>
                <a:ea typeface="Courier New"/>
                <a:cs typeface="Courier New"/>
                <a:sym typeface="Courier New"/>
              </a:rPr>
              <a:t> reader:</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print(user[</a:t>
            </a:r>
            <a:r>
              <a:rPr lang="it" sz="900">
                <a:solidFill>
                  <a:schemeClr val="accent2"/>
                </a:solidFill>
                <a:latin typeface="Courier New"/>
                <a:ea typeface="Courier New"/>
                <a:cs typeface="Courier New"/>
                <a:sym typeface="Courier New"/>
              </a:rPr>
              <a:t>"first_name"</a:t>
            </a:r>
            <a:r>
              <a:rPr lang="it"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reader.close()</a:t>
            </a:r>
            <a:endParaRPr sz="900"/>
          </a:p>
        </p:txBody>
      </p:sp>
      <p:sp>
        <p:nvSpPr>
          <p:cNvPr id="413" name="Google Shape;413;p5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Esempio (python) con Avro</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8"/>
          <p:cNvSpPr txBox="1"/>
          <p:nvPr>
            <p:ph idx="4294967295" type="body"/>
          </p:nvPr>
        </p:nvSpPr>
        <p:spPr>
          <a:xfrm>
            <a:off x="156150" y="677550"/>
            <a:ext cx="8874000" cy="44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900"/>
              <a:t>Serializzazione/D</a:t>
            </a:r>
            <a:r>
              <a:rPr lang="it" sz="900"/>
              <a:t>eserializzazione:</a:t>
            </a:r>
            <a:endParaRPr sz="900"/>
          </a:p>
          <a:p>
            <a:pPr indent="0" lvl="0" marL="0" rtl="0" algn="l">
              <a:spcBef>
                <a:spcPts val="0"/>
              </a:spcBef>
              <a:spcAft>
                <a:spcPts val="0"/>
              </a:spcAft>
              <a:buNone/>
            </a:pPr>
            <a:r>
              <a:rPr lang="it" sz="900">
                <a:solidFill>
                  <a:schemeClr val="accent5"/>
                </a:solidFill>
                <a:latin typeface="Courier New"/>
                <a:ea typeface="Courier New"/>
                <a:cs typeface="Courier New"/>
                <a:sym typeface="Courier New"/>
              </a:rPr>
              <a:t>public static void</a:t>
            </a:r>
            <a:r>
              <a:rPr lang="it" sz="900">
                <a:latin typeface="Courier New"/>
                <a:ea typeface="Courier New"/>
                <a:cs typeface="Courier New"/>
                <a:sym typeface="Courier New"/>
              </a:rPr>
              <a:t> main(String[] args)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try</a:t>
            </a:r>
            <a:r>
              <a:rPr lang="it"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Schema schema = </a:t>
            </a:r>
            <a:r>
              <a:rPr lang="it" sz="900">
                <a:solidFill>
                  <a:schemeClr val="accent5"/>
                </a:solidFill>
                <a:latin typeface="Courier New"/>
                <a:ea typeface="Courier New"/>
                <a:cs typeface="Courier New"/>
                <a:sym typeface="Courier New"/>
              </a:rPr>
              <a:t>new</a:t>
            </a:r>
            <a:r>
              <a:rPr lang="it" sz="900">
                <a:latin typeface="Courier New"/>
                <a:ea typeface="Courier New"/>
                <a:cs typeface="Courier New"/>
                <a:sym typeface="Courier New"/>
              </a:rPr>
              <a:t> Schema.Parser().parse(</a:t>
            </a:r>
            <a:r>
              <a:rPr lang="it" sz="900">
                <a:solidFill>
                  <a:schemeClr val="accent5"/>
                </a:solidFill>
                <a:latin typeface="Courier New"/>
                <a:ea typeface="Courier New"/>
                <a:cs typeface="Courier New"/>
                <a:sym typeface="Courier New"/>
              </a:rPr>
              <a:t>new</a:t>
            </a:r>
            <a:r>
              <a:rPr lang="it" sz="900">
                <a:latin typeface="Courier New"/>
                <a:ea typeface="Courier New"/>
                <a:cs typeface="Courier New"/>
                <a:sym typeface="Courier New"/>
              </a:rPr>
              <a:t> File(</a:t>
            </a:r>
            <a:r>
              <a:rPr lang="it" sz="900">
                <a:solidFill>
                  <a:schemeClr val="accent2"/>
                </a:solidFill>
                <a:latin typeface="Courier New"/>
                <a:ea typeface="Courier New"/>
                <a:cs typeface="Courier New"/>
                <a:sym typeface="Courier New"/>
              </a:rPr>
              <a:t>"user.avsc"</a:t>
            </a:r>
            <a:r>
              <a:rPr lang="it"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File file = </a:t>
            </a:r>
            <a:r>
              <a:rPr lang="it" sz="900">
                <a:solidFill>
                  <a:schemeClr val="accent5"/>
                </a:solidFill>
                <a:latin typeface="Courier New"/>
                <a:ea typeface="Courier New"/>
                <a:cs typeface="Courier New"/>
                <a:sym typeface="Courier New"/>
              </a:rPr>
              <a:t>new</a:t>
            </a:r>
            <a:r>
              <a:rPr lang="it" sz="900">
                <a:latin typeface="Courier New"/>
                <a:ea typeface="Courier New"/>
                <a:cs typeface="Courier New"/>
                <a:sym typeface="Courier New"/>
              </a:rPr>
              <a:t> File(</a:t>
            </a:r>
            <a:r>
              <a:rPr lang="it" sz="900">
                <a:solidFill>
                  <a:schemeClr val="accent2"/>
                </a:solidFill>
                <a:latin typeface="Courier New"/>
                <a:ea typeface="Courier New"/>
                <a:cs typeface="Courier New"/>
                <a:sym typeface="Courier New"/>
              </a:rPr>
              <a:t>"users.avro"</a:t>
            </a:r>
            <a:r>
              <a:rPr lang="it"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DatumWriter&lt;GenericRecord&gt; datumWriter = </a:t>
            </a:r>
            <a:r>
              <a:rPr lang="it" sz="900">
                <a:solidFill>
                  <a:schemeClr val="accent5"/>
                </a:solidFill>
                <a:latin typeface="Courier New"/>
                <a:ea typeface="Courier New"/>
                <a:cs typeface="Courier New"/>
                <a:sym typeface="Courier New"/>
              </a:rPr>
              <a:t>new</a:t>
            </a:r>
            <a:r>
              <a:rPr lang="it" sz="900">
                <a:latin typeface="Courier New"/>
                <a:ea typeface="Courier New"/>
                <a:cs typeface="Courier New"/>
                <a:sym typeface="Courier New"/>
              </a:rPr>
              <a:t> GenericDatumWriter&lt;GenericRecord&gt;(schema);</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DataFileWriter&lt;GenericRecord&gt; dataFileWriter = </a:t>
            </a:r>
            <a:r>
              <a:rPr lang="it" sz="900">
                <a:solidFill>
                  <a:schemeClr val="accent5"/>
                </a:solidFill>
                <a:latin typeface="Courier New"/>
                <a:ea typeface="Courier New"/>
                <a:cs typeface="Courier New"/>
                <a:sym typeface="Courier New"/>
              </a:rPr>
              <a:t>new</a:t>
            </a:r>
            <a:r>
              <a:rPr lang="it" sz="900">
                <a:latin typeface="Courier New"/>
                <a:ea typeface="Courier New"/>
                <a:cs typeface="Courier New"/>
                <a:sym typeface="Courier New"/>
              </a:rPr>
              <a:t> DataFileWriter&lt;GenericRecord&gt;(datumWriter);</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dataFileWriter.create(schema, file);</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GenericRecord user1 = </a:t>
            </a:r>
            <a:r>
              <a:rPr lang="it" sz="900">
                <a:solidFill>
                  <a:schemeClr val="accent5"/>
                </a:solidFill>
                <a:latin typeface="Courier New"/>
                <a:ea typeface="Courier New"/>
                <a:cs typeface="Courier New"/>
                <a:sym typeface="Courier New"/>
              </a:rPr>
              <a:t>new</a:t>
            </a:r>
            <a:r>
              <a:rPr lang="it" sz="900">
                <a:latin typeface="Courier New"/>
                <a:ea typeface="Courier New"/>
                <a:cs typeface="Courier New"/>
                <a:sym typeface="Courier New"/>
              </a:rPr>
              <a:t> GenericData.Record(schema);</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user1.put(</a:t>
            </a:r>
            <a:r>
              <a:rPr lang="it" sz="900">
                <a:solidFill>
                  <a:schemeClr val="accent2"/>
                </a:solidFill>
                <a:latin typeface="Courier New"/>
                <a:ea typeface="Courier New"/>
                <a:cs typeface="Courier New"/>
                <a:sym typeface="Courier New"/>
              </a:rPr>
              <a:t>"first_name"</a:t>
            </a:r>
            <a:r>
              <a:rPr lang="it" sz="900">
                <a:latin typeface="Courier New"/>
                <a:ea typeface="Courier New"/>
                <a:cs typeface="Courier New"/>
                <a:sym typeface="Courier New"/>
              </a:rPr>
              <a:t>, </a:t>
            </a:r>
            <a:r>
              <a:rPr lang="it" sz="900">
                <a:solidFill>
                  <a:schemeClr val="accent2"/>
                </a:solidFill>
                <a:latin typeface="Courier New"/>
                <a:ea typeface="Courier New"/>
                <a:cs typeface="Courier New"/>
                <a:sym typeface="Courier New"/>
              </a:rPr>
              <a:t>"Mario"</a:t>
            </a:r>
            <a:r>
              <a:rPr lang="it" sz="900">
                <a:latin typeface="Courier New"/>
                <a:ea typeface="Courier New"/>
                <a:cs typeface="Courier New"/>
                <a:sym typeface="Courier New"/>
              </a:rPr>
              <a:t>);     user1.put(</a:t>
            </a:r>
            <a:r>
              <a:rPr lang="it" sz="900">
                <a:solidFill>
                  <a:schemeClr val="accent2"/>
                </a:solidFill>
                <a:latin typeface="Courier New"/>
                <a:ea typeface="Courier New"/>
                <a:cs typeface="Courier New"/>
                <a:sym typeface="Courier New"/>
              </a:rPr>
              <a:t>"last_name"</a:t>
            </a:r>
            <a:r>
              <a:rPr lang="it" sz="900">
                <a:latin typeface="Courier New"/>
                <a:ea typeface="Courier New"/>
                <a:cs typeface="Courier New"/>
                <a:sym typeface="Courier New"/>
              </a:rPr>
              <a:t>, </a:t>
            </a:r>
            <a:r>
              <a:rPr lang="it" sz="900">
                <a:solidFill>
                  <a:schemeClr val="accent2"/>
                </a:solidFill>
                <a:latin typeface="Courier New"/>
                <a:ea typeface="Courier New"/>
                <a:cs typeface="Courier New"/>
                <a:sym typeface="Courier New"/>
              </a:rPr>
              <a:t>"Rossi"</a:t>
            </a:r>
            <a:r>
              <a:rPr lang="it" sz="900">
                <a:latin typeface="Courier New"/>
                <a:ea typeface="Courier New"/>
                <a:cs typeface="Courier New"/>
                <a:sym typeface="Courier New"/>
              </a:rPr>
              <a:t>);      user1.put(</a:t>
            </a:r>
            <a:r>
              <a:rPr lang="it" sz="900">
                <a:solidFill>
                  <a:schemeClr val="accent2"/>
                </a:solidFill>
                <a:latin typeface="Courier New"/>
                <a:ea typeface="Courier New"/>
                <a:cs typeface="Courier New"/>
                <a:sym typeface="Courier New"/>
              </a:rPr>
              <a:t>"age"</a:t>
            </a:r>
            <a:r>
              <a:rPr lang="it" sz="900">
                <a:latin typeface="Courier New"/>
                <a:ea typeface="Courier New"/>
                <a:cs typeface="Courier New"/>
                <a:sym typeface="Courier New"/>
              </a:rPr>
              <a:t>, 23);</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dataFileWriter.append(user1);</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GenericRecord user2 = </a:t>
            </a:r>
            <a:r>
              <a:rPr lang="it" sz="900">
                <a:solidFill>
                  <a:schemeClr val="accent5"/>
                </a:solidFill>
                <a:latin typeface="Courier New"/>
                <a:ea typeface="Courier New"/>
                <a:cs typeface="Courier New"/>
                <a:sym typeface="Courier New"/>
              </a:rPr>
              <a:t>new</a:t>
            </a:r>
            <a:r>
              <a:rPr lang="it" sz="900">
                <a:latin typeface="Courier New"/>
                <a:ea typeface="Courier New"/>
                <a:cs typeface="Courier New"/>
                <a:sym typeface="Courier New"/>
              </a:rPr>
              <a:t> GenericData.Record(schema);</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user2.put(</a:t>
            </a:r>
            <a:r>
              <a:rPr lang="it" sz="900">
                <a:solidFill>
                  <a:schemeClr val="accent2"/>
                </a:solidFill>
                <a:latin typeface="Courier New"/>
                <a:ea typeface="Courier New"/>
                <a:cs typeface="Courier New"/>
                <a:sym typeface="Courier New"/>
              </a:rPr>
              <a:t>"first_name"</a:t>
            </a:r>
            <a:r>
              <a:rPr lang="it" sz="900">
                <a:latin typeface="Courier New"/>
                <a:ea typeface="Courier New"/>
                <a:cs typeface="Courier New"/>
                <a:sym typeface="Courier New"/>
              </a:rPr>
              <a:t>, </a:t>
            </a:r>
            <a:r>
              <a:rPr lang="it" sz="900">
                <a:solidFill>
                  <a:schemeClr val="accent2"/>
                </a:solidFill>
                <a:latin typeface="Courier New"/>
                <a:ea typeface="Courier New"/>
                <a:cs typeface="Courier New"/>
                <a:sym typeface="Courier New"/>
              </a:rPr>
              <a:t>"Simona"</a:t>
            </a:r>
            <a:r>
              <a:rPr lang="it" sz="900">
                <a:latin typeface="Courier New"/>
                <a:ea typeface="Courier New"/>
                <a:cs typeface="Courier New"/>
                <a:sym typeface="Courier New"/>
              </a:rPr>
              <a:t>);    user2.put(</a:t>
            </a:r>
            <a:r>
              <a:rPr lang="it" sz="900">
                <a:solidFill>
                  <a:schemeClr val="accent2"/>
                </a:solidFill>
                <a:latin typeface="Courier New"/>
                <a:ea typeface="Courier New"/>
                <a:cs typeface="Courier New"/>
                <a:sym typeface="Courier New"/>
              </a:rPr>
              <a:t>"last_name"</a:t>
            </a:r>
            <a:r>
              <a:rPr lang="it" sz="900">
                <a:latin typeface="Courier New"/>
                <a:ea typeface="Courier New"/>
                <a:cs typeface="Courier New"/>
                <a:sym typeface="Courier New"/>
              </a:rPr>
              <a:t>, </a:t>
            </a:r>
            <a:r>
              <a:rPr lang="it" sz="900">
                <a:solidFill>
                  <a:schemeClr val="accent2"/>
                </a:solidFill>
                <a:latin typeface="Courier New"/>
                <a:ea typeface="Courier New"/>
                <a:cs typeface="Courier New"/>
                <a:sym typeface="Courier New"/>
              </a:rPr>
              <a:t>"Bianchi"</a:t>
            </a:r>
            <a:r>
              <a:rPr lang="it" sz="900">
                <a:latin typeface="Courier New"/>
                <a:ea typeface="Courier New"/>
                <a:cs typeface="Courier New"/>
                <a:sym typeface="Courier New"/>
              </a:rPr>
              <a:t>);    user2.put(</a:t>
            </a:r>
            <a:r>
              <a:rPr lang="it" sz="900">
                <a:solidFill>
                  <a:schemeClr val="accent2"/>
                </a:solidFill>
                <a:latin typeface="Courier New"/>
                <a:ea typeface="Courier New"/>
                <a:cs typeface="Courier New"/>
                <a:sym typeface="Courier New"/>
              </a:rPr>
              <a:t>"age"</a:t>
            </a:r>
            <a:r>
              <a:rPr lang="it" sz="900">
                <a:latin typeface="Courier New"/>
                <a:ea typeface="Courier New"/>
                <a:cs typeface="Courier New"/>
                <a:sym typeface="Courier New"/>
              </a:rPr>
              <a:t>, 28);</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dataFileWriter.append(user2);</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dataFileWriter.close();</a:t>
            </a:r>
            <a:endParaRPr sz="900">
              <a:latin typeface="Courier New"/>
              <a:ea typeface="Courier New"/>
              <a:cs typeface="Courier New"/>
              <a:sym typeface="Courier New"/>
            </a:endParaRPr>
          </a:p>
          <a:p>
            <a:pPr indent="0" lvl="0" marL="0" rtl="0" algn="l">
              <a:spcBef>
                <a:spcPts val="0"/>
              </a:spcBef>
              <a:spcAft>
                <a:spcPts val="0"/>
              </a:spcAft>
              <a:buNone/>
            </a:pPr>
            <a:r>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DatumReader&lt;GenericRecord&gt; datumReader = </a:t>
            </a:r>
            <a:r>
              <a:rPr lang="it" sz="900">
                <a:solidFill>
                  <a:schemeClr val="accent5"/>
                </a:solidFill>
                <a:latin typeface="Courier New"/>
                <a:ea typeface="Courier New"/>
                <a:cs typeface="Courier New"/>
                <a:sym typeface="Courier New"/>
              </a:rPr>
              <a:t>new</a:t>
            </a:r>
            <a:r>
              <a:rPr lang="it" sz="900">
                <a:latin typeface="Courier New"/>
                <a:ea typeface="Courier New"/>
                <a:cs typeface="Courier New"/>
                <a:sym typeface="Courier New"/>
              </a:rPr>
              <a:t> GenericDatumReader&lt;&gt;(schema);</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DataFileReader&lt;GenericRecord&gt; dataFileReader = </a:t>
            </a:r>
            <a:r>
              <a:rPr lang="it" sz="900">
                <a:solidFill>
                  <a:schemeClr val="accent5"/>
                </a:solidFill>
                <a:latin typeface="Courier New"/>
                <a:ea typeface="Courier New"/>
                <a:cs typeface="Courier New"/>
                <a:sym typeface="Courier New"/>
              </a:rPr>
              <a:t>new</a:t>
            </a:r>
            <a:r>
              <a:rPr lang="it" sz="900">
                <a:latin typeface="Courier New"/>
                <a:ea typeface="Courier New"/>
                <a:cs typeface="Courier New"/>
                <a:sym typeface="Courier New"/>
              </a:rPr>
              <a:t> DataFileReader&lt;GenericRecord&gt;(</a:t>
            </a:r>
            <a:r>
              <a:rPr lang="it" sz="900">
                <a:solidFill>
                  <a:schemeClr val="accent5"/>
                </a:solidFill>
                <a:latin typeface="Courier New"/>
                <a:ea typeface="Courier New"/>
                <a:cs typeface="Courier New"/>
                <a:sym typeface="Courier New"/>
              </a:rPr>
              <a:t>new</a:t>
            </a:r>
            <a:r>
              <a:rPr lang="it" sz="900">
                <a:latin typeface="Courier New"/>
                <a:ea typeface="Courier New"/>
                <a:cs typeface="Courier New"/>
                <a:sym typeface="Courier New"/>
              </a:rPr>
              <a:t> File(</a:t>
            </a:r>
            <a:r>
              <a:rPr lang="it" sz="900">
                <a:solidFill>
                  <a:schemeClr val="accent2"/>
                </a:solidFill>
                <a:latin typeface="Courier New"/>
                <a:ea typeface="Courier New"/>
                <a:cs typeface="Courier New"/>
                <a:sym typeface="Courier New"/>
              </a:rPr>
              <a:t>"users.avro"</a:t>
            </a:r>
            <a:r>
              <a:rPr lang="it" sz="900">
                <a:latin typeface="Courier New"/>
                <a:ea typeface="Courier New"/>
                <a:cs typeface="Courier New"/>
                <a:sym typeface="Courier New"/>
              </a:rPr>
              <a:t>), datumReader);</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GenericRecord user = </a:t>
            </a:r>
            <a:r>
              <a:rPr lang="it" sz="900">
                <a:solidFill>
                  <a:schemeClr val="accent5"/>
                </a:solidFill>
                <a:latin typeface="Courier New"/>
                <a:ea typeface="Courier New"/>
                <a:cs typeface="Courier New"/>
                <a:sym typeface="Courier New"/>
              </a:rPr>
              <a:t>null</a:t>
            </a:r>
            <a:r>
              <a:rPr lang="it"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while</a:t>
            </a:r>
            <a:r>
              <a:rPr lang="it" sz="900">
                <a:latin typeface="Courier New"/>
                <a:ea typeface="Courier New"/>
                <a:cs typeface="Courier New"/>
                <a:sym typeface="Courier New"/>
              </a:rPr>
              <a:t> (dataFileReader.hasNext())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user = dataFileReader.next(user);</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System.out.println(user.get(</a:t>
            </a:r>
            <a:r>
              <a:rPr lang="it" sz="900">
                <a:solidFill>
                  <a:schemeClr val="accent2"/>
                </a:solidFill>
                <a:latin typeface="Courier New"/>
                <a:ea typeface="Courier New"/>
                <a:cs typeface="Courier New"/>
                <a:sym typeface="Courier New"/>
              </a:rPr>
              <a:t>"first_name"</a:t>
            </a:r>
            <a:r>
              <a:rPr lang="it"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 </a:t>
            </a:r>
            <a:r>
              <a:rPr lang="it" sz="900">
                <a:solidFill>
                  <a:schemeClr val="accent5"/>
                </a:solidFill>
                <a:latin typeface="Courier New"/>
                <a:ea typeface="Courier New"/>
                <a:cs typeface="Courier New"/>
                <a:sym typeface="Courier New"/>
              </a:rPr>
              <a:t>catch</a:t>
            </a:r>
            <a:r>
              <a:rPr lang="it" sz="900">
                <a:latin typeface="Courier New"/>
                <a:ea typeface="Courier New"/>
                <a:cs typeface="Courier New"/>
                <a:sym typeface="Courier New"/>
              </a:rPr>
              <a:t> (IOException exception)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exception.printStackTrace();</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a:t>
            </a:r>
            <a:endParaRPr sz="900">
              <a:latin typeface="Courier New"/>
              <a:ea typeface="Courier New"/>
              <a:cs typeface="Courier New"/>
              <a:sym typeface="Courier New"/>
            </a:endParaRPr>
          </a:p>
        </p:txBody>
      </p:sp>
      <p:sp>
        <p:nvSpPr>
          <p:cNvPr id="419" name="Google Shape;419;p5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Esempio (java) con Avro</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9"/>
          <p:cNvSpPr txBox="1"/>
          <p:nvPr>
            <p:ph idx="4294967295" type="body"/>
          </p:nvPr>
        </p:nvSpPr>
        <p:spPr>
          <a:xfrm>
            <a:off x="68300" y="683075"/>
            <a:ext cx="9016500" cy="446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File user.proto</a:t>
            </a:r>
            <a:endParaRPr sz="1200"/>
          </a:p>
          <a:p>
            <a:pPr indent="0" lvl="0" marL="0" rtl="0" algn="l">
              <a:spcBef>
                <a:spcPts val="0"/>
              </a:spcBef>
              <a:spcAft>
                <a:spcPts val="0"/>
              </a:spcAft>
              <a:buNone/>
            </a:pPr>
            <a:r>
              <a:rPr lang="it" sz="1200">
                <a:latin typeface="Courier New"/>
                <a:ea typeface="Courier New"/>
                <a:cs typeface="Courier New"/>
                <a:sym typeface="Courier New"/>
              </a:rPr>
              <a:t>syntax = </a:t>
            </a:r>
            <a:r>
              <a:rPr lang="it" sz="1200">
                <a:solidFill>
                  <a:schemeClr val="accent2"/>
                </a:solidFill>
                <a:latin typeface="Courier New"/>
                <a:ea typeface="Courier New"/>
                <a:cs typeface="Courier New"/>
                <a:sym typeface="Courier New"/>
              </a:rPr>
              <a:t>"proto3"</a:t>
            </a: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it" sz="1200">
                <a:solidFill>
                  <a:schemeClr val="accent5"/>
                </a:solidFill>
                <a:latin typeface="Courier New"/>
                <a:ea typeface="Courier New"/>
                <a:cs typeface="Courier New"/>
                <a:sym typeface="Courier New"/>
              </a:rPr>
              <a:t>package</a:t>
            </a:r>
            <a:r>
              <a:rPr lang="it" sz="1200">
                <a:latin typeface="Courier New"/>
                <a:ea typeface="Courier New"/>
                <a:cs typeface="Courier New"/>
                <a:sym typeface="Courier New"/>
              </a:rPr>
              <a:t> users;</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it" sz="1200">
                <a:solidFill>
                  <a:schemeClr val="accent5"/>
                </a:solidFill>
                <a:latin typeface="Courier New"/>
                <a:ea typeface="Courier New"/>
                <a:cs typeface="Courier New"/>
                <a:sym typeface="Courier New"/>
              </a:rPr>
              <a:t>option</a:t>
            </a:r>
            <a:r>
              <a:rPr lang="it" sz="1200">
                <a:latin typeface="Courier New"/>
                <a:ea typeface="Courier New"/>
                <a:cs typeface="Courier New"/>
                <a:sym typeface="Courier New"/>
              </a:rPr>
              <a:t> java_multiple_files = </a:t>
            </a:r>
            <a:r>
              <a:rPr lang="it" sz="1200">
                <a:solidFill>
                  <a:schemeClr val="accent5"/>
                </a:solidFill>
                <a:latin typeface="Courier New"/>
                <a:ea typeface="Courier New"/>
                <a:cs typeface="Courier New"/>
                <a:sym typeface="Courier New"/>
              </a:rPr>
              <a:t>true</a:t>
            </a: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None/>
            </a:pPr>
            <a:r>
              <a:rPr lang="it" sz="1200">
                <a:solidFill>
                  <a:schemeClr val="accent5"/>
                </a:solidFill>
                <a:latin typeface="Courier New"/>
                <a:ea typeface="Courier New"/>
                <a:cs typeface="Courier New"/>
                <a:sym typeface="Courier New"/>
              </a:rPr>
              <a:t>option</a:t>
            </a:r>
            <a:r>
              <a:rPr lang="it" sz="1200">
                <a:latin typeface="Courier New"/>
                <a:ea typeface="Courier New"/>
                <a:cs typeface="Courier New"/>
                <a:sym typeface="Courier New"/>
              </a:rPr>
              <a:t> java_package = </a:t>
            </a:r>
            <a:r>
              <a:rPr lang="it" sz="1200">
                <a:solidFill>
                  <a:schemeClr val="accent2"/>
                </a:solidFill>
                <a:latin typeface="Courier New"/>
                <a:ea typeface="Courier New"/>
                <a:cs typeface="Courier New"/>
                <a:sym typeface="Courier New"/>
              </a:rPr>
              <a:t>"it.unical.demacs.informatica.application"</a:t>
            </a: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None/>
            </a:pPr>
            <a:r>
              <a:rPr lang="it" sz="1200">
                <a:solidFill>
                  <a:schemeClr val="accent5"/>
                </a:solidFill>
                <a:latin typeface="Courier New"/>
                <a:ea typeface="Courier New"/>
                <a:cs typeface="Courier New"/>
                <a:sym typeface="Courier New"/>
              </a:rPr>
              <a:t>option</a:t>
            </a:r>
            <a:r>
              <a:rPr lang="it" sz="1200">
                <a:latin typeface="Courier New"/>
                <a:ea typeface="Courier New"/>
                <a:cs typeface="Courier New"/>
                <a:sym typeface="Courier New"/>
              </a:rPr>
              <a:t> java_outer_classname = </a:t>
            </a:r>
            <a:r>
              <a:rPr lang="it" sz="1200">
                <a:solidFill>
                  <a:schemeClr val="accent2"/>
                </a:solidFill>
                <a:latin typeface="Courier New"/>
                <a:ea typeface="Courier New"/>
                <a:cs typeface="Courier New"/>
                <a:sym typeface="Courier New"/>
              </a:rPr>
              <a:t>"UserProto"</a:t>
            </a: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it" sz="1200">
                <a:solidFill>
                  <a:schemeClr val="accent5"/>
                </a:solidFill>
                <a:latin typeface="Courier New"/>
                <a:ea typeface="Courier New"/>
                <a:cs typeface="Courier New"/>
                <a:sym typeface="Courier New"/>
              </a:rPr>
              <a:t>message</a:t>
            </a:r>
            <a:r>
              <a:rPr lang="it" sz="1200">
                <a:latin typeface="Courier New"/>
                <a:ea typeface="Courier New"/>
                <a:cs typeface="Courier New"/>
                <a:sym typeface="Courier New"/>
              </a:rPr>
              <a:t> User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chemeClr val="accent5"/>
                </a:solidFill>
                <a:latin typeface="Courier New"/>
                <a:ea typeface="Courier New"/>
                <a:cs typeface="Courier New"/>
                <a:sym typeface="Courier New"/>
              </a:rPr>
              <a:t>string</a:t>
            </a:r>
            <a:r>
              <a:rPr lang="it" sz="1200">
                <a:latin typeface="Courier New"/>
                <a:ea typeface="Courier New"/>
                <a:cs typeface="Courier New"/>
                <a:sym typeface="Courier New"/>
              </a:rPr>
              <a:t> first_name = 1;</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chemeClr val="accent5"/>
                </a:solidFill>
                <a:latin typeface="Courier New"/>
                <a:ea typeface="Courier New"/>
                <a:cs typeface="Courier New"/>
                <a:sym typeface="Courier New"/>
              </a:rPr>
              <a:t>string</a:t>
            </a:r>
            <a:r>
              <a:rPr lang="it" sz="1200">
                <a:latin typeface="Courier New"/>
                <a:ea typeface="Courier New"/>
                <a:cs typeface="Courier New"/>
                <a:sym typeface="Courier New"/>
              </a:rPr>
              <a:t> last_name = 2;</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chemeClr val="accent5"/>
                </a:solidFill>
                <a:latin typeface="Courier New"/>
                <a:ea typeface="Courier New"/>
                <a:cs typeface="Courier New"/>
                <a:sym typeface="Courier New"/>
              </a:rPr>
              <a:t>int32</a:t>
            </a:r>
            <a:r>
              <a:rPr lang="it" sz="1200">
                <a:latin typeface="Courier New"/>
                <a:ea typeface="Courier New"/>
                <a:cs typeface="Courier New"/>
                <a:sym typeface="Courier New"/>
              </a:rPr>
              <a:t> age = 3;</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None/>
            </a:pPr>
            <a:r>
              <a:t/>
            </a:r>
            <a:endParaRPr sz="1200"/>
          </a:p>
          <a:p>
            <a:pPr indent="0" lvl="0" marL="0" rtl="0" algn="l">
              <a:spcBef>
                <a:spcPts val="0"/>
              </a:spcBef>
              <a:spcAft>
                <a:spcPts val="0"/>
              </a:spcAft>
              <a:buNone/>
            </a:pPr>
            <a:r>
              <a:rPr lang="it" sz="1200"/>
              <a:t>Serializzazione/Deserializzazione:</a:t>
            </a:r>
            <a:endParaRPr sz="1200"/>
          </a:p>
          <a:p>
            <a:pPr indent="0" lvl="0" marL="0" rtl="0" algn="l">
              <a:spcBef>
                <a:spcPts val="0"/>
              </a:spcBef>
              <a:spcAft>
                <a:spcPts val="0"/>
              </a:spcAft>
              <a:buNone/>
            </a:pPr>
            <a:r>
              <a:rPr lang="it" sz="1200">
                <a:latin typeface="Courier New"/>
                <a:ea typeface="Courier New"/>
                <a:cs typeface="Courier New"/>
                <a:sym typeface="Courier New"/>
              </a:rPr>
              <a:t>User user = User.newBuilder().setFirstName(</a:t>
            </a:r>
            <a:r>
              <a:rPr lang="it" sz="1200">
                <a:solidFill>
                  <a:schemeClr val="accent2"/>
                </a:solidFill>
                <a:latin typeface="Courier New"/>
                <a:ea typeface="Courier New"/>
                <a:cs typeface="Courier New"/>
                <a:sym typeface="Courier New"/>
              </a:rPr>
              <a:t>"Mario"</a:t>
            </a:r>
            <a:r>
              <a:rPr lang="it" sz="1200">
                <a:latin typeface="Courier New"/>
                <a:ea typeface="Courier New"/>
                <a:cs typeface="Courier New"/>
                <a:sym typeface="Courier New"/>
              </a:rPr>
              <a:t>).setLastName(</a:t>
            </a:r>
            <a:r>
              <a:rPr lang="it" sz="1200">
                <a:solidFill>
                  <a:schemeClr val="accent2"/>
                </a:solidFill>
                <a:latin typeface="Courier New"/>
                <a:ea typeface="Courier New"/>
                <a:cs typeface="Courier New"/>
                <a:sym typeface="Courier New"/>
              </a:rPr>
              <a:t>"Rossi"</a:t>
            </a:r>
            <a:r>
              <a:rPr lang="it" sz="1200">
                <a:latin typeface="Courier New"/>
                <a:ea typeface="Courier New"/>
                <a:cs typeface="Courier New"/>
                <a:sym typeface="Courier New"/>
              </a:rPr>
              <a:t>).setAge(23).build();</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user.writeTo(</a:t>
            </a:r>
            <a:r>
              <a:rPr lang="it" sz="1200">
                <a:solidFill>
                  <a:schemeClr val="accent5"/>
                </a:solidFill>
                <a:latin typeface="Courier New"/>
                <a:ea typeface="Courier New"/>
                <a:cs typeface="Courier New"/>
                <a:sym typeface="Courier New"/>
              </a:rPr>
              <a:t>new</a:t>
            </a:r>
            <a:r>
              <a:rPr lang="it" sz="1200">
                <a:latin typeface="Courier New"/>
                <a:ea typeface="Courier New"/>
                <a:cs typeface="Courier New"/>
                <a:sym typeface="Courier New"/>
              </a:rPr>
              <a:t> FileOutputStream(</a:t>
            </a:r>
            <a:r>
              <a:rPr lang="it" sz="1200">
                <a:solidFill>
                  <a:schemeClr val="accent2"/>
                </a:solidFill>
                <a:latin typeface="Courier New"/>
                <a:ea typeface="Courier New"/>
                <a:cs typeface="Courier New"/>
                <a:sym typeface="Courier New"/>
              </a:rPr>
              <a:t>"user.stream"</a:t>
            </a: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User readUser = User.parseFrom(</a:t>
            </a:r>
            <a:r>
              <a:rPr lang="it" sz="1200">
                <a:solidFill>
                  <a:schemeClr val="accent5"/>
                </a:solidFill>
                <a:latin typeface="Courier New"/>
                <a:ea typeface="Courier New"/>
                <a:cs typeface="Courier New"/>
                <a:sym typeface="Courier New"/>
              </a:rPr>
              <a:t>new</a:t>
            </a:r>
            <a:r>
              <a:rPr lang="it" sz="1200">
                <a:latin typeface="Courier New"/>
                <a:ea typeface="Courier New"/>
                <a:cs typeface="Courier New"/>
                <a:sym typeface="Courier New"/>
              </a:rPr>
              <a:t> FileInputStream(</a:t>
            </a:r>
            <a:r>
              <a:rPr lang="it" sz="1200">
                <a:solidFill>
                  <a:schemeClr val="accent2"/>
                </a:solidFill>
                <a:latin typeface="Courier New"/>
                <a:ea typeface="Courier New"/>
                <a:cs typeface="Courier New"/>
                <a:sym typeface="Courier New"/>
              </a:rPr>
              <a:t>"user.stream"</a:t>
            </a: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System.out.println(readUser.getFirstName());</a:t>
            </a:r>
            <a:endParaRPr sz="1200">
              <a:latin typeface="Courier New"/>
              <a:ea typeface="Courier New"/>
              <a:cs typeface="Courier New"/>
              <a:sym typeface="Courier New"/>
            </a:endParaRPr>
          </a:p>
          <a:p>
            <a:pPr indent="0" lvl="0" marL="0" rtl="0" algn="l">
              <a:spcBef>
                <a:spcPts val="0"/>
              </a:spcBef>
              <a:spcAft>
                <a:spcPts val="0"/>
              </a:spcAft>
              <a:buNone/>
            </a:pPr>
            <a:r>
              <a:t/>
            </a:r>
            <a:endParaRPr sz="1200"/>
          </a:p>
        </p:txBody>
      </p:sp>
      <p:sp>
        <p:nvSpPr>
          <p:cNvPr id="425" name="Google Shape;425;p5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Esempio con ProtocolBuffers</a:t>
            </a:r>
            <a:endParaRPr/>
          </a:p>
        </p:txBody>
      </p:sp>
      <p:sp>
        <p:nvSpPr>
          <p:cNvPr id="426" name="Google Shape;426;p59"/>
          <p:cNvSpPr txBox="1"/>
          <p:nvPr>
            <p:ph idx="4294967295" type="body"/>
          </p:nvPr>
        </p:nvSpPr>
        <p:spPr>
          <a:xfrm>
            <a:off x="3073800" y="2612750"/>
            <a:ext cx="6070200" cy="10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Generazione del codice:</a:t>
            </a:r>
            <a:endParaRPr sz="1200"/>
          </a:p>
          <a:p>
            <a:pPr indent="0" lvl="0" marL="0" rtl="0" algn="l">
              <a:spcBef>
                <a:spcPts val="0"/>
              </a:spcBef>
              <a:spcAft>
                <a:spcPts val="0"/>
              </a:spcAft>
              <a:buNone/>
            </a:pPr>
            <a:r>
              <a:rPr lang="it" sz="1200">
                <a:latin typeface="Courier New"/>
                <a:ea typeface="Courier New"/>
                <a:cs typeface="Courier New"/>
                <a:sym typeface="Courier New"/>
              </a:rPr>
              <a:t>SRC_DIR=...</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DEST_DIR=$SRC_DIR/src/main/java/</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protoc -I=$SRC_DIR --java_out=$DEST_DIR $SRC_DIR/user.proto</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0"/>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t" sz="4100">
                <a:solidFill>
                  <a:schemeClr val="lt2"/>
                </a:solidFill>
              </a:rPr>
              <a:t>Comunicazione Sincrona</a:t>
            </a:r>
            <a:endParaRPr sz="4100">
              <a:solidFill>
                <a:schemeClr val="lt2"/>
              </a:solidFill>
            </a:endParaRPr>
          </a:p>
        </p:txBody>
      </p:sp>
      <p:sp>
        <p:nvSpPr>
          <p:cNvPr id="432" name="Google Shape;432;p6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it"/>
              <a:t>REST</a:t>
            </a:r>
            <a:endParaRPr/>
          </a:p>
          <a:p>
            <a:pPr indent="-342900" lvl="0" marL="457200" rtl="0" algn="l">
              <a:spcBef>
                <a:spcPts val="0"/>
              </a:spcBef>
              <a:spcAft>
                <a:spcPts val="0"/>
              </a:spcAft>
              <a:buSzPts val="1800"/>
              <a:buChar char="●"/>
            </a:pPr>
            <a:r>
              <a:rPr lang="it"/>
              <a:t>gRPC</a:t>
            </a:r>
            <a:endParaRPr/>
          </a:p>
          <a:p>
            <a:pPr indent="-342900" lvl="0" marL="457200" rtl="0" algn="l">
              <a:spcBef>
                <a:spcPts val="0"/>
              </a:spcBef>
              <a:spcAft>
                <a:spcPts val="0"/>
              </a:spcAft>
              <a:buSzPts val="1800"/>
              <a:buChar char="●"/>
            </a:pPr>
            <a:r>
              <a:rPr lang="it"/>
              <a:t>Gestione degli errori</a:t>
            </a:r>
            <a:endParaRPr/>
          </a:p>
          <a:p>
            <a:pPr indent="-342900" lvl="0" marL="457200" rtl="0" algn="l">
              <a:spcBef>
                <a:spcPts val="0"/>
              </a:spcBef>
              <a:spcAft>
                <a:spcPts val="0"/>
              </a:spcAft>
              <a:buSzPts val="1800"/>
              <a:buChar char="●"/>
            </a:pPr>
            <a:r>
              <a:rPr lang="it"/>
              <a:t>Service discovery</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1"/>
          <p:cNvSpPr txBox="1"/>
          <p:nvPr>
            <p:ph idx="4294967295" type="body"/>
          </p:nvPr>
        </p:nvSpPr>
        <p:spPr>
          <a:xfrm>
            <a:off x="460950" y="1058550"/>
            <a:ext cx="8222100" cy="282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Nella comunicazione basata su RPI, un client invia una richiesta al servizio, il servizio processa la richiesta e produce una response.</a:t>
            </a:r>
            <a:endParaRPr sz="1200"/>
          </a:p>
          <a:p>
            <a:pPr indent="0" lvl="0" marL="0" rtl="0" algn="l">
              <a:spcBef>
                <a:spcPts val="0"/>
              </a:spcBef>
              <a:spcAft>
                <a:spcPts val="0"/>
              </a:spcAft>
              <a:buNone/>
            </a:pPr>
            <a:r>
              <a:rPr lang="it" sz="1200"/>
              <a:t>Nell’attesa di una risposta il client potrebbe bloccarsi oppure avere un’architettura non bloccante, ma in ogni caso si aspetta che la risposta sia tempestiva.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In questo approccio si possono utilizzare diversi protocolli di comunicazione, ad esempio:</a:t>
            </a:r>
            <a:endParaRPr sz="1200"/>
          </a:p>
          <a:p>
            <a:pPr indent="-304800" lvl="0" marL="457200" rtl="0" algn="l">
              <a:spcBef>
                <a:spcPts val="0"/>
              </a:spcBef>
              <a:spcAft>
                <a:spcPts val="0"/>
              </a:spcAft>
              <a:buSzPts val="1200"/>
              <a:buChar char="●"/>
            </a:pPr>
            <a:r>
              <a:rPr lang="it" sz="1200" u="sng">
                <a:solidFill>
                  <a:schemeClr val="hlink"/>
                </a:solidFill>
                <a:hlinkClick r:id="rId3"/>
              </a:rPr>
              <a:t>REST</a:t>
            </a:r>
            <a:endParaRPr sz="1200"/>
          </a:p>
          <a:p>
            <a:pPr indent="-304800" lvl="0" marL="457200" rtl="0" algn="l">
              <a:spcBef>
                <a:spcPts val="0"/>
              </a:spcBef>
              <a:spcAft>
                <a:spcPts val="0"/>
              </a:spcAft>
              <a:buSzPts val="1200"/>
              <a:buChar char="●"/>
            </a:pPr>
            <a:r>
              <a:rPr lang="it" sz="1200" u="sng">
                <a:solidFill>
                  <a:schemeClr val="hlink"/>
                </a:solidFill>
                <a:hlinkClick action="ppaction://hlinksldjump" r:id="rId4"/>
              </a:rPr>
              <a:t>gRPC</a:t>
            </a:r>
            <a:endParaRPr sz="1200"/>
          </a:p>
        </p:txBody>
      </p:sp>
      <p:sp>
        <p:nvSpPr>
          <p:cNvPr id="438" name="Google Shape;438;p6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Uso del pattern Remote Procedure Invocation (RPI)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Scalabilità</a:t>
            </a:r>
            <a:r>
              <a:rPr lang="it"/>
              <a:t> (1)</a:t>
            </a:r>
            <a:endParaRPr/>
          </a:p>
        </p:txBody>
      </p:sp>
      <p:sp>
        <p:nvSpPr>
          <p:cNvPr id="91" name="Google Shape;91;p17"/>
          <p:cNvSpPr/>
          <p:nvPr/>
        </p:nvSpPr>
        <p:spPr>
          <a:xfrm>
            <a:off x="2636225" y="792050"/>
            <a:ext cx="3059700" cy="3158700"/>
          </a:xfrm>
          <a:prstGeom prst="cube">
            <a:avLst>
              <a:gd fmla="val 25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latin typeface="Roboto"/>
              <a:ea typeface="Roboto"/>
              <a:cs typeface="Roboto"/>
              <a:sym typeface="Roboto"/>
            </a:endParaRPr>
          </a:p>
        </p:txBody>
      </p:sp>
      <p:cxnSp>
        <p:nvCxnSpPr>
          <p:cNvPr id="92" name="Google Shape;92;p17"/>
          <p:cNvCxnSpPr/>
          <p:nvPr/>
        </p:nvCxnSpPr>
        <p:spPr>
          <a:xfrm flipH="1" rot="10800000">
            <a:off x="2636950" y="4252525"/>
            <a:ext cx="2288400" cy="13200"/>
          </a:xfrm>
          <a:prstGeom prst="straightConnector1">
            <a:avLst/>
          </a:prstGeom>
          <a:noFill/>
          <a:ln cap="flat" cmpd="sng" w="9525">
            <a:solidFill>
              <a:schemeClr val="dk1"/>
            </a:solidFill>
            <a:prstDash val="solid"/>
            <a:round/>
            <a:headEnd len="med" w="med" type="none"/>
            <a:tailEnd len="med" w="med" type="triangle"/>
          </a:ln>
        </p:spPr>
      </p:cxnSp>
      <p:cxnSp>
        <p:nvCxnSpPr>
          <p:cNvPr id="93" name="Google Shape;93;p17"/>
          <p:cNvCxnSpPr/>
          <p:nvPr/>
        </p:nvCxnSpPr>
        <p:spPr>
          <a:xfrm rot="10800000">
            <a:off x="2331425" y="1600250"/>
            <a:ext cx="13200" cy="2350500"/>
          </a:xfrm>
          <a:prstGeom prst="straightConnector1">
            <a:avLst/>
          </a:prstGeom>
          <a:noFill/>
          <a:ln cap="flat" cmpd="sng" w="9525">
            <a:solidFill>
              <a:schemeClr val="dk1"/>
            </a:solidFill>
            <a:prstDash val="solid"/>
            <a:round/>
            <a:headEnd len="med" w="med" type="none"/>
            <a:tailEnd len="med" w="med" type="triangle"/>
          </a:ln>
        </p:spPr>
      </p:cxnSp>
      <p:cxnSp>
        <p:nvCxnSpPr>
          <p:cNvPr id="94" name="Google Shape;94;p17"/>
          <p:cNvCxnSpPr/>
          <p:nvPr/>
        </p:nvCxnSpPr>
        <p:spPr>
          <a:xfrm flipH="1" rot="10800000">
            <a:off x="5388950" y="3189350"/>
            <a:ext cx="765000" cy="765000"/>
          </a:xfrm>
          <a:prstGeom prst="straightConnector1">
            <a:avLst/>
          </a:prstGeom>
          <a:noFill/>
          <a:ln cap="flat" cmpd="sng" w="9525">
            <a:solidFill>
              <a:schemeClr val="dk1"/>
            </a:solidFill>
            <a:prstDash val="solid"/>
            <a:round/>
            <a:headEnd len="med" w="med" type="none"/>
            <a:tailEnd len="med" w="med" type="triangle"/>
          </a:ln>
        </p:spPr>
      </p:cxnSp>
      <p:sp>
        <p:nvSpPr>
          <p:cNvPr id="95" name="Google Shape;95;p17"/>
          <p:cNvSpPr txBox="1"/>
          <p:nvPr/>
        </p:nvSpPr>
        <p:spPr>
          <a:xfrm>
            <a:off x="2576875" y="4265725"/>
            <a:ext cx="2599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accent3"/>
                </a:solidFill>
                <a:latin typeface="Roboto"/>
                <a:ea typeface="Roboto"/>
                <a:cs typeface="Roboto"/>
                <a:sym typeface="Roboto"/>
              </a:rPr>
              <a:t>Scalabilità asse x o orizzontale</a:t>
            </a:r>
            <a:r>
              <a:rPr lang="it" sz="1200">
                <a:solidFill>
                  <a:schemeClr val="lt2"/>
                </a:solidFill>
                <a:latin typeface="Roboto"/>
                <a:ea typeface="Roboto"/>
                <a:cs typeface="Roboto"/>
                <a:sym typeface="Roboto"/>
              </a:rPr>
              <a:t>:</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chemeClr val="lt2"/>
                </a:solidFill>
                <a:latin typeface="Roboto"/>
                <a:ea typeface="Roboto"/>
                <a:cs typeface="Roboto"/>
                <a:sym typeface="Roboto"/>
              </a:rPr>
              <a:t>scalare clonando/duplicando.</a:t>
            </a:r>
            <a:endParaRPr sz="1200">
              <a:solidFill>
                <a:schemeClr val="lt2"/>
              </a:solidFill>
              <a:latin typeface="Roboto"/>
              <a:ea typeface="Roboto"/>
              <a:cs typeface="Roboto"/>
              <a:sym typeface="Roboto"/>
            </a:endParaRPr>
          </a:p>
        </p:txBody>
      </p:sp>
      <p:sp>
        <p:nvSpPr>
          <p:cNvPr id="96" name="Google Shape;96;p17"/>
          <p:cNvSpPr txBox="1"/>
          <p:nvPr/>
        </p:nvSpPr>
        <p:spPr>
          <a:xfrm>
            <a:off x="145075" y="1975325"/>
            <a:ext cx="2186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accent3"/>
                </a:solidFill>
                <a:latin typeface="Roboto"/>
                <a:ea typeface="Roboto"/>
                <a:cs typeface="Roboto"/>
                <a:sym typeface="Roboto"/>
              </a:rPr>
              <a:t>Scalabilità asse y o verticale</a:t>
            </a:r>
            <a:r>
              <a:rPr lang="it" sz="1200">
                <a:solidFill>
                  <a:schemeClr val="lt2"/>
                </a:solidFill>
                <a:latin typeface="Roboto"/>
                <a:ea typeface="Roboto"/>
                <a:cs typeface="Roboto"/>
                <a:sym typeface="Roboto"/>
              </a:rPr>
              <a:t>:</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chemeClr val="lt2"/>
                </a:solidFill>
                <a:latin typeface="Roboto"/>
                <a:ea typeface="Roboto"/>
                <a:cs typeface="Roboto"/>
                <a:sym typeface="Roboto"/>
              </a:rPr>
              <a:t>scalare migliorando le risorse di un sistema.</a:t>
            </a:r>
            <a:endParaRPr sz="1200">
              <a:solidFill>
                <a:schemeClr val="lt2"/>
              </a:solidFill>
              <a:latin typeface="Roboto"/>
              <a:ea typeface="Roboto"/>
              <a:cs typeface="Roboto"/>
              <a:sym typeface="Roboto"/>
            </a:endParaRPr>
          </a:p>
        </p:txBody>
      </p:sp>
      <p:sp>
        <p:nvSpPr>
          <p:cNvPr id="97" name="Google Shape;97;p17"/>
          <p:cNvSpPr txBox="1"/>
          <p:nvPr/>
        </p:nvSpPr>
        <p:spPr>
          <a:xfrm>
            <a:off x="6205125" y="3110150"/>
            <a:ext cx="2097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accent3"/>
                </a:solidFill>
                <a:latin typeface="Roboto"/>
                <a:ea typeface="Roboto"/>
                <a:cs typeface="Roboto"/>
                <a:sym typeface="Roboto"/>
              </a:rPr>
              <a:t>Scalabilità asse z o sui dati</a:t>
            </a:r>
            <a:r>
              <a:rPr lang="it" sz="1200">
                <a:solidFill>
                  <a:schemeClr val="lt2"/>
                </a:solidFill>
                <a:latin typeface="Roboto"/>
                <a:ea typeface="Roboto"/>
                <a:cs typeface="Roboto"/>
                <a:sym typeface="Roboto"/>
              </a:rPr>
              <a:t>:</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chemeClr val="lt2"/>
                </a:solidFill>
                <a:latin typeface="Roboto"/>
                <a:ea typeface="Roboto"/>
                <a:cs typeface="Roboto"/>
                <a:sym typeface="Roboto"/>
              </a:rPr>
              <a:t>scalare separando le cose simili, ad esempio partizionando i dati.</a:t>
            </a:r>
            <a:endParaRPr sz="1200">
              <a:solidFill>
                <a:schemeClr val="lt2"/>
              </a:solidFill>
              <a:latin typeface="Roboto"/>
              <a:ea typeface="Roboto"/>
              <a:cs typeface="Roboto"/>
              <a:sym typeface="Robo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2"/>
          <p:cNvSpPr txBox="1"/>
          <p:nvPr>
            <p:ph idx="4294967295" type="body"/>
          </p:nvPr>
        </p:nvSpPr>
        <p:spPr>
          <a:xfrm>
            <a:off x="98250" y="730675"/>
            <a:ext cx="8959200" cy="408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100"/>
              <a:t>Abbiamo già ampiamente discusso dell’implementazione delle API RESTful, ma quali sono i vantaggi o gli svantaggi di usarle?</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it" sz="1100"/>
              <a:t>Vantaggi:</a:t>
            </a:r>
            <a:endParaRPr sz="1100"/>
          </a:p>
          <a:p>
            <a:pPr indent="-298450" lvl="0" marL="457200" rtl="0" algn="l">
              <a:spcBef>
                <a:spcPts val="0"/>
              </a:spcBef>
              <a:spcAft>
                <a:spcPts val="0"/>
              </a:spcAft>
              <a:buSzPts val="1100"/>
              <a:buChar char="●"/>
            </a:pPr>
            <a:r>
              <a:rPr lang="it" sz="1100"/>
              <a:t>Semplice da usare.</a:t>
            </a:r>
            <a:endParaRPr sz="1100"/>
          </a:p>
          <a:p>
            <a:pPr indent="-298450" lvl="0" marL="457200" rtl="0" algn="l">
              <a:spcBef>
                <a:spcPts val="0"/>
              </a:spcBef>
              <a:spcAft>
                <a:spcPts val="0"/>
              </a:spcAft>
              <a:buSzPts val="1100"/>
              <a:buChar char="●"/>
            </a:pPr>
            <a:r>
              <a:rPr lang="it" sz="1100"/>
              <a:t>Facilmente testabile (via browser, usando Postman, o curl).</a:t>
            </a:r>
            <a:endParaRPr sz="1100"/>
          </a:p>
          <a:p>
            <a:pPr indent="-298450" lvl="0" marL="457200" rtl="0" algn="l">
              <a:spcBef>
                <a:spcPts val="0"/>
              </a:spcBef>
              <a:spcAft>
                <a:spcPts val="0"/>
              </a:spcAft>
              <a:buSzPts val="1100"/>
              <a:buChar char="●"/>
            </a:pPr>
            <a:r>
              <a:rPr lang="it" sz="1100"/>
              <a:t>Supporta lo stile di comunicazione request/response.</a:t>
            </a:r>
            <a:endParaRPr sz="1100"/>
          </a:p>
          <a:p>
            <a:pPr indent="-298450" lvl="0" marL="457200" rtl="0" algn="l">
              <a:spcBef>
                <a:spcPts val="0"/>
              </a:spcBef>
              <a:spcAft>
                <a:spcPts val="0"/>
              </a:spcAft>
              <a:buSzPts val="1100"/>
              <a:buChar char="●"/>
            </a:pPr>
            <a:r>
              <a:rPr lang="it" sz="1100"/>
              <a:t>È in genere basato su HTTP, quindi si adatta bene all’uso con firewall.</a:t>
            </a:r>
            <a:endParaRPr sz="1100"/>
          </a:p>
          <a:p>
            <a:pPr indent="-298450" lvl="0" marL="457200" rtl="0" algn="l">
              <a:spcBef>
                <a:spcPts val="0"/>
              </a:spcBef>
              <a:spcAft>
                <a:spcPts val="0"/>
              </a:spcAft>
              <a:buSzPts val="1100"/>
              <a:buChar char="●"/>
            </a:pPr>
            <a:r>
              <a:rPr lang="it" sz="1100"/>
              <a:t>Non richiede l’uso di intermediari per la comunicazione, quindi l’architettura del sistema rimane semplice.</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it" sz="1100"/>
              <a:t>Svantaggi:</a:t>
            </a:r>
            <a:endParaRPr sz="1100"/>
          </a:p>
          <a:p>
            <a:pPr indent="-298450" lvl="0" marL="457200" rtl="0" algn="l">
              <a:spcBef>
                <a:spcPts val="0"/>
              </a:spcBef>
              <a:spcAft>
                <a:spcPts val="0"/>
              </a:spcAft>
              <a:buSzPts val="1100"/>
              <a:buChar char="●"/>
            </a:pPr>
            <a:r>
              <a:rPr lang="it" sz="1100"/>
              <a:t>Supporta solo lo stile di comunicazione request/response.</a:t>
            </a:r>
            <a:endParaRPr sz="1100"/>
          </a:p>
          <a:p>
            <a:pPr indent="-298450" lvl="0" marL="457200" rtl="0" algn="l">
              <a:spcBef>
                <a:spcPts val="0"/>
              </a:spcBef>
              <a:spcAft>
                <a:spcPts val="0"/>
              </a:spcAft>
              <a:buSzPts val="1100"/>
              <a:buChar char="●"/>
            </a:pPr>
            <a:r>
              <a:rPr lang="it" sz="1100"/>
              <a:t>Client e server comunicano direttamente senza intermediari, quindi entrambi devono essere disponibili durante la comunicazione.</a:t>
            </a:r>
            <a:endParaRPr sz="1100"/>
          </a:p>
          <a:p>
            <a:pPr indent="-298450" lvl="0" marL="457200" rtl="0" algn="l">
              <a:spcBef>
                <a:spcPts val="0"/>
              </a:spcBef>
              <a:spcAft>
                <a:spcPts val="0"/>
              </a:spcAft>
              <a:buSzPts val="1100"/>
              <a:buChar char="●"/>
            </a:pPr>
            <a:r>
              <a:rPr lang="it" sz="1100"/>
              <a:t>I client devono conoscere gli URL dei servizi, quindi usare un qualche meccanismo per localizzarli (</a:t>
            </a:r>
            <a:r>
              <a:rPr lang="it" sz="1100" u="sng">
                <a:solidFill>
                  <a:schemeClr val="hlink"/>
                </a:solidFill>
                <a:hlinkClick action="ppaction://hlinksldjump" r:id="rId3"/>
              </a:rPr>
              <a:t>service discovery mechanism</a:t>
            </a:r>
            <a:r>
              <a:rPr lang="it" sz="1100"/>
              <a:t>).</a:t>
            </a:r>
            <a:endParaRPr sz="1100"/>
          </a:p>
          <a:p>
            <a:pPr indent="-298450" lvl="0" marL="457200" rtl="0" algn="l">
              <a:spcBef>
                <a:spcPts val="0"/>
              </a:spcBef>
              <a:spcAft>
                <a:spcPts val="0"/>
              </a:spcAft>
              <a:buSzPts val="1100"/>
              <a:buChar char="●"/>
            </a:pPr>
            <a:r>
              <a:rPr lang="it" sz="1100"/>
              <a:t>Problema del fetch dei dati. In generale, le risorse REST sono basate sugli oggetti della logica di business, ad esempio abbiamo un endpoint </a:t>
            </a:r>
            <a:r>
              <a:rPr lang="it" sz="1100">
                <a:latin typeface="Courier New"/>
                <a:ea typeface="Courier New"/>
                <a:cs typeface="Courier New"/>
                <a:sym typeface="Courier New"/>
              </a:rPr>
              <a:t>customers</a:t>
            </a:r>
            <a:r>
              <a:rPr lang="it" sz="1100"/>
              <a:t> e un endpoint </a:t>
            </a:r>
            <a:r>
              <a:rPr lang="it" sz="1100">
                <a:latin typeface="Courier New"/>
                <a:ea typeface="Courier New"/>
                <a:cs typeface="Courier New"/>
                <a:sym typeface="Courier New"/>
              </a:rPr>
              <a:t>orders</a:t>
            </a:r>
            <a:r>
              <a:rPr lang="it" sz="1100"/>
              <a:t> per la gestione di clienti e ordini. In questo caso, per ottenere l’ordine e il cliente che ha effettuato l’ordine, un’API REST richiede di effettuare due richieste: la prima per ottenere l’ordine e la seconda per ottenere i dati del cliente che ha effettuato l’ordine.</a:t>
            </a:r>
            <a:endParaRPr sz="1100"/>
          </a:p>
          <a:p>
            <a:pPr indent="0" lvl="0" marL="457200" rtl="0" algn="l">
              <a:spcBef>
                <a:spcPts val="0"/>
              </a:spcBef>
              <a:spcAft>
                <a:spcPts val="0"/>
              </a:spcAft>
              <a:buNone/>
            </a:pPr>
            <a:r>
              <a:rPr lang="it" sz="1100"/>
              <a:t>Una soluzione a questo problema potrebbe essere di richiedere nel GET dell’ordine anche i clienti, es. </a:t>
            </a:r>
            <a:endParaRPr sz="1100"/>
          </a:p>
          <a:p>
            <a:pPr indent="0" lvl="0" marL="457200" rtl="0" algn="l">
              <a:spcBef>
                <a:spcPts val="0"/>
              </a:spcBef>
              <a:spcAft>
                <a:spcPts val="0"/>
              </a:spcAft>
              <a:buNone/>
            </a:pPr>
            <a:r>
              <a:rPr lang="it" sz="1100">
                <a:latin typeface="Courier New"/>
                <a:ea typeface="Courier New"/>
                <a:cs typeface="Courier New"/>
                <a:sym typeface="Courier New"/>
              </a:rPr>
              <a:t>GET /orders/1?expand=customer</a:t>
            </a:r>
            <a:r>
              <a:rPr lang="it" sz="1100"/>
              <a:t>. Questo approccio funziona bene in alcuni casi ma in altri più complessi potrebbe non essere abbastanza e, inoltre, potrebbe essere lungo da implementare.</a:t>
            </a:r>
            <a:endParaRPr sz="1100"/>
          </a:p>
          <a:p>
            <a:pPr indent="0" lvl="0" marL="457200" rtl="0" algn="l">
              <a:spcBef>
                <a:spcPts val="0"/>
              </a:spcBef>
              <a:spcAft>
                <a:spcPts val="0"/>
              </a:spcAft>
              <a:buNone/>
            </a:pPr>
            <a:r>
              <a:rPr lang="it" sz="1100"/>
              <a:t>Per questa ragione, sono state proposte delle alternative, come </a:t>
            </a:r>
            <a:r>
              <a:rPr lang="it" sz="1100" u="sng">
                <a:solidFill>
                  <a:schemeClr val="hlink"/>
                </a:solidFill>
                <a:hlinkClick r:id="rId4"/>
              </a:rPr>
              <a:t>GraphQL</a:t>
            </a:r>
            <a:r>
              <a:rPr lang="it" sz="1100"/>
              <a:t> oppure </a:t>
            </a:r>
            <a:r>
              <a:rPr lang="it" sz="1100" u="sng">
                <a:solidFill>
                  <a:schemeClr val="hlink"/>
                </a:solidFill>
                <a:hlinkClick r:id="rId5"/>
              </a:rPr>
              <a:t>Netflix Falcor</a:t>
            </a:r>
            <a:r>
              <a:rPr lang="it" sz="1100"/>
              <a:t>.</a:t>
            </a:r>
            <a:endParaRPr sz="1100"/>
          </a:p>
        </p:txBody>
      </p:sp>
      <p:sp>
        <p:nvSpPr>
          <p:cNvPr id="444" name="Google Shape;444;p6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REST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3"/>
          <p:cNvSpPr txBox="1"/>
          <p:nvPr>
            <p:ph idx="4294967295" type="body"/>
          </p:nvPr>
        </p:nvSpPr>
        <p:spPr>
          <a:xfrm>
            <a:off x="460950" y="1058550"/>
            <a:ext cx="8222100" cy="408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Una tecnologia IPC alternativa a REST è </a:t>
            </a:r>
            <a:r>
              <a:rPr lang="it" sz="1200" u="sng">
                <a:solidFill>
                  <a:schemeClr val="hlink"/>
                </a:solidFill>
                <a:hlinkClick r:id="rId3"/>
              </a:rPr>
              <a:t>gRPC</a:t>
            </a:r>
            <a:r>
              <a:rPr lang="it" sz="1200"/>
              <a:t>, che è un protocollo basato su </a:t>
            </a:r>
            <a:r>
              <a:rPr lang="it" sz="1200" u="sng">
                <a:solidFill>
                  <a:schemeClr val="hlink"/>
                </a:solidFill>
                <a:hlinkClick action="ppaction://hlinksldjump" r:id="rId4"/>
              </a:rPr>
              <a:t>messaggi binari</a:t>
            </a:r>
            <a:r>
              <a:rPr lang="it" sz="1200"/>
              <a:t>:</a:t>
            </a:r>
            <a:endParaRPr sz="1200"/>
          </a:p>
          <a:p>
            <a:pPr indent="-304800" lvl="0" marL="457200" rtl="0" algn="l">
              <a:spcBef>
                <a:spcPts val="0"/>
              </a:spcBef>
              <a:spcAft>
                <a:spcPts val="0"/>
              </a:spcAft>
              <a:buSzPts val="1200"/>
              <a:buChar char="●"/>
            </a:pPr>
            <a:r>
              <a:rPr lang="it" sz="1200"/>
              <a:t>Un’API gRPC consiste di uno o più servizi e la definizione di messaggi request/response.</a:t>
            </a:r>
            <a:endParaRPr sz="1200"/>
          </a:p>
          <a:p>
            <a:pPr indent="-304800" lvl="0" marL="457200" rtl="0" algn="l">
              <a:spcBef>
                <a:spcPts val="0"/>
              </a:spcBef>
              <a:spcAft>
                <a:spcPts val="0"/>
              </a:spcAft>
              <a:buSzPts val="1200"/>
              <a:buChar char="●"/>
            </a:pPr>
            <a:r>
              <a:rPr lang="it" sz="1200"/>
              <a:t>La definizione di un servizio è analoga a un’interfaccia Java ed è una collezione di metodi.</a:t>
            </a:r>
            <a:endParaRPr sz="1200"/>
          </a:p>
          <a:p>
            <a:pPr indent="-304800" lvl="0" marL="457200" rtl="0" algn="l">
              <a:spcBef>
                <a:spcPts val="0"/>
              </a:spcBef>
              <a:spcAft>
                <a:spcPts val="0"/>
              </a:spcAft>
              <a:buSzPts val="1200"/>
              <a:buChar char="●"/>
            </a:pPr>
            <a:r>
              <a:rPr lang="it" sz="1200"/>
              <a:t>gRPC usa </a:t>
            </a:r>
            <a:r>
              <a:rPr lang="it" sz="1200" u="sng">
                <a:solidFill>
                  <a:schemeClr val="hlink"/>
                </a:solidFill>
                <a:hlinkClick action="ppaction://hlinksldjump" r:id="rId5"/>
              </a:rPr>
              <a:t>Protocol Buffers</a:t>
            </a:r>
            <a:r>
              <a:rPr lang="it" sz="1200"/>
              <a:t> come formato di messaggio.</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Guida ufficiale gRPC in java: </a:t>
            </a:r>
            <a:r>
              <a:rPr lang="it" sz="1200" u="sng">
                <a:solidFill>
                  <a:schemeClr val="hlink"/>
                </a:solidFill>
                <a:hlinkClick r:id="rId6"/>
              </a:rPr>
              <a:t>link</a:t>
            </a:r>
            <a:r>
              <a:rPr lang="it" sz="1200"/>
              <a: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Protocol Buffers è un formato binario compatto ed efficiente:</a:t>
            </a:r>
            <a:endParaRPr sz="1200"/>
          </a:p>
          <a:p>
            <a:pPr indent="-304800" lvl="0" marL="457200" rtl="0" algn="l">
              <a:spcBef>
                <a:spcPts val="0"/>
              </a:spcBef>
              <a:spcAft>
                <a:spcPts val="0"/>
              </a:spcAft>
              <a:buSzPts val="1200"/>
              <a:buChar char="●"/>
            </a:pPr>
            <a:r>
              <a:rPr lang="it" sz="1200"/>
              <a:t>Ogni campo di un messaggio Protocol Buffers è numerato e ha un tipo.</a:t>
            </a:r>
            <a:endParaRPr sz="1200"/>
          </a:p>
          <a:p>
            <a:pPr indent="-304800" lvl="0" marL="457200" rtl="0" algn="l">
              <a:spcBef>
                <a:spcPts val="0"/>
              </a:spcBef>
              <a:spcAft>
                <a:spcPts val="0"/>
              </a:spcAft>
              <a:buSzPts val="1200"/>
              <a:buChar char="●"/>
            </a:pPr>
            <a:r>
              <a:rPr lang="it" sz="1200"/>
              <a:t>I destinatari di un messaggio possono estrarre i campi di cui hanno bisogno e saltare quelli che non riconoscono.</a:t>
            </a:r>
            <a:endParaRPr sz="1200"/>
          </a:p>
          <a:p>
            <a:pPr indent="-304800" lvl="0" marL="457200" rtl="0" algn="l">
              <a:spcBef>
                <a:spcPts val="0"/>
              </a:spcBef>
              <a:spcAft>
                <a:spcPts val="0"/>
              </a:spcAft>
              <a:buSzPts val="1200"/>
              <a:buChar char="●"/>
            </a:pPr>
            <a:r>
              <a:rPr lang="it" sz="1200"/>
              <a:t>In questo modo, le API possono evolvere nell’aggiunta di nuovi elementi rimanendo compatibili con le versioni precedenti.</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450" name="Google Shape;450;p6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gRPC</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4"/>
          <p:cNvSpPr txBox="1"/>
          <p:nvPr>
            <p:ph idx="4294967295" type="body"/>
          </p:nvPr>
        </p:nvSpPr>
        <p:spPr>
          <a:xfrm>
            <a:off x="460950" y="1058550"/>
            <a:ext cx="8222100" cy="368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Sia REST che gRPC sono meccanismi di comunicazione sincroni. Quindi, dobbiamo gestire il caso in cui un servizio effettui una richiesta sincrona a un altro servizio e non ottenga il risultato tempestivamente.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In particolare, per gestire in modo corretto la comunicazione sincrona dobbiamo prevedere una combinazione dei seguenti meccanismi:</a:t>
            </a:r>
            <a:endParaRPr sz="1200"/>
          </a:p>
          <a:p>
            <a:pPr indent="-304800" lvl="0" marL="457200" rtl="0" algn="l">
              <a:spcBef>
                <a:spcPts val="0"/>
              </a:spcBef>
              <a:spcAft>
                <a:spcPts val="0"/>
              </a:spcAft>
              <a:buSzPts val="1200"/>
              <a:buChar char="●"/>
            </a:pPr>
            <a:r>
              <a:rPr lang="it" sz="1200"/>
              <a:t>Timeout di rete: non bloccare mai il client/servizio per un tempo indefinito, ma usare sempre dei timeout entro il quale aspettarsi una risposta.</a:t>
            </a:r>
            <a:endParaRPr sz="1200"/>
          </a:p>
          <a:p>
            <a:pPr indent="-304800" lvl="0" marL="457200" rtl="0" algn="l">
              <a:spcBef>
                <a:spcPts val="0"/>
              </a:spcBef>
              <a:spcAft>
                <a:spcPts val="0"/>
              </a:spcAft>
              <a:buSzPts val="1200"/>
              <a:buChar char="●"/>
            </a:pPr>
            <a:r>
              <a:rPr lang="it" sz="1200"/>
              <a:t>Limitare il numero di richieste uscenti da un client a un servizio: imporre un limite massimo di richieste in uscita che un client può fare a un particolare servizio. Se si raggiunge il limite probabilmente non ha senso fare nuove richieste.</a:t>
            </a:r>
            <a:endParaRPr sz="1200"/>
          </a:p>
          <a:p>
            <a:pPr indent="-304800" lvl="0" marL="457200" rtl="0" algn="l">
              <a:spcBef>
                <a:spcPts val="0"/>
              </a:spcBef>
              <a:spcAft>
                <a:spcPts val="0"/>
              </a:spcAft>
              <a:buSzPts val="1200"/>
              <a:buChar char="●"/>
            </a:pPr>
            <a:r>
              <a:rPr lang="it" sz="1200"/>
              <a:t>Usare il pattern Circuit Breaker: tenere traccia del numero di richieste completate con successo e del numero di richieste fallite. Se la percentuale di errori supera un qualche valore soglia, attiva il circuit breaker in modo che le richieste successive falliscano subito. Dopo un certo periodo di tempo, il client dovrebbe provare di nuovo la richiesta e, se ha successo, disattiva il circuit breaker.</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Una libreria open-source che si può utilizzare è </a:t>
            </a:r>
            <a:r>
              <a:rPr lang="it" sz="1200" u="sng">
                <a:solidFill>
                  <a:schemeClr val="hlink"/>
                </a:solidFill>
                <a:hlinkClick r:id="rId3"/>
              </a:rPr>
              <a:t>Resilience4j</a:t>
            </a:r>
            <a:r>
              <a:rPr lang="it" sz="1200"/>
              <a:t>.</a:t>
            </a:r>
            <a:endParaRPr sz="1200"/>
          </a:p>
        </p:txBody>
      </p:sp>
      <p:sp>
        <p:nvSpPr>
          <p:cNvPr id="456" name="Google Shape;456;p6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Gestione degli errori: Circuit Breaker Pattern</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5"/>
          <p:cNvSpPr txBox="1"/>
          <p:nvPr>
            <p:ph idx="4294967295" type="body"/>
          </p:nvPr>
        </p:nvSpPr>
        <p:spPr>
          <a:xfrm>
            <a:off x="460950" y="1058550"/>
            <a:ext cx="8222100" cy="368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L’uso di una libreria per la gestione degli errori risolve alcune tipologie di problemi ma non tutti. In particolare, dobbiamo decidere cosa restituire al client quando un altro servizio non è disponibile:</a:t>
            </a:r>
            <a:endParaRPr sz="1200"/>
          </a:p>
          <a:p>
            <a:pPr indent="-304800" lvl="0" marL="457200" rtl="0" algn="l">
              <a:spcBef>
                <a:spcPts val="0"/>
              </a:spcBef>
              <a:spcAft>
                <a:spcPts val="0"/>
              </a:spcAft>
              <a:buSzPts val="1200"/>
              <a:buChar char="●"/>
            </a:pPr>
            <a:r>
              <a:rPr lang="it" sz="1200"/>
              <a:t>In alcuni casi l’opzione più sensata è che il servizio restituisca un errore al client che lo ha invocato.</a:t>
            </a:r>
            <a:endParaRPr sz="1200"/>
          </a:p>
          <a:p>
            <a:pPr indent="-304800" lvl="0" marL="457200" rtl="0" algn="l">
              <a:spcBef>
                <a:spcPts val="0"/>
              </a:spcBef>
              <a:spcAft>
                <a:spcPts val="0"/>
              </a:spcAft>
              <a:buSzPts val="1200"/>
              <a:buChar char="●"/>
            </a:pPr>
            <a:r>
              <a:rPr lang="it" sz="1200"/>
              <a:t>In altri scenari, i servizi potrebbero restituire dei valori predefiniti oppure una risposta memorizzata nella cache.</a:t>
            </a:r>
            <a:endParaRPr sz="1200"/>
          </a:p>
          <a:p>
            <a:pPr indent="-304800" lvl="0" marL="457200" rtl="0" algn="l">
              <a:spcBef>
                <a:spcPts val="0"/>
              </a:spcBef>
              <a:spcAft>
                <a:spcPts val="0"/>
              </a:spcAft>
              <a:buSzPts val="1200"/>
              <a:buChar char="●"/>
            </a:pPr>
            <a:r>
              <a:rPr lang="it" sz="1200"/>
              <a:t>In altri casi, i servizi potrebbero restituire dei dati senza includere quelli che dovevano essere restituiti dal servizio che non è disponibile.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La gestione del fallimento parziale di un servizio è cruciale per il funzionamento dell’applicazione in un’architettura a microservizi, perché non tutti i dati sono uguali, quindi l’utente potrebbe avere una risposta significativa anche se un microservizio non dovesse essere disponibile in un dato momento.</a:t>
            </a:r>
            <a:endParaRPr sz="1200"/>
          </a:p>
        </p:txBody>
      </p:sp>
      <p:sp>
        <p:nvSpPr>
          <p:cNvPr id="462" name="Google Shape;462;p6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Recupero da un servizio non disponibile</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6"/>
          <p:cNvSpPr txBox="1"/>
          <p:nvPr>
            <p:ph idx="4294967295" type="body"/>
          </p:nvPr>
        </p:nvSpPr>
        <p:spPr>
          <a:xfrm>
            <a:off x="460950" y="1058550"/>
            <a:ext cx="8222100" cy="368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Affinché un client possa invocare un’API REST ha bisogno di conoscere l’indirizzo IP e la porta di un’istanza di un servizio. In un approccio tradizionale gli indirizzi IP sono in genere cablati all’interno della sottorete, ma in applicazioni basate su cloud in genere le istanze dove sono eseguiti i microservizi sono assegnate alla rete in modo dinamico. Inoltre, i microservizi spesso sono basati su container che possono essere creati/eliminati dinamicamente.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Quindi, è necessario utilizzare un meccanismo per scoprire dove si trovano i microservizi:</a:t>
            </a:r>
            <a:endParaRPr sz="1200"/>
          </a:p>
          <a:p>
            <a:pPr indent="-304800" lvl="0" marL="457200" rtl="0" algn="l">
              <a:spcBef>
                <a:spcPts val="0"/>
              </a:spcBef>
              <a:spcAft>
                <a:spcPts val="0"/>
              </a:spcAft>
              <a:buSzPts val="1200"/>
              <a:buChar char="●"/>
            </a:pPr>
            <a:r>
              <a:rPr lang="it" sz="1200"/>
              <a:t>Abbiamo un registro con i servizi che può essere un semplice database in cui sono contenuti gli indirizzi di rete dove si trovano i vari servizi.</a:t>
            </a:r>
            <a:endParaRPr sz="1200"/>
          </a:p>
          <a:p>
            <a:pPr indent="-304800" lvl="0" marL="457200" rtl="0" algn="l">
              <a:spcBef>
                <a:spcPts val="0"/>
              </a:spcBef>
              <a:spcAft>
                <a:spcPts val="0"/>
              </a:spcAft>
              <a:buSzPts val="1200"/>
              <a:buChar char="●"/>
            </a:pPr>
            <a:r>
              <a:rPr lang="it" sz="1200"/>
              <a:t>Quando un servizio viene avviato o termina si aggiorna il registro.</a:t>
            </a:r>
            <a:endParaRPr sz="1200"/>
          </a:p>
          <a:p>
            <a:pPr indent="-304800" lvl="0" marL="457200" rtl="0" algn="l">
              <a:spcBef>
                <a:spcPts val="0"/>
              </a:spcBef>
              <a:spcAft>
                <a:spcPts val="0"/>
              </a:spcAft>
              <a:buSzPts val="1200"/>
              <a:buChar char="●"/>
            </a:pPr>
            <a:r>
              <a:rPr lang="it" sz="1200"/>
              <a:t>Quando il client invoca un servizio, prima si effettua una query sul registro per ottenere una lista di istanze disponibili del servizio e si inoltra la richiesta a una di queste istanze.</a:t>
            </a:r>
            <a:endParaRPr sz="1200"/>
          </a:p>
          <a:p>
            <a:pPr indent="-304800" lvl="0" marL="457200" rtl="0" algn="l">
              <a:spcBef>
                <a:spcPts val="0"/>
              </a:spcBef>
              <a:spcAft>
                <a:spcPts val="0"/>
              </a:spcAft>
              <a:buSzPts val="1200"/>
              <a:buChar char="●"/>
            </a:pPr>
            <a:r>
              <a:rPr lang="it" sz="1200"/>
              <a:t>A livello implementativo ci sono due metodologie per implementare il meccanismo di service discovery:</a:t>
            </a:r>
            <a:endParaRPr sz="1200"/>
          </a:p>
          <a:p>
            <a:pPr indent="-304800" lvl="1" marL="914400" rtl="0" algn="l">
              <a:spcBef>
                <a:spcPts val="0"/>
              </a:spcBef>
              <a:spcAft>
                <a:spcPts val="0"/>
              </a:spcAft>
              <a:buSzPts val="1200"/>
              <a:buChar char="○"/>
            </a:pPr>
            <a:r>
              <a:rPr lang="it" sz="1200"/>
              <a:t>I servizi e i client interagiscono </a:t>
            </a:r>
            <a:r>
              <a:rPr lang="it" sz="1200"/>
              <a:t>direttamente</a:t>
            </a:r>
            <a:r>
              <a:rPr lang="it" sz="1200"/>
              <a:t> con il registro dei servizi (</a:t>
            </a:r>
            <a:r>
              <a:rPr lang="it" sz="1200" u="sng">
                <a:solidFill>
                  <a:schemeClr val="hlink"/>
                </a:solidFill>
                <a:hlinkClick action="ppaction://hlinksldjump" r:id="rId3"/>
              </a:rPr>
              <a:t>service discovery a livello applicativo</a:t>
            </a:r>
            <a:r>
              <a:rPr lang="it" sz="1200"/>
              <a:t>).</a:t>
            </a:r>
            <a:endParaRPr sz="1200"/>
          </a:p>
          <a:p>
            <a:pPr indent="-304800" lvl="1" marL="914400" rtl="0" algn="l">
              <a:spcBef>
                <a:spcPts val="0"/>
              </a:spcBef>
              <a:spcAft>
                <a:spcPts val="0"/>
              </a:spcAft>
              <a:buSzPts val="1200"/>
              <a:buChar char="○"/>
            </a:pPr>
            <a:r>
              <a:rPr lang="it" sz="1200"/>
              <a:t>L’infrastruttura su cui viene eseguita l’applicazione si occupa di gestire il service discovery (</a:t>
            </a:r>
            <a:r>
              <a:rPr lang="it" sz="1200" u="sng">
                <a:solidFill>
                  <a:schemeClr val="hlink"/>
                </a:solidFill>
                <a:hlinkClick action="ppaction://hlinksldjump" r:id="rId4"/>
              </a:rPr>
              <a:t>service discovery a livello di piattaforma</a:t>
            </a:r>
            <a:r>
              <a:rPr lang="it" sz="1200"/>
              <a: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468" name="Google Shape;468;p6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Service discovery mechanism</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7"/>
          <p:cNvSpPr txBox="1"/>
          <p:nvPr>
            <p:ph idx="4294967295" type="body"/>
          </p:nvPr>
        </p:nvSpPr>
        <p:spPr>
          <a:xfrm>
            <a:off x="460950" y="1058550"/>
            <a:ext cx="8222100" cy="368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Questo approccio di service discovery è una combinazione di due pattern:</a:t>
            </a:r>
            <a:endParaRPr sz="1200"/>
          </a:p>
          <a:p>
            <a:pPr indent="-304800" lvl="0" marL="457200" rtl="0" algn="l">
              <a:spcBef>
                <a:spcPts val="0"/>
              </a:spcBef>
              <a:spcAft>
                <a:spcPts val="0"/>
              </a:spcAft>
              <a:buSzPts val="1200"/>
              <a:buChar char="●"/>
            </a:pPr>
            <a:r>
              <a:rPr lang="it" sz="1200">
                <a:solidFill>
                  <a:schemeClr val="accent3"/>
                </a:solidFill>
              </a:rPr>
              <a:t>Self registration pattern</a:t>
            </a:r>
            <a:r>
              <a:rPr lang="it" sz="1200"/>
              <a:t>: un servizio memorizza il proprio indirizzo di rete all’interno del registro. Inoltre, potrebbe anche fornire un URL per il controllo di attività, cioè un endpoint che il registro invoca periodicamente per verificare che il servizio sia ancora attivo e in grado di gestire le richieste.</a:t>
            </a:r>
            <a:endParaRPr sz="1200"/>
          </a:p>
          <a:p>
            <a:pPr indent="-304800" lvl="0" marL="457200" rtl="0" algn="l">
              <a:spcBef>
                <a:spcPts val="0"/>
              </a:spcBef>
              <a:spcAft>
                <a:spcPts val="0"/>
              </a:spcAft>
              <a:buSzPts val="1200"/>
              <a:buChar char="●"/>
            </a:pPr>
            <a:r>
              <a:rPr lang="it" sz="1200">
                <a:solidFill>
                  <a:schemeClr val="accent3"/>
                </a:solidFill>
              </a:rPr>
              <a:t>Client-side discovery</a:t>
            </a:r>
            <a:r>
              <a:rPr lang="it" sz="1200"/>
              <a:t>: un client recupera la lista dei servizi disponibili dal registro e gestisce la distribuzione di chiamate tra di loro.</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Uno dei benefici di questo approccio è che riesce a gestire gli scenari in cui i vari servizi sono distribuiti su piattaforme diverse.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Lo svantaggio principale è che serve una qualche libreria per ogni linguaggio/framework che si utilizza. Se si usa Java con Spring questa non è una grossa limitazione perché il riferimento è </a:t>
            </a:r>
            <a:r>
              <a:rPr lang="it" sz="1200" u="sng">
                <a:solidFill>
                  <a:schemeClr val="hlink"/>
                </a:solidFill>
                <a:hlinkClick r:id="rId3"/>
              </a:rPr>
              <a:t>Eureka</a:t>
            </a:r>
            <a:r>
              <a:rPr lang="it" sz="1200"/>
              <a:t>.</a:t>
            </a:r>
            <a:endParaRPr sz="1200"/>
          </a:p>
        </p:txBody>
      </p:sp>
      <p:sp>
        <p:nvSpPr>
          <p:cNvPr id="474" name="Google Shape;474;p6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Service discovery a livello applicativo</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68"/>
          <p:cNvSpPr txBox="1"/>
          <p:nvPr>
            <p:ph idx="4294967295" type="body"/>
          </p:nvPr>
        </p:nvSpPr>
        <p:spPr>
          <a:xfrm>
            <a:off x="460950" y="1058550"/>
            <a:ext cx="8222100" cy="368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Molte piattaforme moderne come Docker e Kubernetes hanno dei registri e dei meccanismi di service discovery integrati. In particolare, la piattaforma assegna ad ogni servizio un nome DNS e un indirizzo IP virtuale.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Il client effettua la richiesta al nome DNS/indirizzo IP virtuale e la piattaforma automaticamente instrada la richiesta a una delle istanze del servizio disponibili.</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In questo caso è la piattaforma che bilancia automaticamente il carico delle richieste.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Questo approccio è una combinazione di due pattern:</a:t>
            </a:r>
            <a:endParaRPr sz="1200"/>
          </a:p>
          <a:p>
            <a:pPr indent="-304800" lvl="0" marL="457200" rtl="0" algn="l">
              <a:spcBef>
                <a:spcPts val="0"/>
              </a:spcBef>
              <a:spcAft>
                <a:spcPts val="0"/>
              </a:spcAft>
              <a:buSzPts val="1200"/>
              <a:buChar char="●"/>
            </a:pPr>
            <a:r>
              <a:rPr lang="it" sz="1200">
                <a:solidFill>
                  <a:schemeClr val="accent3"/>
                </a:solidFill>
              </a:rPr>
              <a:t>3rd party registration pattern</a:t>
            </a:r>
            <a:r>
              <a:rPr lang="it" sz="1200"/>
              <a:t>: non è il servizio che si iscrive al registro ma esiste un altro componente interno alla piattaforma, chiamato registrar, che gestisce la registrazione.</a:t>
            </a:r>
            <a:endParaRPr sz="1200"/>
          </a:p>
          <a:p>
            <a:pPr indent="-304800" lvl="0" marL="457200" rtl="0" algn="l">
              <a:spcBef>
                <a:spcPts val="0"/>
              </a:spcBef>
              <a:spcAft>
                <a:spcPts val="0"/>
              </a:spcAft>
              <a:buSzPts val="1200"/>
              <a:buChar char="●"/>
            </a:pPr>
            <a:r>
              <a:rPr lang="it" sz="1200">
                <a:solidFill>
                  <a:schemeClr val="accent3"/>
                </a:solidFill>
              </a:rPr>
              <a:t>Server-side discovery pattern</a:t>
            </a:r>
            <a:r>
              <a:rPr lang="it" sz="1200"/>
              <a:t>: non è il client che effettua la query al registro, ma il client effettua una richiesta al nome DNS assegnato a un servizio e la piattaforma si occupa di effettuare la query al registro e di bilanciare il carico tra le diverse risorse.</a:t>
            </a:r>
            <a:endParaRPr sz="1200"/>
          </a:p>
        </p:txBody>
      </p:sp>
      <p:sp>
        <p:nvSpPr>
          <p:cNvPr id="480" name="Google Shape;480;p6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Service discovery a livello di piattaforma</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t" sz="4100">
                <a:solidFill>
                  <a:schemeClr val="lt2"/>
                </a:solidFill>
              </a:rPr>
              <a:t>Comunicazione Asincrona</a:t>
            </a:r>
            <a:endParaRPr sz="4100">
              <a:solidFill>
                <a:schemeClr val="lt2"/>
              </a:solidFill>
            </a:endParaRPr>
          </a:p>
        </p:txBody>
      </p:sp>
      <p:sp>
        <p:nvSpPr>
          <p:cNvPr id="486" name="Google Shape;486;p6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it"/>
              <a:t>Messaging</a:t>
            </a:r>
            <a:endParaRPr/>
          </a:p>
          <a:p>
            <a:pPr indent="-342900" lvl="0" marL="457200" rtl="0" algn="l">
              <a:spcBef>
                <a:spcPts val="0"/>
              </a:spcBef>
              <a:spcAft>
                <a:spcPts val="0"/>
              </a:spcAft>
              <a:buSzPts val="1800"/>
              <a:buChar char="●"/>
            </a:pPr>
            <a:r>
              <a:rPr lang="it"/>
              <a:t>Message broker</a:t>
            </a:r>
            <a:endParaRPr/>
          </a:p>
          <a:p>
            <a:pPr indent="-342900" lvl="0" marL="457200" rtl="0" algn="l">
              <a:spcBef>
                <a:spcPts val="0"/>
              </a:spcBef>
              <a:spcAft>
                <a:spcPts val="0"/>
              </a:spcAft>
              <a:buSzPts val="1800"/>
              <a:buChar char="●"/>
            </a:pPr>
            <a:r>
              <a:rPr lang="it"/>
              <a:t>Ordine dei messaggi</a:t>
            </a:r>
            <a:endParaRPr/>
          </a:p>
          <a:p>
            <a:pPr indent="-342900" lvl="0" marL="457200" rtl="0" algn="l">
              <a:spcBef>
                <a:spcPts val="0"/>
              </a:spcBef>
              <a:spcAft>
                <a:spcPts val="0"/>
              </a:spcAft>
              <a:buSzPts val="1800"/>
              <a:buChar char="●"/>
            </a:pPr>
            <a:r>
              <a:rPr lang="it"/>
              <a:t>Messaggi duplicati</a:t>
            </a:r>
            <a:endParaRPr/>
          </a:p>
          <a:p>
            <a:pPr indent="-342900" lvl="0" marL="457200" rtl="0" algn="l">
              <a:spcBef>
                <a:spcPts val="0"/>
              </a:spcBef>
              <a:spcAft>
                <a:spcPts val="0"/>
              </a:spcAft>
              <a:buSzPts val="1800"/>
              <a:buChar char="●"/>
            </a:pPr>
            <a:r>
              <a:rPr lang="it"/>
              <a:t>Messaggi transazionali</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70"/>
          <p:cNvSpPr txBox="1"/>
          <p:nvPr>
            <p:ph idx="4294967295" type="body"/>
          </p:nvPr>
        </p:nvSpPr>
        <p:spPr>
          <a:xfrm>
            <a:off x="460950" y="1058550"/>
            <a:ext cx="8222100" cy="3935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it" sz="1200"/>
              <a:t>Un client invoca un servizio usando un sistema asincrono di messaggi.</a:t>
            </a:r>
            <a:endParaRPr sz="1200"/>
          </a:p>
          <a:p>
            <a:pPr indent="-304800" lvl="0" marL="457200" rtl="0" algn="l">
              <a:spcBef>
                <a:spcPts val="0"/>
              </a:spcBef>
              <a:spcAft>
                <a:spcPts val="0"/>
              </a:spcAft>
              <a:buSzPts val="1200"/>
              <a:buChar char="●"/>
            </a:pPr>
            <a:r>
              <a:rPr lang="it" sz="1200"/>
              <a:t>Il client effettua una richiesta invocando un messaggio. Se il servizio deve inviare una risposta, lo fa in un messaggio separato.</a:t>
            </a:r>
            <a:endParaRPr sz="1200"/>
          </a:p>
          <a:p>
            <a:pPr indent="-304800" lvl="0" marL="457200" rtl="0" algn="l">
              <a:spcBef>
                <a:spcPts val="0"/>
              </a:spcBef>
              <a:spcAft>
                <a:spcPts val="0"/>
              </a:spcAft>
              <a:buSzPts val="1200"/>
              <a:buChar char="●"/>
            </a:pPr>
            <a:r>
              <a:rPr lang="it" sz="1200"/>
              <a:t>In ogni caso, il client </a:t>
            </a:r>
            <a:r>
              <a:rPr b="1" lang="it" sz="1200"/>
              <a:t>non</a:t>
            </a:r>
            <a:r>
              <a:rPr lang="it" sz="1200"/>
              <a:t> si blocca in attesa di una risposta, anzi il client deve essere scritto assumendo che la risposta non arrivi in modo tempestivo.</a:t>
            </a:r>
            <a:endParaRPr sz="1200"/>
          </a:p>
          <a:p>
            <a:pPr indent="-304800" lvl="0" marL="457200" rtl="0" algn="l">
              <a:spcBef>
                <a:spcPts val="0"/>
              </a:spcBef>
              <a:spcAft>
                <a:spcPts val="0"/>
              </a:spcAft>
              <a:buSzPts val="1200"/>
              <a:buChar char="●"/>
            </a:pPr>
            <a:r>
              <a:rPr lang="it" sz="1200"/>
              <a:t>Un messaggio è in genere composto da:</a:t>
            </a:r>
            <a:endParaRPr sz="1200"/>
          </a:p>
          <a:p>
            <a:pPr indent="-304800" lvl="1" marL="914400" rtl="0" algn="l">
              <a:spcBef>
                <a:spcPts val="0"/>
              </a:spcBef>
              <a:spcAft>
                <a:spcPts val="0"/>
              </a:spcAft>
              <a:buSzPts val="1200"/>
              <a:buChar char="○"/>
            </a:pPr>
            <a:r>
              <a:rPr lang="it" sz="1200">
                <a:solidFill>
                  <a:schemeClr val="accent3"/>
                </a:solidFill>
              </a:rPr>
              <a:t>Header</a:t>
            </a:r>
            <a:r>
              <a:rPr lang="it" sz="1200"/>
              <a:t>: una collezione di metadati che descrivono i dati inviati. In genere sono nella forma chiave/valore. Inoltre, in aggiunta ai dati inviati dal mittente, l’header contiene anche un identificativo univoco del messaggio che può essere generato dal mittente oppure dall’infrastruttura che gestisce i messaggi e un indirizzo di risposta (opzionale) che specifica il </a:t>
            </a:r>
            <a:r>
              <a:rPr lang="it" sz="1200" u="sng">
                <a:solidFill>
                  <a:schemeClr val="hlink"/>
                </a:solidFill>
                <a:hlinkClick action="ppaction://hlinksldjump" r:id="rId3"/>
              </a:rPr>
              <a:t>canale</a:t>
            </a:r>
            <a:r>
              <a:rPr lang="it" sz="1200"/>
              <a:t> in cui un messaggio di risposta dovrebbe essere scritto.</a:t>
            </a:r>
            <a:endParaRPr sz="1200"/>
          </a:p>
          <a:p>
            <a:pPr indent="-304800" lvl="1" marL="914400" rtl="0" algn="l">
              <a:spcBef>
                <a:spcPts val="0"/>
              </a:spcBef>
              <a:spcAft>
                <a:spcPts val="0"/>
              </a:spcAft>
              <a:buSzPts val="1200"/>
              <a:buChar char="○"/>
            </a:pPr>
            <a:r>
              <a:rPr lang="it" sz="1200">
                <a:solidFill>
                  <a:schemeClr val="accent3"/>
                </a:solidFill>
              </a:rPr>
              <a:t>Body</a:t>
            </a:r>
            <a:r>
              <a:rPr lang="it" sz="1200"/>
              <a:t>: i dati inviati, in formato testuale o binario.</a:t>
            </a:r>
            <a:endParaRPr sz="1200"/>
          </a:p>
          <a:p>
            <a:pPr indent="-304800" lvl="0" marL="457200" rtl="0" algn="l">
              <a:spcBef>
                <a:spcPts val="0"/>
              </a:spcBef>
              <a:spcAft>
                <a:spcPts val="0"/>
              </a:spcAft>
              <a:buSzPts val="1200"/>
              <a:buChar char="●"/>
            </a:pPr>
            <a:r>
              <a:rPr lang="it" sz="1200"/>
              <a:t>Esistono diversi tipi di messaggi:</a:t>
            </a:r>
            <a:endParaRPr sz="1200"/>
          </a:p>
          <a:p>
            <a:pPr indent="-304800" lvl="1" marL="914400" rtl="0" algn="l">
              <a:spcBef>
                <a:spcPts val="0"/>
              </a:spcBef>
              <a:spcAft>
                <a:spcPts val="0"/>
              </a:spcAft>
              <a:buSzPts val="1200"/>
              <a:buChar char="○"/>
            </a:pPr>
            <a:r>
              <a:rPr lang="it" sz="1200">
                <a:solidFill>
                  <a:schemeClr val="accent3"/>
                </a:solidFill>
              </a:rPr>
              <a:t>Document</a:t>
            </a:r>
            <a:r>
              <a:rPr lang="it" sz="1200"/>
              <a:t>: un messaggio generico che contiene solo dati. Il destinatario decide come interpretarlo.</a:t>
            </a:r>
            <a:endParaRPr sz="1200"/>
          </a:p>
          <a:p>
            <a:pPr indent="-304800" lvl="1" marL="914400" rtl="0" algn="l">
              <a:spcBef>
                <a:spcPts val="0"/>
              </a:spcBef>
              <a:spcAft>
                <a:spcPts val="0"/>
              </a:spcAft>
              <a:buSzPts val="1200"/>
              <a:buChar char="○"/>
            </a:pPr>
            <a:r>
              <a:rPr lang="it" sz="1200">
                <a:solidFill>
                  <a:schemeClr val="accent3"/>
                </a:solidFill>
              </a:rPr>
              <a:t>Command</a:t>
            </a:r>
            <a:r>
              <a:rPr lang="it" sz="1200"/>
              <a:t>: un messaggio che specifica un’operazione da invocare e i parametri.</a:t>
            </a:r>
            <a:endParaRPr sz="1200"/>
          </a:p>
          <a:p>
            <a:pPr indent="-304800" lvl="1" marL="914400" rtl="0" algn="l">
              <a:spcBef>
                <a:spcPts val="0"/>
              </a:spcBef>
              <a:spcAft>
                <a:spcPts val="0"/>
              </a:spcAft>
              <a:buSzPts val="1200"/>
              <a:buChar char="○"/>
            </a:pPr>
            <a:r>
              <a:rPr lang="it" sz="1200">
                <a:solidFill>
                  <a:schemeClr val="accent3"/>
                </a:solidFill>
              </a:rPr>
              <a:t>Event</a:t>
            </a:r>
            <a:r>
              <a:rPr lang="it" sz="1200"/>
              <a:t>: un messaggio che indica che un qualche evento è avvenuto nel mittente. In genere gli eventi si riferiscono ad eventi del dominio che rappresentano un cambiamento di stato di un qualche oggetto del dominio.</a:t>
            </a:r>
            <a:endParaRPr sz="1200"/>
          </a:p>
        </p:txBody>
      </p:sp>
      <p:sp>
        <p:nvSpPr>
          <p:cNvPr id="492" name="Google Shape;492;p7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Messaging</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71"/>
          <p:cNvSpPr txBox="1"/>
          <p:nvPr>
            <p:ph idx="4294967295" type="body"/>
          </p:nvPr>
        </p:nvSpPr>
        <p:spPr>
          <a:xfrm>
            <a:off x="460950" y="1058550"/>
            <a:ext cx="8222100" cy="368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Ci sono due tipi di canali:</a:t>
            </a:r>
            <a:endParaRPr sz="1200"/>
          </a:p>
          <a:p>
            <a:pPr indent="-304800" lvl="0" marL="457200" rtl="0" algn="l">
              <a:spcBef>
                <a:spcPts val="0"/>
              </a:spcBef>
              <a:spcAft>
                <a:spcPts val="0"/>
              </a:spcAft>
              <a:buSzPts val="1200"/>
              <a:buChar char="●"/>
            </a:pPr>
            <a:r>
              <a:rPr lang="it" sz="1200">
                <a:solidFill>
                  <a:schemeClr val="accent3"/>
                </a:solidFill>
              </a:rPr>
              <a:t>point-to-point</a:t>
            </a:r>
            <a:r>
              <a:rPr lang="it" sz="1200"/>
              <a:t>: in questo tipo di canali, un messaggio è inviato ad esattamente un destinatario che sta leggendo dal canale. In genere, i messaggi di tipo Command sono inviati tramite canali di questo tipo.</a:t>
            </a:r>
            <a:endParaRPr sz="1200"/>
          </a:p>
          <a:p>
            <a:pPr indent="-304800" lvl="0" marL="457200" rtl="0" algn="l">
              <a:spcBef>
                <a:spcPts val="0"/>
              </a:spcBef>
              <a:spcAft>
                <a:spcPts val="0"/>
              </a:spcAft>
              <a:buSzPts val="1200"/>
              <a:buChar char="●"/>
            </a:pPr>
            <a:r>
              <a:rPr lang="it" sz="1200">
                <a:solidFill>
                  <a:schemeClr val="accent3"/>
                </a:solidFill>
              </a:rPr>
              <a:t>publish-subscribe</a:t>
            </a:r>
            <a:r>
              <a:rPr lang="it" sz="1200"/>
              <a:t>: in questo tipo di canali, un messaggio è inviato a tutti i destinatari collegati al canale. In genere, i messaggi di tipo Event sono inviati tramite canali di questo tipo.</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Inoltre, i messaggi permettono di supportare tutti </a:t>
            </a:r>
            <a:r>
              <a:rPr lang="it" sz="1200" u="sng">
                <a:solidFill>
                  <a:schemeClr val="hlink"/>
                </a:solidFill>
                <a:hlinkClick action="ppaction://hlinksldjump" r:id="rId3"/>
              </a:rPr>
              <a:t>gli stili di interazione</a:t>
            </a:r>
            <a:r>
              <a:rPr lang="it" sz="1200"/>
              <a:t>, alcuni direttamente, altri come base:</a:t>
            </a:r>
            <a:endParaRPr sz="1200"/>
          </a:p>
          <a:p>
            <a:pPr indent="-304800" lvl="0" marL="457200" rtl="0" algn="l">
              <a:spcBef>
                <a:spcPts val="0"/>
              </a:spcBef>
              <a:spcAft>
                <a:spcPts val="0"/>
              </a:spcAft>
              <a:buSzPts val="1200"/>
              <a:buChar char="●"/>
            </a:pPr>
            <a:r>
              <a:rPr lang="it" sz="1200">
                <a:solidFill>
                  <a:schemeClr val="accent3"/>
                </a:solidFill>
              </a:rPr>
              <a:t>Request/response</a:t>
            </a:r>
            <a:r>
              <a:rPr lang="it" sz="1200"/>
              <a:t>: un client effettua una request a un servizio e ottiene una risposta. I messaggi sono asincroni, quindi il mittente invia un messaggio con un identificativo e specifica il canale di risposta, il destinatario nella risposta specifica un </a:t>
            </a:r>
            <a:r>
              <a:rPr b="1" lang="it" sz="1200"/>
              <a:t>correlation id</a:t>
            </a:r>
            <a:r>
              <a:rPr lang="it" sz="1200"/>
              <a:t> che corrisponde all’identificativo del messaggio originale. </a:t>
            </a:r>
            <a:endParaRPr sz="1200"/>
          </a:p>
          <a:p>
            <a:pPr indent="-304800" lvl="0" marL="457200" rtl="0" algn="l">
              <a:spcBef>
                <a:spcPts val="0"/>
              </a:spcBef>
              <a:spcAft>
                <a:spcPts val="0"/>
              </a:spcAft>
              <a:buSzPts val="1200"/>
              <a:buChar char="●"/>
            </a:pPr>
            <a:r>
              <a:rPr lang="it" sz="1200">
                <a:solidFill>
                  <a:schemeClr val="accent3"/>
                </a:solidFill>
              </a:rPr>
              <a:t>One-way notification</a:t>
            </a:r>
            <a:r>
              <a:rPr lang="it" sz="1200"/>
              <a:t>: il client invia un messaggio, tipicamente un comando, a un canale point-to-point gestito dal servizio. Il servizio si iscrive al canale e processa il messaggio e non invia risposta.</a:t>
            </a:r>
            <a:endParaRPr sz="1200"/>
          </a:p>
          <a:p>
            <a:pPr indent="-304800" lvl="0" marL="457200" rtl="0" algn="l">
              <a:spcBef>
                <a:spcPts val="0"/>
              </a:spcBef>
              <a:spcAft>
                <a:spcPts val="0"/>
              </a:spcAft>
              <a:buSzPts val="1200"/>
              <a:buChar char="●"/>
            </a:pPr>
            <a:r>
              <a:rPr lang="it" sz="1200">
                <a:solidFill>
                  <a:schemeClr val="accent3"/>
                </a:solidFill>
              </a:rPr>
              <a:t>Publish/subscribe</a:t>
            </a:r>
            <a:r>
              <a:rPr lang="it" sz="1200"/>
              <a:t>: un client pubblica un messaggio in un canale di tipo publish-subscribe che è successivamente letto da diversi destinatari. In genere i servizi usano i canali publish/subscribe per gli eventi del dominio e il nome del canale è derivato dalla classe del dominio. Ad esempio la classe </a:t>
            </a:r>
            <a:r>
              <a:rPr lang="it" sz="1200">
                <a:latin typeface="Courier New"/>
                <a:ea typeface="Courier New"/>
                <a:cs typeface="Courier New"/>
                <a:sym typeface="Courier New"/>
              </a:rPr>
              <a:t>Order</a:t>
            </a:r>
            <a:r>
              <a:rPr lang="it" sz="1200"/>
              <a:t> invia gli eventi al canale Order.</a:t>
            </a:r>
            <a:endParaRPr sz="1200"/>
          </a:p>
          <a:p>
            <a:pPr indent="-304800" lvl="0" marL="457200" rtl="0" algn="l">
              <a:spcBef>
                <a:spcPts val="0"/>
              </a:spcBef>
              <a:spcAft>
                <a:spcPts val="0"/>
              </a:spcAft>
              <a:buSzPts val="1200"/>
              <a:buChar char="●"/>
            </a:pPr>
            <a:r>
              <a:rPr lang="it" sz="1200">
                <a:solidFill>
                  <a:schemeClr val="accent3"/>
                </a:solidFill>
              </a:rPr>
              <a:t>Publish/async responses</a:t>
            </a:r>
            <a:r>
              <a:rPr lang="it" sz="1200"/>
              <a:t>: un client pubblica un messaggio che specifica come canale di risposta un canale di tipo publish-subscribe. Uno dei destinatari scrive un messaggio di risposta che contiene il </a:t>
            </a:r>
            <a:r>
              <a:rPr b="1" lang="it" sz="1200"/>
              <a:t>correlation id</a:t>
            </a:r>
            <a:r>
              <a:rPr lang="it" sz="1200"/>
              <a:t> nel canale di risposta.</a:t>
            </a:r>
            <a:endParaRPr sz="1200"/>
          </a:p>
        </p:txBody>
      </p:sp>
      <p:sp>
        <p:nvSpPr>
          <p:cNvPr id="498" name="Google Shape;498;p7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Messaging: canali di comunicazione e implementazione degli stili di interazione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Scalabilità</a:t>
            </a:r>
            <a:r>
              <a:rPr lang="it"/>
              <a:t> (2)</a:t>
            </a:r>
            <a:endParaRPr/>
          </a:p>
        </p:txBody>
      </p:sp>
      <p:sp>
        <p:nvSpPr>
          <p:cNvPr id="103" name="Google Shape;103;p18"/>
          <p:cNvSpPr txBox="1"/>
          <p:nvPr>
            <p:ph idx="4294967295" type="body"/>
          </p:nvPr>
        </p:nvSpPr>
        <p:spPr>
          <a:xfrm>
            <a:off x="460950" y="1058550"/>
            <a:ext cx="8222100" cy="38211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it" sz="1200">
                <a:solidFill>
                  <a:schemeClr val="accent3"/>
                </a:solidFill>
              </a:rPr>
              <a:t>Scalabilità orizzontale</a:t>
            </a:r>
            <a:r>
              <a:rPr lang="it" sz="1200"/>
              <a:t>: è il modo classico di far scalare un’applicazione a monolite. Si creano diverse istanze identiche della stessa applicazione e si usa un </a:t>
            </a:r>
            <a:r>
              <a:rPr lang="it" sz="1200">
                <a:solidFill>
                  <a:schemeClr val="accent3"/>
                </a:solidFill>
              </a:rPr>
              <a:t>load balancer</a:t>
            </a:r>
            <a:r>
              <a:rPr lang="it" sz="1200"/>
              <a:t> per la distribuzione delle richieste tra le diverse istanze.</a:t>
            </a:r>
            <a:endParaRPr sz="1200"/>
          </a:p>
          <a:p>
            <a:pPr indent="-304800" lvl="0" marL="457200" rtl="0" algn="l">
              <a:spcBef>
                <a:spcPts val="0"/>
              </a:spcBef>
              <a:spcAft>
                <a:spcPts val="0"/>
              </a:spcAft>
              <a:buSzPts val="1200"/>
              <a:buChar char="●"/>
            </a:pPr>
            <a:r>
              <a:rPr lang="it" sz="1200">
                <a:solidFill>
                  <a:schemeClr val="accent3"/>
                </a:solidFill>
              </a:rPr>
              <a:t>Scalabilità verticale</a:t>
            </a:r>
            <a:r>
              <a:rPr lang="it" sz="1200"/>
              <a:t>: si migliorano le risorse a disposizione. Ad esempio, si prende una CPU più performante, oppure si aumenta il quantitativo di RAM, ecc.</a:t>
            </a:r>
            <a:endParaRPr sz="1200"/>
          </a:p>
          <a:p>
            <a:pPr indent="-304800" lvl="0" marL="457200" rtl="0" algn="l">
              <a:spcBef>
                <a:spcPts val="0"/>
              </a:spcBef>
              <a:spcAft>
                <a:spcPts val="0"/>
              </a:spcAft>
              <a:buSzPts val="1200"/>
              <a:buChar char="●"/>
            </a:pPr>
            <a:r>
              <a:rPr lang="it" sz="1200">
                <a:solidFill>
                  <a:schemeClr val="accent3"/>
                </a:solidFill>
              </a:rPr>
              <a:t>Scalabilità sui dati</a:t>
            </a:r>
            <a:r>
              <a:rPr lang="it" sz="1200"/>
              <a:t>: come nel caso della scalabilità orizzontale, si creano istanze multiple della stessa applicazione, dove ogni istanza è responsabile solo per un sottoinsieme dei dati. Ad esempio, se abbiamo 1000 utenti e 10 istanze dell’applicazione, ogni istanza potrebbe gestire 100 utenti, quindi nel momento in cui arriva una richiesta da un utente il load balancer distribuisce la richiesta all’istanza specifica che gestisce i suoi dati.</a:t>
            </a:r>
            <a:endParaRPr sz="1200"/>
          </a:p>
          <a:p>
            <a:pPr indent="0" lvl="0" marL="0" rtl="0" algn="l">
              <a:spcBef>
                <a:spcPts val="0"/>
              </a:spcBef>
              <a:spcAft>
                <a:spcPts val="0"/>
              </a:spcAft>
              <a:buNone/>
            </a:pPr>
            <a:r>
              <a:t/>
            </a:r>
            <a:endParaRPr sz="1200">
              <a:solidFill>
                <a:schemeClr val="accent3"/>
              </a:solidFill>
            </a:endParaRPr>
          </a:p>
          <a:p>
            <a:pPr indent="0" lvl="0" marL="0" rtl="0" algn="l">
              <a:spcBef>
                <a:spcPts val="0"/>
              </a:spcBef>
              <a:spcAft>
                <a:spcPts val="0"/>
              </a:spcAft>
              <a:buNone/>
            </a:pPr>
            <a:r>
              <a:rPr lang="it" sz="1200">
                <a:solidFill>
                  <a:schemeClr val="accent3"/>
                </a:solidFill>
              </a:rPr>
              <a:t>Scalabilità su funzionalità</a:t>
            </a:r>
            <a:r>
              <a:rPr lang="it" sz="1200"/>
              <a:t>: la scalabilità orizzontale, verticale e quella sui dati permettono di aumentare la capacità e la disponibilità di un’applicazione, ma non risolvono il problema dell’aumento della complessità e della difficoltà di sviluppo dell’applicazione stessa. In questi casi, si può suddividere l’applicazione in blocchi di servizi, dove ogni servizio rappresenta una mini applicazione che implementa alcune funzionalità molto specifiche (gestione ordini, gestione clienti, ecc.).</a:t>
            </a:r>
            <a:endParaRPr sz="1200"/>
          </a:p>
          <a:p>
            <a:pPr indent="0" lvl="0" marL="0" rtl="0" algn="l">
              <a:spcBef>
                <a:spcPts val="0"/>
              </a:spcBef>
              <a:spcAft>
                <a:spcPts val="0"/>
              </a:spcAft>
              <a:buNone/>
            </a:pPr>
            <a:r>
              <a:rPr lang="it" sz="1200"/>
              <a:t>L’architettura a microservizi si colloca nel contesto della scalabilità su funzionalità. A sua volta, a ogni microservizio possono essere applicate tecniche di scalabilità orizzontale, verticale o sui dati.</a:t>
            </a:r>
            <a:endParaRPr sz="1200"/>
          </a:p>
          <a:p>
            <a:pPr indent="0" lvl="0" marL="0" rtl="0" algn="l">
              <a:spcBef>
                <a:spcPts val="0"/>
              </a:spcBef>
              <a:spcAft>
                <a:spcPts val="0"/>
              </a:spcAft>
              <a:buNone/>
            </a:pPr>
            <a:r>
              <a:t/>
            </a:r>
            <a:endParaRPr sz="12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72"/>
          <p:cNvSpPr txBox="1"/>
          <p:nvPr>
            <p:ph idx="4294967295" type="body"/>
          </p:nvPr>
        </p:nvSpPr>
        <p:spPr>
          <a:xfrm>
            <a:off x="460950" y="1058550"/>
            <a:ext cx="8222100" cy="368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Un’applicazione basata su messaggi, tipicamente usa un </a:t>
            </a:r>
            <a:r>
              <a:rPr lang="it" sz="1200">
                <a:solidFill>
                  <a:schemeClr val="accent3"/>
                </a:solidFill>
              </a:rPr>
              <a:t>message broker</a:t>
            </a:r>
            <a:r>
              <a:rPr lang="it" sz="1200"/>
              <a:t>, cioè </a:t>
            </a:r>
            <a:r>
              <a:rPr lang="it" sz="1200"/>
              <a:t>un</a:t>
            </a:r>
            <a:r>
              <a:rPr lang="it" sz="1200"/>
              <a:t> servizio che si occupa di gestire e smistare i messaggi, ma esistono anche architetture </a:t>
            </a:r>
            <a:r>
              <a:rPr lang="it" sz="1200">
                <a:solidFill>
                  <a:schemeClr val="accent3"/>
                </a:solidFill>
              </a:rPr>
              <a:t>brokerless</a:t>
            </a:r>
            <a:r>
              <a:rPr lang="it" sz="1200"/>
              <a:t> (cioè senza broker).</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Architettura brokerless:</a:t>
            </a:r>
            <a:endParaRPr sz="1200"/>
          </a:p>
          <a:p>
            <a:pPr indent="-304800" lvl="0" marL="457200" rtl="0" algn="l">
              <a:spcBef>
                <a:spcPts val="0"/>
              </a:spcBef>
              <a:spcAft>
                <a:spcPts val="0"/>
              </a:spcAft>
              <a:buSzPts val="1200"/>
              <a:buChar char="+"/>
            </a:pPr>
            <a:r>
              <a:rPr lang="it" sz="1200"/>
              <a:t>Permette di avere un traffico di rete ridotto e una latenza migliore, perché non c’è un intermediario che smista i messaggi.</a:t>
            </a:r>
            <a:endParaRPr sz="1200"/>
          </a:p>
          <a:p>
            <a:pPr indent="-304800" lvl="0" marL="457200" rtl="0" algn="l">
              <a:spcBef>
                <a:spcPts val="0"/>
              </a:spcBef>
              <a:spcAft>
                <a:spcPts val="0"/>
              </a:spcAft>
              <a:buSzPts val="1200"/>
              <a:buChar char="+"/>
            </a:pPr>
            <a:r>
              <a:rPr lang="it" sz="1200"/>
              <a:t>Elimina la possibilità che il message broker diventi un singolo punto di fallimento o che causi problemi di performance.</a:t>
            </a:r>
            <a:endParaRPr sz="1200"/>
          </a:p>
          <a:p>
            <a:pPr indent="-304800" lvl="0" marL="457200" rtl="0" algn="l">
              <a:spcBef>
                <a:spcPts val="0"/>
              </a:spcBef>
              <a:spcAft>
                <a:spcPts val="0"/>
              </a:spcAft>
              <a:buSzPts val="1200"/>
              <a:buChar char="+"/>
            </a:pPr>
            <a:r>
              <a:rPr lang="it" sz="1200"/>
              <a:t>È meno complesso perché non c’è un message broker da configurare e mantenere.</a:t>
            </a:r>
            <a:endParaRPr sz="1200"/>
          </a:p>
          <a:p>
            <a:pPr indent="-304800" lvl="0" marL="457200" rtl="0" algn="l">
              <a:spcBef>
                <a:spcPts val="0"/>
              </a:spcBef>
              <a:spcAft>
                <a:spcPts val="0"/>
              </a:spcAft>
              <a:buSzPts val="1200"/>
              <a:buChar char="–"/>
            </a:pPr>
            <a:r>
              <a:rPr lang="it" sz="1200"/>
              <a:t>Riduce la disponibilità perché sia il mittente e sia il destinatario devono essere disponibili mentre si scambia il messaggio.</a:t>
            </a:r>
            <a:endParaRPr sz="1200"/>
          </a:p>
          <a:p>
            <a:pPr indent="-304800" lvl="0" marL="457200" rtl="0" algn="l">
              <a:spcBef>
                <a:spcPts val="0"/>
              </a:spcBef>
              <a:spcAft>
                <a:spcPts val="0"/>
              </a:spcAft>
              <a:buSzPts val="1200"/>
              <a:buChar char="–"/>
            </a:pPr>
            <a:r>
              <a:rPr lang="it" sz="1200"/>
              <a:t>Richiede di implementare un </a:t>
            </a:r>
            <a:r>
              <a:rPr lang="it" sz="1200" u="sng">
                <a:solidFill>
                  <a:schemeClr val="hlink"/>
                </a:solidFill>
                <a:hlinkClick action="ppaction://hlinksldjump" r:id="rId3"/>
              </a:rPr>
              <a:t>meccanismo di service discovery</a:t>
            </a:r>
            <a:r>
              <a:rPr lang="it" sz="1200"/>
              <a:t>.</a:t>
            </a:r>
            <a:endParaRPr sz="1200"/>
          </a:p>
          <a:p>
            <a:pPr indent="-304800" lvl="0" marL="457200" rtl="0" algn="l">
              <a:spcBef>
                <a:spcPts val="0"/>
              </a:spcBef>
              <a:spcAft>
                <a:spcPts val="0"/>
              </a:spcAft>
              <a:buSzPts val="1200"/>
              <a:buChar char="–"/>
            </a:pPr>
            <a:r>
              <a:rPr lang="it" sz="1200"/>
              <a:t>Implementare dei meccanismi di garanzia di consegna è complesso.</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Le limitazioni delle architetture brokerless di fatto rendono necessario l’uso di un message broker per la maggior parte delle applicazioni enterprise.</a:t>
            </a:r>
            <a:endParaRPr sz="1200"/>
          </a:p>
        </p:txBody>
      </p:sp>
      <p:sp>
        <p:nvSpPr>
          <p:cNvPr id="504" name="Google Shape;504;p7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Message Broker</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73"/>
          <p:cNvSpPr txBox="1"/>
          <p:nvPr>
            <p:ph idx="4294967295" type="body"/>
          </p:nvPr>
        </p:nvSpPr>
        <p:spPr>
          <a:xfrm>
            <a:off x="460950" y="3703050"/>
            <a:ext cx="8222100" cy="1399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it" sz="1200"/>
              <a:t>Un message broker è un intermediario che gestisce il flusso dei messaggi.</a:t>
            </a:r>
            <a:endParaRPr sz="1200"/>
          </a:p>
          <a:p>
            <a:pPr indent="-304800" lvl="0" marL="457200" rtl="0" algn="l">
              <a:spcBef>
                <a:spcPts val="0"/>
              </a:spcBef>
              <a:spcAft>
                <a:spcPts val="0"/>
              </a:spcAft>
              <a:buSzPts val="1200"/>
              <a:buChar char="●"/>
            </a:pPr>
            <a:r>
              <a:rPr lang="it" sz="1200"/>
              <a:t>Un mittente invia il messaggio al message broker e il message broker lo inoltra al destinatario.</a:t>
            </a:r>
            <a:endParaRPr sz="1200"/>
          </a:p>
          <a:p>
            <a:pPr indent="-304800" lvl="0" marL="457200" rtl="0" algn="l">
              <a:spcBef>
                <a:spcPts val="0"/>
              </a:spcBef>
              <a:spcAft>
                <a:spcPts val="0"/>
              </a:spcAft>
              <a:buSzPts val="1200"/>
              <a:buChar char="●"/>
            </a:pPr>
            <a:r>
              <a:rPr lang="it" sz="1200"/>
              <a:t>Il mittente non deve conoscere la posizione nella rete del destinatario.</a:t>
            </a:r>
            <a:endParaRPr sz="1200"/>
          </a:p>
          <a:p>
            <a:pPr indent="-304800" lvl="0" marL="457200" rtl="0" algn="l">
              <a:spcBef>
                <a:spcPts val="0"/>
              </a:spcBef>
              <a:spcAft>
                <a:spcPts val="0"/>
              </a:spcAft>
              <a:buSzPts val="1200"/>
              <a:buChar char="●"/>
            </a:pPr>
            <a:r>
              <a:rPr lang="it" sz="1200"/>
              <a:t>Il message broker può mantenere i messaggi fin quando il </a:t>
            </a:r>
            <a:r>
              <a:rPr lang="it" sz="1200"/>
              <a:t>destinatario</a:t>
            </a:r>
            <a:r>
              <a:rPr lang="it" sz="1200"/>
              <a:t> non è in grado di processarli.</a:t>
            </a:r>
            <a:endParaRPr sz="1200"/>
          </a:p>
          <a:p>
            <a:pPr indent="-304800" lvl="0" marL="457200" rtl="0" algn="l">
              <a:spcBef>
                <a:spcPts val="0"/>
              </a:spcBef>
              <a:spcAft>
                <a:spcPts val="0"/>
              </a:spcAft>
              <a:buSzPts val="1200"/>
              <a:buChar char="●"/>
            </a:pPr>
            <a:r>
              <a:rPr lang="it" sz="1200"/>
              <a:t>Message broker popolari: </a:t>
            </a:r>
            <a:r>
              <a:rPr lang="it" sz="1200" u="sng">
                <a:solidFill>
                  <a:schemeClr val="hlink"/>
                </a:solidFill>
                <a:hlinkClick r:id="rId3"/>
              </a:rPr>
              <a:t>RabbitMQ</a:t>
            </a:r>
            <a:r>
              <a:rPr lang="it" sz="1200"/>
              <a:t> e </a:t>
            </a:r>
            <a:r>
              <a:rPr lang="it" sz="1200" u="sng">
                <a:solidFill>
                  <a:schemeClr val="hlink"/>
                </a:solidFill>
                <a:hlinkClick r:id="rId4"/>
              </a:rPr>
              <a:t>Apache Kafka</a:t>
            </a:r>
            <a:r>
              <a:rPr lang="it" sz="1200"/>
              <a:t>.</a:t>
            </a:r>
            <a:endParaRPr sz="1200"/>
          </a:p>
          <a:p>
            <a:pPr indent="-304800" lvl="0" marL="457200" rtl="0" algn="l">
              <a:spcBef>
                <a:spcPts val="0"/>
              </a:spcBef>
              <a:spcAft>
                <a:spcPts val="0"/>
              </a:spcAft>
              <a:buSzPts val="1200"/>
              <a:buChar char="●"/>
            </a:pPr>
            <a:r>
              <a:rPr lang="it" sz="1200"/>
              <a:t>Servizi di messaging basati sul cloud: </a:t>
            </a:r>
            <a:r>
              <a:rPr lang="it" sz="1200" u="sng">
                <a:solidFill>
                  <a:schemeClr val="hlink"/>
                </a:solidFill>
                <a:hlinkClick r:id="rId5"/>
              </a:rPr>
              <a:t>AWS Kinesis</a:t>
            </a:r>
            <a:r>
              <a:rPr lang="it" sz="1200"/>
              <a:t> e </a:t>
            </a:r>
            <a:r>
              <a:rPr lang="it" sz="1200" u="sng">
                <a:solidFill>
                  <a:schemeClr val="hlink"/>
                </a:solidFill>
                <a:hlinkClick r:id="rId6"/>
              </a:rPr>
              <a:t>AWS SQS</a:t>
            </a:r>
            <a:r>
              <a:rPr lang="it" sz="1200"/>
              <a:t>.</a:t>
            </a:r>
            <a:endParaRPr sz="1200"/>
          </a:p>
        </p:txBody>
      </p:sp>
      <p:sp>
        <p:nvSpPr>
          <p:cNvPr id="510" name="Google Shape;510;p7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Message Broker</a:t>
            </a:r>
            <a:endParaRPr/>
          </a:p>
        </p:txBody>
      </p:sp>
      <p:grpSp>
        <p:nvGrpSpPr>
          <p:cNvPr id="511" name="Google Shape;511;p73"/>
          <p:cNvGrpSpPr/>
          <p:nvPr/>
        </p:nvGrpSpPr>
        <p:grpSpPr>
          <a:xfrm>
            <a:off x="2651125" y="843900"/>
            <a:ext cx="3841750" cy="2699538"/>
            <a:chOff x="1377850" y="843900"/>
            <a:chExt cx="3841750" cy="2699538"/>
          </a:xfrm>
        </p:grpSpPr>
        <p:sp>
          <p:nvSpPr>
            <p:cNvPr id="512" name="Google Shape;512;p73"/>
            <p:cNvSpPr/>
            <p:nvPr/>
          </p:nvSpPr>
          <p:spPr>
            <a:xfrm>
              <a:off x="1377850" y="843900"/>
              <a:ext cx="1059900" cy="971700"/>
            </a:xfrm>
            <a:prstGeom prst="hexagon">
              <a:avLst>
                <a:gd fmla="val 25000" name="adj"/>
                <a:gd fmla="val 115470" name="vf"/>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Servizio</a:t>
              </a:r>
              <a:endParaRPr sz="1200">
                <a:solidFill>
                  <a:schemeClr val="lt2"/>
                </a:solidFill>
                <a:latin typeface="Roboto"/>
                <a:ea typeface="Roboto"/>
                <a:cs typeface="Roboto"/>
                <a:sym typeface="Roboto"/>
              </a:endParaRPr>
            </a:p>
          </p:txBody>
        </p:sp>
        <p:sp>
          <p:nvSpPr>
            <p:cNvPr id="513" name="Google Shape;513;p73"/>
            <p:cNvSpPr/>
            <p:nvPr/>
          </p:nvSpPr>
          <p:spPr>
            <a:xfrm>
              <a:off x="4159700" y="843900"/>
              <a:ext cx="1059900" cy="971700"/>
            </a:xfrm>
            <a:prstGeom prst="hexagon">
              <a:avLst>
                <a:gd fmla="val 25000" name="adj"/>
                <a:gd fmla="val 115470" name="vf"/>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Servizio</a:t>
              </a:r>
              <a:endParaRPr sz="1200">
                <a:solidFill>
                  <a:schemeClr val="lt2"/>
                </a:solidFill>
                <a:latin typeface="Roboto"/>
                <a:ea typeface="Roboto"/>
                <a:cs typeface="Roboto"/>
                <a:sym typeface="Roboto"/>
              </a:endParaRPr>
            </a:p>
          </p:txBody>
        </p:sp>
        <p:sp>
          <p:nvSpPr>
            <p:cNvPr id="514" name="Google Shape;514;p73"/>
            <p:cNvSpPr/>
            <p:nvPr/>
          </p:nvSpPr>
          <p:spPr>
            <a:xfrm>
              <a:off x="1377850" y="2571738"/>
              <a:ext cx="1059900" cy="971700"/>
            </a:xfrm>
            <a:prstGeom prst="hexagon">
              <a:avLst>
                <a:gd fmla="val 25000" name="adj"/>
                <a:gd fmla="val 115470" name="vf"/>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Servizio</a:t>
              </a:r>
              <a:endParaRPr sz="1200">
                <a:solidFill>
                  <a:schemeClr val="lt2"/>
                </a:solidFill>
                <a:latin typeface="Roboto"/>
                <a:ea typeface="Roboto"/>
                <a:cs typeface="Roboto"/>
                <a:sym typeface="Roboto"/>
              </a:endParaRPr>
            </a:p>
          </p:txBody>
        </p:sp>
        <p:sp>
          <p:nvSpPr>
            <p:cNvPr id="515" name="Google Shape;515;p73"/>
            <p:cNvSpPr/>
            <p:nvPr/>
          </p:nvSpPr>
          <p:spPr>
            <a:xfrm>
              <a:off x="4159700" y="2571738"/>
              <a:ext cx="1059900" cy="971700"/>
            </a:xfrm>
            <a:prstGeom prst="hexagon">
              <a:avLst>
                <a:gd fmla="val 25000" name="adj"/>
                <a:gd fmla="val 115470" name="vf"/>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Servizio</a:t>
              </a:r>
              <a:endParaRPr sz="1200">
                <a:solidFill>
                  <a:schemeClr val="lt2"/>
                </a:solidFill>
                <a:latin typeface="Roboto"/>
                <a:ea typeface="Roboto"/>
                <a:cs typeface="Roboto"/>
                <a:sym typeface="Roboto"/>
              </a:endParaRPr>
            </a:p>
          </p:txBody>
        </p:sp>
        <p:sp>
          <p:nvSpPr>
            <p:cNvPr id="516" name="Google Shape;516;p73"/>
            <p:cNvSpPr/>
            <p:nvPr/>
          </p:nvSpPr>
          <p:spPr>
            <a:xfrm>
              <a:off x="2828175" y="1721750"/>
              <a:ext cx="941100" cy="9717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Message</a:t>
              </a:r>
              <a:endParaRPr sz="1200">
                <a:solidFill>
                  <a:schemeClr val="lt2"/>
                </a:solidFill>
                <a:latin typeface="Roboto"/>
                <a:ea typeface="Roboto"/>
                <a:cs typeface="Roboto"/>
                <a:sym typeface="Roboto"/>
              </a:endParaRPr>
            </a:p>
            <a:p>
              <a:pPr indent="0" lvl="0" marL="0" rtl="0" algn="ctr">
                <a:spcBef>
                  <a:spcPts val="0"/>
                </a:spcBef>
                <a:spcAft>
                  <a:spcPts val="0"/>
                </a:spcAft>
                <a:buNone/>
              </a:pPr>
              <a:r>
                <a:rPr lang="it" sz="1200">
                  <a:solidFill>
                    <a:schemeClr val="lt2"/>
                  </a:solidFill>
                  <a:latin typeface="Roboto"/>
                  <a:ea typeface="Roboto"/>
                  <a:cs typeface="Roboto"/>
                  <a:sym typeface="Roboto"/>
                </a:rPr>
                <a:t>Broker</a:t>
              </a:r>
              <a:endParaRPr sz="1200">
                <a:solidFill>
                  <a:schemeClr val="lt2"/>
                </a:solidFill>
                <a:latin typeface="Roboto"/>
                <a:ea typeface="Roboto"/>
                <a:cs typeface="Roboto"/>
                <a:sym typeface="Roboto"/>
              </a:endParaRPr>
            </a:p>
          </p:txBody>
        </p:sp>
        <p:cxnSp>
          <p:nvCxnSpPr>
            <p:cNvPr id="517" name="Google Shape;517;p73"/>
            <p:cNvCxnSpPr>
              <a:stCxn id="512" idx="1"/>
              <a:endCxn id="516" idx="1"/>
            </p:cNvCxnSpPr>
            <p:nvPr/>
          </p:nvCxnSpPr>
          <p:spPr>
            <a:xfrm>
              <a:off x="2194825" y="1815600"/>
              <a:ext cx="633300" cy="392100"/>
            </a:xfrm>
            <a:prstGeom prst="straightConnector1">
              <a:avLst/>
            </a:prstGeom>
            <a:noFill/>
            <a:ln cap="flat" cmpd="sng" w="9525">
              <a:solidFill>
                <a:schemeClr val="dk1"/>
              </a:solidFill>
              <a:prstDash val="solid"/>
              <a:round/>
              <a:headEnd len="med" w="med" type="triangle"/>
              <a:tailEnd len="med" w="med" type="triangle"/>
            </a:ln>
          </p:spPr>
        </p:cxnSp>
        <p:cxnSp>
          <p:nvCxnSpPr>
            <p:cNvPr id="518" name="Google Shape;518;p73"/>
            <p:cNvCxnSpPr>
              <a:stCxn id="516" idx="3"/>
              <a:endCxn id="515" idx="4"/>
            </p:cNvCxnSpPr>
            <p:nvPr/>
          </p:nvCxnSpPr>
          <p:spPr>
            <a:xfrm>
              <a:off x="3769275" y="2207600"/>
              <a:ext cx="633300" cy="364200"/>
            </a:xfrm>
            <a:prstGeom prst="straightConnector1">
              <a:avLst/>
            </a:prstGeom>
            <a:noFill/>
            <a:ln cap="flat" cmpd="sng" w="9525">
              <a:solidFill>
                <a:schemeClr val="dk1"/>
              </a:solidFill>
              <a:prstDash val="solid"/>
              <a:round/>
              <a:headEnd len="med" w="med" type="triangle"/>
              <a:tailEnd len="med" w="med" type="triangle"/>
            </a:ln>
          </p:spPr>
        </p:cxnSp>
        <p:cxnSp>
          <p:nvCxnSpPr>
            <p:cNvPr id="519" name="Google Shape;519;p73"/>
            <p:cNvCxnSpPr>
              <a:stCxn id="514" idx="5"/>
              <a:endCxn id="516" idx="1"/>
            </p:cNvCxnSpPr>
            <p:nvPr/>
          </p:nvCxnSpPr>
          <p:spPr>
            <a:xfrm flipH="1" rot="10800000">
              <a:off x="2194825" y="2207538"/>
              <a:ext cx="633300" cy="364200"/>
            </a:xfrm>
            <a:prstGeom prst="straightConnector1">
              <a:avLst/>
            </a:prstGeom>
            <a:noFill/>
            <a:ln cap="flat" cmpd="sng" w="9525">
              <a:solidFill>
                <a:schemeClr val="dk1"/>
              </a:solidFill>
              <a:prstDash val="solid"/>
              <a:round/>
              <a:headEnd len="med" w="med" type="triangle"/>
              <a:tailEnd len="med" w="med" type="triangle"/>
            </a:ln>
          </p:spPr>
        </p:cxnSp>
        <p:cxnSp>
          <p:nvCxnSpPr>
            <p:cNvPr id="520" name="Google Shape;520;p73"/>
            <p:cNvCxnSpPr>
              <a:stCxn id="516" idx="3"/>
              <a:endCxn id="513" idx="2"/>
            </p:cNvCxnSpPr>
            <p:nvPr/>
          </p:nvCxnSpPr>
          <p:spPr>
            <a:xfrm flipH="1" rot="10800000">
              <a:off x="3769275" y="1815500"/>
              <a:ext cx="633300" cy="392100"/>
            </a:xfrm>
            <a:prstGeom prst="straightConnector1">
              <a:avLst/>
            </a:prstGeom>
            <a:noFill/>
            <a:ln cap="flat" cmpd="sng" w="9525">
              <a:solidFill>
                <a:schemeClr val="dk1"/>
              </a:solidFill>
              <a:prstDash val="solid"/>
              <a:round/>
              <a:headEnd len="med" w="med" type="triangle"/>
              <a:tailEnd len="med" w="med" type="triangle"/>
            </a:ln>
          </p:spPr>
        </p:cxnSp>
      </p:gr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74"/>
          <p:cNvSpPr txBox="1"/>
          <p:nvPr>
            <p:ph idx="4294967295" type="body"/>
          </p:nvPr>
        </p:nvSpPr>
        <p:spPr>
          <a:xfrm>
            <a:off x="135900" y="854725"/>
            <a:ext cx="8901000" cy="422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Un requisito comune per ottenere buone performance è avere istanze multiple di un servizio per processare i messaggi in modo concorrente. Inoltre, anche se esistesse una singola istanza di un servizio probabilmente avrebbe più thread per processare più messaggi contemporaneamente.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In questo caso, la sfida è di processare i messaggi in modo concorrente mentre si preserva il fatto che i messaggi vengano processati una sola volta e in ordine. Per esempio, immaginiamo che ci siano tre event message inviati: Order Created, Order Modified e Order Cancelled. In questo caso, processare i messaggi in ordine errato potrebbe causare un comportamento strano.</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Una soluzione a questo problema è di utilizzare canali sharded:</a:t>
            </a:r>
            <a:endParaRPr sz="1200"/>
          </a:p>
          <a:p>
            <a:pPr indent="-304800" lvl="0" marL="457200" rtl="0" algn="l">
              <a:spcBef>
                <a:spcPts val="0"/>
              </a:spcBef>
              <a:spcAft>
                <a:spcPts val="0"/>
              </a:spcAft>
              <a:buSzPts val="1200"/>
              <a:buChar char="●"/>
            </a:pPr>
            <a:r>
              <a:rPr lang="it" sz="1200"/>
              <a:t>Un canale sharded consiste in due o più shard, ognuno dei quali si comporta come un canale.</a:t>
            </a:r>
            <a:endParaRPr sz="1200"/>
          </a:p>
          <a:p>
            <a:pPr indent="-304800" lvl="0" marL="457200" rtl="0" algn="l">
              <a:spcBef>
                <a:spcPts val="0"/>
              </a:spcBef>
              <a:spcAft>
                <a:spcPts val="0"/>
              </a:spcAft>
              <a:buSzPts val="1200"/>
              <a:buChar char="●"/>
            </a:pPr>
            <a:r>
              <a:rPr lang="it" sz="1200"/>
              <a:t>Il mittente specifica una shard key nell’header del messaggio, che è tipicamente una stringa arbitraria. Il message broker usa una shard key per assegnare il messaggio a un particolare shard.</a:t>
            </a:r>
            <a:endParaRPr sz="1200"/>
          </a:p>
          <a:p>
            <a:pPr indent="-304800" lvl="0" marL="457200" rtl="0" algn="l">
              <a:spcBef>
                <a:spcPts val="0"/>
              </a:spcBef>
              <a:spcAft>
                <a:spcPts val="0"/>
              </a:spcAft>
              <a:buSzPts val="1200"/>
              <a:buChar char="●"/>
            </a:pPr>
            <a:r>
              <a:rPr lang="it" sz="1200"/>
              <a:t>Il message broker raggruppa insieme istanze multiple di un destinatario e le tratta come un unico destinatario (per esempio in Apache Kafka questi sono chiamati consumer group).</a:t>
            </a:r>
            <a:endParaRPr sz="1200"/>
          </a:p>
          <a:p>
            <a:pPr indent="-304800" lvl="0" marL="457200" rtl="0" algn="l">
              <a:spcBef>
                <a:spcPts val="0"/>
              </a:spcBef>
              <a:spcAft>
                <a:spcPts val="0"/>
              </a:spcAft>
              <a:buSzPts val="1200"/>
              <a:buChar char="●"/>
            </a:pPr>
            <a:r>
              <a:rPr lang="it" sz="1200"/>
              <a:t>Il message broker assegna ogni shard a un singolo destinatario e riassegna gli shard quando i destinatari si avviano e terminano.</a:t>
            </a:r>
            <a:endParaRPr sz="1200"/>
          </a:p>
          <a:p>
            <a:pPr indent="0" lvl="0" marL="0" rtl="0" algn="l">
              <a:spcBef>
                <a:spcPts val="0"/>
              </a:spcBef>
              <a:spcAft>
                <a:spcPts val="0"/>
              </a:spcAft>
              <a:buNone/>
            </a:pPr>
            <a:r>
              <a:rPr lang="it" sz="1200"/>
              <a:t>Nell’esempio precedente, ogni event message di tipo Order ha come shard key l’id dell’ordine, così da garantire che ogni evento per un particolare ordine venga assegnato allo stesso shard, che è letto da un singolo destinatario, garantendo così che vengano processati nell’ordine corretto.</a:t>
            </a:r>
            <a:endParaRPr sz="1200"/>
          </a:p>
        </p:txBody>
      </p:sp>
      <p:sp>
        <p:nvSpPr>
          <p:cNvPr id="526" name="Google Shape;526;p7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Ordine dei messaggi</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75"/>
          <p:cNvSpPr txBox="1"/>
          <p:nvPr>
            <p:ph idx="4294967295" type="body"/>
          </p:nvPr>
        </p:nvSpPr>
        <p:spPr>
          <a:xfrm>
            <a:off x="156150" y="753750"/>
            <a:ext cx="8887500" cy="408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Un’altra sfida con i messaggi è quella di gestire i messaggi duplicati. Un message broker dovrebbe idealmente inviare ogni messaggio esattamente una volta, tuttavia garantire che venga inviato </a:t>
            </a:r>
            <a:r>
              <a:rPr b="1" lang="it" sz="1200"/>
              <a:t>esattamente una volta</a:t>
            </a:r>
            <a:r>
              <a:rPr lang="it" sz="1200"/>
              <a:t> potrebbe essere costoso, quindi i message broker garantiscono che venga inviato </a:t>
            </a:r>
            <a:r>
              <a:rPr b="1" lang="it" sz="1200"/>
              <a:t>almeno una volta</a:t>
            </a:r>
            <a:r>
              <a:rPr lang="it" sz="1200"/>
              <a: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Se il sistema è funzionante, un message broker che garantisce che il messaggio venga inviato almeno una volta, di fatto lo invia esattamente una volta. Ma in caso di fallimento (di un client, della rete, ecc.), lo stesso messaggio potrebbe essere inviato più volte.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Per esempio, consideriamo il caso in cui un client termini in modo anomalo dopo aver processato un messaggio e aggiornato il database di conseguenza ma prima di aver inviato una risposta al messaggio. A questo punto il message broker invierà di nuovo lo stesso messaggio o al client quando si riavvia oppure a una replica del client in esecuzione.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Anche nel caso del reinvio, il message broker dovrebbe preservare l’ordine dei messaggi. Ad esempio, supponiamo che il client processa un evento di creazione di un ordine e successivamente quello di cancellazione dello stesso ordine e che, per un fallimento, il messaggio di risposta alla creazione dell’ordine non </a:t>
            </a:r>
            <a:r>
              <a:rPr lang="it" sz="1200"/>
              <a:t>sia stato</a:t>
            </a:r>
            <a:r>
              <a:rPr lang="it" sz="1200"/>
              <a:t> notificato. In questo caso, il message broker dovrebbe reinviare entrambi i messaggi, altrimenti si potrebbe non gestire correttamente l’annullamento dell’ordine.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Per la gestione dei messaggi duplicati la business logic può effettuare il tracking degli id dei messaggi ed eliminare i messaggi duplicati.</a:t>
            </a:r>
            <a:endParaRPr sz="1200"/>
          </a:p>
        </p:txBody>
      </p:sp>
      <p:sp>
        <p:nvSpPr>
          <p:cNvPr id="532" name="Google Shape;532;p7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Gestione dei messaggi duplicati</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76"/>
          <p:cNvSpPr txBox="1"/>
          <p:nvPr>
            <p:ph idx="4294967295" type="body"/>
          </p:nvPr>
        </p:nvSpPr>
        <p:spPr>
          <a:xfrm>
            <a:off x="460950" y="1058550"/>
            <a:ext cx="8222100" cy="40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Un servizio spesso ha necessità di pubblicare i messaggi come parte di una transazione che aggiorna il database. Sia l’aggiornamento del database che la pubblicazione dei messaggi deve avvenire all’interno di una transazione, altrimenti un servizio potrebbe aggiornare il database e successivamente terminare in modo anomalo senza pubblicare il messaggio, lasciando il sistema in uno stato inconsistente.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Una possibile soluzione è di utilizzare una tabella nel database come una coda di messaggi. Quindi, un servizio che invia messaggi ha una tabella nel database che colleziona i messaggi in uscita. La transazione che agisce sugli oggetti del dominio (come la creazione o la modifica dell’oggetto) contiene al proprio interno anche l’inserimento dei messaggi nella tabella in uscita. Quindi, le proprietà ACID delle transazioni permettono di garantire che il servizio completi tutto l’aggiornamento e l’invio dei messaggi o che, in caso di fallimento, si annullino le operazioni insieme.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Nel caso di database NoSQL, a ogni record nel database che rappresenta un’entità della logica di business si può aggiungere una lista con i messaggi che devono essere pubblicati. Quando un servizio aggiorna un’entità nel database aggiunge il messaggio a questa lista. Questo è atomico perché è fatto con un’unica operazione.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In questi approcci la difficoltà è di trovare le entità della logica di business che hanno eventi e di pubblicarli. Ci sono due approcci possibili:</a:t>
            </a:r>
            <a:endParaRPr sz="1200"/>
          </a:p>
          <a:p>
            <a:pPr indent="-304800" lvl="0" marL="457200" rtl="0" algn="l">
              <a:spcBef>
                <a:spcPts val="0"/>
              </a:spcBef>
              <a:spcAft>
                <a:spcPts val="0"/>
              </a:spcAft>
              <a:buSzPts val="1200"/>
              <a:buChar char="●"/>
            </a:pPr>
            <a:r>
              <a:rPr lang="it" sz="1200"/>
              <a:t>Pubblicare eventi usando il </a:t>
            </a:r>
            <a:r>
              <a:rPr lang="it" sz="1200" u="sng">
                <a:solidFill>
                  <a:schemeClr val="hlink"/>
                </a:solidFill>
                <a:hlinkClick action="ppaction://hlinksldjump" r:id="rId3"/>
              </a:rPr>
              <a:t>pattern polling published</a:t>
            </a:r>
            <a:r>
              <a:rPr lang="it" sz="1200"/>
              <a:t>.</a:t>
            </a:r>
            <a:endParaRPr sz="1200"/>
          </a:p>
          <a:p>
            <a:pPr indent="-304800" lvl="0" marL="457200" rtl="0" algn="l">
              <a:spcBef>
                <a:spcPts val="0"/>
              </a:spcBef>
              <a:spcAft>
                <a:spcPts val="0"/>
              </a:spcAft>
              <a:buSzPts val="1200"/>
              <a:buChar char="●"/>
            </a:pPr>
            <a:r>
              <a:rPr lang="it" sz="1200"/>
              <a:t>Pubblicare eventi usando il </a:t>
            </a:r>
            <a:r>
              <a:rPr lang="it" sz="1200" u="sng">
                <a:solidFill>
                  <a:schemeClr val="hlink"/>
                </a:solidFill>
                <a:hlinkClick action="ppaction://hlinksldjump" r:id="rId4"/>
              </a:rPr>
              <a:t>pattern transaction log tailing</a:t>
            </a:r>
            <a:r>
              <a:rPr lang="it" sz="1200"/>
              <a:t>.</a:t>
            </a:r>
            <a:endParaRPr sz="1200"/>
          </a:p>
        </p:txBody>
      </p:sp>
      <p:sp>
        <p:nvSpPr>
          <p:cNvPr id="538" name="Google Shape;538;p7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Messaggi transazionali</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77"/>
          <p:cNvSpPr txBox="1"/>
          <p:nvPr>
            <p:ph idx="4294967295" type="body"/>
          </p:nvPr>
        </p:nvSpPr>
        <p:spPr>
          <a:xfrm>
            <a:off x="460950" y="1058550"/>
            <a:ext cx="8222100" cy="368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L’idea è molto semplice, l’oggetto responsabile dell’invio dei messaggi si occupa di:</a:t>
            </a:r>
            <a:endParaRPr sz="1200"/>
          </a:p>
          <a:p>
            <a:pPr indent="-304800" lvl="0" marL="457200" rtl="0" algn="l">
              <a:spcBef>
                <a:spcPts val="0"/>
              </a:spcBef>
              <a:spcAft>
                <a:spcPts val="0"/>
              </a:spcAft>
              <a:buSzPts val="1200"/>
              <a:buChar char="●"/>
            </a:pPr>
            <a:r>
              <a:rPr lang="it" sz="1200"/>
              <a:t>Effettuare periodicamente una query all’interno della tabella con i messaggi (polling).</a:t>
            </a:r>
            <a:endParaRPr sz="1200"/>
          </a:p>
          <a:p>
            <a:pPr indent="-304800" lvl="0" marL="457200" rtl="0" algn="l">
              <a:spcBef>
                <a:spcPts val="0"/>
              </a:spcBef>
              <a:spcAft>
                <a:spcPts val="0"/>
              </a:spcAft>
              <a:buSzPts val="1200"/>
              <a:buChar char="●"/>
            </a:pPr>
            <a:r>
              <a:rPr lang="it" sz="1200"/>
              <a:t>Inoltrare i messaggi non pubblicati al </a:t>
            </a:r>
            <a:r>
              <a:rPr lang="it" sz="1200" u="sng">
                <a:solidFill>
                  <a:schemeClr val="hlink"/>
                </a:solidFill>
                <a:hlinkClick action="ppaction://hlinksldjump" r:id="rId3"/>
              </a:rPr>
              <a:t>message broker</a:t>
            </a:r>
            <a:r>
              <a:rPr lang="it" sz="1200"/>
              <a:t>.</a:t>
            </a:r>
            <a:endParaRPr sz="1200"/>
          </a:p>
          <a:p>
            <a:pPr indent="-304800" lvl="0" marL="457200" rtl="0" algn="l">
              <a:spcBef>
                <a:spcPts val="0"/>
              </a:spcBef>
              <a:spcAft>
                <a:spcPts val="0"/>
              </a:spcAft>
              <a:buSzPts val="1200"/>
              <a:buChar char="●"/>
            </a:pPr>
            <a:r>
              <a:rPr lang="it" sz="1200"/>
              <a:t>Cancellare i messaggi dalla tabella.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Vantaggi:</a:t>
            </a:r>
            <a:endParaRPr sz="1200"/>
          </a:p>
          <a:p>
            <a:pPr indent="-304800" lvl="0" marL="457200" rtl="0" algn="l">
              <a:spcBef>
                <a:spcPts val="0"/>
              </a:spcBef>
              <a:spcAft>
                <a:spcPts val="0"/>
              </a:spcAft>
              <a:buSzPts val="1200"/>
              <a:buChar char="●"/>
            </a:pPr>
            <a:r>
              <a:rPr lang="it" sz="1200"/>
              <a:t>Approccio molto semplice e funziona bene per una bassa quantità di messaggi.</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Svantaggi:</a:t>
            </a:r>
            <a:endParaRPr sz="1200"/>
          </a:p>
          <a:p>
            <a:pPr indent="-304800" lvl="0" marL="457200" rtl="0" algn="l">
              <a:spcBef>
                <a:spcPts val="0"/>
              </a:spcBef>
              <a:spcAft>
                <a:spcPts val="0"/>
              </a:spcAft>
              <a:buSzPts val="1200"/>
              <a:buChar char="●"/>
            </a:pPr>
            <a:r>
              <a:rPr lang="it" sz="1200"/>
              <a:t>Fare il polling spesso sul database può essere costoso.</a:t>
            </a:r>
            <a:endParaRPr sz="1200"/>
          </a:p>
          <a:p>
            <a:pPr indent="-304800" lvl="0" marL="457200" rtl="0" algn="l">
              <a:spcBef>
                <a:spcPts val="0"/>
              </a:spcBef>
              <a:spcAft>
                <a:spcPts val="0"/>
              </a:spcAft>
              <a:buSzPts val="1200"/>
              <a:buChar char="●"/>
            </a:pPr>
            <a:r>
              <a:rPr lang="it" sz="1200"/>
              <a:t>Se si usa un database NoSQL non è detto che sia così semplice effettuare delle query per verificare le modifiche.</a:t>
            </a:r>
            <a:endParaRPr sz="1200"/>
          </a:p>
        </p:txBody>
      </p:sp>
      <p:sp>
        <p:nvSpPr>
          <p:cNvPr id="544" name="Google Shape;544;p7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Pattern polling published</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78"/>
          <p:cNvSpPr txBox="1"/>
          <p:nvPr>
            <p:ph idx="4294967295" type="body"/>
          </p:nvPr>
        </p:nvSpPr>
        <p:spPr>
          <a:xfrm>
            <a:off x="460950" y="1058550"/>
            <a:ext cx="8222100" cy="368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Questo approccio si basa sull’idea che ogni transazione è salvata in un file di log.</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it" sz="1200"/>
              <a:t>Ogni commit effettuato dall’applicazione è rappresentato come una riga all’interno del log delle transazioni del database.</a:t>
            </a:r>
            <a:endParaRPr sz="1200"/>
          </a:p>
          <a:p>
            <a:pPr indent="-304800" lvl="0" marL="457200" rtl="0" algn="l">
              <a:spcBef>
                <a:spcPts val="0"/>
              </a:spcBef>
              <a:spcAft>
                <a:spcPts val="0"/>
              </a:spcAft>
              <a:buSzPts val="1200"/>
              <a:buChar char="●"/>
            </a:pPr>
            <a:r>
              <a:rPr lang="it" sz="1200"/>
              <a:t>Un oggetto legge le righe del log delle transazioni e le converte in un messaggio che successivamente pubblica all’interno del message broker.</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Ci sono diverse librerie che usano questo approccio:</a:t>
            </a:r>
            <a:endParaRPr sz="1200"/>
          </a:p>
          <a:p>
            <a:pPr indent="-304800" lvl="0" marL="457200" rtl="0" algn="l">
              <a:spcBef>
                <a:spcPts val="0"/>
              </a:spcBef>
              <a:spcAft>
                <a:spcPts val="0"/>
              </a:spcAft>
              <a:buSzPts val="1200"/>
              <a:buChar char="●"/>
            </a:pPr>
            <a:r>
              <a:rPr lang="it" sz="1200" u="sng">
                <a:solidFill>
                  <a:schemeClr val="hlink"/>
                </a:solidFill>
                <a:hlinkClick r:id="rId3"/>
              </a:rPr>
              <a:t>Debezium</a:t>
            </a:r>
            <a:r>
              <a:rPr lang="it" sz="1200"/>
              <a:t> supporta i maggiori DBMS: MySQL, MongoDB, PostgreSQL e Oracle. Pubblica i cambi sul message broker Apache Kafka.</a:t>
            </a:r>
            <a:endParaRPr sz="1200"/>
          </a:p>
          <a:p>
            <a:pPr indent="-304800" lvl="0" marL="457200" rtl="0" algn="l">
              <a:spcBef>
                <a:spcPts val="0"/>
              </a:spcBef>
              <a:spcAft>
                <a:spcPts val="0"/>
              </a:spcAft>
              <a:buSzPts val="1200"/>
              <a:buChar char="●"/>
            </a:pPr>
            <a:r>
              <a:rPr lang="it" sz="1100" u="sng">
                <a:solidFill>
                  <a:schemeClr val="hlink"/>
                </a:solidFill>
                <a:latin typeface="Arial"/>
                <a:ea typeface="Arial"/>
                <a:cs typeface="Arial"/>
                <a:sym typeface="Arial"/>
                <a:hlinkClick r:id="rId4"/>
              </a:rPr>
              <a:t>Eventuate Tram</a:t>
            </a:r>
            <a:r>
              <a:rPr lang="it" sz="1200"/>
              <a:t> (</a:t>
            </a:r>
            <a:r>
              <a:rPr lang="it" sz="1100" u="sng">
                <a:solidFill>
                  <a:schemeClr val="accent5"/>
                </a:solidFill>
                <a:latin typeface="Arial"/>
                <a:ea typeface="Arial"/>
                <a:cs typeface="Arial"/>
                <a:sym typeface="Arial"/>
                <a:hlinkClick r:id="rId5">
                  <a:extLst>
                    <a:ext uri="{A12FA001-AC4F-418D-AE19-62706E023703}">
                      <ahyp:hlinkClr val="tx"/>
                    </a:ext>
                  </a:extLst>
                </a:hlinkClick>
              </a:rPr>
              <a:t>github</a:t>
            </a:r>
            <a:r>
              <a:rPr lang="it" sz="1200"/>
              <a:t>) supporta MySQL e PostgreSQL e li pubblica sul message broker Apache Kafka.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550" name="Google Shape;550;p7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Pattern transaction log tailing</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79"/>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Gestire le transazioni con i saga</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80"/>
          <p:cNvSpPr txBox="1"/>
          <p:nvPr>
            <p:ph idx="4294967295" type="body"/>
          </p:nvPr>
        </p:nvSpPr>
        <p:spPr>
          <a:xfrm>
            <a:off x="460950" y="1058550"/>
            <a:ext cx="8222100" cy="368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All’interno dell’architettura a microservizi esistono operazioni che coinvolgono più servizi.</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Per garantire la consistenza dei dati in queste operazioni si usano i </a:t>
            </a:r>
            <a:r>
              <a:rPr lang="it" sz="1200">
                <a:solidFill>
                  <a:schemeClr val="accent3"/>
                </a:solidFill>
              </a:rPr>
              <a:t>saga</a:t>
            </a:r>
            <a:r>
              <a:rPr lang="it" sz="1200"/>
              <a:t>, cioè una sequenza di transazioni locali che sono coordinate utilizzando dei messaggi asincroni.</a:t>
            </a:r>
            <a:endParaRPr sz="1200"/>
          </a:p>
          <a:p>
            <a:pPr indent="0" lvl="0" marL="0" rtl="0" algn="l">
              <a:spcBef>
                <a:spcPts val="0"/>
              </a:spcBef>
              <a:spcAft>
                <a:spcPts val="0"/>
              </a:spcAft>
              <a:buNone/>
            </a:pPr>
            <a:r>
              <a:rPr lang="it" sz="1200"/>
              <a:t>Ogni transazione locale aggiorna i dati all’interno di un servizio usando gli approcci classici che abbiamo visto precedentemente (</a:t>
            </a:r>
            <a:r>
              <a:rPr lang="it" sz="1200" u="sng">
                <a:solidFill>
                  <a:schemeClr val="hlink"/>
                </a:solidFill>
                <a:hlinkClick r:id="rId3"/>
              </a:rPr>
              <a:t>link alle slide</a:t>
            </a:r>
            <a:r>
              <a:rPr lang="it" sz="1200"/>
              <a: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Un problema dei saga è che tipicamente garantiscono l’atomicità, la consistenza e la durevolezza delle transazioni ma non l’isolamento.</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Il coordinamento dei saga avviene in due modi:</a:t>
            </a:r>
            <a:endParaRPr sz="1200"/>
          </a:p>
          <a:p>
            <a:pPr indent="-304800" lvl="0" marL="457200" rtl="0" algn="l">
              <a:spcBef>
                <a:spcPts val="0"/>
              </a:spcBef>
              <a:spcAft>
                <a:spcPts val="0"/>
              </a:spcAft>
              <a:buSzPts val="1200"/>
              <a:buChar char="●"/>
            </a:pPr>
            <a:r>
              <a:rPr lang="it" sz="1200" u="sng">
                <a:solidFill>
                  <a:schemeClr val="hlink"/>
                </a:solidFill>
                <a:hlinkClick action="ppaction://hlinksldjump" r:id="rId4"/>
              </a:rPr>
              <a:t>Choreography</a:t>
            </a:r>
            <a:r>
              <a:rPr lang="it" sz="1200"/>
              <a:t>, dove i servizi che partecipano alla transazione si scambiano gli eventi senza un punto di controllo centralizzato.</a:t>
            </a:r>
            <a:endParaRPr sz="1200"/>
          </a:p>
          <a:p>
            <a:pPr indent="-304800" lvl="0" marL="457200" rtl="0" algn="l">
              <a:spcBef>
                <a:spcPts val="0"/>
              </a:spcBef>
              <a:spcAft>
                <a:spcPts val="0"/>
              </a:spcAft>
              <a:buSzPts val="1200"/>
              <a:buChar char="●"/>
            </a:pPr>
            <a:r>
              <a:rPr lang="it" sz="1200" u="sng">
                <a:solidFill>
                  <a:schemeClr val="hlink"/>
                </a:solidFill>
                <a:hlinkClick action="ppaction://hlinksldjump" r:id="rId5"/>
              </a:rPr>
              <a:t>Orchestration</a:t>
            </a:r>
            <a:r>
              <a:rPr lang="it" sz="1200"/>
              <a:t>, dove è presente un controller centralizzato che dice a tutti i servizi che partecipano alla transazione quali operazioni effettuare.</a:t>
            </a:r>
            <a:endParaRPr sz="1200"/>
          </a:p>
        </p:txBody>
      </p:sp>
      <p:sp>
        <p:nvSpPr>
          <p:cNvPr id="561" name="Google Shape;561;p8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I saga</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81"/>
          <p:cNvSpPr txBox="1"/>
          <p:nvPr/>
        </p:nvSpPr>
        <p:spPr>
          <a:xfrm>
            <a:off x="223925" y="2205325"/>
            <a:ext cx="6717900" cy="2639700"/>
          </a:xfrm>
          <a:prstGeom prst="rect">
            <a:avLst/>
          </a:prstGeom>
          <a:noFill/>
          <a:ln cap="flat" cmpd="sng" w="9525">
            <a:solidFill>
              <a:schemeClr val="dk1"/>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567" name="Google Shape;567;p81"/>
          <p:cNvSpPr txBox="1"/>
          <p:nvPr>
            <p:ph idx="4294967295" type="body"/>
          </p:nvPr>
        </p:nvSpPr>
        <p:spPr>
          <a:xfrm>
            <a:off x="460950" y="1058550"/>
            <a:ext cx="8222100" cy="31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Creazione di un ordine usando un saga.</a:t>
            </a:r>
            <a:endParaRPr sz="1200"/>
          </a:p>
        </p:txBody>
      </p:sp>
      <p:sp>
        <p:nvSpPr>
          <p:cNvPr id="568" name="Google Shape;568;p8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I saga: esempio</a:t>
            </a:r>
            <a:endParaRPr/>
          </a:p>
        </p:txBody>
      </p:sp>
      <p:grpSp>
        <p:nvGrpSpPr>
          <p:cNvPr id="569" name="Google Shape;569;p81"/>
          <p:cNvGrpSpPr/>
          <p:nvPr/>
        </p:nvGrpSpPr>
        <p:grpSpPr>
          <a:xfrm>
            <a:off x="4986825" y="1777825"/>
            <a:ext cx="1581000" cy="3141900"/>
            <a:chOff x="6815625" y="1777825"/>
            <a:chExt cx="1581000" cy="3141900"/>
          </a:xfrm>
        </p:grpSpPr>
        <p:grpSp>
          <p:nvGrpSpPr>
            <p:cNvPr id="570" name="Google Shape;570;p81"/>
            <p:cNvGrpSpPr/>
            <p:nvPr/>
          </p:nvGrpSpPr>
          <p:grpSpPr>
            <a:xfrm>
              <a:off x="6815625" y="1777825"/>
              <a:ext cx="1581000" cy="3141900"/>
              <a:chOff x="6815625" y="1777825"/>
              <a:chExt cx="1581000" cy="3141900"/>
            </a:xfrm>
          </p:grpSpPr>
          <p:sp>
            <p:nvSpPr>
              <p:cNvPr id="571" name="Google Shape;571;p81"/>
              <p:cNvSpPr txBox="1"/>
              <p:nvPr/>
            </p:nvSpPr>
            <p:spPr>
              <a:xfrm>
                <a:off x="6815625" y="1777825"/>
                <a:ext cx="1581000" cy="369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Gestione Pagamenti</a:t>
                </a:r>
                <a:endParaRPr sz="1200">
                  <a:solidFill>
                    <a:schemeClr val="lt2"/>
                  </a:solidFill>
                  <a:latin typeface="Roboto"/>
                  <a:ea typeface="Roboto"/>
                  <a:cs typeface="Roboto"/>
                  <a:sym typeface="Roboto"/>
                </a:endParaRPr>
              </a:p>
            </p:txBody>
          </p:sp>
          <p:sp>
            <p:nvSpPr>
              <p:cNvPr id="572" name="Google Shape;572;p81"/>
              <p:cNvSpPr txBox="1"/>
              <p:nvPr/>
            </p:nvSpPr>
            <p:spPr>
              <a:xfrm>
                <a:off x="6815625" y="2147125"/>
                <a:ext cx="1581000" cy="2772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sz="1200">
                  <a:solidFill>
                    <a:schemeClr val="lt2"/>
                  </a:solidFill>
                  <a:latin typeface="Roboto"/>
                  <a:ea typeface="Roboto"/>
                  <a:cs typeface="Roboto"/>
                  <a:sym typeface="Roboto"/>
                </a:endParaRPr>
              </a:p>
            </p:txBody>
          </p:sp>
        </p:grpSp>
        <p:sp>
          <p:nvSpPr>
            <p:cNvPr id="573" name="Google Shape;573;p81"/>
            <p:cNvSpPr txBox="1"/>
            <p:nvPr/>
          </p:nvSpPr>
          <p:spPr>
            <a:xfrm>
              <a:off x="7097175" y="3249000"/>
              <a:ext cx="1017900" cy="492600"/>
            </a:xfrm>
            <a:prstGeom prst="rect">
              <a:avLst/>
            </a:prstGeom>
            <a:noFill/>
            <a:ln cap="flat" cmpd="sng" w="9525">
              <a:solidFill>
                <a:schemeClr val="accent3"/>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it" sz="1000">
                  <a:solidFill>
                    <a:schemeClr val="lt2"/>
                  </a:solidFill>
                  <a:latin typeface="Roboto"/>
                  <a:ea typeface="Roboto"/>
                  <a:cs typeface="Roboto"/>
                  <a:sym typeface="Roboto"/>
                </a:rPr>
                <a:t>Autorizzazione pagamento</a:t>
              </a:r>
              <a:endParaRPr sz="1000">
                <a:solidFill>
                  <a:schemeClr val="lt2"/>
                </a:solidFill>
                <a:latin typeface="Roboto"/>
                <a:ea typeface="Roboto"/>
                <a:cs typeface="Roboto"/>
                <a:sym typeface="Roboto"/>
              </a:endParaRPr>
            </a:p>
          </p:txBody>
        </p:sp>
      </p:grpSp>
      <p:grpSp>
        <p:nvGrpSpPr>
          <p:cNvPr id="574" name="Google Shape;574;p81"/>
          <p:cNvGrpSpPr/>
          <p:nvPr/>
        </p:nvGrpSpPr>
        <p:grpSpPr>
          <a:xfrm>
            <a:off x="2796825" y="1777825"/>
            <a:ext cx="1581000" cy="3141900"/>
            <a:chOff x="2796825" y="1777825"/>
            <a:chExt cx="1581000" cy="3141900"/>
          </a:xfrm>
        </p:grpSpPr>
        <p:grpSp>
          <p:nvGrpSpPr>
            <p:cNvPr id="575" name="Google Shape;575;p81"/>
            <p:cNvGrpSpPr/>
            <p:nvPr/>
          </p:nvGrpSpPr>
          <p:grpSpPr>
            <a:xfrm>
              <a:off x="2796825" y="1777825"/>
              <a:ext cx="1581000" cy="3141900"/>
              <a:chOff x="2796825" y="1777825"/>
              <a:chExt cx="1581000" cy="3141900"/>
            </a:xfrm>
          </p:grpSpPr>
          <p:sp>
            <p:nvSpPr>
              <p:cNvPr id="576" name="Google Shape;576;p81"/>
              <p:cNvSpPr txBox="1"/>
              <p:nvPr/>
            </p:nvSpPr>
            <p:spPr>
              <a:xfrm>
                <a:off x="2796825" y="1777825"/>
                <a:ext cx="1581000" cy="369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Gestione Magazzino</a:t>
                </a:r>
                <a:endParaRPr sz="1200">
                  <a:solidFill>
                    <a:schemeClr val="lt2"/>
                  </a:solidFill>
                  <a:latin typeface="Roboto"/>
                  <a:ea typeface="Roboto"/>
                  <a:cs typeface="Roboto"/>
                  <a:sym typeface="Roboto"/>
                </a:endParaRPr>
              </a:p>
            </p:txBody>
          </p:sp>
          <p:sp>
            <p:nvSpPr>
              <p:cNvPr id="577" name="Google Shape;577;p81"/>
              <p:cNvSpPr txBox="1"/>
              <p:nvPr/>
            </p:nvSpPr>
            <p:spPr>
              <a:xfrm>
                <a:off x="2796825" y="2147125"/>
                <a:ext cx="1581000" cy="2772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sz="1200">
                  <a:solidFill>
                    <a:schemeClr val="lt2"/>
                  </a:solidFill>
                  <a:latin typeface="Roboto"/>
                  <a:ea typeface="Roboto"/>
                  <a:cs typeface="Roboto"/>
                  <a:sym typeface="Roboto"/>
                </a:endParaRPr>
              </a:p>
            </p:txBody>
          </p:sp>
        </p:grpSp>
        <p:sp>
          <p:nvSpPr>
            <p:cNvPr id="578" name="Google Shape;578;p81"/>
            <p:cNvSpPr txBox="1"/>
            <p:nvPr/>
          </p:nvSpPr>
          <p:spPr>
            <a:xfrm>
              <a:off x="3078375" y="2756400"/>
              <a:ext cx="1017900" cy="492600"/>
            </a:xfrm>
            <a:prstGeom prst="rect">
              <a:avLst/>
            </a:prstGeom>
            <a:noFill/>
            <a:ln cap="flat" cmpd="sng" w="9525">
              <a:solidFill>
                <a:schemeClr val="accent3"/>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it" sz="1000">
                  <a:solidFill>
                    <a:schemeClr val="lt2"/>
                  </a:solidFill>
                  <a:latin typeface="Roboto"/>
                  <a:ea typeface="Roboto"/>
                  <a:cs typeface="Roboto"/>
                  <a:sym typeface="Roboto"/>
                </a:rPr>
                <a:t>Verifica disponibilità</a:t>
              </a:r>
              <a:endParaRPr sz="1000">
                <a:solidFill>
                  <a:schemeClr val="lt2"/>
                </a:solidFill>
                <a:latin typeface="Roboto"/>
                <a:ea typeface="Roboto"/>
                <a:cs typeface="Roboto"/>
                <a:sym typeface="Roboto"/>
              </a:endParaRPr>
            </a:p>
          </p:txBody>
        </p:sp>
        <p:sp>
          <p:nvSpPr>
            <p:cNvPr id="579" name="Google Shape;579;p81"/>
            <p:cNvSpPr txBox="1"/>
            <p:nvPr/>
          </p:nvSpPr>
          <p:spPr>
            <a:xfrm>
              <a:off x="3078375" y="3741600"/>
              <a:ext cx="1017900" cy="492600"/>
            </a:xfrm>
            <a:prstGeom prst="rect">
              <a:avLst/>
            </a:prstGeom>
            <a:noFill/>
            <a:ln cap="flat" cmpd="sng" w="9525">
              <a:solidFill>
                <a:schemeClr val="accent3"/>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it" sz="1000">
                  <a:solidFill>
                    <a:schemeClr val="lt2"/>
                  </a:solidFill>
                  <a:latin typeface="Roboto"/>
                  <a:ea typeface="Roboto"/>
                  <a:cs typeface="Roboto"/>
                  <a:sym typeface="Roboto"/>
                </a:rPr>
                <a:t>Aggiorna disponibilità</a:t>
              </a:r>
              <a:endParaRPr sz="1000">
                <a:solidFill>
                  <a:schemeClr val="lt2"/>
                </a:solidFill>
                <a:latin typeface="Roboto"/>
                <a:ea typeface="Roboto"/>
                <a:cs typeface="Roboto"/>
                <a:sym typeface="Roboto"/>
              </a:endParaRPr>
            </a:p>
          </p:txBody>
        </p:sp>
      </p:grpSp>
      <p:grpSp>
        <p:nvGrpSpPr>
          <p:cNvPr id="580" name="Google Shape;580;p81"/>
          <p:cNvGrpSpPr/>
          <p:nvPr/>
        </p:nvGrpSpPr>
        <p:grpSpPr>
          <a:xfrm>
            <a:off x="583575" y="1777825"/>
            <a:ext cx="1581000" cy="3141900"/>
            <a:chOff x="583575" y="1777825"/>
            <a:chExt cx="1581000" cy="3141900"/>
          </a:xfrm>
        </p:grpSpPr>
        <p:grpSp>
          <p:nvGrpSpPr>
            <p:cNvPr id="581" name="Google Shape;581;p81"/>
            <p:cNvGrpSpPr/>
            <p:nvPr/>
          </p:nvGrpSpPr>
          <p:grpSpPr>
            <a:xfrm>
              <a:off x="583575" y="1777825"/>
              <a:ext cx="1581000" cy="3141900"/>
              <a:chOff x="583575" y="1777825"/>
              <a:chExt cx="1581000" cy="3141900"/>
            </a:xfrm>
          </p:grpSpPr>
          <p:sp>
            <p:nvSpPr>
              <p:cNvPr id="582" name="Google Shape;582;p81"/>
              <p:cNvSpPr txBox="1"/>
              <p:nvPr/>
            </p:nvSpPr>
            <p:spPr>
              <a:xfrm>
                <a:off x="583575" y="1777825"/>
                <a:ext cx="1581000" cy="369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Gestione Ordini</a:t>
                </a:r>
                <a:endParaRPr sz="1200">
                  <a:solidFill>
                    <a:schemeClr val="lt2"/>
                  </a:solidFill>
                  <a:latin typeface="Roboto"/>
                  <a:ea typeface="Roboto"/>
                  <a:cs typeface="Roboto"/>
                  <a:sym typeface="Roboto"/>
                </a:endParaRPr>
              </a:p>
            </p:txBody>
          </p:sp>
          <p:sp>
            <p:nvSpPr>
              <p:cNvPr id="583" name="Google Shape;583;p81"/>
              <p:cNvSpPr txBox="1"/>
              <p:nvPr/>
            </p:nvSpPr>
            <p:spPr>
              <a:xfrm>
                <a:off x="583575" y="2147125"/>
                <a:ext cx="1581000" cy="2772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sz="1200">
                  <a:solidFill>
                    <a:schemeClr val="lt2"/>
                  </a:solidFill>
                  <a:latin typeface="Roboto"/>
                  <a:ea typeface="Roboto"/>
                  <a:cs typeface="Roboto"/>
                  <a:sym typeface="Roboto"/>
                </a:endParaRPr>
              </a:p>
            </p:txBody>
          </p:sp>
        </p:grpSp>
        <p:sp>
          <p:nvSpPr>
            <p:cNvPr id="584" name="Google Shape;584;p81"/>
            <p:cNvSpPr txBox="1"/>
            <p:nvPr/>
          </p:nvSpPr>
          <p:spPr>
            <a:xfrm>
              <a:off x="865125" y="2263800"/>
              <a:ext cx="1017900" cy="492600"/>
            </a:xfrm>
            <a:prstGeom prst="rect">
              <a:avLst/>
            </a:prstGeom>
            <a:noFill/>
            <a:ln cap="flat" cmpd="sng" w="9525">
              <a:solidFill>
                <a:schemeClr val="accent3"/>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it" sz="1000">
                  <a:solidFill>
                    <a:schemeClr val="lt2"/>
                  </a:solidFill>
                  <a:latin typeface="Roboto"/>
                  <a:ea typeface="Roboto"/>
                  <a:cs typeface="Roboto"/>
                  <a:sym typeface="Roboto"/>
                </a:rPr>
                <a:t>Creazione ordine</a:t>
              </a:r>
              <a:endParaRPr sz="1000">
                <a:solidFill>
                  <a:schemeClr val="lt2"/>
                </a:solidFill>
                <a:latin typeface="Roboto"/>
                <a:ea typeface="Roboto"/>
                <a:cs typeface="Roboto"/>
                <a:sym typeface="Roboto"/>
              </a:endParaRPr>
            </a:p>
          </p:txBody>
        </p:sp>
        <p:sp>
          <p:nvSpPr>
            <p:cNvPr id="585" name="Google Shape;585;p81"/>
            <p:cNvSpPr txBox="1"/>
            <p:nvPr/>
          </p:nvSpPr>
          <p:spPr>
            <a:xfrm>
              <a:off x="899050" y="4234200"/>
              <a:ext cx="1017900" cy="492600"/>
            </a:xfrm>
            <a:prstGeom prst="rect">
              <a:avLst/>
            </a:prstGeom>
            <a:noFill/>
            <a:ln cap="flat" cmpd="sng" w="9525">
              <a:solidFill>
                <a:schemeClr val="accent3"/>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it" sz="1000">
                  <a:solidFill>
                    <a:schemeClr val="lt2"/>
                  </a:solidFill>
                  <a:latin typeface="Roboto"/>
                  <a:ea typeface="Roboto"/>
                  <a:cs typeface="Roboto"/>
                  <a:sym typeface="Roboto"/>
                </a:rPr>
                <a:t>Approvazione ordine</a:t>
              </a:r>
              <a:endParaRPr sz="1000">
                <a:solidFill>
                  <a:schemeClr val="lt2"/>
                </a:solidFill>
                <a:latin typeface="Roboto"/>
                <a:ea typeface="Roboto"/>
                <a:cs typeface="Roboto"/>
                <a:sym typeface="Roboto"/>
              </a:endParaRPr>
            </a:p>
          </p:txBody>
        </p:sp>
      </p:grpSp>
      <p:sp>
        <p:nvSpPr>
          <p:cNvPr id="586" name="Google Shape;586;p81"/>
          <p:cNvSpPr txBox="1"/>
          <p:nvPr>
            <p:ph idx="4294967295" type="body"/>
          </p:nvPr>
        </p:nvSpPr>
        <p:spPr>
          <a:xfrm>
            <a:off x="0" y="1893025"/>
            <a:ext cx="549600" cy="31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Saga</a:t>
            </a:r>
            <a:endParaRPr sz="1200"/>
          </a:p>
        </p:txBody>
      </p:sp>
      <p:cxnSp>
        <p:nvCxnSpPr>
          <p:cNvPr id="587" name="Google Shape;587;p81"/>
          <p:cNvCxnSpPr>
            <a:stCxn id="584" idx="3"/>
            <a:endCxn id="578" idx="1"/>
          </p:cNvCxnSpPr>
          <p:nvPr/>
        </p:nvCxnSpPr>
        <p:spPr>
          <a:xfrm>
            <a:off x="1883025" y="2510100"/>
            <a:ext cx="1195500" cy="492600"/>
          </a:xfrm>
          <a:prstGeom prst="straightConnector1">
            <a:avLst/>
          </a:prstGeom>
          <a:noFill/>
          <a:ln cap="flat" cmpd="sng" w="9525">
            <a:solidFill>
              <a:schemeClr val="dk1"/>
            </a:solidFill>
            <a:prstDash val="dash"/>
            <a:round/>
            <a:headEnd len="med" w="med" type="none"/>
            <a:tailEnd len="med" w="med" type="triangle"/>
          </a:ln>
        </p:spPr>
      </p:cxnSp>
      <p:cxnSp>
        <p:nvCxnSpPr>
          <p:cNvPr id="588" name="Google Shape;588;p81"/>
          <p:cNvCxnSpPr>
            <a:stCxn id="578" idx="3"/>
            <a:endCxn id="573" idx="1"/>
          </p:cNvCxnSpPr>
          <p:nvPr/>
        </p:nvCxnSpPr>
        <p:spPr>
          <a:xfrm>
            <a:off x="4096275" y="3002700"/>
            <a:ext cx="1172100" cy="492600"/>
          </a:xfrm>
          <a:prstGeom prst="straightConnector1">
            <a:avLst/>
          </a:prstGeom>
          <a:noFill/>
          <a:ln cap="flat" cmpd="sng" w="9525">
            <a:solidFill>
              <a:schemeClr val="dk1"/>
            </a:solidFill>
            <a:prstDash val="dash"/>
            <a:round/>
            <a:headEnd len="med" w="med" type="none"/>
            <a:tailEnd len="med" w="med" type="triangle"/>
          </a:ln>
        </p:spPr>
      </p:cxnSp>
      <p:cxnSp>
        <p:nvCxnSpPr>
          <p:cNvPr id="589" name="Google Shape;589;p81"/>
          <p:cNvCxnSpPr>
            <a:stCxn id="573" idx="1"/>
            <a:endCxn id="579" idx="3"/>
          </p:cNvCxnSpPr>
          <p:nvPr/>
        </p:nvCxnSpPr>
        <p:spPr>
          <a:xfrm flipH="1">
            <a:off x="4096275" y="3495300"/>
            <a:ext cx="1172100" cy="492600"/>
          </a:xfrm>
          <a:prstGeom prst="straightConnector1">
            <a:avLst/>
          </a:prstGeom>
          <a:noFill/>
          <a:ln cap="flat" cmpd="sng" w="9525">
            <a:solidFill>
              <a:schemeClr val="dk1"/>
            </a:solidFill>
            <a:prstDash val="dash"/>
            <a:round/>
            <a:headEnd len="med" w="med" type="none"/>
            <a:tailEnd len="med" w="med" type="triangle"/>
          </a:ln>
        </p:spPr>
      </p:cxnSp>
      <p:cxnSp>
        <p:nvCxnSpPr>
          <p:cNvPr id="590" name="Google Shape;590;p81"/>
          <p:cNvCxnSpPr>
            <a:stCxn id="579" idx="1"/>
            <a:endCxn id="585" idx="3"/>
          </p:cNvCxnSpPr>
          <p:nvPr/>
        </p:nvCxnSpPr>
        <p:spPr>
          <a:xfrm flipH="1">
            <a:off x="1917075" y="3987900"/>
            <a:ext cx="1161300" cy="492600"/>
          </a:xfrm>
          <a:prstGeom prst="straightConnector1">
            <a:avLst/>
          </a:prstGeom>
          <a:noFill/>
          <a:ln cap="flat" cmpd="sng" w="9525">
            <a:solidFill>
              <a:schemeClr val="dk1"/>
            </a:solidFill>
            <a:prstDash val="dash"/>
            <a:round/>
            <a:headEnd len="med" w="med" type="none"/>
            <a:tailEnd len="med" w="med" type="triangle"/>
          </a:ln>
        </p:spPr>
      </p:cxnSp>
      <p:sp>
        <p:nvSpPr>
          <p:cNvPr id="591" name="Google Shape;591;p81"/>
          <p:cNvSpPr txBox="1"/>
          <p:nvPr>
            <p:ph idx="4294967295" type="body"/>
          </p:nvPr>
        </p:nvSpPr>
        <p:spPr>
          <a:xfrm>
            <a:off x="7100425" y="1777825"/>
            <a:ext cx="2043600" cy="295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000"/>
              <a:t>Ci sono 5 diverse transazioni:</a:t>
            </a:r>
            <a:endParaRPr sz="1000"/>
          </a:p>
          <a:p>
            <a:pPr indent="-292100" lvl="0" marL="457200" rtl="0" algn="l">
              <a:spcBef>
                <a:spcPts val="0"/>
              </a:spcBef>
              <a:spcAft>
                <a:spcPts val="0"/>
              </a:spcAft>
              <a:buSzPts val="1000"/>
              <a:buAutoNum type="arabicParenR"/>
            </a:pPr>
            <a:r>
              <a:rPr lang="it" sz="1000"/>
              <a:t>Gestione Ordini - Crea un ordine e lo inserisce in uno stato “da approvare”.</a:t>
            </a:r>
            <a:endParaRPr sz="1000"/>
          </a:p>
          <a:p>
            <a:pPr indent="-292100" lvl="0" marL="457200" rtl="0" algn="l">
              <a:spcBef>
                <a:spcPts val="0"/>
              </a:spcBef>
              <a:spcAft>
                <a:spcPts val="0"/>
              </a:spcAft>
              <a:buSzPts val="1000"/>
              <a:buAutoNum type="arabicParenR"/>
            </a:pPr>
            <a:r>
              <a:rPr lang="it" sz="1000"/>
              <a:t>Gestione Magazzino - Verifica la disponibilità del prodotto.</a:t>
            </a:r>
            <a:endParaRPr sz="1000"/>
          </a:p>
          <a:p>
            <a:pPr indent="-292100" lvl="0" marL="457200" rtl="0" algn="l">
              <a:spcBef>
                <a:spcPts val="0"/>
              </a:spcBef>
              <a:spcAft>
                <a:spcPts val="0"/>
              </a:spcAft>
              <a:buSzPts val="1000"/>
              <a:buAutoNum type="arabicParenR"/>
            </a:pPr>
            <a:r>
              <a:rPr lang="it" sz="1000"/>
              <a:t>Gestione Pagamenti - Verifica l’autorizzazione al pagamento.</a:t>
            </a:r>
            <a:endParaRPr sz="1000"/>
          </a:p>
          <a:p>
            <a:pPr indent="-292100" lvl="0" marL="457200" rtl="0" algn="l">
              <a:spcBef>
                <a:spcPts val="0"/>
              </a:spcBef>
              <a:spcAft>
                <a:spcPts val="0"/>
              </a:spcAft>
              <a:buSzPts val="1000"/>
              <a:buAutoNum type="arabicParenR"/>
            </a:pPr>
            <a:r>
              <a:rPr lang="it" sz="1000"/>
              <a:t>Gestione Magazzino - Aggiorna la disponibilità del prodotto.</a:t>
            </a:r>
            <a:endParaRPr sz="1000"/>
          </a:p>
          <a:p>
            <a:pPr indent="-292100" lvl="0" marL="457200" rtl="0" algn="l">
              <a:spcBef>
                <a:spcPts val="0"/>
              </a:spcBef>
              <a:spcAft>
                <a:spcPts val="0"/>
              </a:spcAft>
              <a:buSzPts val="1000"/>
              <a:buAutoNum type="arabicParenR"/>
            </a:pPr>
            <a:r>
              <a:rPr lang="it" sz="1000"/>
              <a:t>Gestione Ordini - Cambia lo stato dell’ordine in “approvato”.</a:t>
            </a:r>
            <a:endParaRPr sz="1000"/>
          </a:p>
          <a:p>
            <a:pPr indent="0" lvl="0" marL="0" rtl="0" algn="l">
              <a:spcBef>
                <a:spcPts val="0"/>
              </a:spcBef>
              <a:spcAft>
                <a:spcPts val="0"/>
              </a:spcAft>
              <a:buNone/>
            </a:pPr>
            <a:r>
              <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Microservizi: architettura</a:t>
            </a:r>
            <a:endParaRPr/>
          </a:p>
        </p:txBody>
      </p:sp>
      <p:grpSp>
        <p:nvGrpSpPr>
          <p:cNvPr id="109" name="Google Shape;109;p19"/>
          <p:cNvGrpSpPr/>
          <p:nvPr/>
        </p:nvGrpSpPr>
        <p:grpSpPr>
          <a:xfrm>
            <a:off x="913594" y="987425"/>
            <a:ext cx="7316813" cy="4018025"/>
            <a:chOff x="1679113" y="987425"/>
            <a:chExt cx="7316813" cy="4018025"/>
          </a:xfrm>
        </p:grpSpPr>
        <p:grpSp>
          <p:nvGrpSpPr>
            <p:cNvPr id="110" name="Google Shape;110;p19"/>
            <p:cNvGrpSpPr/>
            <p:nvPr/>
          </p:nvGrpSpPr>
          <p:grpSpPr>
            <a:xfrm>
              <a:off x="1679113" y="987425"/>
              <a:ext cx="5785775" cy="3182000"/>
              <a:chOff x="389350" y="987425"/>
              <a:chExt cx="5785775" cy="3182000"/>
            </a:xfrm>
          </p:grpSpPr>
          <p:sp>
            <p:nvSpPr>
              <p:cNvPr id="111" name="Google Shape;111;p19"/>
              <p:cNvSpPr/>
              <p:nvPr/>
            </p:nvSpPr>
            <p:spPr>
              <a:xfrm>
                <a:off x="5455125" y="987425"/>
                <a:ext cx="640200" cy="699900"/>
              </a:xfrm>
              <a:prstGeom prst="can">
                <a:avLst>
                  <a:gd fmla="val 25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chemeClr val="lt2"/>
                    </a:solidFill>
                    <a:latin typeface="Roboto"/>
                    <a:ea typeface="Roboto"/>
                    <a:cs typeface="Roboto"/>
                    <a:sym typeface="Roboto"/>
                  </a:rPr>
                  <a:t>DB</a:t>
                </a:r>
                <a:endParaRPr sz="1000">
                  <a:solidFill>
                    <a:schemeClr val="lt2"/>
                  </a:solidFill>
                  <a:latin typeface="Roboto"/>
                  <a:ea typeface="Roboto"/>
                  <a:cs typeface="Roboto"/>
                  <a:sym typeface="Roboto"/>
                </a:endParaRPr>
              </a:p>
            </p:txBody>
          </p:sp>
          <p:sp>
            <p:nvSpPr>
              <p:cNvPr id="112" name="Google Shape;112;p19"/>
              <p:cNvSpPr/>
              <p:nvPr/>
            </p:nvSpPr>
            <p:spPr>
              <a:xfrm>
                <a:off x="2276625" y="987425"/>
                <a:ext cx="640200" cy="730200"/>
              </a:xfrm>
              <a:prstGeom prst="can">
                <a:avLst>
                  <a:gd fmla="val 25000" name="adj"/>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chemeClr val="lt2"/>
                    </a:solidFill>
                    <a:latin typeface="Roboto"/>
                    <a:ea typeface="Roboto"/>
                    <a:cs typeface="Roboto"/>
                    <a:sym typeface="Roboto"/>
                  </a:rPr>
                  <a:t>Code base</a:t>
                </a:r>
                <a:endParaRPr sz="1000">
                  <a:solidFill>
                    <a:schemeClr val="lt2"/>
                  </a:solidFill>
                  <a:latin typeface="Roboto"/>
                  <a:ea typeface="Roboto"/>
                  <a:cs typeface="Roboto"/>
                  <a:sym typeface="Roboto"/>
                </a:endParaRPr>
              </a:p>
              <a:p>
                <a:pPr indent="0" lvl="0" marL="0" rtl="0" algn="ctr">
                  <a:spcBef>
                    <a:spcPts val="0"/>
                  </a:spcBef>
                  <a:spcAft>
                    <a:spcPts val="0"/>
                  </a:spcAft>
                  <a:buNone/>
                </a:pPr>
                <a:r>
                  <a:rPr lang="it" sz="1000">
                    <a:solidFill>
                      <a:schemeClr val="lt2"/>
                    </a:solidFill>
                    <a:latin typeface="Roboto"/>
                    <a:ea typeface="Roboto"/>
                    <a:cs typeface="Roboto"/>
                    <a:sym typeface="Roboto"/>
                  </a:rPr>
                  <a:t>Team 1 </a:t>
                </a:r>
                <a:endParaRPr sz="1000">
                  <a:solidFill>
                    <a:schemeClr val="lt2"/>
                  </a:solidFill>
                  <a:latin typeface="Roboto"/>
                  <a:ea typeface="Roboto"/>
                  <a:cs typeface="Roboto"/>
                  <a:sym typeface="Roboto"/>
                </a:endParaRPr>
              </a:p>
            </p:txBody>
          </p:sp>
          <p:cxnSp>
            <p:nvCxnSpPr>
              <p:cNvPr id="113" name="Google Shape;113;p19"/>
              <p:cNvCxnSpPr/>
              <p:nvPr/>
            </p:nvCxnSpPr>
            <p:spPr>
              <a:xfrm>
                <a:off x="1532035" y="1352521"/>
                <a:ext cx="744600" cy="0"/>
              </a:xfrm>
              <a:prstGeom prst="straightConnector1">
                <a:avLst/>
              </a:prstGeom>
              <a:noFill/>
              <a:ln cap="flat" cmpd="sng" w="9525">
                <a:solidFill>
                  <a:schemeClr val="dk1"/>
                </a:solidFill>
                <a:prstDash val="solid"/>
                <a:round/>
                <a:headEnd len="med" w="med" type="none"/>
                <a:tailEnd len="med" w="med" type="triangle"/>
              </a:ln>
            </p:spPr>
          </p:cxnSp>
          <p:sp>
            <p:nvSpPr>
              <p:cNvPr id="114" name="Google Shape;114;p19"/>
              <p:cNvSpPr/>
              <p:nvPr/>
            </p:nvSpPr>
            <p:spPr>
              <a:xfrm>
                <a:off x="482916" y="1200548"/>
                <a:ext cx="1049100" cy="3039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chemeClr val="lt2"/>
                    </a:solidFill>
                    <a:latin typeface="Roboto"/>
                    <a:ea typeface="Roboto"/>
                    <a:cs typeface="Roboto"/>
                    <a:sym typeface="Roboto"/>
                  </a:rPr>
                  <a:t>Team 1</a:t>
                </a:r>
                <a:endParaRPr sz="1000">
                  <a:solidFill>
                    <a:schemeClr val="lt2"/>
                  </a:solidFill>
                  <a:latin typeface="Roboto"/>
                  <a:ea typeface="Roboto"/>
                  <a:cs typeface="Roboto"/>
                  <a:sym typeface="Roboto"/>
                </a:endParaRPr>
              </a:p>
            </p:txBody>
          </p:sp>
          <p:cxnSp>
            <p:nvCxnSpPr>
              <p:cNvPr id="115" name="Google Shape;115;p19"/>
              <p:cNvCxnSpPr/>
              <p:nvPr/>
            </p:nvCxnSpPr>
            <p:spPr>
              <a:xfrm>
                <a:off x="2916835" y="1352521"/>
                <a:ext cx="744600" cy="0"/>
              </a:xfrm>
              <a:prstGeom prst="straightConnector1">
                <a:avLst/>
              </a:prstGeom>
              <a:noFill/>
              <a:ln cap="flat" cmpd="sng" w="9525">
                <a:solidFill>
                  <a:schemeClr val="dk1"/>
                </a:solidFill>
                <a:prstDash val="solid"/>
                <a:round/>
                <a:headEnd len="med" w="med" type="none"/>
                <a:tailEnd len="med" w="med" type="triangle"/>
              </a:ln>
            </p:spPr>
          </p:cxnSp>
          <p:sp>
            <p:nvSpPr>
              <p:cNvPr id="116" name="Google Shape;116;p19"/>
              <p:cNvSpPr/>
              <p:nvPr/>
            </p:nvSpPr>
            <p:spPr>
              <a:xfrm>
                <a:off x="3661416" y="1200573"/>
                <a:ext cx="1049100" cy="3039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chemeClr val="lt2"/>
                    </a:solidFill>
                    <a:latin typeface="Roboto"/>
                    <a:ea typeface="Roboto"/>
                    <a:cs typeface="Roboto"/>
                    <a:sym typeface="Roboto"/>
                  </a:rPr>
                  <a:t>Microservizio</a:t>
                </a:r>
                <a:endParaRPr sz="1000">
                  <a:solidFill>
                    <a:schemeClr val="lt2"/>
                  </a:solidFill>
                  <a:latin typeface="Roboto"/>
                  <a:ea typeface="Roboto"/>
                  <a:cs typeface="Roboto"/>
                  <a:sym typeface="Roboto"/>
                </a:endParaRPr>
              </a:p>
            </p:txBody>
          </p:sp>
          <p:cxnSp>
            <p:nvCxnSpPr>
              <p:cNvPr id="117" name="Google Shape;117;p19"/>
              <p:cNvCxnSpPr/>
              <p:nvPr/>
            </p:nvCxnSpPr>
            <p:spPr>
              <a:xfrm>
                <a:off x="4710535" y="1352521"/>
                <a:ext cx="744600" cy="0"/>
              </a:xfrm>
              <a:prstGeom prst="straightConnector1">
                <a:avLst/>
              </a:prstGeom>
              <a:noFill/>
              <a:ln cap="flat" cmpd="sng" w="9525">
                <a:solidFill>
                  <a:schemeClr val="dk1"/>
                </a:solidFill>
                <a:prstDash val="solid"/>
                <a:round/>
                <a:headEnd len="med" w="med" type="none"/>
                <a:tailEnd len="med" w="med" type="triangle"/>
              </a:ln>
            </p:spPr>
          </p:cxnSp>
          <p:cxnSp>
            <p:nvCxnSpPr>
              <p:cNvPr id="118" name="Google Shape;118;p19"/>
              <p:cNvCxnSpPr/>
              <p:nvPr/>
            </p:nvCxnSpPr>
            <p:spPr>
              <a:xfrm flipH="1" rot="10800000">
                <a:off x="389350" y="1926400"/>
                <a:ext cx="5772000" cy="13500"/>
              </a:xfrm>
              <a:prstGeom prst="straightConnector1">
                <a:avLst/>
              </a:prstGeom>
              <a:noFill/>
              <a:ln cap="flat" cmpd="sng" w="9525">
                <a:solidFill>
                  <a:schemeClr val="dk1"/>
                </a:solidFill>
                <a:prstDash val="dash"/>
                <a:round/>
                <a:headEnd len="med" w="med" type="none"/>
                <a:tailEnd len="med" w="med" type="none"/>
              </a:ln>
            </p:spPr>
          </p:cxnSp>
          <p:sp>
            <p:nvSpPr>
              <p:cNvPr id="119" name="Google Shape;119;p19"/>
              <p:cNvSpPr/>
              <p:nvPr/>
            </p:nvSpPr>
            <p:spPr>
              <a:xfrm>
                <a:off x="5455125" y="2055700"/>
                <a:ext cx="640200" cy="699900"/>
              </a:xfrm>
              <a:prstGeom prst="can">
                <a:avLst>
                  <a:gd fmla="val 25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chemeClr val="lt2"/>
                    </a:solidFill>
                    <a:latin typeface="Roboto"/>
                    <a:ea typeface="Roboto"/>
                    <a:cs typeface="Roboto"/>
                    <a:sym typeface="Roboto"/>
                  </a:rPr>
                  <a:t>DB</a:t>
                </a:r>
                <a:endParaRPr sz="1000">
                  <a:solidFill>
                    <a:schemeClr val="lt2"/>
                  </a:solidFill>
                  <a:latin typeface="Roboto"/>
                  <a:ea typeface="Roboto"/>
                  <a:cs typeface="Roboto"/>
                  <a:sym typeface="Roboto"/>
                </a:endParaRPr>
              </a:p>
            </p:txBody>
          </p:sp>
          <p:sp>
            <p:nvSpPr>
              <p:cNvPr id="120" name="Google Shape;120;p19"/>
              <p:cNvSpPr/>
              <p:nvPr/>
            </p:nvSpPr>
            <p:spPr>
              <a:xfrm>
                <a:off x="2276625" y="2055700"/>
                <a:ext cx="640200" cy="730200"/>
              </a:xfrm>
              <a:prstGeom prst="can">
                <a:avLst>
                  <a:gd fmla="val 25000" name="adj"/>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chemeClr val="lt2"/>
                    </a:solidFill>
                    <a:latin typeface="Roboto"/>
                    <a:ea typeface="Roboto"/>
                    <a:cs typeface="Roboto"/>
                    <a:sym typeface="Roboto"/>
                  </a:rPr>
                  <a:t>Code base</a:t>
                </a:r>
                <a:endParaRPr sz="1000">
                  <a:solidFill>
                    <a:schemeClr val="lt2"/>
                  </a:solidFill>
                  <a:latin typeface="Roboto"/>
                  <a:ea typeface="Roboto"/>
                  <a:cs typeface="Roboto"/>
                  <a:sym typeface="Roboto"/>
                </a:endParaRPr>
              </a:p>
              <a:p>
                <a:pPr indent="0" lvl="0" marL="0" rtl="0" algn="ctr">
                  <a:spcBef>
                    <a:spcPts val="0"/>
                  </a:spcBef>
                  <a:spcAft>
                    <a:spcPts val="0"/>
                  </a:spcAft>
                  <a:buNone/>
                </a:pPr>
                <a:r>
                  <a:rPr lang="it" sz="1000">
                    <a:solidFill>
                      <a:schemeClr val="lt2"/>
                    </a:solidFill>
                    <a:latin typeface="Roboto"/>
                    <a:ea typeface="Roboto"/>
                    <a:cs typeface="Roboto"/>
                    <a:sym typeface="Roboto"/>
                  </a:rPr>
                  <a:t>Team 2 </a:t>
                </a:r>
                <a:endParaRPr sz="1000">
                  <a:solidFill>
                    <a:schemeClr val="lt2"/>
                  </a:solidFill>
                  <a:latin typeface="Roboto"/>
                  <a:ea typeface="Roboto"/>
                  <a:cs typeface="Roboto"/>
                  <a:sym typeface="Roboto"/>
                </a:endParaRPr>
              </a:p>
            </p:txBody>
          </p:sp>
          <p:cxnSp>
            <p:nvCxnSpPr>
              <p:cNvPr id="121" name="Google Shape;121;p19"/>
              <p:cNvCxnSpPr/>
              <p:nvPr/>
            </p:nvCxnSpPr>
            <p:spPr>
              <a:xfrm>
                <a:off x="1532035" y="2420796"/>
                <a:ext cx="744600" cy="0"/>
              </a:xfrm>
              <a:prstGeom prst="straightConnector1">
                <a:avLst/>
              </a:prstGeom>
              <a:noFill/>
              <a:ln cap="flat" cmpd="sng" w="9525">
                <a:solidFill>
                  <a:schemeClr val="dk1"/>
                </a:solidFill>
                <a:prstDash val="solid"/>
                <a:round/>
                <a:headEnd len="med" w="med" type="none"/>
                <a:tailEnd len="med" w="med" type="triangle"/>
              </a:ln>
            </p:spPr>
          </p:cxnSp>
          <p:sp>
            <p:nvSpPr>
              <p:cNvPr id="122" name="Google Shape;122;p19"/>
              <p:cNvSpPr/>
              <p:nvPr/>
            </p:nvSpPr>
            <p:spPr>
              <a:xfrm>
                <a:off x="482916" y="2268823"/>
                <a:ext cx="1049100" cy="3039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chemeClr val="lt2"/>
                    </a:solidFill>
                    <a:latin typeface="Roboto"/>
                    <a:ea typeface="Roboto"/>
                    <a:cs typeface="Roboto"/>
                    <a:sym typeface="Roboto"/>
                  </a:rPr>
                  <a:t>Team 2</a:t>
                </a:r>
                <a:endParaRPr sz="1000">
                  <a:solidFill>
                    <a:schemeClr val="lt2"/>
                  </a:solidFill>
                  <a:latin typeface="Roboto"/>
                  <a:ea typeface="Roboto"/>
                  <a:cs typeface="Roboto"/>
                  <a:sym typeface="Roboto"/>
                </a:endParaRPr>
              </a:p>
            </p:txBody>
          </p:sp>
          <p:cxnSp>
            <p:nvCxnSpPr>
              <p:cNvPr id="123" name="Google Shape;123;p19"/>
              <p:cNvCxnSpPr/>
              <p:nvPr/>
            </p:nvCxnSpPr>
            <p:spPr>
              <a:xfrm>
                <a:off x="2916835" y="2420796"/>
                <a:ext cx="744600" cy="0"/>
              </a:xfrm>
              <a:prstGeom prst="straightConnector1">
                <a:avLst/>
              </a:prstGeom>
              <a:noFill/>
              <a:ln cap="flat" cmpd="sng" w="9525">
                <a:solidFill>
                  <a:schemeClr val="dk1"/>
                </a:solidFill>
                <a:prstDash val="solid"/>
                <a:round/>
                <a:headEnd len="med" w="med" type="none"/>
                <a:tailEnd len="med" w="med" type="triangle"/>
              </a:ln>
            </p:spPr>
          </p:cxnSp>
          <p:sp>
            <p:nvSpPr>
              <p:cNvPr id="124" name="Google Shape;124;p19"/>
              <p:cNvSpPr/>
              <p:nvPr/>
            </p:nvSpPr>
            <p:spPr>
              <a:xfrm>
                <a:off x="3661416" y="2268848"/>
                <a:ext cx="1049100" cy="3039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chemeClr val="lt2"/>
                    </a:solidFill>
                    <a:latin typeface="Roboto"/>
                    <a:ea typeface="Roboto"/>
                    <a:cs typeface="Roboto"/>
                    <a:sym typeface="Roboto"/>
                  </a:rPr>
                  <a:t>Microservizio</a:t>
                </a:r>
                <a:endParaRPr sz="1000">
                  <a:solidFill>
                    <a:schemeClr val="lt2"/>
                  </a:solidFill>
                  <a:latin typeface="Roboto"/>
                  <a:ea typeface="Roboto"/>
                  <a:cs typeface="Roboto"/>
                  <a:sym typeface="Roboto"/>
                </a:endParaRPr>
              </a:p>
            </p:txBody>
          </p:sp>
          <p:cxnSp>
            <p:nvCxnSpPr>
              <p:cNvPr id="125" name="Google Shape;125;p19"/>
              <p:cNvCxnSpPr/>
              <p:nvPr/>
            </p:nvCxnSpPr>
            <p:spPr>
              <a:xfrm>
                <a:off x="4710535" y="2420796"/>
                <a:ext cx="744600" cy="0"/>
              </a:xfrm>
              <a:prstGeom prst="straightConnector1">
                <a:avLst/>
              </a:prstGeom>
              <a:noFill/>
              <a:ln cap="flat" cmpd="sng" w="9525">
                <a:solidFill>
                  <a:schemeClr val="dk1"/>
                </a:solidFill>
                <a:prstDash val="solid"/>
                <a:round/>
                <a:headEnd len="med" w="med" type="none"/>
                <a:tailEnd len="med" w="med" type="triangle"/>
              </a:ln>
            </p:spPr>
          </p:cxnSp>
          <p:cxnSp>
            <p:nvCxnSpPr>
              <p:cNvPr id="126" name="Google Shape;126;p19"/>
              <p:cNvCxnSpPr/>
              <p:nvPr/>
            </p:nvCxnSpPr>
            <p:spPr>
              <a:xfrm flipH="1" rot="10800000">
                <a:off x="389350" y="2994675"/>
                <a:ext cx="5772000" cy="13500"/>
              </a:xfrm>
              <a:prstGeom prst="straightConnector1">
                <a:avLst/>
              </a:prstGeom>
              <a:noFill/>
              <a:ln cap="flat" cmpd="sng" w="9525">
                <a:solidFill>
                  <a:schemeClr val="dk1"/>
                </a:solidFill>
                <a:prstDash val="dash"/>
                <a:round/>
                <a:headEnd len="med" w="med" type="none"/>
                <a:tailEnd len="med" w="med" type="none"/>
              </a:ln>
            </p:spPr>
          </p:cxnSp>
          <p:sp>
            <p:nvSpPr>
              <p:cNvPr id="127" name="Google Shape;127;p19"/>
              <p:cNvSpPr/>
              <p:nvPr/>
            </p:nvSpPr>
            <p:spPr>
              <a:xfrm>
                <a:off x="5468900" y="3216950"/>
                <a:ext cx="640200" cy="699900"/>
              </a:xfrm>
              <a:prstGeom prst="can">
                <a:avLst>
                  <a:gd fmla="val 25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chemeClr val="lt2"/>
                    </a:solidFill>
                    <a:latin typeface="Roboto"/>
                    <a:ea typeface="Roboto"/>
                    <a:cs typeface="Roboto"/>
                    <a:sym typeface="Roboto"/>
                  </a:rPr>
                  <a:t>DB</a:t>
                </a:r>
                <a:endParaRPr sz="1000">
                  <a:solidFill>
                    <a:schemeClr val="lt2"/>
                  </a:solidFill>
                  <a:latin typeface="Roboto"/>
                  <a:ea typeface="Roboto"/>
                  <a:cs typeface="Roboto"/>
                  <a:sym typeface="Roboto"/>
                </a:endParaRPr>
              </a:p>
            </p:txBody>
          </p:sp>
          <p:sp>
            <p:nvSpPr>
              <p:cNvPr id="128" name="Google Shape;128;p19"/>
              <p:cNvSpPr/>
              <p:nvPr/>
            </p:nvSpPr>
            <p:spPr>
              <a:xfrm>
                <a:off x="2290400" y="3216950"/>
                <a:ext cx="640200" cy="730200"/>
              </a:xfrm>
              <a:prstGeom prst="can">
                <a:avLst>
                  <a:gd fmla="val 25000" name="adj"/>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chemeClr val="lt2"/>
                    </a:solidFill>
                    <a:latin typeface="Roboto"/>
                    <a:ea typeface="Roboto"/>
                    <a:cs typeface="Roboto"/>
                    <a:sym typeface="Roboto"/>
                  </a:rPr>
                  <a:t>Code base</a:t>
                </a:r>
                <a:endParaRPr sz="1000">
                  <a:solidFill>
                    <a:schemeClr val="lt2"/>
                  </a:solidFill>
                  <a:latin typeface="Roboto"/>
                  <a:ea typeface="Roboto"/>
                  <a:cs typeface="Roboto"/>
                  <a:sym typeface="Roboto"/>
                </a:endParaRPr>
              </a:p>
              <a:p>
                <a:pPr indent="0" lvl="0" marL="0" rtl="0" algn="ctr">
                  <a:spcBef>
                    <a:spcPts val="0"/>
                  </a:spcBef>
                  <a:spcAft>
                    <a:spcPts val="0"/>
                  </a:spcAft>
                  <a:buNone/>
                </a:pPr>
                <a:r>
                  <a:rPr lang="it" sz="1000">
                    <a:solidFill>
                      <a:schemeClr val="lt2"/>
                    </a:solidFill>
                    <a:latin typeface="Roboto"/>
                    <a:ea typeface="Roboto"/>
                    <a:cs typeface="Roboto"/>
                    <a:sym typeface="Roboto"/>
                  </a:rPr>
                  <a:t>Team 3 </a:t>
                </a:r>
                <a:endParaRPr sz="1000">
                  <a:solidFill>
                    <a:schemeClr val="lt2"/>
                  </a:solidFill>
                  <a:latin typeface="Roboto"/>
                  <a:ea typeface="Roboto"/>
                  <a:cs typeface="Roboto"/>
                  <a:sym typeface="Roboto"/>
                </a:endParaRPr>
              </a:p>
            </p:txBody>
          </p:sp>
          <p:cxnSp>
            <p:nvCxnSpPr>
              <p:cNvPr id="129" name="Google Shape;129;p19"/>
              <p:cNvCxnSpPr/>
              <p:nvPr/>
            </p:nvCxnSpPr>
            <p:spPr>
              <a:xfrm>
                <a:off x="1545810" y="3582046"/>
                <a:ext cx="744600" cy="0"/>
              </a:xfrm>
              <a:prstGeom prst="straightConnector1">
                <a:avLst/>
              </a:prstGeom>
              <a:noFill/>
              <a:ln cap="flat" cmpd="sng" w="9525">
                <a:solidFill>
                  <a:schemeClr val="dk1"/>
                </a:solidFill>
                <a:prstDash val="solid"/>
                <a:round/>
                <a:headEnd len="med" w="med" type="none"/>
                <a:tailEnd len="med" w="med" type="triangle"/>
              </a:ln>
            </p:spPr>
          </p:cxnSp>
          <p:sp>
            <p:nvSpPr>
              <p:cNvPr id="130" name="Google Shape;130;p19"/>
              <p:cNvSpPr/>
              <p:nvPr/>
            </p:nvSpPr>
            <p:spPr>
              <a:xfrm>
                <a:off x="496691" y="3430073"/>
                <a:ext cx="1049100" cy="3039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chemeClr val="lt2"/>
                    </a:solidFill>
                    <a:latin typeface="Roboto"/>
                    <a:ea typeface="Roboto"/>
                    <a:cs typeface="Roboto"/>
                    <a:sym typeface="Roboto"/>
                  </a:rPr>
                  <a:t>Team 3</a:t>
                </a:r>
                <a:endParaRPr sz="1000">
                  <a:solidFill>
                    <a:schemeClr val="lt2"/>
                  </a:solidFill>
                  <a:latin typeface="Roboto"/>
                  <a:ea typeface="Roboto"/>
                  <a:cs typeface="Roboto"/>
                  <a:sym typeface="Roboto"/>
                </a:endParaRPr>
              </a:p>
            </p:txBody>
          </p:sp>
          <p:cxnSp>
            <p:nvCxnSpPr>
              <p:cNvPr id="131" name="Google Shape;131;p19"/>
              <p:cNvCxnSpPr/>
              <p:nvPr/>
            </p:nvCxnSpPr>
            <p:spPr>
              <a:xfrm>
                <a:off x="2930610" y="3582046"/>
                <a:ext cx="744600" cy="0"/>
              </a:xfrm>
              <a:prstGeom prst="straightConnector1">
                <a:avLst/>
              </a:prstGeom>
              <a:noFill/>
              <a:ln cap="flat" cmpd="sng" w="9525">
                <a:solidFill>
                  <a:schemeClr val="dk1"/>
                </a:solidFill>
                <a:prstDash val="solid"/>
                <a:round/>
                <a:headEnd len="med" w="med" type="none"/>
                <a:tailEnd len="med" w="med" type="triangle"/>
              </a:ln>
            </p:spPr>
          </p:cxnSp>
          <p:sp>
            <p:nvSpPr>
              <p:cNvPr id="132" name="Google Shape;132;p19"/>
              <p:cNvSpPr/>
              <p:nvPr/>
            </p:nvSpPr>
            <p:spPr>
              <a:xfrm>
                <a:off x="3675191" y="3430098"/>
                <a:ext cx="1049100" cy="3039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chemeClr val="lt2"/>
                    </a:solidFill>
                    <a:latin typeface="Roboto"/>
                    <a:ea typeface="Roboto"/>
                    <a:cs typeface="Roboto"/>
                    <a:sym typeface="Roboto"/>
                  </a:rPr>
                  <a:t>Microservizio</a:t>
                </a:r>
                <a:endParaRPr sz="1000">
                  <a:solidFill>
                    <a:schemeClr val="lt2"/>
                  </a:solidFill>
                  <a:latin typeface="Roboto"/>
                  <a:ea typeface="Roboto"/>
                  <a:cs typeface="Roboto"/>
                  <a:sym typeface="Roboto"/>
                </a:endParaRPr>
              </a:p>
            </p:txBody>
          </p:sp>
          <p:cxnSp>
            <p:nvCxnSpPr>
              <p:cNvPr id="133" name="Google Shape;133;p19"/>
              <p:cNvCxnSpPr/>
              <p:nvPr/>
            </p:nvCxnSpPr>
            <p:spPr>
              <a:xfrm>
                <a:off x="4724310" y="3582046"/>
                <a:ext cx="744600" cy="0"/>
              </a:xfrm>
              <a:prstGeom prst="straightConnector1">
                <a:avLst/>
              </a:prstGeom>
              <a:noFill/>
              <a:ln cap="flat" cmpd="sng" w="9525">
                <a:solidFill>
                  <a:schemeClr val="dk1"/>
                </a:solidFill>
                <a:prstDash val="solid"/>
                <a:round/>
                <a:headEnd len="med" w="med" type="none"/>
                <a:tailEnd len="med" w="med" type="triangle"/>
              </a:ln>
            </p:spPr>
          </p:cxnSp>
          <p:cxnSp>
            <p:nvCxnSpPr>
              <p:cNvPr id="134" name="Google Shape;134;p19"/>
              <p:cNvCxnSpPr/>
              <p:nvPr/>
            </p:nvCxnSpPr>
            <p:spPr>
              <a:xfrm flipH="1" rot="10800000">
                <a:off x="403125" y="4155925"/>
                <a:ext cx="5772000" cy="13500"/>
              </a:xfrm>
              <a:prstGeom prst="straightConnector1">
                <a:avLst/>
              </a:prstGeom>
              <a:noFill/>
              <a:ln cap="flat" cmpd="sng" w="9525">
                <a:solidFill>
                  <a:schemeClr val="dk1"/>
                </a:solidFill>
                <a:prstDash val="dash"/>
                <a:round/>
                <a:headEnd len="med" w="med" type="none"/>
                <a:tailEnd len="med" w="med" type="none"/>
              </a:ln>
            </p:spPr>
          </p:cxnSp>
        </p:grpSp>
        <p:grpSp>
          <p:nvGrpSpPr>
            <p:cNvPr id="135" name="Google Shape;135;p19"/>
            <p:cNvGrpSpPr/>
            <p:nvPr/>
          </p:nvGrpSpPr>
          <p:grpSpPr>
            <a:xfrm>
              <a:off x="1794354" y="4275250"/>
              <a:ext cx="4227600" cy="730200"/>
              <a:chOff x="496691" y="3216950"/>
              <a:chExt cx="4227600" cy="730200"/>
            </a:xfrm>
          </p:grpSpPr>
          <p:sp>
            <p:nvSpPr>
              <p:cNvPr id="136" name="Google Shape;136;p19"/>
              <p:cNvSpPr/>
              <p:nvPr/>
            </p:nvSpPr>
            <p:spPr>
              <a:xfrm>
                <a:off x="2290400" y="3216950"/>
                <a:ext cx="640200" cy="730200"/>
              </a:xfrm>
              <a:prstGeom prst="can">
                <a:avLst>
                  <a:gd fmla="val 25000" name="adj"/>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chemeClr val="lt2"/>
                    </a:solidFill>
                    <a:latin typeface="Roboto"/>
                    <a:ea typeface="Roboto"/>
                    <a:cs typeface="Roboto"/>
                    <a:sym typeface="Roboto"/>
                  </a:rPr>
                  <a:t>Code base</a:t>
                </a:r>
                <a:endParaRPr sz="1000">
                  <a:solidFill>
                    <a:schemeClr val="lt2"/>
                  </a:solidFill>
                  <a:latin typeface="Roboto"/>
                  <a:ea typeface="Roboto"/>
                  <a:cs typeface="Roboto"/>
                  <a:sym typeface="Roboto"/>
                </a:endParaRPr>
              </a:p>
              <a:p>
                <a:pPr indent="0" lvl="0" marL="0" rtl="0" algn="ctr">
                  <a:spcBef>
                    <a:spcPts val="0"/>
                  </a:spcBef>
                  <a:spcAft>
                    <a:spcPts val="0"/>
                  </a:spcAft>
                  <a:buNone/>
                </a:pPr>
                <a:r>
                  <a:rPr lang="it" sz="1000">
                    <a:solidFill>
                      <a:schemeClr val="lt2"/>
                    </a:solidFill>
                    <a:latin typeface="Roboto"/>
                    <a:ea typeface="Roboto"/>
                    <a:cs typeface="Roboto"/>
                    <a:sym typeface="Roboto"/>
                  </a:rPr>
                  <a:t>UI/UX</a:t>
                </a:r>
                <a:endParaRPr sz="1000">
                  <a:solidFill>
                    <a:schemeClr val="lt2"/>
                  </a:solidFill>
                  <a:latin typeface="Roboto"/>
                  <a:ea typeface="Roboto"/>
                  <a:cs typeface="Roboto"/>
                  <a:sym typeface="Roboto"/>
                </a:endParaRPr>
              </a:p>
            </p:txBody>
          </p:sp>
          <p:sp>
            <p:nvSpPr>
              <p:cNvPr id="137" name="Google Shape;137;p19"/>
              <p:cNvSpPr/>
              <p:nvPr/>
            </p:nvSpPr>
            <p:spPr>
              <a:xfrm>
                <a:off x="496691" y="3430073"/>
                <a:ext cx="1049100" cy="3039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chemeClr val="lt2"/>
                    </a:solidFill>
                    <a:latin typeface="Roboto"/>
                    <a:ea typeface="Roboto"/>
                    <a:cs typeface="Roboto"/>
                    <a:sym typeface="Roboto"/>
                  </a:rPr>
                  <a:t>UI/UX Team</a:t>
                </a:r>
                <a:endParaRPr sz="1000">
                  <a:solidFill>
                    <a:schemeClr val="lt2"/>
                  </a:solidFill>
                  <a:latin typeface="Roboto"/>
                  <a:ea typeface="Roboto"/>
                  <a:cs typeface="Roboto"/>
                  <a:sym typeface="Roboto"/>
                </a:endParaRPr>
              </a:p>
            </p:txBody>
          </p:sp>
          <p:sp>
            <p:nvSpPr>
              <p:cNvPr id="138" name="Google Shape;138;p19"/>
              <p:cNvSpPr/>
              <p:nvPr/>
            </p:nvSpPr>
            <p:spPr>
              <a:xfrm>
                <a:off x="3675191" y="3430098"/>
                <a:ext cx="1049100" cy="3039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chemeClr val="lt2"/>
                    </a:solidFill>
                    <a:latin typeface="Roboto"/>
                    <a:ea typeface="Roboto"/>
                    <a:cs typeface="Roboto"/>
                    <a:sym typeface="Roboto"/>
                  </a:rPr>
                  <a:t>UI Application</a:t>
                </a:r>
                <a:endParaRPr sz="1000">
                  <a:solidFill>
                    <a:schemeClr val="lt2"/>
                  </a:solidFill>
                  <a:latin typeface="Roboto"/>
                  <a:ea typeface="Roboto"/>
                  <a:cs typeface="Roboto"/>
                  <a:sym typeface="Roboto"/>
                </a:endParaRPr>
              </a:p>
            </p:txBody>
          </p:sp>
        </p:grpSp>
        <p:cxnSp>
          <p:nvCxnSpPr>
            <p:cNvPr id="139" name="Google Shape;139;p19"/>
            <p:cNvCxnSpPr/>
            <p:nvPr/>
          </p:nvCxnSpPr>
          <p:spPr>
            <a:xfrm>
              <a:off x="2851373" y="4640346"/>
              <a:ext cx="744600" cy="0"/>
            </a:xfrm>
            <a:prstGeom prst="straightConnector1">
              <a:avLst/>
            </a:prstGeom>
            <a:noFill/>
            <a:ln cap="flat" cmpd="sng" w="9525">
              <a:solidFill>
                <a:schemeClr val="dk1"/>
              </a:solidFill>
              <a:prstDash val="solid"/>
              <a:round/>
              <a:headEnd len="med" w="med" type="none"/>
              <a:tailEnd len="med" w="med" type="triangle"/>
            </a:ln>
          </p:spPr>
        </p:cxnSp>
        <p:cxnSp>
          <p:nvCxnSpPr>
            <p:cNvPr id="140" name="Google Shape;140;p19"/>
            <p:cNvCxnSpPr>
              <a:stCxn id="136" idx="4"/>
              <a:endCxn id="138" idx="1"/>
            </p:cNvCxnSpPr>
            <p:nvPr/>
          </p:nvCxnSpPr>
          <p:spPr>
            <a:xfrm>
              <a:off x="4228262" y="4640350"/>
              <a:ext cx="744600" cy="0"/>
            </a:xfrm>
            <a:prstGeom prst="straightConnector1">
              <a:avLst/>
            </a:prstGeom>
            <a:noFill/>
            <a:ln cap="flat" cmpd="sng" w="9525">
              <a:solidFill>
                <a:schemeClr val="dk1"/>
              </a:solidFill>
              <a:prstDash val="solid"/>
              <a:round/>
              <a:headEnd len="med" w="med" type="none"/>
              <a:tailEnd len="med" w="med" type="triangle"/>
            </a:ln>
          </p:spPr>
        </p:cxnSp>
        <p:cxnSp>
          <p:nvCxnSpPr>
            <p:cNvPr id="141" name="Google Shape;141;p19"/>
            <p:cNvCxnSpPr/>
            <p:nvPr/>
          </p:nvCxnSpPr>
          <p:spPr>
            <a:xfrm>
              <a:off x="6079300" y="4640350"/>
              <a:ext cx="1017900" cy="246000"/>
            </a:xfrm>
            <a:prstGeom prst="curvedConnector3">
              <a:avLst>
                <a:gd fmla="val 50000" name="adj1"/>
              </a:avLst>
            </a:prstGeom>
            <a:noFill/>
            <a:ln cap="flat" cmpd="sng" w="9525">
              <a:solidFill>
                <a:schemeClr val="dk1"/>
              </a:solidFill>
              <a:prstDash val="solid"/>
              <a:round/>
              <a:headEnd len="med" w="med" type="triangle"/>
              <a:tailEnd len="med" w="med" type="none"/>
            </a:ln>
          </p:spPr>
        </p:cxnSp>
        <p:sp>
          <p:nvSpPr>
            <p:cNvPr id="142" name="Google Shape;142;p19"/>
            <p:cNvSpPr/>
            <p:nvPr/>
          </p:nvSpPr>
          <p:spPr>
            <a:xfrm>
              <a:off x="7288325" y="4644850"/>
              <a:ext cx="1707600" cy="3606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t" sz="1000">
                  <a:solidFill>
                    <a:schemeClr val="lt2"/>
                  </a:solidFill>
                  <a:latin typeface="Roboto"/>
                  <a:ea typeface="Roboto"/>
                  <a:cs typeface="Roboto"/>
                  <a:sym typeface="Roboto"/>
                </a:rPr>
                <a:t>Utilizza i microservizi usando API REST</a:t>
              </a:r>
              <a:endParaRPr sz="1000">
                <a:solidFill>
                  <a:schemeClr val="lt2"/>
                </a:solidFill>
                <a:latin typeface="Roboto"/>
                <a:ea typeface="Roboto"/>
                <a:cs typeface="Roboto"/>
                <a:sym typeface="Roboto"/>
              </a:endParaRPr>
            </a:p>
          </p:txBody>
        </p:sp>
      </p:gr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82"/>
          <p:cNvSpPr txBox="1"/>
          <p:nvPr>
            <p:ph idx="4294967295" type="body"/>
          </p:nvPr>
        </p:nvSpPr>
        <p:spPr>
          <a:xfrm>
            <a:off x="460950" y="1058550"/>
            <a:ext cx="8222100" cy="3688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it" sz="1200"/>
              <a:t>Uno dei vantaggi delle transazioni tradizionali è la facilità con cui si possono annullare automaticamente nel caso ci sia una qualche violazione.</a:t>
            </a:r>
            <a:endParaRPr sz="1200"/>
          </a:p>
          <a:p>
            <a:pPr indent="-304800" lvl="0" marL="457200" rtl="0" algn="l">
              <a:spcBef>
                <a:spcPts val="0"/>
              </a:spcBef>
              <a:spcAft>
                <a:spcPts val="0"/>
              </a:spcAft>
              <a:buSzPts val="1200"/>
              <a:buChar char="●"/>
            </a:pPr>
            <a:r>
              <a:rPr lang="it" sz="1200"/>
              <a:t>Nel caso dei saga, non è così semplice, perché ad ogni step i commit delle transazioni sono effettuati a livello locale.</a:t>
            </a:r>
            <a:endParaRPr sz="1200"/>
          </a:p>
          <a:p>
            <a:pPr indent="-304800" lvl="0" marL="457200" rtl="0" algn="l">
              <a:spcBef>
                <a:spcPts val="0"/>
              </a:spcBef>
              <a:spcAft>
                <a:spcPts val="0"/>
              </a:spcAft>
              <a:buSzPts val="1200"/>
              <a:buChar char="●"/>
            </a:pPr>
            <a:r>
              <a:rPr lang="it" sz="1200"/>
              <a:t>Questo significa che se una transazione fallisce in un determinato step, bisogna annullare tutte le transazioni precedenti. Per farlo, si usano le </a:t>
            </a:r>
            <a:r>
              <a:rPr lang="it" sz="1200">
                <a:solidFill>
                  <a:schemeClr val="accent3"/>
                </a:solidFill>
              </a:rPr>
              <a:t>compensation transactions</a:t>
            </a:r>
            <a:r>
              <a:rPr lang="it" sz="1200"/>
              <a:t>.</a:t>
            </a:r>
            <a:endParaRPr sz="1200"/>
          </a:p>
          <a:p>
            <a:pPr indent="-304800" lvl="0" marL="457200" rtl="0" algn="l">
              <a:spcBef>
                <a:spcPts val="0"/>
              </a:spcBef>
              <a:spcAft>
                <a:spcPts val="0"/>
              </a:spcAft>
              <a:buSzPts val="1200"/>
              <a:buChar char="●"/>
            </a:pPr>
            <a:r>
              <a:rPr lang="it" sz="1200"/>
              <a:t>Le compensation transactions sono effettuate in ordine inverso rispetto alle transazioni originali, quindi se fallisce la transazione allo step 3, si effettua una compensation transaction della transazione dello step 2 e poi quella dello step 1.</a:t>
            </a:r>
            <a:endParaRPr sz="1200"/>
          </a:p>
          <a:p>
            <a:pPr indent="-304800" lvl="0" marL="457200" rtl="0" algn="l">
              <a:spcBef>
                <a:spcPts val="0"/>
              </a:spcBef>
              <a:spcAft>
                <a:spcPts val="0"/>
              </a:spcAft>
              <a:buSzPts val="1200"/>
              <a:buChar char="●"/>
            </a:pPr>
            <a:r>
              <a:rPr lang="it" sz="1200"/>
              <a:t>In generale, le operazioni di sola lettura, come la verifica della disponibilità nell’esempio precedente, non hanno bisogno di compensation transactions.</a:t>
            </a:r>
            <a:endParaRPr sz="1200"/>
          </a:p>
          <a:p>
            <a:pPr indent="-304800" lvl="0" marL="457200" rtl="0" algn="l">
              <a:spcBef>
                <a:spcPts val="0"/>
              </a:spcBef>
              <a:spcAft>
                <a:spcPts val="0"/>
              </a:spcAft>
              <a:buSzPts val="1200"/>
              <a:buChar char="●"/>
            </a:pPr>
            <a:r>
              <a:rPr lang="it" sz="1200"/>
              <a:t>Nell’esempio precedente, se fallisse l’autorizzazione del pagamento allo step 3, una compensation transactions della transazione allo step 1 richiederebbe di cambiare lo stato dell’ordine in “rifiutato”.</a:t>
            </a:r>
            <a:endParaRPr sz="1200"/>
          </a:p>
          <a:p>
            <a:pPr indent="-304800" lvl="0" marL="457200" rtl="0" algn="l">
              <a:spcBef>
                <a:spcPts val="0"/>
              </a:spcBef>
              <a:spcAft>
                <a:spcPts val="0"/>
              </a:spcAft>
              <a:buSzPts val="1200"/>
              <a:buChar char="●"/>
            </a:pPr>
            <a:r>
              <a:rPr lang="it" sz="1200"/>
              <a:t>Il coordinamento dei saga è responsabile di stabilire la sequenza delle transazioni e le relative compensation transactions. La logica del coordinamento si può strutturare in due modi: Choreography o Orchestration.</a:t>
            </a:r>
            <a:endParaRPr sz="1200"/>
          </a:p>
        </p:txBody>
      </p:sp>
      <p:sp>
        <p:nvSpPr>
          <p:cNvPr id="597" name="Google Shape;597;p8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Rollback in caso di errore</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83"/>
          <p:cNvSpPr txBox="1"/>
          <p:nvPr>
            <p:ph idx="4294967295" type="body"/>
          </p:nvPr>
        </p:nvSpPr>
        <p:spPr>
          <a:xfrm>
            <a:off x="61075" y="705700"/>
            <a:ext cx="9031800" cy="439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In questo approccio non esiste un coordinatore centrale che dice ai servizi cosa fare, ma ogni servizio si iscrive agli eventi degli altri e risponde in modo appropriato. Esempio:</a:t>
            </a:r>
            <a:endParaRPr sz="1200"/>
          </a:p>
          <a:p>
            <a:pPr indent="-304800" lvl="0" marL="457200" rtl="0" algn="l">
              <a:spcBef>
                <a:spcPts val="0"/>
              </a:spcBef>
              <a:spcAft>
                <a:spcPts val="0"/>
              </a:spcAft>
              <a:buSzPts val="1200"/>
              <a:buChar char="●"/>
            </a:pPr>
            <a:r>
              <a:rPr lang="it" sz="1200"/>
              <a:t>Gestione Ordini - Crea un ordine e lo inserisce in uno stato “da approvare” e pubblica un evento di tipo OrderCreated.</a:t>
            </a:r>
            <a:endParaRPr sz="1200"/>
          </a:p>
          <a:p>
            <a:pPr indent="-304800" lvl="0" marL="457200" rtl="0" algn="l">
              <a:spcBef>
                <a:spcPts val="0"/>
              </a:spcBef>
              <a:spcAft>
                <a:spcPts val="0"/>
              </a:spcAft>
              <a:buSzPts val="1200"/>
              <a:buChar char="●"/>
            </a:pPr>
            <a:r>
              <a:rPr lang="it" sz="1200"/>
              <a:t>Gestione Magazzino - Legge l’evento di tipo OrderCreated, verifica la disponibilità del prodotto e pubblica un evento di tipo AvailabilityConfirmed.</a:t>
            </a:r>
            <a:endParaRPr sz="1200"/>
          </a:p>
          <a:p>
            <a:pPr indent="-304800" lvl="0" marL="457200" rtl="0" algn="l">
              <a:spcBef>
                <a:spcPts val="0"/>
              </a:spcBef>
              <a:spcAft>
                <a:spcPts val="0"/>
              </a:spcAft>
              <a:buSzPts val="1200"/>
              <a:buChar char="●"/>
            </a:pPr>
            <a:r>
              <a:rPr lang="it" sz="1200"/>
              <a:t>Gestione Pagamenti - Legge l’evento di tipo AvailabilityConfirmed, verifica l’autorizzazione al pagamento e pubblica un evento di tipo PaymentApproved.</a:t>
            </a:r>
            <a:endParaRPr sz="1200"/>
          </a:p>
          <a:p>
            <a:pPr indent="-304800" lvl="0" marL="457200" rtl="0" algn="l">
              <a:spcBef>
                <a:spcPts val="0"/>
              </a:spcBef>
              <a:spcAft>
                <a:spcPts val="0"/>
              </a:spcAft>
              <a:buSzPts val="1200"/>
              <a:buChar char="●"/>
            </a:pPr>
            <a:r>
              <a:rPr lang="it" sz="1200"/>
              <a:t>Gestione Magazzino - Legge l’evento di tipo PaymentApproved, aggiorna la disponibilità del prodotto e pubblica un evento di tipo OrderConfirmed.</a:t>
            </a:r>
            <a:endParaRPr sz="1200"/>
          </a:p>
          <a:p>
            <a:pPr indent="-304800" lvl="0" marL="457200" rtl="0" algn="l">
              <a:spcBef>
                <a:spcPts val="0"/>
              </a:spcBef>
              <a:spcAft>
                <a:spcPts val="0"/>
              </a:spcAft>
              <a:buSzPts val="1200"/>
              <a:buChar char="●"/>
            </a:pPr>
            <a:r>
              <a:rPr lang="it" sz="1200"/>
              <a:t>Gestione Ordini - Legge l’evento di tipo OrderConfirmed, cambia lo stato dell’ordine in “approvato” e pubblica un evento del tipo OrderApproved.</a:t>
            </a:r>
            <a:endParaRPr sz="1200"/>
          </a:p>
          <a:p>
            <a:pPr indent="0" lvl="0" marL="0" rtl="0" algn="l">
              <a:spcBef>
                <a:spcPts val="0"/>
              </a:spcBef>
              <a:spcAft>
                <a:spcPts val="0"/>
              </a:spcAft>
              <a:buNone/>
            </a:pPr>
            <a:r>
              <a:rPr lang="it" sz="1200"/>
              <a:t>Quindi i saga interagiscono usando un approccio </a:t>
            </a:r>
            <a:r>
              <a:rPr lang="it" sz="1200" u="sng">
                <a:solidFill>
                  <a:schemeClr val="hlink"/>
                </a:solidFill>
                <a:hlinkClick action="ppaction://hlinksldjump" r:id="rId3"/>
              </a:rPr>
              <a:t>publish/subscribe</a:t>
            </a:r>
            <a:r>
              <a:rPr lang="it" sz="1200"/>
              <a:t>. È necessario che la gestione del database e la pubblicazione degli eventi siano operazioni atomiche (ad esempio usando i </a:t>
            </a:r>
            <a:r>
              <a:rPr lang="it" sz="1200" u="sng">
                <a:solidFill>
                  <a:schemeClr val="hlink"/>
                </a:solidFill>
                <a:hlinkClick action="ppaction://hlinksldjump" r:id="rId4"/>
              </a:rPr>
              <a:t>messaggi transazionali</a:t>
            </a:r>
            <a:r>
              <a:rPr lang="it" sz="1200"/>
              <a:t>). Inoltre, ogni servizio deve essere in grado di mappare l’evento sul proprio database, ad esempio il gestore dei pagamenti deve conoscere l’importo dell’ordine.</a:t>
            </a:r>
            <a:endParaRPr sz="1200"/>
          </a:p>
          <a:p>
            <a:pPr indent="0" lvl="0" marL="0" rtl="0" algn="l">
              <a:spcBef>
                <a:spcPts val="0"/>
              </a:spcBef>
              <a:spcAft>
                <a:spcPts val="0"/>
              </a:spcAft>
              <a:buNone/>
            </a:pPr>
            <a:r>
              <a:rPr lang="it" sz="1200"/>
              <a:t>Vantaggi e svantaggi:</a:t>
            </a:r>
            <a:endParaRPr sz="1200"/>
          </a:p>
          <a:p>
            <a:pPr indent="-304800" lvl="0" marL="457200" rtl="0" algn="l">
              <a:spcBef>
                <a:spcPts val="0"/>
              </a:spcBef>
              <a:spcAft>
                <a:spcPts val="0"/>
              </a:spcAft>
              <a:buSzPts val="1200"/>
              <a:buChar char="+"/>
            </a:pPr>
            <a:r>
              <a:rPr lang="it" sz="1200"/>
              <a:t>Semplicità: i servizi pubblicano eventi quando creano, aggiornano o cancellano degli oggetti della logica di business.</a:t>
            </a:r>
            <a:endParaRPr sz="1200"/>
          </a:p>
          <a:p>
            <a:pPr indent="-304800" lvl="0" marL="457200" rtl="0" algn="l">
              <a:spcBef>
                <a:spcPts val="0"/>
              </a:spcBef>
              <a:spcAft>
                <a:spcPts val="0"/>
              </a:spcAft>
              <a:buSzPts val="1200"/>
              <a:buChar char="+"/>
            </a:pPr>
            <a:r>
              <a:rPr lang="it" sz="1200"/>
              <a:t>Accoppiamento debole: i servizi si iscrivono agli eventi quindi non hanno una conoscenza diretta degli altri.</a:t>
            </a:r>
            <a:endParaRPr sz="1200"/>
          </a:p>
          <a:p>
            <a:pPr indent="-304800" lvl="0" marL="457200" rtl="0" algn="l">
              <a:spcBef>
                <a:spcPts val="0"/>
              </a:spcBef>
              <a:spcAft>
                <a:spcPts val="0"/>
              </a:spcAft>
              <a:buSzPts val="1200"/>
              <a:buChar char="–"/>
            </a:pPr>
            <a:r>
              <a:rPr lang="it" sz="1200"/>
              <a:t>Sono in generale difficili da comprendere perché l’implementazione è distribuita tra più servizi.</a:t>
            </a:r>
            <a:endParaRPr sz="1200"/>
          </a:p>
          <a:p>
            <a:pPr indent="-304800" lvl="0" marL="457200" rtl="0" algn="l">
              <a:spcBef>
                <a:spcPts val="0"/>
              </a:spcBef>
              <a:spcAft>
                <a:spcPts val="0"/>
              </a:spcAft>
              <a:buSzPts val="1200"/>
              <a:buChar char="–"/>
            </a:pPr>
            <a:r>
              <a:rPr lang="it" sz="1200"/>
              <a:t>I servizi si iscrivono agli eventi degli altri servizi, quindi spesso c’è una dipendenza ciclica.</a:t>
            </a:r>
            <a:endParaRPr sz="1200"/>
          </a:p>
        </p:txBody>
      </p:sp>
      <p:sp>
        <p:nvSpPr>
          <p:cNvPr id="603" name="Google Shape;603;p8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Coordinamento dei saga: </a:t>
            </a:r>
            <a:r>
              <a:rPr lang="it"/>
              <a:t>Choreography</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84"/>
          <p:cNvSpPr txBox="1"/>
          <p:nvPr>
            <p:ph idx="4294967295" type="body"/>
          </p:nvPr>
        </p:nvSpPr>
        <p:spPr>
          <a:xfrm>
            <a:off x="460950" y="1058550"/>
            <a:ext cx="8222100" cy="368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In questo approccio esiste una classe, l’Orchestrator, che è responsabile di coordinare i diversi servizi che partecipano al saga.</a:t>
            </a:r>
            <a:endParaRPr sz="1200"/>
          </a:p>
          <a:p>
            <a:pPr indent="-304800" lvl="0" marL="457200" rtl="0" algn="l">
              <a:spcBef>
                <a:spcPts val="0"/>
              </a:spcBef>
              <a:spcAft>
                <a:spcPts val="0"/>
              </a:spcAft>
              <a:buSzPts val="1200"/>
              <a:buChar char="●"/>
            </a:pPr>
            <a:r>
              <a:rPr lang="it" sz="1200"/>
              <a:t>L’Orchestrator comunica con i vari servizi inviando dei comandi. </a:t>
            </a:r>
            <a:endParaRPr sz="1200"/>
          </a:p>
          <a:p>
            <a:pPr indent="-304800" lvl="0" marL="457200" rtl="0" algn="l">
              <a:spcBef>
                <a:spcPts val="0"/>
              </a:spcBef>
              <a:spcAft>
                <a:spcPts val="0"/>
              </a:spcAft>
              <a:buSzPts val="1200"/>
              <a:buChar char="●"/>
            </a:pPr>
            <a:r>
              <a:rPr lang="it" sz="1200"/>
              <a:t>Quando il servizio ha terminato il comando invia un messaggio di risposta all’Orchestrator.</a:t>
            </a:r>
            <a:endParaRPr sz="1200"/>
          </a:p>
          <a:p>
            <a:pPr indent="-304800" lvl="0" marL="457200" rtl="0" algn="l">
              <a:spcBef>
                <a:spcPts val="0"/>
              </a:spcBef>
              <a:spcAft>
                <a:spcPts val="0"/>
              </a:spcAft>
              <a:buSzPts val="1200"/>
              <a:buChar char="●"/>
            </a:pPr>
            <a:r>
              <a:rPr lang="it" sz="1200"/>
              <a:t>L’Orchestrator processa il messaggio e determina il passo successivo da effettuare.</a:t>
            </a:r>
            <a:endParaRPr sz="1200"/>
          </a:p>
          <a:p>
            <a:pPr indent="0" lvl="0" marL="0" rtl="0" algn="l">
              <a:spcBef>
                <a:spcPts val="0"/>
              </a:spcBef>
              <a:spcAft>
                <a:spcPts val="0"/>
              </a:spcAft>
              <a:buNone/>
            </a:pPr>
            <a:r>
              <a:rPr lang="it" sz="1200"/>
              <a:t>Esempio:</a:t>
            </a:r>
            <a:endParaRPr sz="1200"/>
          </a:p>
          <a:p>
            <a:pPr indent="-304800" lvl="0" marL="457200" rtl="0" algn="l">
              <a:spcBef>
                <a:spcPts val="0"/>
              </a:spcBef>
              <a:spcAft>
                <a:spcPts val="0"/>
              </a:spcAft>
              <a:buSzPts val="1200"/>
              <a:buChar char="●"/>
            </a:pPr>
            <a:r>
              <a:rPr lang="it" sz="1200"/>
              <a:t>Gestione Ordini - Crea un ordine e lo inserisce in uno stato “da approvare” e crea un orchestrator CreateOrderSaga.</a:t>
            </a:r>
            <a:endParaRPr sz="1200"/>
          </a:p>
          <a:p>
            <a:pPr indent="-304800" lvl="0" marL="457200" rtl="0" algn="l">
              <a:spcBef>
                <a:spcPts val="0"/>
              </a:spcBef>
              <a:spcAft>
                <a:spcPts val="0"/>
              </a:spcAft>
              <a:buSzPts val="1200"/>
              <a:buChar char="●"/>
            </a:pPr>
            <a:r>
              <a:rPr lang="it" sz="1200"/>
              <a:t>Il CreateOrderSaga invia un comando del tipo CheckAvailability al gestore del magazzino.</a:t>
            </a:r>
            <a:endParaRPr sz="1200"/>
          </a:p>
          <a:p>
            <a:pPr indent="-304800" lvl="0" marL="457200" rtl="0" algn="l">
              <a:spcBef>
                <a:spcPts val="0"/>
              </a:spcBef>
              <a:spcAft>
                <a:spcPts val="0"/>
              </a:spcAft>
              <a:buSzPts val="1200"/>
              <a:buChar char="●"/>
            </a:pPr>
            <a:r>
              <a:rPr lang="it" sz="1200"/>
              <a:t>Gestione Magazzino verifica la disponibilità del prodotto e risponde con un messaggio di conferma.</a:t>
            </a:r>
            <a:endParaRPr sz="1200"/>
          </a:p>
          <a:p>
            <a:pPr indent="-304800" lvl="0" marL="457200" rtl="0" algn="l">
              <a:spcBef>
                <a:spcPts val="0"/>
              </a:spcBef>
              <a:spcAft>
                <a:spcPts val="0"/>
              </a:spcAft>
              <a:buSzPts val="1200"/>
              <a:buChar char="●"/>
            </a:pPr>
            <a:r>
              <a:rPr lang="it" sz="1200"/>
              <a:t>Il CreateOrderSaga invia un comando del tipo ConfirmPayment al gestore pagamenti.</a:t>
            </a:r>
            <a:endParaRPr sz="1200"/>
          </a:p>
          <a:p>
            <a:pPr indent="-304800" lvl="0" marL="457200" rtl="0" algn="l">
              <a:spcBef>
                <a:spcPts val="0"/>
              </a:spcBef>
              <a:spcAft>
                <a:spcPts val="0"/>
              </a:spcAft>
              <a:buSzPts val="1200"/>
              <a:buChar char="●"/>
            </a:pPr>
            <a:r>
              <a:rPr lang="it" sz="1200"/>
              <a:t>Gestione Pagamenti verifica l’autorizzazione e risponde con un messaggio di conferma.</a:t>
            </a:r>
            <a:endParaRPr sz="1200"/>
          </a:p>
          <a:p>
            <a:pPr indent="-304800" lvl="0" marL="457200" rtl="0" algn="l">
              <a:spcBef>
                <a:spcPts val="0"/>
              </a:spcBef>
              <a:spcAft>
                <a:spcPts val="0"/>
              </a:spcAft>
              <a:buSzPts val="1200"/>
              <a:buChar char="●"/>
            </a:pPr>
            <a:r>
              <a:rPr lang="it" sz="1200"/>
              <a:t>Il CreateOrderSaga invia un comando del tipo UpdateAvailability al gestore del magazzino.</a:t>
            </a:r>
            <a:endParaRPr sz="1200"/>
          </a:p>
          <a:p>
            <a:pPr indent="-304800" lvl="0" marL="457200" rtl="0" algn="l">
              <a:spcBef>
                <a:spcPts val="0"/>
              </a:spcBef>
              <a:spcAft>
                <a:spcPts val="0"/>
              </a:spcAft>
              <a:buSzPts val="1200"/>
              <a:buChar char="●"/>
            </a:pPr>
            <a:r>
              <a:rPr lang="it" sz="1200"/>
              <a:t>Gestione Magazzino aggiorna la disponibilità del prodotto e risponde con un messaggio di conferma.</a:t>
            </a:r>
            <a:endParaRPr sz="1200"/>
          </a:p>
          <a:p>
            <a:pPr indent="-304800" lvl="0" marL="457200" rtl="0" algn="l">
              <a:spcBef>
                <a:spcPts val="0"/>
              </a:spcBef>
              <a:spcAft>
                <a:spcPts val="0"/>
              </a:spcAft>
              <a:buSzPts val="1200"/>
              <a:buChar char="●"/>
            </a:pPr>
            <a:r>
              <a:rPr lang="it" sz="1200"/>
              <a:t>Il CreateOrderSaga invia un comando del tipo ApproveOrder al gestore degli ordini.</a:t>
            </a:r>
            <a:endParaRPr sz="1200"/>
          </a:p>
          <a:p>
            <a:pPr indent="-304800" lvl="0" marL="457200" rtl="0" algn="l">
              <a:spcBef>
                <a:spcPts val="0"/>
              </a:spcBef>
              <a:spcAft>
                <a:spcPts val="0"/>
              </a:spcAft>
              <a:buSzPts val="1200"/>
              <a:buChar char="●"/>
            </a:pPr>
            <a:r>
              <a:rPr lang="it" sz="1200"/>
              <a:t>Gestione Ordini cambia lo stato dell’ordine in “approvato” e risponde con un messaggio di conferma.</a:t>
            </a:r>
            <a:endParaRPr sz="1200"/>
          </a:p>
          <a:p>
            <a:pPr indent="0" lvl="0" marL="0" rtl="0" algn="l">
              <a:spcBef>
                <a:spcPts val="0"/>
              </a:spcBef>
              <a:spcAft>
                <a:spcPts val="0"/>
              </a:spcAft>
              <a:buNone/>
            </a:pPr>
            <a:r>
              <a:t/>
            </a:r>
            <a:endParaRPr sz="1200"/>
          </a:p>
        </p:txBody>
      </p:sp>
      <p:sp>
        <p:nvSpPr>
          <p:cNvPr id="609" name="Google Shape;609;p8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Coordinamento dei saga: </a:t>
            </a:r>
            <a:r>
              <a:rPr lang="it"/>
              <a:t>Orchestration</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85"/>
          <p:cNvSpPr txBox="1"/>
          <p:nvPr>
            <p:ph idx="4294967295" type="body"/>
          </p:nvPr>
        </p:nvSpPr>
        <p:spPr>
          <a:xfrm>
            <a:off x="460950" y="1058550"/>
            <a:ext cx="8222100" cy="3688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it" sz="1200"/>
              <a:t>Anche in questo caso, è</a:t>
            </a:r>
            <a:r>
              <a:rPr lang="it" sz="1200"/>
              <a:t> necessario che la gestione del database e la risposta agli eventi siano operazioni atomiche (ad esempio usando i </a:t>
            </a:r>
            <a:r>
              <a:rPr lang="it" sz="1200" u="sng">
                <a:solidFill>
                  <a:schemeClr val="accent5"/>
                </a:solidFill>
                <a:hlinkClick action="ppaction://hlinksldjump" r:id="rId3">
                  <a:extLst>
                    <a:ext uri="{A12FA001-AC4F-418D-AE19-62706E023703}">
                      <ahyp:hlinkClr val="tx"/>
                    </a:ext>
                  </a:extLst>
                </a:hlinkClick>
              </a:rPr>
              <a:t>messaggi transazionali</a:t>
            </a:r>
            <a:r>
              <a:rPr lang="it" sz="1200"/>
              <a:t>).</a:t>
            </a:r>
            <a:endParaRPr sz="1200"/>
          </a:p>
          <a:p>
            <a:pPr indent="-304800" lvl="0" marL="457200" rtl="0" algn="l">
              <a:spcBef>
                <a:spcPts val="0"/>
              </a:spcBef>
              <a:spcAft>
                <a:spcPts val="0"/>
              </a:spcAft>
              <a:buSzPts val="1200"/>
              <a:buChar char="●"/>
            </a:pPr>
            <a:r>
              <a:rPr lang="it" sz="1200"/>
              <a:t>Vantaggi e svantaggi:</a:t>
            </a:r>
            <a:endParaRPr sz="1200"/>
          </a:p>
          <a:p>
            <a:pPr indent="-304800" lvl="0" marL="914400" rtl="0" algn="l">
              <a:spcBef>
                <a:spcPts val="0"/>
              </a:spcBef>
              <a:spcAft>
                <a:spcPts val="0"/>
              </a:spcAft>
              <a:buSzPts val="1200"/>
              <a:buChar char="+"/>
            </a:pPr>
            <a:r>
              <a:rPr lang="it" sz="1200"/>
              <a:t>Non introduce dipendenze cicliche.</a:t>
            </a:r>
            <a:endParaRPr sz="1200"/>
          </a:p>
          <a:p>
            <a:pPr indent="-304800" lvl="0" marL="914400" rtl="0" algn="l">
              <a:spcBef>
                <a:spcPts val="0"/>
              </a:spcBef>
              <a:spcAft>
                <a:spcPts val="0"/>
              </a:spcAft>
              <a:buSzPts val="1200"/>
              <a:buChar char="+"/>
            </a:pPr>
            <a:r>
              <a:rPr lang="it" sz="1200"/>
              <a:t>Ogni servizio implementa un’API che è invocata dall’Orchestrator, quindi non ha bisogno di conoscere gli eventi pubblicati dagli altri servizi.</a:t>
            </a:r>
            <a:endParaRPr sz="1200"/>
          </a:p>
          <a:p>
            <a:pPr indent="-304800" lvl="0" marL="914400" rtl="0" algn="l">
              <a:spcBef>
                <a:spcPts val="0"/>
              </a:spcBef>
              <a:spcAft>
                <a:spcPts val="0"/>
              </a:spcAft>
              <a:buSzPts val="1200"/>
              <a:buChar char="+"/>
            </a:pPr>
            <a:r>
              <a:rPr lang="it" sz="1200"/>
              <a:t>Migliora la separazione dei compiti e semplifica la logica di business, in quanto la logica del coordinamento è centralizzata nell’Orchestrator. Gli oggetti del dominio sono semplici e non conoscono i saga in cui partecipano.</a:t>
            </a:r>
            <a:endParaRPr sz="1200"/>
          </a:p>
          <a:p>
            <a:pPr indent="-304800" lvl="0" marL="914400" rtl="0" algn="l">
              <a:spcBef>
                <a:spcPts val="0"/>
              </a:spcBef>
              <a:spcAft>
                <a:spcPts val="0"/>
              </a:spcAft>
              <a:buSzPts val="1200"/>
              <a:buChar char="–"/>
            </a:pPr>
            <a:r>
              <a:rPr lang="it" sz="1200"/>
              <a:t>C’è il rischio di centralizzare troppa logica di business nell’Orchestrator. Quindi, bisogna stare attenti a progettare gli Orchestrator per fare in modo che siano solo responsabili della sequenza di azioni e di contenere troppa logica di business.</a:t>
            </a:r>
            <a:endParaRPr sz="1200"/>
          </a:p>
          <a:p>
            <a:pPr indent="0" lvl="0" marL="0" rtl="0" algn="l">
              <a:spcBef>
                <a:spcPts val="0"/>
              </a:spcBef>
              <a:spcAft>
                <a:spcPts val="0"/>
              </a:spcAft>
              <a:buNone/>
            </a:pPr>
            <a:r>
              <a:t/>
            </a:r>
            <a:endParaRPr sz="1200"/>
          </a:p>
        </p:txBody>
      </p:sp>
      <p:sp>
        <p:nvSpPr>
          <p:cNvPr id="615" name="Google Shape;615;p8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Coordinamento dei saga: Orchestration</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86"/>
          <p:cNvSpPr txBox="1"/>
          <p:nvPr>
            <p:ph idx="4294967295" type="body"/>
          </p:nvPr>
        </p:nvSpPr>
        <p:spPr>
          <a:xfrm>
            <a:off x="460950" y="1058550"/>
            <a:ext cx="8222100" cy="368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La proprietà di isolamento delle transazioni ACID garantisce che il risultato di eseguire più transazioni in contemporanea abbia lo stesso risultato di eseguire le stesse transazioni in sequenziale.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I saga non garantiscono questa proprietà in quanto gli aggiornamenti fatti da ogni transazione locale sono immediatamente visibili agli altri saga non appena che viene fatto un commit. Quindi, un altro saga potrebbe cambiare i dati mentre il saga corrente è in corso, oppure potrebbe leggere i dati prima che il saga corrente </a:t>
            </a:r>
            <a:r>
              <a:rPr lang="it" sz="1200"/>
              <a:t>sia</a:t>
            </a:r>
            <a:r>
              <a:rPr lang="it" sz="1200"/>
              <a:t> completato. La mancanza di isolamento può portare a tutti i problemi di concorrenza visti precedentemente (</a:t>
            </a:r>
            <a:r>
              <a:rPr lang="it" sz="1200" u="sng">
                <a:solidFill>
                  <a:schemeClr val="hlink"/>
                </a:solidFill>
                <a:hlinkClick r:id="rId3"/>
              </a:rPr>
              <a:t>rivedi le slides</a:t>
            </a:r>
            <a:r>
              <a:rPr lang="it" sz="1200"/>
              <a: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Quindi, è responsabilità degli sviluppatori la scrittura di saga che prevengano questi problemi o che ne minimizzino l’impatto nella logica di business. Per esempio, il cambiamento di stato dell’ordine in uno stato “da approvare” è uno degli approcci per minimizzare gli impatti nella logica di business.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Prima di vedere le contromisure, può essere utile distinguere tre tipi di transazioni:</a:t>
            </a:r>
            <a:endParaRPr sz="1200"/>
          </a:p>
          <a:p>
            <a:pPr indent="-304800" lvl="0" marL="457200" rtl="0" algn="l">
              <a:spcBef>
                <a:spcPts val="0"/>
              </a:spcBef>
              <a:spcAft>
                <a:spcPts val="0"/>
              </a:spcAft>
              <a:buSzPts val="1200"/>
              <a:buChar char="●"/>
            </a:pPr>
            <a:r>
              <a:rPr lang="it" sz="1200"/>
              <a:t>Compensable transactions: le transazioni che possono essere potenzialmente annullate usando una </a:t>
            </a:r>
            <a:r>
              <a:rPr lang="it" sz="1200" u="sng">
                <a:solidFill>
                  <a:schemeClr val="hlink"/>
                </a:solidFill>
                <a:hlinkClick action="ppaction://hlinksldjump" r:id="rId4"/>
              </a:rPr>
              <a:t>compensation transaction</a:t>
            </a:r>
            <a:r>
              <a:rPr lang="it" sz="1200"/>
              <a:t>.</a:t>
            </a:r>
            <a:endParaRPr sz="1200"/>
          </a:p>
          <a:p>
            <a:pPr indent="-304800" lvl="0" marL="457200" rtl="0" algn="l">
              <a:spcBef>
                <a:spcPts val="0"/>
              </a:spcBef>
              <a:spcAft>
                <a:spcPts val="0"/>
              </a:spcAft>
              <a:buSzPts val="1200"/>
              <a:buChar char="●"/>
            </a:pPr>
            <a:r>
              <a:rPr lang="it" sz="1200"/>
              <a:t>Pivot transaction: se si arriva al commit di questa transazione, il saga viene eseguito fino al completamento.</a:t>
            </a:r>
            <a:endParaRPr sz="1200"/>
          </a:p>
          <a:p>
            <a:pPr indent="-304800" lvl="0" marL="457200" rtl="0" algn="l">
              <a:spcBef>
                <a:spcPts val="0"/>
              </a:spcBef>
              <a:spcAft>
                <a:spcPts val="0"/>
              </a:spcAft>
              <a:buSzPts val="1200"/>
              <a:buChar char="●"/>
            </a:pPr>
            <a:r>
              <a:rPr lang="it" sz="1200"/>
              <a:t>Retriable transaction: le transazioni che seguono la pivot transaction ed è garantito che abbiano successo.</a:t>
            </a:r>
            <a:endParaRPr sz="1200"/>
          </a:p>
        </p:txBody>
      </p:sp>
      <p:sp>
        <p:nvSpPr>
          <p:cNvPr id="621" name="Google Shape;621;p8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Gestire la mancanza di isolamento</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87"/>
          <p:cNvSpPr txBox="1"/>
          <p:nvPr>
            <p:ph idx="4294967295" type="body"/>
          </p:nvPr>
        </p:nvSpPr>
        <p:spPr>
          <a:xfrm>
            <a:off x="75" y="651425"/>
            <a:ext cx="9144000" cy="44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Contromisure:</a:t>
            </a:r>
            <a:endParaRPr sz="1200"/>
          </a:p>
          <a:p>
            <a:pPr indent="-304800" lvl="0" marL="457200" rtl="0" algn="l">
              <a:spcBef>
                <a:spcPts val="0"/>
              </a:spcBef>
              <a:spcAft>
                <a:spcPts val="0"/>
              </a:spcAft>
              <a:buSzPts val="1200"/>
              <a:buChar char="●"/>
            </a:pPr>
            <a:r>
              <a:rPr lang="it" sz="1200"/>
              <a:t>Semantic lock: per ogni c</a:t>
            </a:r>
            <a:r>
              <a:rPr lang="it" sz="1200"/>
              <a:t>ompensable transaction il saga aggiunge un flag in ogni record del database che crea o aggiorna. Il flag indica che il record non è stato ancora reso definitivo con un commit e può potenzialmente cambiare. Il flag può essere usato sia come un lock effettivo che vieta alle altre transazioni di accedere al record, oppure può essere usato come warning per le altre transazioni. In genere, è resettato dalle retriable transaction (quando il saga ha successo) oppure dalle compensation transactions (quando il saga fallisce). Nell’</a:t>
            </a:r>
            <a:r>
              <a:rPr lang="it" sz="1200" u="sng">
                <a:solidFill>
                  <a:schemeClr val="hlink"/>
                </a:solidFill>
                <a:hlinkClick action="ppaction://hlinksldjump" r:id="rId3"/>
              </a:rPr>
              <a:t>esempio precedente</a:t>
            </a:r>
            <a:r>
              <a:rPr lang="it" sz="1200"/>
              <a:t>, lo stato “da approvare” è un lock di questo tipo.</a:t>
            </a:r>
            <a:endParaRPr sz="1200"/>
          </a:p>
          <a:p>
            <a:pPr indent="-304800" lvl="0" marL="457200" rtl="0" algn="l">
              <a:spcBef>
                <a:spcPts val="0"/>
              </a:spcBef>
              <a:spcAft>
                <a:spcPts val="0"/>
              </a:spcAft>
              <a:buSzPts val="1200"/>
              <a:buChar char="●"/>
            </a:pPr>
            <a:r>
              <a:rPr lang="it" sz="1200"/>
              <a:t>Commutative updates: progettare le </a:t>
            </a:r>
            <a:r>
              <a:rPr lang="it" sz="1200"/>
              <a:t>operazioni</a:t>
            </a:r>
            <a:r>
              <a:rPr lang="it" sz="1200"/>
              <a:t> di aggiornamento in modo che sia commutative, cioè che possono essere eseguite in qualunque ordine. Per esempio, se un saga dovesse annullare una transazione dopo che il pagamento è stato effettuato, potrebbe </a:t>
            </a:r>
            <a:r>
              <a:rPr lang="it" sz="1200"/>
              <a:t>accreditare</a:t>
            </a:r>
            <a:r>
              <a:rPr lang="it" sz="1200"/>
              <a:t> la cifra </a:t>
            </a:r>
            <a:r>
              <a:rPr lang="it" sz="1200"/>
              <a:t>addebitata</a:t>
            </a:r>
            <a:r>
              <a:rPr lang="it" sz="1200"/>
              <a:t> precedentemente senza possibilità di sovrascrivere cambi fatti da altri saga.</a:t>
            </a:r>
            <a:endParaRPr sz="1200"/>
          </a:p>
          <a:p>
            <a:pPr indent="-304800" lvl="0" marL="457200" rtl="0" algn="l">
              <a:spcBef>
                <a:spcPts val="0"/>
              </a:spcBef>
              <a:spcAft>
                <a:spcPts val="0"/>
              </a:spcAft>
              <a:buSzPts val="1200"/>
              <a:buChar char="●"/>
            </a:pPr>
            <a:r>
              <a:rPr lang="it" sz="1200"/>
              <a:t>Pessimistic view: riordina i passi di un saga per minimizzare i rischi di una dirty read.</a:t>
            </a:r>
            <a:endParaRPr sz="1200"/>
          </a:p>
          <a:p>
            <a:pPr indent="-304800" lvl="0" marL="457200" rtl="0" algn="l">
              <a:spcBef>
                <a:spcPts val="0"/>
              </a:spcBef>
              <a:spcAft>
                <a:spcPts val="0"/>
              </a:spcAft>
              <a:buSzPts val="1200"/>
              <a:buChar char="●"/>
            </a:pPr>
            <a:r>
              <a:rPr lang="it" sz="1200"/>
              <a:t>Reread value: serve per prevenire lost update e l’idea è di leggere un record subito prima di modificarlo, verificando che il valore non sia stato modificato (es. usando la versione come nell’</a:t>
            </a:r>
            <a:r>
              <a:rPr lang="it" sz="1200" u="sng">
                <a:solidFill>
                  <a:schemeClr val="hlink"/>
                </a:solidFill>
                <a:hlinkClick r:id="rId4"/>
              </a:rPr>
              <a:t>Optimistic Offline Lock</a:t>
            </a:r>
            <a:r>
              <a:rPr lang="it" sz="1200"/>
              <a:t>).</a:t>
            </a:r>
            <a:endParaRPr sz="1200"/>
          </a:p>
          <a:p>
            <a:pPr indent="-304800" lvl="0" marL="457200" rtl="0" algn="l">
              <a:spcBef>
                <a:spcPts val="0"/>
              </a:spcBef>
              <a:spcAft>
                <a:spcPts val="0"/>
              </a:spcAft>
              <a:buSzPts val="1200"/>
              <a:buChar char="●"/>
            </a:pPr>
            <a:r>
              <a:rPr lang="it" sz="1200"/>
              <a:t>Version file: registra le operazioni che sono state effettuate su un record in modo che possano essere riordinate. Quindi, è un modo di rendere commutative operazioni che di base non lo sarebbero. Per esempio, se un ordine creato venisse subito cancellato, è possibile che il saga che si occupa della cancellazione dell’ordine cancelli l’autorizzazione della carta, prima che sia stata autorizzata dall’altro saga. In questo scenario, il gestore dei pagamenti potrebbe registrare che una cancellazione dell’autorizzazione è arrivata prima dell’autorizzazione stessa e quindi negare l’autorizzazione quando arriverà. </a:t>
            </a:r>
            <a:endParaRPr sz="1200"/>
          </a:p>
          <a:p>
            <a:pPr indent="-304800" lvl="0" marL="457200" rtl="0" algn="l">
              <a:spcBef>
                <a:spcPts val="0"/>
              </a:spcBef>
              <a:spcAft>
                <a:spcPts val="0"/>
              </a:spcAft>
              <a:buSzPts val="1200"/>
              <a:buChar char="●"/>
            </a:pPr>
            <a:r>
              <a:rPr lang="it" sz="1200"/>
              <a:t>By value: in questa strategia si potrebbe scegliere di utilizzare delle </a:t>
            </a:r>
            <a:r>
              <a:rPr lang="it" sz="1200" u="sng">
                <a:solidFill>
                  <a:schemeClr val="hlink"/>
                </a:solidFill>
                <a:hlinkClick action="ppaction://hlinksldjump" r:id="rId5"/>
              </a:rPr>
              <a:t>transazioni distribuite</a:t>
            </a:r>
            <a:r>
              <a:rPr lang="it" sz="1200"/>
              <a:t> nel caso di operazioni particolarmente critiche per la logica di business.</a:t>
            </a:r>
            <a:endParaRPr sz="1200"/>
          </a:p>
        </p:txBody>
      </p:sp>
      <p:sp>
        <p:nvSpPr>
          <p:cNvPr id="627" name="Google Shape;627;p8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Gestire la mancanza di isolamento</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88"/>
          <p:cNvSpPr txBox="1"/>
          <p:nvPr>
            <p:ph idx="4294967295" type="body"/>
          </p:nvPr>
        </p:nvSpPr>
        <p:spPr>
          <a:xfrm>
            <a:off x="0" y="665000"/>
            <a:ext cx="9144000" cy="447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Usare le transazioni distribuiti è l’approccio tradizionale per mantenere la consistenza dei dati tra servizi diversi, database oppure message broker. Si basano sullo standard </a:t>
            </a:r>
            <a:r>
              <a:rPr lang="it" sz="1200" u="sng">
                <a:solidFill>
                  <a:schemeClr val="hlink"/>
                </a:solidFill>
                <a:hlinkClick r:id="rId3"/>
              </a:rPr>
              <a:t>X/Open XA</a:t>
            </a:r>
            <a:r>
              <a:rPr lang="it" sz="1200"/>
              <a:t>, che usa un approccio chiamato two-phase commit (2PC) per assicurarsi che tutti i partecipanti a una transazione effettuino il commit o il rollback.</a:t>
            </a:r>
            <a:endParaRPr sz="1200"/>
          </a:p>
          <a:p>
            <a:pPr indent="0" lvl="0" marL="0" rtl="0" algn="l">
              <a:spcBef>
                <a:spcPts val="0"/>
              </a:spcBef>
              <a:spcAft>
                <a:spcPts val="0"/>
              </a:spcAft>
              <a:buNone/>
            </a:pPr>
            <a:r>
              <a:rPr lang="it" sz="1200"/>
              <a:t>L’idea del 2PC è di avere una fase di preparazione e una di validazione.</a:t>
            </a:r>
            <a:endParaRPr sz="1200"/>
          </a:p>
          <a:p>
            <a:pPr indent="0" lvl="0" marL="0" rtl="0" algn="l">
              <a:spcBef>
                <a:spcPts val="0"/>
              </a:spcBef>
              <a:spcAft>
                <a:spcPts val="0"/>
              </a:spcAft>
              <a:buNone/>
            </a:pPr>
            <a:r>
              <a:rPr lang="it" sz="1200"/>
              <a:t>Nella fase di preparazione:</a:t>
            </a:r>
            <a:endParaRPr sz="1200"/>
          </a:p>
          <a:p>
            <a:pPr indent="-304800" lvl="0" marL="457200" rtl="0" algn="l">
              <a:spcBef>
                <a:spcPts val="0"/>
              </a:spcBef>
              <a:spcAft>
                <a:spcPts val="0"/>
              </a:spcAft>
              <a:buSzPts val="1200"/>
              <a:buAutoNum type="arabicPeriod"/>
            </a:pPr>
            <a:r>
              <a:rPr lang="it" sz="1200"/>
              <a:t>Il coordinatore invia un messaggio per richiedere la validazione a tutti i partecipanti.</a:t>
            </a:r>
            <a:endParaRPr sz="1200"/>
          </a:p>
          <a:p>
            <a:pPr indent="-304800" lvl="0" marL="457200" rtl="0" algn="l">
              <a:spcBef>
                <a:spcPts val="0"/>
              </a:spcBef>
              <a:spcAft>
                <a:spcPts val="0"/>
              </a:spcAft>
              <a:buSzPts val="1200"/>
              <a:buAutoNum type="arabicPeriod"/>
            </a:pPr>
            <a:r>
              <a:rPr lang="it" sz="1200"/>
              <a:t>Ogni partecipante esegue la transazione fino al punto richiesto.</a:t>
            </a:r>
            <a:endParaRPr sz="1200"/>
          </a:p>
          <a:p>
            <a:pPr indent="-304800" lvl="0" marL="457200" rtl="0" algn="l">
              <a:spcBef>
                <a:spcPts val="0"/>
              </a:spcBef>
              <a:spcAft>
                <a:spcPts val="0"/>
              </a:spcAft>
              <a:buSzPts val="1200"/>
              <a:buAutoNum type="arabicPeriod"/>
            </a:pPr>
            <a:r>
              <a:rPr lang="it" sz="1200"/>
              <a:t>Ogni partecipante risponde con un messaggio positivo se la transazione è stata completata con successo, o negativo in caso di fallimento.</a:t>
            </a:r>
            <a:endParaRPr sz="1200"/>
          </a:p>
          <a:p>
            <a:pPr indent="-304800" lvl="0" marL="457200" rtl="0" algn="l">
              <a:spcBef>
                <a:spcPts val="0"/>
              </a:spcBef>
              <a:spcAft>
                <a:spcPts val="0"/>
              </a:spcAft>
              <a:buSzPts val="1200"/>
              <a:buAutoNum type="arabicPeriod"/>
            </a:pPr>
            <a:r>
              <a:rPr lang="it" sz="1200"/>
              <a:t>Il coordinatore aspetta di ricevere un messaggio da ogni partecipante.</a:t>
            </a:r>
            <a:endParaRPr sz="1200"/>
          </a:p>
          <a:p>
            <a:pPr indent="0" lvl="0" marL="0" rtl="0" algn="l">
              <a:spcBef>
                <a:spcPts val="0"/>
              </a:spcBef>
              <a:spcAft>
                <a:spcPts val="0"/>
              </a:spcAft>
              <a:buNone/>
            </a:pPr>
            <a:r>
              <a:rPr lang="it" sz="1200"/>
              <a:t>Nella fase di validazione (se tutti i partecipanti hanno completato con successo):</a:t>
            </a:r>
            <a:endParaRPr sz="1200"/>
          </a:p>
          <a:p>
            <a:pPr indent="-304800" lvl="0" marL="457200" rtl="0" algn="l">
              <a:spcBef>
                <a:spcPts val="0"/>
              </a:spcBef>
              <a:spcAft>
                <a:spcPts val="0"/>
              </a:spcAft>
              <a:buSzPts val="1200"/>
              <a:buAutoNum type="arabicPeriod"/>
            </a:pPr>
            <a:r>
              <a:rPr lang="it" sz="1200"/>
              <a:t>Il coordinatore invia un messaggio di completamento della validazione a tutti i partecipanti.</a:t>
            </a:r>
            <a:endParaRPr sz="1200"/>
          </a:p>
          <a:p>
            <a:pPr indent="-304800" lvl="0" marL="457200" rtl="0" algn="l">
              <a:spcBef>
                <a:spcPts val="0"/>
              </a:spcBef>
              <a:spcAft>
                <a:spcPts val="0"/>
              </a:spcAft>
              <a:buSzPts val="1200"/>
              <a:buAutoNum type="arabicPeriod"/>
            </a:pPr>
            <a:r>
              <a:rPr lang="it" sz="1200"/>
              <a:t>Ogni partecipante completa le operazioni, rilascia tutti i lock richiesti durante la transazione e invia la conferma.</a:t>
            </a:r>
            <a:endParaRPr sz="1200"/>
          </a:p>
          <a:p>
            <a:pPr indent="-304800" lvl="0" marL="457200" rtl="0" algn="l">
              <a:spcBef>
                <a:spcPts val="0"/>
              </a:spcBef>
              <a:spcAft>
                <a:spcPts val="0"/>
              </a:spcAft>
              <a:buSzPts val="1200"/>
              <a:buAutoNum type="arabicPeriod"/>
            </a:pPr>
            <a:r>
              <a:rPr lang="it" sz="1200"/>
              <a:t>Il coordinatore completa la transazione quando ha ricevuto una conferma da tutti i partecipanti.</a:t>
            </a:r>
            <a:endParaRPr sz="1200"/>
          </a:p>
          <a:p>
            <a:pPr indent="0" lvl="0" marL="0" rtl="0" algn="l">
              <a:spcBef>
                <a:spcPts val="0"/>
              </a:spcBef>
              <a:spcAft>
                <a:spcPts val="0"/>
              </a:spcAft>
              <a:buNone/>
            </a:pPr>
            <a:r>
              <a:rPr lang="it" sz="1200"/>
              <a:t>Nella fase di validazione (se c’è almeno un partecipante che non ha completato con successo):</a:t>
            </a:r>
            <a:endParaRPr sz="1200"/>
          </a:p>
          <a:p>
            <a:pPr indent="-304800" lvl="0" marL="457200" rtl="0" algn="l">
              <a:spcBef>
                <a:spcPts val="0"/>
              </a:spcBef>
              <a:spcAft>
                <a:spcPts val="0"/>
              </a:spcAft>
              <a:buSzPts val="1200"/>
              <a:buAutoNum type="arabicPeriod"/>
            </a:pPr>
            <a:r>
              <a:rPr lang="it" sz="1200"/>
              <a:t>Il coordinatore invia un messaggio di annullamento a ogni partecipante.</a:t>
            </a:r>
            <a:endParaRPr sz="1200"/>
          </a:p>
          <a:p>
            <a:pPr indent="-304800" lvl="0" marL="457200" rtl="0" algn="l">
              <a:spcBef>
                <a:spcPts val="0"/>
              </a:spcBef>
              <a:spcAft>
                <a:spcPts val="0"/>
              </a:spcAft>
              <a:buSzPts val="1200"/>
              <a:buAutoNum type="arabicPeriod"/>
            </a:pPr>
            <a:r>
              <a:rPr lang="it" sz="1200"/>
              <a:t>Ogni partecipante annulla la transazione, rilascia tutti i lock richiesti durante la transazione e invia la conferma.</a:t>
            </a:r>
            <a:endParaRPr sz="1200"/>
          </a:p>
          <a:p>
            <a:pPr indent="-304800" lvl="0" marL="457200" rtl="0" algn="l">
              <a:spcBef>
                <a:spcPts val="0"/>
              </a:spcBef>
              <a:spcAft>
                <a:spcPts val="0"/>
              </a:spcAft>
              <a:buSzPts val="1200"/>
              <a:buAutoNum type="arabicPeriod"/>
            </a:pPr>
            <a:r>
              <a:rPr lang="it" sz="1200"/>
              <a:t>Il coordinatore completa la transazione quando ha ricevuto una conferma da tutti i partecipanti.</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633" name="Google Shape;633;p8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Transazioni distribuite</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89"/>
          <p:cNvSpPr txBox="1"/>
          <p:nvPr>
            <p:ph idx="4294967295" type="body"/>
          </p:nvPr>
        </p:nvSpPr>
        <p:spPr>
          <a:xfrm>
            <a:off x="460950" y="1058550"/>
            <a:ext cx="8222100" cy="368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Vantaggi:</a:t>
            </a:r>
            <a:endParaRPr sz="1200"/>
          </a:p>
          <a:p>
            <a:pPr indent="-304800" lvl="0" marL="457200" rtl="0" algn="l">
              <a:spcBef>
                <a:spcPts val="0"/>
              </a:spcBef>
              <a:spcAft>
                <a:spcPts val="0"/>
              </a:spcAft>
              <a:buSzPts val="1200"/>
              <a:buChar char="●"/>
            </a:pPr>
            <a:r>
              <a:rPr lang="it" sz="1200"/>
              <a:t>Garantiscono la consistenza delle transazioni e le proprietà ACID.</a:t>
            </a:r>
            <a:endParaRPr sz="1200"/>
          </a:p>
          <a:p>
            <a:pPr indent="-304800" lvl="0" marL="457200" rtl="0" algn="l">
              <a:spcBef>
                <a:spcPts val="0"/>
              </a:spcBef>
              <a:spcAft>
                <a:spcPts val="0"/>
              </a:spcAft>
              <a:buSzPts val="1200"/>
              <a:buChar char="●"/>
            </a:pPr>
            <a:r>
              <a:rPr lang="it" sz="1200"/>
              <a:t>Sono supportate dalla maggior parte dei database SQL e da qualche </a:t>
            </a:r>
            <a:r>
              <a:rPr lang="it" sz="1200" u="sng">
                <a:solidFill>
                  <a:schemeClr val="hlink"/>
                </a:solidFill>
                <a:hlinkClick action="ppaction://hlinksldjump" r:id="rId3"/>
              </a:rPr>
              <a:t>message broker</a:t>
            </a:r>
            <a:r>
              <a:rPr lang="it" sz="1200"/>
              <a: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Svantaggi:</a:t>
            </a:r>
            <a:endParaRPr sz="1200"/>
          </a:p>
          <a:p>
            <a:pPr indent="-304800" lvl="0" marL="457200" rtl="0" algn="l">
              <a:spcBef>
                <a:spcPts val="0"/>
              </a:spcBef>
              <a:spcAft>
                <a:spcPts val="0"/>
              </a:spcAft>
              <a:buSzPts val="1200"/>
              <a:buChar char="●"/>
            </a:pPr>
            <a:r>
              <a:rPr lang="it" sz="1200"/>
              <a:t>Non sono supportate da molte tecnologie moderne, tipo i database NoSQL (es. MongoDB) o dai message broker più usati come RabbitMQ e Apache Kafka.</a:t>
            </a:r>
            <a:endParaRPr sz="1200"/>
          </a:p>
          <a:p>
            <a:pPr indent="-304800" lvl="0" marL="457200" rtl="0" algn="l">
              <a:spcBef>
                <a:spcPts val="0"/>
              </a:spcBef>
              <a:spcAft>
                <a:spcPts val="0"/>
              </a:spcAft>
              <a:buSzPts val="1200"/>
              <a:buChar char="●"/>
            </a:pPr>
            <a:r>
              <a:rPr lang="it" sz="1200"/>
              <a:t>Richiedono una comunicazione sincrona e questo riduce la disponibilità perché tutti i partecipanti devono essere disponibili in un dato momento.</a:t>
            </a:r>
            <a:endParaRPr sz="1200"/>
          </a:p>
          <a:p>
            <a:pPr indent="-304800" lvl="0" marL="457200" rtl="0" algn="l">
              <a:spcBef>
                <a:spcPts val="0"/>
              </a:spcBef>
              <a:spcAft>
                <a:spcPts val="0"/>
              </a:spcAft>
              <a:buSzPts val="1200"/>
              <a:buChar char="●"/>
            </a:pPr>
            <a:r>
              <a:rPr lang="it" sz="1200"/>
              <a:t>Se il coordinatore fallisce, c’è il rischio che i singoli partecipanti non possano mai annullare i lock richiesti.</a:t>
            </a:r>
            <a:endParaRPr sz="1200"/>
          </a:p>
        </p:txBody>
      </p:sp>
      <p:sp>
        <p:nvSpPr>
          <p:cNvPr id="639" name="Google Shape;639;p8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Transazioni distribuite</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90"/>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External API</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91"/>
          <p:cNvSpPr txBox="1"/>
          <p:nvPr>
            <p:ph idx="4294967295" type="body"/>
          </p:nvPr>
        </p:nvSpPr>
        <p:spPr>
          <a:xfrm>
            <a:off x="460950" y="1058550"/>
            <a:ext cx="8222100" cy="368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Una delle difficoltà nell’uso dei microservizi è di progettare delle API che supportano un insieme diverso di client, come:</a:t>
            </a:r>
            <a:endParaRPr sz="1200"/>
          </a:p>
          <a:p>
            <a:pPr indent="-304800" lvl="0" marL="457200" rtl="0" algn="l">
              <a:spcBef>
                <a:spcPts val="0"/>
              </a:spcBef>
              <a:spcAft>
                <a:spcPts val="0"/>
              </a:spcAft>
              <a:buSzPts val="1200"/>
              <a:buChar char="●"/>
            </a:pPr>
            <a:r>
              <a:rPr lang="it" sz="1200"/>
              <a:t>Le applicazioni web.</a:t>
            </a:r>
            <a:endParaRPr sz="1200"/>
          </a:p>
          <a:p>
            <a:pPr indent="-304800" lvl="0" marL="457200" rtl="0" algn="l">
              <a:spcBef>
                <a:spcPts val="0"/>
              </a:spcBef>
              <a:spcAft>
                <a:spcPts val="0"/>
              </a:spcAft>
              <a:buSzPts val="1200"/>
              <a:buChar char="●"/>
            </a:pPr>
            <a:r>
              <a:rPr lang="it" sz="1200"/>
              <a:t>Le applicazioni mobile.</a:t>
            </a:r>
            <a:endParaRPr sz="1200"/>
          </a:p>
          <a:p>
            <a:pPr indent="-304800" lvl="0" marL="457200" rtl="0" algn="l">
              <a:spcBef>
                <a:spcPts val="0"/>
              </a:spcBef>
              <a:spcAft>
                <a:spcPts val="0"/>
              </a:spcAft>
              <a:buSzPts val="1200"/>
              <a:buChar char="●"/>
            </a:pPr>
            <a:r>
              <a:rPr lang="it" sz="1200"/>
              <a:t>Le applicazioni sviluppate da terze parti.</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Ognuno di questi client ha esigenze diverse in termini di dati. Per esempio, le applicazioni mobile tipicamente richiedono meno dati rispetto a un’applicazione web.</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Una possibile strategia è che ogni client invochi il singolo servizio direttamente, ma questo approccio è usato raramente perché presenta diversi svantaggi pratici:</a:t>
            </a:r>
            <a:endParaRPr sz="1200"/>
          </a:p>
          <a:p>
            <a:pPr indent="-304800" lvl="0" marL="457200" rtl="0" algn="l">
              <a:spcBef>
                <a:spcPts val="0"/>
              </a:spcBef>
              <a:spcAft>
                <a:spcPts val="0"/>
              </a:spcAft>
              <a:buSzPts val="1200"/>
              <a:buChar char="●"/>
            </a:pPr>
            <a:r>
              <a:rPr lang="it" sz="1200"/>
              <a:t>Visto che le API dei singoli servizi espongono solo i dati dei servizi stessi, è il client che poi si deve occupare di effettuare richieste multiple per recuperare i dati nel caso in cui coinvolgano diversi servizi.</a:t>
            </a:r>
            <a:endParaRPr sz="1200"/>
          </a:p>
          <a:p>
            <a:pPr indent="-304800" lvl="0" marL="457200" rtl="0" algn="l">
              <a:spcBef>
                <a:spcPts val="0"/>
              </a:spcBef>
              <a:spcAft>
                <a:spcPts val="0"/>
              </a:spcAft>
              <a:buSzPts val="1200"/>
              <a:buChar char="●"/>
            </a:pPr>
            <a:r>
              <a:rPr lang="it" sz="1200"/>
              <a:t>Ogni client deve conoscere le API esposte dai servizi, quindi poi è più difficile gestire cambiare l’architettura e le API degli stessi.</a:t>
            </a:r>
            <a:endParaRPr sz="1200"/>
          </a:p>
          <a:p>
            <a:pPr indent="-304800" lvl="0" marL="457200" rtl="0" algn="l">
              <a:spcBef>
                <a:spcPts val="0"/>
              </a:spcBef>
              <a:spcAft>
                <a:spcPts val="0"/>
              </a:spcAft>
              <a:buSzPts val="1200"/>
              <a:buChar char="●"/>
            </a:pPr>
            <a:r>
              <a:rPr lang="it" sz="1200"/>
              <a:t>I servizi potrebbero usare dei protocolli di comunicazione poco pratici per i singoli client.</a:t>
            </a:r>
            <a:endParaRPr sz="1200"/>
          </a:p>
        </p:txBody>
      </p:sp>
      <p:sp>
        <p:nvSpPr>
          <p:cNvPr id="650" name="Google Shape;650;p9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External API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idx="4294967295" type="body"/>
          </p:nvPr>
        </p:nvSpPr>
        <p:spPr>
          <a:xfrm>
            <a:off x="460950" y="1058550"/>
            <a:ext cx="8222100" cy="3460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La figura mostra come ogni team può gestire in autonomia il codice e l’infrastruttura del proprio servizio. Ogni team può sviluppare, testare o mandare in produzione il proprio codice in modo indipendente dagli altri.</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In generale, un’architettura a microservizi ha le seguenti caratteristiche:</a:t>
            </a:r>
            <a:endParaRPr sz="1200"/>
          </a:p>
          <a:p>
            <a:pPr indent="-304800" lvl="0" marL="457200" rtl="0" algn="l">
              <a:lnSpc>
                <a:spcPct val="115000"/>
              </a:lnSpc>
              <a:spcBef>
                <a:spcPts val="0"/>
              </a:spcBef>
              <a:spcAft>
                <a:spcPts val="0"/>
              </a:spcAft>
              <a:buSzPts val="1200"/>
              <a:buChar char="●"/>
            </a:pPr>
            <a:r>
              <a:rPr lang="it" sz="1200"/>
              <a:t>La logica applicativa è </a:t>
            </a:r>
            <a:r>
              <a:rPr lang="it" sz="1200"/>
              <a:t>suddivisa</a:t>
            </a:r>
            <a:r>
              <a:rPr lang="it" sz="1200"/>
              <a:t> in piccoli componenti che hanno i confini ben tracciati e con responsabilità specifiche.</a:t>
            </a:r>
            <a:endParaRPr sz="1200"/>
          </a:p>
          <a:p>
            <a:pPr indent="-304800" lvl="0" marL="457200" rtl="0" algn="l">
              <a:lnSpc>
                <a:spcPct val="115000"/>
              </a:lnSpc>
              <a:spcBef>
                <a:spcPts val="0"/>
              </a:spcBef>
              <a:spcAft>
                <a:spcPts val="0"/>
              </a:spcAft>
              <a:buSzPts val="1200"/>
              <a:buChar char="●"/>
            </a:pPr>
            <a:r>
              <a:rPr lang="it" sz="1200"/>
              <a:t>Ogni componente ha, quindi, la propria responsabilità ed è mantenuto indipendentemente dagli altri. Un microservizio è responsabile di una parte della logica di business.</a:t>
            </a:r>
            <a:endParaRPr sz="1200"/>
          </a:p>
          <a:p>
            <a:pPr indent="-304800" lvl="0" marL="457200" rtl="0" algn="l">
              <a:lnSpc>
                <a:spcPct val="115000"/>
              </a:lnSpc>
              <a:spcBef>
                <a:spcPts val="0"/>
              </a:spcBef>
              <a:spcAft>
                <a:spcPts val="0"/>
              </a:spcAft>
              <a:buSzPts val="1200"/>
              <a:buChar char="●"/>
            </a:pPr>
            <a:r>
              <a:rPr lang="it" sz="1200"/>
              <a:t>Per lo scambio dei dati, i microservizi usano protocolli di comunicazione leggeri come HTTP e JSON. Spesso espongono </a:t>
            </a:r>
            <a:r>
              <a:rPr lang="it" sz="1200" u="sng">
                <a:solidFill>
                  <a:schemeClr val="hlink"/>
                </a:solidFill>
                <a:hlinkClick r:id="rId3"/>
              </a:rPr>
              <a:t>API REST</a:t>
            </a:r>
            <a:r>
              <a:rPr lang="it" sz="1200"/>
              <a:t>.</a:t>
            </a:r>
            <a:endParaRPr sz="1200"/>
          </a:p>
          <a:p>
            <a:pPr indent="-304800" lvl="0" marL="457200" rtl="0" algn="l">
              <a:lnSpc>
                <a:spcPct val="115000"/>
              </a:lnSpc>
              <a:spcBef>
                <a:spcPts val="0"/>
              </a:spcBef>
              <a:spcAft>
                <a:spcPts val="0"/>
              </a:spcAft>
              <a:buSzPts val="1200"/>
              <a:buChar char="●"/>
            </a:pPr>
            <a:r>
              <a:rPr lang="it" sz="1200"/>
              <a:t>Siccome i microservizi comunicano con l’esterno attraverso formati indipendenti dalla tecnologia (come JSON) i dettagli implementativi sono irrilevanti. Quindi, un’applicazione sviluppata usando un’architettura a microservizi potrebbe essere costruita con versioni diverse delle stesse librerie o anche con linguaggi e tecnologie completamente diversi.</a:t>
            </a:r>
            <a:endParaRPr sz="1200"/>
          </a:p>
          <a:p>
            <a:pPr indent="-304800" lvl="0" marL="457200" rtl="0" algn="l">
              <a:lnSpc>
                <a:spcPct val="115000"/>
              </a:lnSpc>
              <a:spcBef>
                <a:spcPts val="0"/>
              </a:spcBef>
              <a:spcAft>
                <a:spcPts val="0"/>
              </a:spcAft>
              <a:buSzPts val="1200"/>
              <a:buChar char="●"/>
            </a:pPr>
            <a:r>
              <a:rPr lang="it" sz="1200"/>
              <a:t>I microservizi permettono un’organizzazione dei team di sviluppo capillare, dove ogni team ha le proprie responsabilità anche se lavorano sullo stesso obiettivo (es. sviluppare l’applicazione).</a:t>
            </a:r>
            <a:endParaRPr sz="1200"/>
          </a:p>
        </p:txBody>
      </p:sp>
      <p:sp>
        <p:nvSpPr>
          <p:cNvPr id="148" name="Google Shape;148;p2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Microservizi: dettagli architettura</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92"/>
          <p:cNvSpPr txBox="1"/>
          <p:nvPr/>
        </p:nvSpPr>
        <p:spPr>
          <a:xfrm>
            <a:off x="5492700" y="1999725"/>
            <a:ext cx="1140000" cy="2958600"/>
          </a:xfrm>
          <a:prstGeom prst="rect">
            <a:avLst/>
          </a:prstGeom>
          <a:noFill/>
          <a:ln cap="flat" cmpd="sng" w="9525">
            <a:solidFill>
              <a:schemeClr val="dk1"/>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656" name="Google Shape;656;p92"/>
          <p:cNvSpPr txBox="1"/>
          <p:nvPr>
            <p:ph idx="4294967295" type="body"/>
          </p:nvPr>
        </p:nvSpPr>
        <p:spPr>
          <a:xfrm>
            <a:off x="460950" y="1058550"/>
            <a:ext cx="8222100" cy="77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L’idea di questo pattern è di implementare un servizio che fa da punto di ingresso per le applicazioni basate su microservizi. In questo caso l’API gateway gestisce tutte le richieste effettuando le chiamate appropriate ai singoli servizi e aggregando i risultati.</a:t>
            </a:r>
            <a:endParaRPr sz="1200"/>
          </a:p>
        </p:txBody>
      </p:sp>
      <p:sp>
        <p:nvSpPr>
          <p:cNvPr id="657" name="Google Shape;657;p9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Il Pattern API gateway</a:t>
            </a:r>
            <a:endParaRPr/>
          </a:p>
        </p:txBody>
      </p:sp>
      <p:sp>
        <p:nvSpPr>
          <p:cNvPr id="658" name="Google Shape;658;p92"/>
          <p:cNvSpPr/>
          <p:nvPr/>
        </p:nvSpPr>
        <p:spPr>
          <a:xfrm>
            <a:off x="3806725" y="2069925"/>
            <a:ext cx="895800" cy="2818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API gateway</a:t>
            </a:r>
            <a:endParaRPr sz="1200">
              <a:solidFill>
                <a:schemeClr val="lt2"/>
              </a:solidFill>
              <a:latin typeface="Roboto"/>
              <a:ea typeface="Roboto"/>
              <a:cs typeface="Roboto"/>
              <a:sym typeface="Roboto"/>
            </a:endParaRPr>
          </a:p>
        </p:txBody>
      </p:sp>
      <p:sp>
        <p:nvSpPr>
          <p:cNvPr id="659" name="Google Shape;659;p92"/>
          <p:cNvSpPr/>
          <p:nvPr/>
        </p:nvSpPr>
        <p:spPr>
          <a:xfrm>
            <a:off x="5614800" y="2069925"/>
            <a:ext cx="895800" cy="528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Servizio 1</a:t>
            </a:r>
            <a:endParaRPr sz="1200">
              <a:solidFill>
                <a:schemeClr val="lt2"/>
              </a:solidFill>
              <a:latin typeface="Roboto"/>
              <a:ea typeface="Roboto"/>
              <a:cs typeface="Roboto"/>
              <a:sym typeface="Roboto"/>
            </a:endParaRPr>
          </a:p>
        </p:txBody>
      </p:sp>
      <p:sp>
        <p:nvSpPr>
          <p:cNvPr id="660" name="Google Shape;660;p92"/>
          <p:cNvSpPr/>
          <p:nvPr/>
        </p:nvSpPr>
        <p:spPr>
          <a:xfrm>
            <a:off x="5614800" y="2833025"/>
            <a:ext cx="895800" cy="528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Servizio 2</a:t>
            </a:r>
            <a:endParaRPr sz="1200">
              <a:solidFill>
                <a:schemeClr val="lt2"/>
              </a:solidFill>
              <a:latin typeface="Roboto"/>
              <a:ea typeface="Roboto"/>
              <a:cs typeface="Roboto"/>
              <a:sym typeface="Roboto"/>
            </a:endParaRPr>
          </a:p>
        </p:txBody>
      </p:sp>
      <p:sp>
        <p:nvSpPr>
          <p:cNvPr id="661" name="Google Shape;661;p92"/>
          <p:cNvSpPr/>
          <p:nvPr/>
        </p:nvSpPr>
        <p:spPr>
          <a:xfrm>
            <a:off x="5614800" y="3596125"/>
            <a:ext cx="895800" cy="528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Servizio 3</a:t>
            </a:r>
            <a:endParaRPr sz="1200">
              <a:solidFill>
                <a:schemeClr val="lt2"/>
              </a:solidFill>
              <a:latin typeface="Roboto"/>
              <a:ea typeface="Roboto"/>
              <a:cs typeface="Roboto"/>
              <a:sym typeface="Roboto"/>
            </a:endParaRPr>
          </a:p>
        </p:txBody>
      </p:sp>
      <p:sp>
        <p:nvSpPr>
          <p:cNvPr id="662" name="Google Shape;662;p92"/>
          <p:cNvSpPr/>
          <p:nvPr/>
        </p:nvSpPr>
        <p:spPr>
          <a:xfrm>
            <a:off x="5614800" y="4359225"/>
            <a:ext cx="895800" cy="528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Servizio 4</a:t>
            </a:r>
            <a:endParaRPr sz="1200">
              <a:solidFill>
                <a:schemeClr val="lt2"/>
              </a:solidFill>
              <a:latin typeface="Roboto"/>
              <a:ea typeface="Roboto"/>
              <a:cs typeface="Roboto"/>
              <a:sym typeface="Roboto"/>
            </a:endParaRPr>
          </a:p>
        </p:txBody>
      </p:sp>
      <p:cxnSp>
        <p:nvCxnSpPr>
          <p:cNvPr id="663" name="Google Shape;663;p92"/>
          <p:cNvCxnSpPr>
            <a:stCxn id="658" idx="3"/>
            <a:endCxn id="655" idx="1"/>
          </p:cNvCxnSpPr>
          <p:nvPr/>
        </p:nvCxnSpPr>
        <p:spPr>
          <a:xfrm>
            <a:off x="4702525" y="3479025"/>
            <a:ext cx="790200" cy="0"/>
          </a:xfrm>
          <a:prstGeom prst="straightConnector1">
            <a:avLst/>
          </a:prstGeom>
          <a:noFill/>
          <a:ln cap="flat" cmpd="sng" w="9525">
            <a:solidFill>
              <a:schemeClr val="dk1"/>
            </a:solidFill>
            <a:prstDash val="solid"/>
            <a:round/>
            <a:headEnd len="med" w="med" type="none"/>
            <a:tailEnd len="med" w="med" type="triangle"/>
          </a:ln>
        </p:spPr>
      </p:cxnSp>
      <p:sp>
        <p:nvSpPr>
          <p:cNvPr id="664" name="Google Shape;664;p92"/>
          <p:cNvSpPr/>
          <p:nvPr/>
        </p:nvSpPr>
        <p:spPr>
          <a:xfrm>
            <a:off x="1790825" y="2069925"/>
            <a:ext cx="895800" cy="528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Client</a:t>
            </a:r>
            <a:r>
              <a:rPr lang="it" sz="1200">
                <a:solidFill>
                  <a:schemeClr val="lt2"/>
                </a:solidFill>
                <a:latin typeface="Roboto"/>
                <a:ea typeface="Roboto"/>
                <a:cs typeface="Roboto"/>
                <a:sym typeface="Roboto"/>
              </a:rPr>
              <a:t> 1</a:t>
            </a:r>
            <a:endParaRPr sz="1200">
              <a:solidFill>
                <a:schemeClr val="lt2"/>
              </a:solidFill>
              <a:latin typeface="Roboto"/>
              <a:ea typeface="Roboto"/>
              <a:cs typeface="Roboto"/>
              <a:sym typeface="Roboto"/>
            </a:endParaRPr>
          </a:p>
        </p:txBody>
      </p:sp>
      <p:sp>
        <p:nvSpPr>
          <p:cNvPr id="665" name="Google Shape;665;p92"/>
          <p:cNvSpPr/>
          <p:nvPr/>
        </p:nvSpPr>
        <p:spPr>
          <a:xfrm>
            <a:off x="1790825" y="2833025"/>
            <a:ext cx="895800" cy="528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Client 2</a:t>
            </a:r>
            <a:endParaRPr sz="1200">
              <a:solidFill>
                <a:schemeClr val="lt2"/>
              </a:solidFill>
              <a:latin typeface="Roboto"/>
              <a:ea typeface="Roboto"/>
              <a:cs typeface="Roboto"/>
              <a:sym typeface="Roboto"/>
            </a:endParaRPr>
          </a:p>
        </p:txBody>
      </p:sp>
      <p:sp>
        <p:nvSpPr>
          <p:cNvPr id="666" name="Google Shape;666;p92"/>
          <p:cNvSpPr/>
          <p:nvPr/>
        </p:nvSpPr>
        <p:spPr>
          <a:xfrm>
            <a:off x="1790825" y="3596125"/>
            <a:ext cx="895800" cy="528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Client 3</a:t>
            </a:r>
            <a:endParaRPr sz="1200">
              <a:solidFill>
                <a:schemeClr val="lt2"/>
              </a:solidFill>
              <a:latin typeface="Roboto"/>
              <a:ea typeface="Roboto"/>
              <a:cs typeface="Roboto"/>
              <a:sym typeface="Roboto"/>
            </a:endParaRPr>
          </a:p>
        </p:txBody>
      </p:sp>
      <p:sp>
        <p:nvSpPr>
          <p:cNvPr id="667" name="Google Shape;667;p92"/>
          <p:cNvSpPr/>
          <p:nvPr/>
        </p:nvSpPr>
        <p:spPr>
          <a:xfrm>
            <a:off x="1790825" y="4359225"/>
            <a:ext cx="895800" cy="528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Client 4</a:t>
            </a:r>
            <a:endParaRPr sz="1200">
              <a:solidFill>
                <a:schemeClr val="lt2"/>
              </a:solidFill>
              <a:latin typeface="Roboto"/>
              <a:ea typeface="Roboto"/>
              <a:cs typeface="Roboto"/>
              <a:sym typeface="Roboto"/>
            </a:endParaRPr>
          </a:p>
        </p:txBody>
      </p:sp>
      <p:cxnSp>
        <p:nvCxnSpPr>
          <p:cNvPr id="668" name="Google Shape;668;p92"/>
          <p:cNvCxnSpPr>
            <a:stCxn id="664" idx="3"/>
          </p:cNvCxnSpPr>
          <p:nvPr/>
        </p:nvCxnSpPr>
        <p:spPr>
          <a:xfrm>
            <a:off x="2686625" y="2334375"/>
            <a:ext cx="1147200" cy="13500"/>
          </a:xfrm>
          <a:prstGeom prst="straightConnector1">
            <a:avLst/>
          </a:prstGeom>
          <a:noFill/>
          <a:ln cap="flat" cmpd="sng" w="9525">
            <a:solidFill>
              <a:schemeClr val="dk1"/>
            </a:solidFill>
            <a:prstDash val="solid"/>
            <a:round/>
            <a:headEnd len="med" w="med" type="none"/>
            <a:tailEnd len="med" w="med" type="triangle"/>
          </a:ln>
        </p:spPr>
      </p:cxnSp>
      <p:cxnSp>
        <p:nvCxnSpPr>
          <p:cNvPr id="669" name="Google Shape;669;p92"/>
          <p:cNvCxnSpPr>
            <a:stCxn id="665" idx="3"/>
          </p:cNvCxnSpPr>
          <p:nvPr/>
        </p:nvCxnSpPr>
        <p:spPr>
          <a:xfrm>
            <a:off x="2686625" y="3097475"/>
            <a:ext cx="1113300" cy="3600"/>
          </a:xfrm>
          <a:prstGeom prst="straightConnector1">
            <a:avLst/>
          </a:prstGeom>
          <a:noFill/>
          <a:ln cap="flat" cmpd="sng" w="9525">
            <a:solidFill>
              <a:schemeClr val="dk1"/>
            </a:solidFill>
            <a:prstDash val="solid"/>
            <a:round/>
            <a:headEnd len="med" w="med" type="none"/>
            <a:tailEnd len="med" w="med" type="triangle"/>
          </a:ln>
        </p:spPr>
      </p:cxnSp>
      <p:cxnSp>
        <p:nvCxnSpPr>
          <p:cNvPr id="670" name="Google Shape;670;p92"/>
          <p:cNvCxnSpPr>
            <a:stCxn id="666" idx="3"/>
          </p:cNvCxnSpPr>
          <p:nvPr/>
        </p:nvCxnSpPr>
        <p:spPr>
          <a:xfrm>
            <a:off x="2686625" y="3860575"/>
            <a:ext cx="1113300" cy="600"/>
          </a:xfrm>
          <a:prstGeom prst="straightConnector1">
            <a:avLst/>
          </a:prstGeom>
          <a:noFill/>
          <a:ln cap="flat" cmpd="sng" w="9525">
            <a:solidFill>
              <a:schemeClr val="dk1"/>
            </a:solidFill>
            <a:prstDash val="solid"/>
            <a:round/>
            <a:headEnd len="med" w="med" type="none"/>
            <a:tailEnd len="med" w="med" type="triangle"/>
          </a:ln>
        </p:spPr>
      </p:cxnSp>
      <p:cxnSp>
        <p:nvCxnSpPr>
          <p:cNvPr id="671" name="Google Shape;671;p92"/>
          <p:cNvCxnSpPr>
            <a:stCxn id="667" idx="3"/>
          </p:cNvCxnSpPr>
          <p:nvPr/>
        </p:nvCxnSpPr>
        <p:spPr>
          <a:xfrm>
            <a:off x="2686625" y="4623675"/>
            <a:ext cx="1133700" cy="4200"/>
          </a:xfrm>
          <a:prstGeom prst="straightConnector1">
            <a:avLst/>
          </a:prstGeom>
          <a:noFill/>
          <a:ln cap="flat" cmpd="sng" w="9525">
            <a:solidFill>
              <a:schemeClr val="dk1"/>
            </a:solidFill>
            <a:prstDash val="solid"/>
            <a:round/>
            <a:headEnd len="med" w="med" type="none"/>
            <a:tailEnd len="med" w="med" type="triangle"/>
          </a:ln>
        </p:spPr>
      </p:cxnSp>
      <p:cxnSp>
        <p:nvCxnSpPr>
          <p:cNvPr id="672" name="Google Shape;672;p92"/>
          <p:cNvCxnSpPr/>
          <p:nvPr/>
        </p:nvCxnSpPr>
        <p:spPr>
          <a:xfrm>
            <a:off x="3175675" y="1967825"/>
            <a:ext cx="20400" cy="3053700"/>
          </a:xfrm>
          <a:prstGeom prst="straightConnector1">
            <a:avLst/>
          </a:prstGeom>
          <a:noFill/>
          <a:ln cap="flat" cmpd="sng" w="9525">
            <a:solidFill>
              <a:schemeClr val="dk1"/>
            </a:solidFill>
            <a:prstDash val="dash"/>
            <a:round/>
            <a:headEnd len="med" w="med" type="none"/>
            <a:tailEnd len="med" w="med" type="none"/>
          </a:ln>
        </p:spPr>
      </p:cxn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93"/>
          <p:cNvSpPr/>
          <p:nvPr/>
        </p:nvSpPr>
        <p:spPr>
          <a:xfrm>
            <a:off x="2633800" y="3775900"/>
            <a:ext cx="4026900" cy="790800"/>
          </a:xfrm>
          <a:prstGeom prst="rect">
            <a:avLst/>
          </a:prstGeom>
          <a:noFill/>
          <a:ln cap="flat" cmpd="sng" w="952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93"/>
          <p:cNvSpPr txBox="1"/>
          <p:nvPr>
            <p:ph idx="4294967295" type="body"/>
          </p:nvPr>
        </p:nvSpPr>
        <p:spPr>
          <a:xfrm>
            <a:off x="460950" y="1058550"/>
            <a:ext cx="8222100" cy="12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Da un punto di vista pratico, l’API gateway:</a:t>
            </a:r>
            <a:endParaRPr sz="1200"/>
          </a:p>
          <a:p>
            <a:pPr indent="-304800" lvl="0" marL="457200" rtl="0" algn="l">
              <a:spcBef>
                <a:spcPts val="0"/>
              </a:spcBef>
              <a:spcAft>
                <a:spcPts val="0"/>
              </a:spcAft>
              <a:buSzPts val="1200"/>
              <a:buChar char="●"/>
            </a:pPr>
            <a:r>
              <a:rPr lang="it" sz="1200"/>
              <a:t>Gestisce alcuni aspetti di sicurezza, come l’authentication, l’authorization, il rate limiting, il logging, ecc.</a:t>
            </a:r>
            <a:endParaRPr sz="1200"/>
          </a:p>
          <a:p>
            <a:pPr indent="-304800" lvl="0" marL="457200" rtl="0" algn="l">
              <a:spcBef>
                <a:spcPts val="0"/>
              </a:spcBef>
              <a:spcAft>
                <a:spcPts val="0"/>
              </a:spcAft>
              <a:buSzPts val="1200"/>
              <a:buChar char="●"/>
            </a:pPr>
            <a:r>
              <a:rPr lang="it" sz="1200"/>
              <a:t>Gestisce alcuni aspetti relativi alle performance, come il caching.</a:t>
            </a:r>
            <a:endParaRPr sz="1200"/>
          </a:p>
          <a:p>
            <a:pPr indent="-304800" lvl="0" marL="457200" rtl="0" algn="l">
              <a:spcBef>
                <a:spcPts val="0"/>
              </a:spcBef>
              <a:spcAft>
                <a:spcPts val="0"/>
              </a:spcAft>
              <a:buSzPts val="1200"/>
              <a:buChar char="●"/>
            </a:pPr>
            <a:r>
              <a:rPr lang="it" sz="1200"/>
              <a:t>A livello implementativo potrebbe anche avere dei sottostrati al proprio interno, per esempio potrebbe esporre API specifiche per i singoli client che poi vengono mappate su uno strato comune.</a:t>
            </a:r>
            <a:endParaRPr sz="1200"/>
          </a:p>
        </p:txBody>
      </p:sp>
      <p:sp>
        <p:nvSpPr>
          <p:cNvPr id="679" name="Google Shape;679;p9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API gateway: Responsabilità</a:t>
            </a:r>
            <a:endParaRPr/>
          </a:p>
        </p:txBody>
      </p:sp>
      <p:sp>
        <p:nvSpPr>
          <p:cNvPr id="680" name="Google Shape;680;p93"/>
          <p:cNvSpPr/>
          <p:nvPr/>
        </p:nvSpPr>
        <p:spPr>
          <a:xfrm>
            <a:off x="2074200" y="3460675"/>
            <a:ext cx="4995600" cy="1635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it" sz="1200">
                <a:solidFill>
                  <a:schemeClr val="lt2"/>
                </a:solidFill>
                <a:latin typeface="Roboto"/>
                <a:ea typeface="Roboto"/>
                <a:cs typeface="Roboto"/>
                <a:sym typeface="Roboto"/>
              </a:rPr>
              <a:t>API gateway</a:t>
            </a:r>
            <a:endParaRPr sz="1200">
              <a:solidFill>
                <a:schemeClr val="lt2"/>
              </a:solidFill>
              <a:latin typeface="Roboto"/>
              <a:ea typeface="Roboto"/>
              <a:cs typeface="Roboto"/>
              <a:sym typeface="Roboto"/>
            </a:endParaRPr>
          </a:p>
        </p:txBody>
      </p:sp>
      <p:sp>
        <p:nvSpPr>
          <p:cNvPr id="681" name="Google Shape;681;p93"/>
          <p:cNvSpPr/>
          <p:nvPr/>
        </p:nvSpPr>
        <p:spPr>
          <a:xfrm>
            <a:off x="2633800" y="2497325"/>
            <a:ext cx="895800" cy="528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Client Android</a:t>
            </a:r>
            <a:endParaRPr sz="1200">
              <a:solidFill>
                <a:schemeClr val="lt2"/>
              </a:solidFill>
              <a:latin typeface="Roboto"/>
              <a:ea typeface="Roboto"/>
              <a:cs typeface="Roboto"/>
              <a:sym typeface="Roboto"/>
            </a:endParaRPr>
          </a:p>
        </p:txBody>
      </p:sp>
      <p:sp>
        <p:nvSpPr>
          <p:cNvPr id="682" name="Google Shape;682;p93"/>
          <p:cNvSpPr/>
          <p:nvPr/>
        </p:nvSpPr>
        <p:spPr>
          <a:xfrm>
            <a:off x="4199325" y="2497400"/>
            <a:ext cx="895800" cy="528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Client Web</a:t>
            </a:r>
            <a:endParaRPr sz="1200">
              <a:solidFill>
                <a:schemeClr val="lt2"/>
              </a:solidFill>
              <a:latin typeface="Roboto"/>
              <a:ea typeface="Roboto"/>
              <a:cs typeface="Roboto"/>
              <a:sym typeface="Roboto"/>
            </a:endParaRPr>
          </a:p>
        </p:txBody>
      </p:sp>
      <p:sp>
        <p:nvSpPr>
          <p:cNvPr id="683" name="Google Shape;683;p93"/>
          <p:cNvSpPr/>
          <p:nvPr/>
        </p:nvSpPr>
        <p:spPr>
          <a:xfrm>
            <a:off x="5764850" y="2497400"/>
            <a:ext cx="895800" cy="528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App di terze parti</a:t>
            </a:r>
            <a:endParaRPr sz="1200">
              <a:solidFill>
                <a:schemeClr val="lt2"/>
              </a:solidFill>
              <a:latin typeface="Roboto"/>
              <a:ea typeface="Roboto"/>
              <a:cs typeface="Roboto"/>
              <a:sym typeface="Roboto"/>
            </a:endParaRPr>
          </a:p>
        </p:txBody>
      </p:sp>
      <p:sp>
        <p:nvSpPr>
          <p:cNvPr id="684" name="Google Shape;684;p93"/>
          <p:cNvSpPr/>
          <p:nvPr/>
        </p:nvSpPr>
        <p:spPr>
          <a:xfrm>
            <a:off x="3081700" y="3925475"/>
            <a:ext cx="895800" cy="528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API Mobile</a:t>
            </a:r>
            <a:endParaRPr sz="1200">
              <a:solidFill>
                <a:schemeClr val="lt2"/>
              </a:solidFill>
              <a:latin typeface="Roboto"/>
              <a:ea typeface="Roboto"/>
              <a:cs typeface="Roboto"/>
              <a:sym typeface="Roboto"/>
            </a:endParaRPr>
          </a:p>
        </p:txBody>
      </p:sp>
      <p:sp>
        <p:nvSpPr>
          <p:cNvPr id="685" name="Google Shape;685;p93"/>
          <p:cNvSpPr/>
          <p:nvPr/>
        </p:nvSpPr>
        <p:spPr>
          <a:xfrm>
            <a:off x="4199388" y="3925475"/>
            <a:ext cx="895800" cy="528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API Browser</a:t>
            </a:r>
            <a:endParaRPr sz="1200">
              <a:solidFill>
                <a:schemeClr val="lt2"/>
              </a:solidFill>
              <a:latin typeface="Roboto"/>
              <a:ea typeface="Roboto"/>
              <a:cs typeface="Roboto"/>
              <a:sym typeface="Roboto"/>
            </a:endParaRPr>
          </a:p>
        </p:txBody>
      </p:sp>
      <p:sp>
        <p:nvSpPr>
          <p:cNvPr id="686" name="Google Shape;686;p93"/>
          <p:cNvSpPr/>
          <p:nvPr/>
        </p:nvSpPr>
        <p:spPr>
          <a:xfrm>
            <a:off x="5317075" y="3925475"/>
            <a:ext cx="895800" cy="528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API pubblica</a:t>
            </a:r>
            <a:endParaRPr sz="1200">
              <a:solidFill>
                <a:schemeClr val="lt2"/>
              </a:solidFill>
              <a:latin typeface="Roboto"/>
              <a:ea typeface="Roboto"/>
              <a:cs typeface="Roboto"/>
              <a:sym typeface="Roboto"/>
            </a:endParaRPr>
          </a:p>
        </p:txBody>
      </p:sp>
      <p:cxnSp>
        <p:nvCxnSpPr>
          <p:cNvPr id="687" name="Google Shape;687;p93"/>
          <p:cNvCxnSpPr>
            <a:stCxn id="681" idx="2"/>
            <a:endCxn id="684" idx="0"/>
          </p:cNvCxnSpPr>
          <p:nvPr/>
        </p:nvCxnSpPr>
        <p:spPr>
          <a:xfrm>
            <a:off x="3081700" y="3026225"/>
            <a:ext cx="447900" cy="899400"/>
          </a:xfrm>
          <a:prstGeom prst="straightConnector1">
            <a:avLst/>
          </a:prstGeom>
          <a:noFill/>
          <a:ln cap="flat" cmpd="sng" w="9525">
            <a:solidFill>
              <a:schemeClr val="dk1"/>
            </a:solidFill>
            <a:prstDash val="solid"/>
            <a:round/>
            <a:headEnd len="med" w="med" type="none"/>
            <a:tailEnd len="med" w="med" type="triangle"/>
          </a:ln>
        </p:spPr>
      </p:cxnSp>
      <p:cxnSp>
        <p:nvCxnSpPr>
          <p:cNvPr id="688" name="Google Shape;688;p93"/>
          <p:cNvCxnSpPr>
            <a:stCxn id="682" idx="2"/>
            <a:endCxn id="685" idx="0"/>
          </p:cNvCxnSpPr>
          <p:nvPr/>
        </p:nvCxnSpPr>
        <p:spPr>
          <a:xfrm>
            <a:off x="4647225" y="3026300"/>
            <a:ext cx="0" cy="899100"/>
          </a:xfrm>
          <a:prstGeom prst="straightConnector1">
            <a:avLst/>
          </a:prstGeom>
          <a:noFill/>
          <a:ln cap="flat" cmpd="sng" w="9525">
            <a:solidFill>
              <a:schemeClr val="dk1"/>
            </a:solidFill>
            <a:prstDash val="solid"/>
            <a:round/>
            <a:headEnd len="med" w="med" type="none"/>
            <a:tailEnd len="med" w="med" type="triangle"/>
          </a:ln>
        </p:spPr>
      </p:cxnSp>
      <p:cxnSp>
        <p:nvCxnSpPr>
          <p:cNvPr id="689" name="Google Shape;689;p93"/>
          <p:cNvCxnSpPr>
            <a:stCxn id="683" idx="2"/>
            <a:endCxn id="686" idx="0"/>
          </p:cNvCxnSpPr>
          <p:nvPr/>
        </p:nvCxnSpPr>
        <p:spPr>
          <a:xfrm flipH="1">
            <a:off x="5764850" y="3026300"/>
            <a:ext cx="447900" cy="899100"/>
          </a:xfrm>
          <a:prstGeom prst="straightConnector1">
            <a:avLst/>
          </a:prstGeom>
          <a:noFill/>
          <a:ln cap="flat" cmpd="sng" w="9525">
            <a:solidFill>
              <a:schemeClr val="dk1"/>
            </a:solidFill>
            <a:prstDash val="solid"/>
            <a:round/>
            <a:headEnd len="med" w="med" type="none"/>
            <a:tailEnd len="med" w="med" type="triangle"/>
          </a:ln>
        </p:spPr>
      </p:cxnSp>
      <p:sp>
        <p:nvSpPr>
          <p:cNvPr id="690" name="Google Shape;690;p93"/>
          <p:cNvSpPr/>
          <p:nvPr/>
        </p:nvSpPr>
        <p:spPr>
          <a:xfrm>
            <a:off x="2633775" y="4685500"/>
            <a:ext cx="4026900" cy="352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Strato comune</a:t>
            </a:r>
            <a:endParaRPr baseline="-25000" sz="1200">
              <a:solidFill>
                <a:schemeClr val="lt2"/>
              </a:solidFill>
              <a:latin typeface="Roboto"/>
              <a:ea typeface="Roboto"/>
              <a:cs typeface="Roboto"/>
              <a:sym typeface="Roboto"/>
            </a:endParaRPr>
          </a:p>
        </p:txBody>
      </p:sp>
      <p:cxnSp>
        <p:nvCxnSpPr>
          <p:cNvPr id="691" name="Google Shape;691;p93"/>
          <p:cNvCxnSpPr>
            <a:stCxn id="684" idx="2"/>
            <a:endCxn id="690" idx="0"/>
          </p:cNvCxnSpPr>
          <p:nvPr/>
        </p:nvCxnSpPr>
        <p:spPr>
          <a:xfrm>
            <a:off x="3529600" y="4454375"/>
            <a:ext cx="1117500" cy="231000"/>
          </a:xfrm>
          <a:prstGeom prst="straightConnector1">
            <a:avLst/>
          </a:prstGeom>
          <a:noFill/>
          <a:ln cap="flat" cmpd="sng" w="9525">
            <a:solidFill>
              <a:schemeClr val="dk1"/>
            </a:solidFill>
            <a:prstDash val="solid"/>
            <a:round/>
            <a:headEnd len="med" w="med" type="none"/>
            <a:tailEnd len="med" w="med" type="triangle"/>
          </a:ln>
        </p:spPr>
      </p:cxnSp>
      <p:cxnSp>
        <p:nvCxnSpPr>
          <p:cNvPr id="692" name="Google Shape;692;p93"/>
          <p:cNvCxnSpPr>
            <a:stCxn id="685" idx="2"/>
            <a:endCxn id="690" idx="0"/>
          </p:cNvCxnSpPr>
          <p:nvPr/>
        </p:nvCxnSpPr>
        <p:spPr>
          <a:xfrm>
            <a:off x="4647288" y="4454375"/>
            <a:ext cx="0" cy="231000"/>
          </a:xfrm>
          <a:prstGeom prst="straightConnector1">
            <a:avLst/>
          </a:prstGeom>
          <a:noFill/>
          <a:ln cap="flat" cmpd="sng" w="9525">
            <a:solidFill>
              <a:schemeClr val="dk1"/>
            </a:solidFill>
            <a:prstDash val="solid"/>
            <a:round/>
            <a:headEnd len="med" w="med" type="none"/>
            <a:tailEnd len="med" w="med" type="triangle"/>
          </a:ln>
        </p:spPr>
      </p:cxnSp>
      <p:cxnSp>
        <p:nvCxnSpPr>
          <p:cNvPr id="693" name="Google Shape;693;p93"/>
          <p:cNvCxnSpPr>
            <a:stCxn id="686" idx="2"/>
            <a:endCxn id="690" idx="0"/>
          </p:cNvCxnSpPr>
          <p:nvPr/>
        </p:nvCxnSpPr>
        <p:spPr>
          <a:xfrm flipH="1">
            <a:off x="4647175" y="4454375"/>
            <a:ext cx="1117800" cy="2310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94"/>
          <p:cNvSpPr txBox="1"/>
          <p:nvPr>
            <p:ph idx="4294967295" type="body"/>
          </p:nvPr>
        </p:nvSpPr>
        <p:spPr>
          <a:xfrm>
            <a:off x="460950" y="1058550"/>
            <a:ext cx="8222100" cy="403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Da un punto di vista progettuale ci sono diverse cose da tenere a mente quando si realizza un’API gateway:</a:t>
            </a:r>
            <a:endParaRPr sz="1200"/>
          </a:p>
          <a:p>
            <a:pPr indent="-304800" lvl="0" marL="457200" rtl="0" algn="l">
              <a:spcBef>
                <a:spcPts val="0"/>
              </a:spcBef>
              <a:spcAft>
                <a:spcPts val="0"/>
              </a:spcAft>
              <a:buSzPts val="1200"/>
              <a:buChar char="●"/>
            </a:pPr>
            <a:r>
              <a:rPr lang="it" sz="1200"/>
              <a:t>Performance e scalabilità: </a:t>
            </a:r>
            <a:endParaRPr sz="1200"/>
          </a:p>
          <a:p>
            <a:pPr indent="-304800" lvl="1" marL="914400" rtl="0" algn="l">
              <a:spcBef>
                <a:spcPts val="0"/>
              </a:spcBef>
              <a:spcAft>
                <a:spcPts val="0"/>
              </a:spcAft>
              <a:buSzPts val="1200"/>
              <a:buChar char="○"/>
            </a:pPr>
            <a:r>
              <a:rPr lang="it" sz="1200"/>
              <a:t>Approcci tipo REST o le Java Servlet sono sincroni, dove ogni richiesta è gestita da un thread. Quindi, se utilizziamo approcci di questo tipo abbiamo un numero massimo di richieste che possiamo gestire in contemporanea (in base al numero di thread che possiamo allocare sulla singola macchina).</a:t>
            </a:r>
            <a:endParaRPr sz="1200"/>
          </a:p>
          <a:p>
            <a:pPr indent="-304800" lvl="1" marL="914400" rtl="0" algn="l">
              <a:spcBef>
                <a:spcPts val="0"/>
              </a:spcBef>
              <a:spcAft>
                <a:spcPts val="0"/>
              </a:spcAft>
              <a:buSzPts val="1200"/>
              <a:buChar char="○"/>
            </a:pPr>
            <a:r>
              <a:rPr lang="it" sz="1200"/>
              <a:t>Approcci di tipo asincrono sono preferibili nel caso in cui il numero di richieste da gestire sia molto alto, anche se aumenta la complessità di gestione delle richieste.</a:t>
            </a:r>
            <a:endParaRPr sz="1200"/>
          </a:p>
          <a:p>
            <a:pPr indent="-304800" lvl="0" marL="457200" rtl="0" algn="l">
              <a:spcBef>
                <a:spcPts val="0"/>
              </a:spcBef>
              <a:spcAft>
                <a:spcPts val="0"/>
              </a:spcAft>
              <a:buSzPts val="1200"/>
              <a:buChar char="●"/>
            </a:pPr>
            <a:r>
              <a:rPr lang="it" sz="1200"/>
              <a:t>Scrivere codice che venga eseguito in parallelo: ad esempio, supponiamo di esporre un endpoint per leggere tutti i dati di un determinato ordine, per farlo dobbiamo contattare diversi servizi: il gestore degli ordini, il gestore delle spedizioni, il gestore dei pagamenti, ecc. Un’API gateway potrebbe eseguire codice in parallelo quando non c’è una dipendenza tra le varie operazioni.</a:t>
            </a:r>
            <a:endParaRPr sz="1200"/>
          </a:p>
          <a:p>
            <a:pPr indent="-304800" lvl="0" marL="457200" rtl="0" algn="l">
              <a:spcBef>
                <a:spcPts val="0"/>
              </a:spcBef>
              <a:spcAft>
                <a:spcPts val="0"/>
              </a:spcAft>
              <a:buSzPts val="1200"/>
              <a:buChar char="●"/>
            </a:pPr>
            <a:r>
              <a:rPr lang="it" sz="1200"/>
              <a:t>Gestione dei fallimenti parziali: oltre a scalare in termini di performance, un’API gateway deve essere affidabile, visto che rappresenta il punto di accesso ai servizi. L’affidabilità potrebbe essere ottenuta:</a:t>
            </a:r>
            <a:endParaRPr sz="1200"/>
          </a:p>
          <a:p>
            <a:pPr indent="-304800" lvl="1" marL="914400" rtl="0" algn="l">
              <a:spcBef>
                <a:spcPts val="0"/>
              </a:spcBef>
              <a:spcAft>
                <a:spcPts val="0"/>
              </a:spcAft>
              <a:buSzPts val="1200"/>
              <a:buChar char="○"/>
            </a:pPr>
            <a:r>
              <a:rPr lang="it" sz="1200"/>
              <a:t>Eseguendo istanze multiple di un’API gateway e di utilizzare un load balancer in modo che se una di queste istanze fallisse il load balancer potrebbe inviare le richieste alle altre.</a:t>
            </a:r>
            <a:endParaRPr sz="1200"/>
          </a:p>
          <a:p>
            <a:pPr indent="-304800" lvl="1" marL="914400" rtl="0" algn="l">
              <a:spcBef>
                <a:spcPts val="0"/>
              </a:spcBef>
              <a:spcAft>
                <a:spcPts val="0"/>
              </a:spcAft>
              <a:buSzPts val="1200"/>
              <a:buChar char="○"/>
            </a:pPr>
            <a:r>
              <a:rPr lang="it" sz="1200"/>
              <a:t>Usando i pattern tipo </a:t>
            </a:r>
            <a:r>
              <a:rPr lang="it" sz="1200" u="sng">
                <a:solidFill>
                  <a:schemeClr val="hlink"/>
                </a:solidFill>
                <a:hlinkClick action="ppaction://hlinksldjump" r:id="rId3"/>
              </a:rPr>
              <a:t>Circuit Breaker</a:t>
            </a:r>
            <a:r>
              <a:rPr lang="it" sz="1200"/>
              <a:t> per evitare che servizi non disponibili possano occupare troppe risorse.</a:t>
            </a:r>
            <a:endParaRPr sz="1200"/>
          </a:p>
        </p:txBody>
      </p:sp>
      <p:sp>
        <p:nvSpPr>
          <p:cNvPr id="699" name="Google Shape;699;p9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API gateway: Progettazione</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95"/>
          <p:cNvSpPr txBox="1"/>
          <p:nvPr>
            <p:ph idx="4294967295" type="body"/>
          </p:nvPr>
        </p:nvSpPr>
        <p:spPr>
          <a:xfrm>
            <a:off x="460950" y="1058550"/>
            <a:ext cx="8222100" cy="403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Per l’implementazione di un’API gateway si possono utilizzare soluzioni già pronte, come </a:t>
            </a:r>
            <a:r>
              <a:rPr lang="it" sz="1200" u="sng">
                <a:solidFill>
                  <a:schemeClr val="hlink"/>
                </a:solidFill>
                <a:hlinkClick r:id="rId3"/>
              </a:rPr>
              <a:t>Amazon API Gateway</a:t>
            </a:r>
            <a:r>
              <a:rPr lang="it" sz="1200"/>
              <a:t>, oppure si può usare un qualche framework esistente per ridurre la complessità del codice.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Ad esempio, esiste il framework </a:t>
            </a:r>
            <a:r>
              <a:rPr lang="it" sz="1200" u="sng">
                <a:solidFill>
                  <a:schemeClr val="hlink"/>
                </a:solidFill>
                <a:hlinkClick r:id="rId4"/>
              </a:rPr>
              <a:t>Zuul</a:t>
            </a:r>
            <a:r>
              <a:rPr lang="it" sz="1200"/>
              <a:t> da Netflix, oppure </a:t>
            </a:r>
            <a:r>
              <a:rPr lang="it" sz="1200" u="sng">
                <a:solidFill>
                  <a:schemeClr val="hlink"/>
                </a:solidFill>
                <a:hlinkClick r:id="rId5"/>
              </a:rPr>
              <a:t>Spring Cloud Gateway</a:t>
            </a:r>
            <a:r>
              <a:rPr lang="it" sz="1200"/>
              <a:t>. Quest’ultimo permette di gestire in modo semplice:</a:t>
            </a:r>
            <a:endParaRPr sz="1200"/>
          </a:p>
          <a:p>
            <a:pPr indent="-304800" lvl="0" marL="457200" rtl="0" algn="l">
              <a:spcBef>
                <a:spcPts val="0"/>
              </a:spcBef>
              <a:spcAft>
                <a:spcPts val="0"/>
              </a:spcAft>
              <a:buSzPts val="1200"/>
              <a:buChar char="●"/>
            </a:pPr>
            <a:r>
              <a:rPr lang="it" sz="1200"/>
              <a:t>L’indirizzamento delle richieste ai vari servizi.</a:t>
            </a:r>
            <a:endParaRPr sz="1200"/>
          </a:p>
          <a:p>
            <a:pPr indent="-304800" lvl="0" marL="457200" rtl="0" algn="l">
              <a:spcBef>
                <a:spcPts val="0"/>
              </a:spcBef>
              <a:spcAft>
                <a:spcPts val="0"/>
              </a:spcAft>
              <a:buSzPts val="1200"/>
              <a:buChar char="●"/>
            </a:pPr>
            <a:r>
              <a:rPr lang="it" sz="1200"/>
              <a:t>La composizione di più chiamate alle API dei vari servizi e combinare i risultati insieme.</a:t>
            </a:r>
            <a:endParaRPr sz="1200"/>
          </a:p>
          <a:p>
            <a:pPr indent="-304800" lvl="0" marL="457200" rtl="0" algn="l">
              <a:spcBef>
                <a:spcPts val="0"/>
              </a:spcBef>
              <a:spcAft>
                <a:spcPts val="0"/>
              </a:spcAft>
              <a:buSzPts val="1200"/>
              <a:buChar char="●"/>
            </a:pPr>
            <a:r>
              <a:rPr lang="it" sz="1200"/>
              <a:t>Le funzionalità comuni, ad esempio l’autenticazione.</a:t>
            </a:r>
            <a:endParaRPr sz="1200"/>
          </a:p>
        </p:txBody>
      </p:sp>
      <p:sp>
        <p:nvSpPr>
          <p:cNvPr id="705" name="Google Shape;705;p9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API gateway: Implementazione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idx="4294967295" type="body"/>
          </p:nvPr>
        </p:nvSpPr>
        <p:spPr>
          <a:xfrm>
            <a:off x="460950" y="1058550"/>
            <a:ext cx="8222100" cy="38211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it" sz="1200">
                <a:solidFill>
                  <a:schemeClr val="accent3"/>
                </a:solidFill>
              </a:rPr>
              <a:t>Rilascio indipendente</a:t>
            </a:r>
            <a:r>
              <a:rPr lang="it" sz="1200"/>
              <a:t>: si possono effettuare modifiche a un microservizio, testarle, e rilasciare i cambi agli utenti senza necessità di interagire con gli altri microservizi. Per garantire il rilascio indipendente, è necessario che i microservizi siano progetti per essere </a:t>
            </a:r>
            <a:r>
              <a:rPr lang="it" sz="1200">
                <a:solidFill>
                  <a:schemeClr val="accent3"/>
                </a:solidFill>
              </a:rPr>
              <a:t>loosely coupled</a:t>
            </a:r>
            <a:r>
              <a:rPr lang="it" sz="1200"/>
              <a:t> (debolmente accoppiati), quindi è necessario definire dei contratti espliciti, ben definiti e stabili tra i diversi servizi.</a:t>
            </a:r>
            <a:endParaRPr sz="1200"/>
          </a:p>
          <a:p>
            <a:pPr indent="-304800" lvl="0" marL="457200" rtl="0" algn="l">
              <a:lnSpc>
                <a:spcPct val="115000"/>
              </a:lnSpc>
              <a:spcBef>
                <a:spcPts val="0"/>
              </a:spcBef>
              <a:spcAft>
                <a:spcPts val="0"/>
              </a:spcAft>
              <a:buSzPts val="1200"/>
              <a:buChar char="●"/>
            </a:pPr>
            <a:r>
              <a:rPr lang="it" sz="1200">
                <a:solidFill>
                  <a:schemeClr val="accent3"/>
                </a:solidFill>
              </a:rPr>
              <a:t>Progettazione sul dominio di business</a:t>
            </a:r>
            <a:r>
              <a:rPr lang="it" sz="1200"/>
              <a:t>: negli ultimi anni sono state proposte delle tecniche di progettazione software che sono orientate al dominio applicativo dell’applicazione che si sta sviluppando (</a:t>
            </a:r>
            <a:r>
              <a:rPr lang="it" sz="1200" u="sng">
                <a:solidFill>
                  <a:schemeClr val="hlink"/>
                </a:solidFill>
                <a:hlinkClick action="ppaction://hlinksldjump" r:id="rId3"/>
              </a:rPr>
              <a:t>domain-driven design</a:t>
            </a:r>
            <a:r>
              <a:rPr lang="it" sz="1200"/>
              <a:t>). Se i microservizi sono definiti considerando il dominio applicativo diventa semplice sviluppare nuove funzionalità da zero o combinando insieme i vari microservizi.</a:t>
            </a:r>
            <a:endParaRPr sz="1200"/>
          </a:p>
          <a:p>
            <a:pPr indent="-304800" lvl="0" marL="457200" rtl="0" algn="l">
              <a:spcBef>
                <a:spcPts val="0"/>
              </a:spcBef>
              <a:spcAft>
                <a:spcPts val="0"/>
              </a:spcAft>
              <a:buSzPts val="1200"/>
              <a:buChar char="●"/>
            </a:pPr>
            <a:r>
              <a:rPr lang="it" sz="1200">
                <a:solidFill>
                  <a:schemeClr val="accent3"/>
                </a:solidFill>
              </a:rPr>
              <a:t>Stato</a:t>
            </a:r>
            <a:r>
              <a:rPr lang="it" sz="1200"/>
              <a:t>: una delle cose più difficili da assimilare quando si parla di microservizi è che si dovrebbero evitare database condivisi da più microservizi. Se un microservizio volesse accedere a un dato gestito da un altro microservizio, dovrebbe chiedere il dato al microservizio responsabile di quel dato. Questo permette agli sviluppatori di scegliere cosa condividere e cosa nascondere (un principio simile all’incapsulamento nella programmazione ad oggetti) e di separare le funzionalità che possono cambiare liberamente (quelle interne al microservizio) da quelle che devono essere modificate raramente (l’interfaccia esterna che gli altri usano).</a:t>
            </a:r>
            <a:endParaRPr sz="1200"/>
          </a:p>
          <a:p>
            <a:pPr indent="-304800" lvl="0" marL="457200" rtl="0" algn="l">
              <a:lnSpc>
                <a:spcPct val="115000"/>
              </a:lnSpc>
              <a:spcBef>
                <a:spcPts val="0"/>
              </a:spcBef>
              <a:spcAft>
                <a:spcPts val="0"/>
              </a:spcAft>
              <a:buSzPts val="1200"/>
              <a:buChar char="●"/>
            </a:pPr>
            <a:r>
              <a:rPr lang="it" sz="1200">
                <a:solidFill>
                  <a:schemeClr val="accent3"/>
                </a:solidFill>
              </a:rPr>
              <a:t>Dimensione</a:t>
            </a:r>
            <a:r>
              <a:rPr lang="it" sz="1200"/>
              <a:t>: che cosa si intende per “micro”? Qual è l’unità di misura da utilizzare per classificare i microservizi? Non c’è una risposta a queste domande. In linea generale un microservizio dovrebbe essere di una dimensione tale da poter essere compreso in modo semplice dalle persone.</a:t>
            </a:r>
            <a:endParaRPr sz="1200"/>
          </a:p>
        </p:txBody>
      </p:sp>
      <p:sp>
        <p:nvSpPr>
          <p:cNvPr id="154" name="Google Shape;154;p2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Microservizi: concetti chiave (1)</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