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e55f1ff5f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e55f1ff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55f1ff5f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55f1ff5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55f1ff5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55f1ff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55f1ff5f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55f1ff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55f1ff5f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55f1ff5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55f1ff5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55f1ff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55f1ff5f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55f1ff5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55f1ff5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55f1ff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55f1ff5f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55f1ff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55f1ff5f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e55f1ff5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2756bbfb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2756bbf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55f1ff5f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55f1ff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e55f1ff5f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e55f1ff5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e55f1ff5f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e55f1ff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e55f1ff5f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e55f1ff5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e55f1ff5f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e55f1ff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55f1ff5f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e55f1ff5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55f1ff5f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55f1ff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e55f1ff5f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e55f1ff5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e55f1ff5f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e55f1ff5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e55f1ff5f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e55f1ff5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55f1ff5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55f1ff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e55f1ff5f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e55f1ff5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e55f1ff5f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e55f1ff5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55f1ff5f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e55f1ff5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55f1ff5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e55f1ff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e55f1ff5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e55f1ff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55f1ff5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55f1ff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55f1ff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55f1f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55f1ff5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55f1ff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55f1ff5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55f1ff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tlinlang.o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Enterprise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0" y="705700"/>
            <a:ext cx="91131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(value) {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Similar to switch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1 -&gt; println(value)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2 -&gt; println(value)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/>
              <a:t> può essere usato sia come un’espressione e sia come uno statement.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Se usato come espressione, il primo branch che corrisponde al valore diventa il valore dell’espressione. In questo caso, l’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/>
              <a:t> è obbligatorio, a meno che non si usino oggi particolari (tipo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it" sz="1200"/>
              <a:t>) e tutti i casi siano coperti dai branch.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Se usato come uno statement, i valori dei branch singoli sono ignorati.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Conditional expression: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614300" y="3030900"/>
            <a:ext cx="4529700" cy="206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Usato come statement:</a:t>
            </a:r>
            <a:endParaRPr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1, 2 -&gt;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3..10 -&gt;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11..100 -&gt;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100..200 -&gt;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"huge"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"huge"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value = 100 Output: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3030900"/>
            <a:ext cx="4529700" cy="206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Usato come espressione: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1, 2 -&gt;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3..10 -&gt;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11..100 -&gt;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100..200 -&gt;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"huge"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"huge"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-&gt; {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value = 100 Output: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element: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Any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(element)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 String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"is string"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 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"is integer"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"is something else"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1..10 -&gt;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"ok"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10..20 -&gt;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"invalid"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num1 &gt; num2 -&gt;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"num1 is greater"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num2 &gt; num1 -&gt;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"num2 is greater"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"num1 and num2 are equal"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Conditional expression: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(element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collection)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println(element)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(element: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collection)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println(element)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1..100)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100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10)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100 90 80 70 60 50 40 30 20 10 0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Arrays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array: IntArray = intArrayOf(10, 20, 30)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(element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array)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println(element)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array.indices)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println(array[i])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((index, element)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array.withIndex())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$element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Loop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index: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(index &lt; 10)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println(index)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index++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Random.nextInt(0, 10)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println(value)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!= 5)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Come in Java, Kotlin supporta anche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it" sz="1200"/>
              <a:t> 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it" sz="1200"/>
              <a:t> nei loop.</a:t>
            </a:r>
            <a:endParaRPr sz="12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Loop: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Kotlin mette a disposizione anche una funzione, repeat, che esegue una porzione di codice un numero specificato di volte: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repeat(10)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println(it)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0 1 2 3 4 5 6 7 8 9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Nota: repeat non è una keyword ma una funzione, quindi all’interno non si possono usare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it" sz="1200"/>
              <a:t> 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it" sz="1200"/>
              <a:t>.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Kotlin, di default non è possibile avere valori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myString: String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Errore di compilazione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Gli elementi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 devono avere un punto interrogativo (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it" sz="1200"/>
              <a:t>) alla fine: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myString: String?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Tuttavia, gli elementi che possono essere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 devono essere usati solo dopo aver controllato che non siano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(myString.length != 10)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Errore di compilazione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println(myString)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(myString !=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&amp;&amp; myString.length != 10)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println(myString)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(myString?.length != 10)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OK: Se myString è null, restituisce myString.length restituisce null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println(myString)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myString?.let{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"Stampo solo se null"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(it.length != 10)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it è una variabile creata di default nel let e contiene la stringa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println(it)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null e controllo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altro modo di scrivere è usando l’Elvis operator: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length: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myString?.length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-1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Si prende -1 solo se l’espressione a sinistra del ?: è null.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Alcune funzioni sono definite per essere nullable receiver, nel senso che internamente gestiscono i valori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, in modo da non dover effettuare il controllo nel punto in cui sono invocate. Esempio,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it" sz="1200"/>
              <a:t> è nullable receiver: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println(myString.toString())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Se myString è null, restituisce la stringa "null"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L’ultima opzione (</a:t>
            </a:r>
            <a:r>
              <a:rPr lang="it" sz="1200">
                <a:solidFill>
                  <a:schemeClr val="accent3"/>
                </a:solidFill>
              </a:rPr>
              <a:t>da evitare</a:t>
            </a:r>
            <a:r>
              <a:rPr lang="it" sz="1200"/>
              <a:t>) è l’uso dell’operator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it" sz="1200"/>
              <a:t> che converte ogni valore in un tipo non-null e genera una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it" sz="1200"/>
              <a:t> se il valore è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length: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myString!!.length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Se si usa una collezione di elementi che possono essere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, esempio un array, esiste un metodo per filtrare solo i valori non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array: Array&lt;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?&gt; = arrayOf(1, 2,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3)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safeCollection: Array&lt;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array.filterNotNull().toTypedArray()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println(safeCollection.contentToString())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null e controllo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33925" y="665000"/>
            <a:ext cx="9110100" cy="4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Per definire una classe si usa la keyword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200"/>
              <a:t>: 	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Una classe in Kotlin può avere un costruttore primario e uno o più costruttori secondari. Il costruttore primario è quello che viene specificato nell’header della classe: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String, private 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Se il costruttore non ha annotazioni o visibilità particolari, si può anche omettere la keyword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costruttore con i parametri elencati nella dichiarazione è disponibile automaticamente: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user: User = User(1,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 parte i valori di default, il costruttore primario non può avere codice. Il codice di inizializzazione può essere inserito nel blocco di inizializzazione definito dalla keyword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it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"Init"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4294967295" type="body"/>
          </p:nvPr>
        </p:nvSpPr>
        <p:spPr>
          <a:xfrm>
            <a:off x="33925" y="665000"/>
            <a:ext cx="9110100" cy="4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Una classe può anche dichiarare dei costruttori secondari che sono definiti usando la keyword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t" sz="1200"/>
              <a:t> all’interno del blocco della classe, che devono invocare il costruttore primario: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String, private 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(Random.nextLong(), firstName, lastName)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Costruttori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Kotlin esiste il concetto di data classes (simile ma non uguale ai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1200"/>
              <a:t> in Java), il cui obiettivo è quello di gestire i dati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Queste classi hanno automaticamente: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lang="it" sz="1200"/>
              <a:t> 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componentN()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 : User = User(0,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(id, firstName, lastName) = user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println(u.component1())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Print id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$firstName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$lastName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copy()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userCopied = user.copy(firstName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println(userCopied)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Print 0, "Simona", "Rossi"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Riferimenti: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Sito ufficiale:</a:t>
            </a:r>
            <a:r>
              <a:rPr b="1" lang="it" sz="1200"/>
              <a:t> </a:t>
            </a:r>
            <a:r>
              <a:rPr lang="it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https://kotlinlang.org</a:t>
            </a:r>
            <a:endParaRPr sz="12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294967295" type="body"/>
          </p:nvPr>
        </p:nvSpPr>
        <p:spPr>
          <a:xfrm>
            <a:off x="33925" y="665000"/>
            <a:ext cx="9110100" cy="4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L’ereditarietà si specifica con i due punti (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t" sz="1200"/>
              <a:t>), tuttavia le classi sono definite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/>
              <a:t> di default, quindi per renderle ereditabili vanno marcate come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open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AdminUser(id: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otherParameter: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: User(id, firstName, lastName)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L’override dei metodi avviene utilizzando la keyword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open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toString():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$firstName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$lastName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 può usare la keyword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200"/>
              <a:t> come in Java per invocare i metodi della superclasse.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open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toString():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${super.toString()}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$firstName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$lastName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0" y="1058550"/>
            <a:ext cx="28530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Una classe può essere astratta: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MyAbstractClass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abstract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myAbstractMethod()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 possono dichiarare le interfacce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myInterfaceMethod()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MyOtherInterface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myOtherInterfaceMethod()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astratte e interfacce</a:t>
            </a:r>
            <a:endParaRPr/>
          </a:p>
        </p:txBody>
      </p:sp>
      <p:sp>
        <p:nvSpPr>
          <p:cNvPr id="191" name="Google Shape;191;p33"/>
          <p:cNvSpPr txBox="1"/>
          <p:nvPr>
            <p:ph idx="4294967295" type="body"/>
          </p:nvPr>
        </p:nvSpPr>
        <p:spPr>
          <a:xfrm>
            <a:off x="3092725" y="1058550"/>
            <a:ext cx="60513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Utilizzo: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MyClass : MyAbstractClass(), MyInterface, MyOtherInterface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myAbstractMethod()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myInterfaceMethod()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myOtherInterfaceMethod()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(myStr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println(myStr.length)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Automatic cast to String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myStr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(myStr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!is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println(myStr)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println(myStr.length)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Automatic cast to String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cast automatico può essere effettuato: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Se la variabile è dichiarata come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/>
              <a:t> e locale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it" sz="1200"/>
              <a:t>S</a:t>
            </a:r>
            <a:r>
              <a:rPr lang="it" sz="1200"/>
              <a:t>e la variabile è dichiarata come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/>
              <a:t> e come proprietà privata di una classe se il check è effettuato nello stesso modulo dove la variabile è dichiarata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Se la variabile è dichiarata come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200"/>
              <a:t> e locale e non è modificata tra il check e l’uso (come nell’esempio sopra)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Non può essere effettuato: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Se la variabile è dichiarata come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200"/>
              <a:t> e come proprietà di una classe</a:t>
            </a:r>
            <a:endParaRPr sz="1200"/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di tipi e cast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myElement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Genera un’eccezione di tipo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ClassCastException</a:t>
            </a:r>
            <a:r>
              <a:rPr lang="it" sz="1200"/>
              <a:t> 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myElement</a:t>
            </a:r>
            <a:r>
              <a:rPr lang="it" sz="1200"/>
              <a:t> non può essere convertito 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myElement</a:t>
            </a:r>
            <a:r>
              <a:rPr lang="it" sz="1200"/>
              <a:t> è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 non può essere convertito 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200"/>
              <a:t>, quindi il codice genera una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it" sz="1200"/>
              <a:t>, per ovviare a questo problema si può usare il codice seguente: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String?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myElement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String?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questo caso, 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myElement</a:t>
            </a:r>
            <a:r>
              <a:rPr lang="it" sz="1200"/>
              <a:t> fosse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, anche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</a:t>
            </a:r>
            <a:r>
              <a:rPr lang="it" sz="1200"/>
              <a:t> sarebbe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, senza generare eccezioni. Si può utilizzare anche un cast “safe”: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myElement: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Any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myStr: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String?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myElement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as?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questo caso, 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myElement</a:t>
            </a:r>
            <a:r>
              <a:rPr lang="it" sz="1200"/>
              <a:t> non può essere convertito 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200"/>
              <a:t>, il cast restituisce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/>
              <a:t>.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Cast unsafe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Kotlin sono disponibili delle implementazioni per le collezioni di base: liste, insiemi e mappe. Ci sono due tipi di interfacce che rappresentano ogni collezione: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Un’interfaccia read-only che ha i metodi per accedere agli elementi della collezione.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Un’interfaccia mutabile che estende quella read-only per aggiungere le operazioni di scrittura: aggiunta, rimozione e aggiornamento degli elementi.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myList : List&lt;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listOf(1, 2, 3, 4)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println(myList[0])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myMutableList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: MutableList&lt;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mutableListOf(1, 2, 3, 4)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myMutableList.add(5)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println(myMutableList.last())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Print 5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Nota: anche 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myMutableList</a:t>
            </a:r>
            <a:r>
              <a:rPr lang="it" sz="1200"/>
              <a:t> è di tipo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/>
              <a:t>, si possono aggiungere degli elementi, mentre non si può assegnare di nuovo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myMutableList</a:t>
            </a:r>
            <a:r>
              <a:rPr lang="it" sz="1200"/>
              <a:t>. In modo simile si può utilizzare il set: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mySet : MutableSet&lt;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mutableSetOf()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mySet.add(1)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mySet.add(1)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mySet.add(2)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println(mySet)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4294967295" type="body"/>
          </p:nvPr>
        </p:nvSpPr>
        <p:spPr>
          <a:xfrm>
            <a:off x="460950" y="1058550"/>
            <a:ext cx="82221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myMap : Map&lt;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mapOf(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"element1"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"element2"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2,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"element3"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3,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"element4"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4)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println(myMap[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"element1"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myMutableMap : MutableMap&lt;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&gt; = mutableMapOf(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"element1"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1,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"element2"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2,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"element3"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myMutableMap[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"element4"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] = 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myMutableMap.put(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"element5"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5)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println(myMutableMap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"element4"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Print 4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println(myMutableMap.get(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"element5"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Print 5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Collections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Kotlin ci sono due tipi di uguaglianza: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1200"/>
              <a:t> che ha la stessa funzione di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 sz="1200"/>
              <a:t> in Java;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it" sz="1200"/>
              <a:t> che controlla se due oggetti hanno lo stesso riferimento.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lastName: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equals(other: Any?): Boolean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=== other)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javaClass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!= other?.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javaClass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other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id == other.id &amp;&amp; firstName == other.firstName &amp;&amp; lastName == other.lastName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hashCode():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/* TODO: Implement always equals and hashCode */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user1: User = User(1,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user2: User = User(1,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(user1 == user2)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"Equals"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(user1 === user1)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"Same reference"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(user1 !== user2)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"Not same reference"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Uguaglianza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Kotlin per lavorare con codice asincrono si usano le </a:t>
            </a:r>
            <a:r>
              <a:rPr lang="it" sz="1200">
                <a:solidFill>
                  <a:schemeClr val="accent3"/>
                </a:solidFill>
              </a:rPr>
              <a:t>coroutine</a:t>
            </a:r>
            <a:r>
              <a:rPr lang="it" sz="1200"/>
              <a:t>, la cui idea è di avere una funzione, chiamata </a:t>
            </a:r>
            <a:r>
              <a:rPr lang="it" sz="1200">
                <a:solidFill>
                  <a:schemeClr val="accent3"/>
                </a:solidFill>
              </a:rPr>
              <a:t>suspend function</a:t>
            </a:r>
            <a:r>
              <a:rPr lang="it" sz="1200"/>
              <a:t>, che può sospendere la sua esecuzione e riprenderla successivamente. </a:t>
            </a:r>
            <a:r>
              <a:rPr lang="it" sz="1200"/>
              <a:t>Concettualmente, una coroutine può essere vista come un thread, nel senso che prende un blocco di codice da eseguire e lo esegue in modo concorrente rispetto al resto del programma.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vantaggio principale per gli sviluppatori è che scrivere codice asincrono è essenzialmente lo stesso che scrivere codice sincrono.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Per utilizzarle va inserita la dipendenza (es. con maven):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&lt;groupId&gt;org.jetbrains.kotlinx&lt;/groupId&gt;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&lt;artifactId&gt;kotlinx-coroutines-core&lt;/artifactId&gt;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&lt;version&gt;1.7.0&lt;/version&gt;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myFunc()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Thread executing myFunc is blocked until all the coroutines are completed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Launch a new coroutine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(5000L)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Suspending function: it suspends the coroutine for 5 seconds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"world!"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codice visto precedentemente può essere isolato in una suspend function: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suspend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myFunc() {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(5000L)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Suspending function: it suspends the coroutine for 5 seconds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"world!"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main()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Thread executing myFunc is blocked until all the coroutines are completed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Launch a new coroutine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myFunc()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Le suspend function possono essere utilizzate nelle coroutine e possono anche utilizzare altre suspend function.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codice visto precedentemente può essere isolato in un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couroutineScope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suspend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myFunc()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The two coroutines are executed concurrently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(5000L)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Wait for 5 seconds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"world!"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(1000L)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Wait for 1 second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main()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myFunc()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"Finish"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it" sz="1200"/>
              <a:t> completa l’esecuzione solo dopo che le due coroutine interne terminano. L’ordine di stampa è: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Hello World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launch restituisce un oggetto di tipo Job che può essere usato per gestire la coroutine e per aspettare il suo completamento o per altre operazioni, tipo la cancellazione: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main()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job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(5000L)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"World!"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job.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4294967295" type="body"/>
          </p:nvPr>
        </p:nvSpPr>
        <p:spPr>
          <a:xfrm>
            <a:off x="0" y="686350"/>
            <a:ext cx="9144000" cy="4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suspend 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isPrimeNumber(num: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(num &lt;= 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(number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num)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(num % number == 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return@coroutineScope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num1: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129982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7;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num2: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= 1000000007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isNum1Prime: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isNum2Prime: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firstCheck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isNum1Prime = isPrimeNumber(num1) }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The two coroutines are executed concurrently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secondCheck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 isNum2Prime = isPrimeNumber(num2)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firstCheck.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secondCheck.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$num1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$isNum1Prime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$num2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$isNum2Prime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idx="4294967295" type="body"/>
          </p:nvPr>
        </p:nvSpPr>
        <p:spPr>
          <a:xfrm>
            <a:off x="460950" y="1058550"/>
            <a:ext cx="84639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Le coroutine sono leggere: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myFunction() =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runBlocking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(100_000)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(5000L)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println(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questo caso stiamo lanciando 100’000 coroutine e il programma rimane leggero e non occupa molta memoria.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Programmare in modo asincrono: coroutine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Tipi base</a:t>
            </a:r>
            <a:r>
              <a:rPr lang="it" sz="1200"/>
              <a:t>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Numeri interi e interi senza segno: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it" sz="1200"/>
              <a:t> (8 bit)</a:t>
            </a:r>
            <a:r>
              <a:rPr lang="it" sz="1200"/>
              <a:t> -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UByte</a:t>
            </a:r>
            <a:r>
              <a:rPr lang="it" sz="1200"/>
              <a:t> (8 bit)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it" sz="1200"/>
              <a:t> (16 bit) -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UShort</a:t>
            </a:r>
            <a:r>
              <a:rPr lang="it" sz="1200"/>
              <a:t> (16 bit)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/>
              <a:t> (32 bit) -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lang="it" sz="1200"/>
              <a:t> (32 bit)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200"/>
              <a:t> (64 bit) -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ULong</a:t>
            </a:r>
            <a:r>
              <a:rPr lang="it" sz="1200"/>
              <a:t> (64 bit)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Floating point: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200"/>
              <a:t> (precisione singola, 32 bit)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it" sz="1200"/>
              <a:t> (precisione doppia, 64 bit)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Booleani: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Caratteri e Stringhe: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Array: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Come in Java gli oggetti di tipo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200"/>
              <a:t> sono immutabili.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può accedere a un carattere della stringa utilizzando le parentesi quadre: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myStr[0]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possono usare gli escaped character: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"ciao\n"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possono anche usare le raw string: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"""Stringa definita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su più linee e la formattazione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viene mantenuta"""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possono usare altre variabili all’interno delle stringhe</a:t>
            </a:r>
            <a:r>
              <a:rPr lang="it" sz="1200"/>
              <a:t>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"ciao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200"/>
              <a:t>, in questo caso la stringa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</a:t>
            </a:r>
            <a:r>
              <a:rPr lang="it" sz="1200"/>
              <a:t> contiene la parola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ciao</a:t>
            </a:r>
            <a:r>
              <a:rPr lang="it" sz="1200"/>
              <a:t> e il valore nella variabile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it" sz="1200"/>
              <a:t>Nel caso di espressioni più complesse si possono usare le parentesi graffe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myStr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"ciao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${i+j}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Gli array in Kotlin sono rappresentati dalla classe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Array&lt;T&gt;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Dichiarazione e uso di un array: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myArray: Array&lt;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&gt; = arrayOf(1, 2, 3)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myArray[0] = 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println(myArray[0])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println(myArray.contentToString())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Kotlin fornisce delle classi che rappresentano array di tipi primitivi senza l’uso della classe Array. Queste classi NON ereditano da Array, ma hanno gli stessi metodi: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myIntArray: IntArray = intArrayOf(5)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[5]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myIntArrayOfThreeElements: IntArray = IntArray(3)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[0, 0, 0]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println(myIntArray.size)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1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println(myIntArrayOfThreeElements.size)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3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myFunction(parameter1: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parameter2: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$parameter1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$parameter2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sum(num1: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num2: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= num1 + num2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printElement(parameter: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"Parameter is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$parameter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printElement(parameter: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println(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"Parameter is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$parameter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Per definire una variabile locale read-only si usa la keyword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/>
              <a:t>. Una variabile di questo tipo può essere assegnata una sola volta: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a: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 = 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Per definire variabili che possono essere assegnate più volte si usa la keyword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a: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 = 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a++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460950" y="1058550"/>
            <a:ext cx="8222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max(num1: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num2: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(num1 &gt; num2)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num1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num2</a:t>
            </a:r>
            <a:endParaRPr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max(num1: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num2: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maxNumber =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(num1 &gt; num2)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num1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num2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maxNumber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max(num1: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num2: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(num1 &gt; num2) num1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num2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Conditional expression: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